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94BC8-C162-4364-8488-3C40EB6AC8E7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415E5-61AE-4E97-9D41-A67F8DADE2E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6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5E5-61AE-4E97-9D41-A67F8DADE2E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830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Pojem nadání a talentu nebyl vždy chápán ve stejném významu. Jak se uvádí v Malé Československé encyklopedii (1986), pojem talent ve starém Řecku a Římě označoval hmotnostní jednotku, ve středověku jednotku početní. Posun v chápání původního významu řeckého slova talent je zřejmý v Novém zákoně v Evangeliu sv. Matouše, v němž je popsáno poselství Ježíše, který vyprávěl svým učedníkům příběh, ve kterém pán daroval svým třem služebníkům hřivny stříbra (v řeckém originále talenty). Dvěma talenty ponechal, protože s nimi dobře hospodařili. Ale třetímu, který se o svůj talent staral tak, že jej zakopal, aby o něj nepřišel, tomu ho pán odebral. Z tohoto biblického podobenství slovo talent odkazuje na "dar Boží" (Dočkal, 2005). To koresponduje s etymologií slova nadání odvozeného ze slovesného základu "dát" a "darovat". Odkazuje to na něco, co je vnímáno jako dané, darované, ale také o co je třeba dále pečovat a rozvíjet (Dočkal, 2005).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5E5-61AE-4E97-9D41-A67F8DADE2E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720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5E5-61AE-4E97-9D41-A67F8DADE2E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Nadpriemerné</a:t>
            </a:r>
            <a:r>
              <a:rPr lang="cs-CZ" dirty="0" smtClean="0"/>
              <a:t> schopnosti – </a:t>
            </a:r>
            <a:r>
              <a:rPr lang="cs-CZ" dirty="0" err="1" smtClean="0"/>
              <a:t>získavať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informácie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integrovať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skúsenosti</a:t>
            </a:r>
            <a:r>
              <a:rPr lang="cs-CZ" baseline="0" dirty="0" smtClean="0"/>
              <a:t>, rozličné formy </a:t>
            </a:r>
            <a:r>
              <a:rPr lang="cs-CZ" baseline="0" dirty="0" err="1" smtClean="0"/>
              <a:t>uvažovania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pamať</a:t>
            </a:r>
            <a:r>
              <a:rPr lang="cs-CZ" baseline="0" dirty="0" smtClean="0"/>
              <a:t>…</a:t>
            </a:r>
          </a:p>
          <a:p>
            <a:r>
              <a:rPr lang="cs-CZ" baseline="0" dirty="0" smtClean="0"/>
              <a:t>Kreativita – </a:t>
            </a:r>
            <a:r>
              <a:rPr lang="cs-CZ" baseline="0" dirty="0" err="1" smtClean="0"/>
              <a:t>plynulosť</a:t>
            </a:r>
            <a:r>
              <a:rPr lang="cs-CZ" baseline="0" dirty="0" smtClean="0"/>
              <a:t>, flexibilita, </a:t>
            </a:r>
            <a:r>
              <a:rPr lang="cs-CZ" baseline="0" dirty="0" err="1" smtClean="0"/>
              <a:t>originálnosť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myslenia</a:t>
            </a:r>
            <a:endParaRPr lang="cs-CZ" baseline="0" dirty="0" smtClean="0"/>
          </a:p>
          <a:p>
            <a:r>
              <a:rPr lang="cs-CZ" baseline="0" dirty="0" err="1" smtClean="0"/>
              <a:t>Angažovanie</a:t>
            </a:r>
            <a:r>
              <a:rPr lang="cs-CZ" baseline="0" dirty="0" smtClean="0"/>
              <a:t> v </a:t>
            </a:r>
            <a:r>
              <a:rPr lang="cs-CZ" baseline="0" dirty="0" err="1" smtClean="0"/>
              <a:t>úlohe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vytrvalosť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trpezlivosť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sebadovera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viera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vo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vlastne</a:t>
            </a:r>
            <a:r>
              <a:rPr lang="cs-CZ" baseline="0" dirty="0" smtClean="0"/>
              <a:t> schopnost, </a:t>
            </a:r>
            <a:r>
              <a:rPr lang="cs-CZ" baseline="0" dirty="0" err="1" smtClean="0"/>
              <a:t>vnímavosť</a:t>
            </a:r>
            <a:endParaRPr lang="cs-CZ" baseline="0" dirty="0" smtClean="0"/>
          </a:p>
          <a:p>
            <a:r>
              <a:rPr lang="cs-CZ" baseline="0" dirty="0" smtClean="0"/>
              <a:t>Produktivita je </a:t>
            </a:r>
            <a:r>
              <a:rPr lang="cs-CZ" baseline="0" dirty="0" err="1" smtClean="0"/>
              <a:t>doležitým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kritériom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nadania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15 – 25 </a:t>
            </a:r>
            <a:r>
              <a:rPr lang="cs-CZ" baseline="0" dirty="0" err="1" smtClean="0"/>
              <a:t>percent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populácie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školákov</a:t>
            </a:r>
            <a:r>
              <a:rPr lang="cs-CZ" baseline="0" dirty="0" smtClean="0"/>
              <a:t> nadaných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5E5-61AE-4E97-9D41-A67F8DADE2E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233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415E5-61AE-4E97-9D41-A67F8DADE2E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90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096BEF-1DFF-409E-8BDE-4801AC18C51D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C8429B-1DCC-4367-9E0B-5801BC7EC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lentovani.cz/documents/10157/7126379b-c88f-464f-9aab-e74317ad524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talent.eu/beitraege-detailansicht-69/items/kdyz-si-housenka-myslela-ze-zemre-stal-se-z-ni-motyl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danizaci.cz/vedet-vic-tematicke-clanky-modely-nadan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4300" dirty="0" smtClean="0"/>
              <a:t>Seminář pro krajské koordinátory SPN 2.3.2015</a:t>
            </a:r>
          </a:p>
          <a:p>
            <a:r>
              <a:rPr lang="cs-CZ" dirty="0" smtClean="0"/>
              <a:t>Miroslav </a:t>
            </a:r>
            <a:r>
              <a:rPr lang="cs-CZ" dirty="0" err="1" smtClean="0"/>
              <a:t>Litavský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litavsky</a:t>
            </a:r>
            <a:r>
              <a:rPr lang="cs-CZ" dirty="0" smtClean="0"/>
              <a:t>@</a:t>
            </a:r>
            <a:r>
              <a:rPr lang="cs-CZ" dirty="0" err="1" smtClean="0"/>
              <a:t>nidv.cz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ČO JE NADANIE?</a:t>
            </a:r>
            <a:endParaRPr lang="cs-CZ" dirty="0"/>
          </a:p>
        </p:txBody>
      </p:sp>
      <p:pic>
        <p:nvPicPr>
          <p:cNvPr id="4" name="Picture 2" descr="C:\Users\litavsky\Desktop\NIDV_-_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0648"/>
            <a:ext cx="1440160" cy="92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0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Čo</a:t>
            </a:r>
            <a:r>
              <a:rPr lang="cs-CZ" dirty="0" smtClean="0"/>
              <a:t> je </a:t>
            </a:r>
            <a:r>
              <a:rPr lang="cs-CZ" dirty="0" err="1" smtClean="0"/>
              <a:t>nadanie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Mimořádně nadaným žákem se pro účely této vyhlášky rozumí jedinec, jehož rozložení schopností dosahuje mimořádné úrovně při vysoké tvořivosti v celém okruhu činností nebo v jednotlivých rozumových oblastech, pohybových, uměleckých a sociálních dovednostech.</a:t>
            </a:r>
          </a:p>
          <a:p>
            <a:endParaRPr lang="cs-CZ" dirty="0" smtClean="0"/>
          </a:p>
          <a:p>
            <a:r>
              <a:rPr lang="cs-CZ" b="1" dirty="0" smtClean="0"/>
              <a:t>Školský zákon a vyhláška MŠMT o talentech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40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Vývin </a:t>
            </a:r>
            <a:r>
              <a:rPr lang="cs-CZ" dirty="0" err="1" smtClean="0"/>
              <a:t>nazerania</a:t>
            </a:r>
            <a:r>
              <a:rPr lang="cs-CZ" dirty="0" smtClean="0"/>
              <a:t> na </a:t>
            </a:r>
            <a:r>
              <a:rPr lang="cs-CZ" dirty="0" err="1" smtClean="0"/>
              <a:t>nadanie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Talent – </a:t>
            </a:r>
            <a:r>
              <a:rPr lang="cs-CZ" dirty="0" err="1" smtClean="0"/>
              <a:t>etymológia</a:t>
            </a:r>
            <a:endParaRPr lang="cs-CZ" dirty="0" smtClean="0"/>
          </a:p>
          <a:p>
            <a:r>
              <a:rPr lang="cs-CZ" dirty="0" smtClean="0"/>
              <a:t>Génius – </a:t>
            </a:r>
            <a:r>
              <a:rPr lang="cs-CZ" dirty="0" err="1" smtClean="0"/>
              <a:t>romantiznus</a:t>
            </a:r>
            <a:r>
              <a:rPr lang="cs-CZ" dirty="0" smtClean="0"/>
              <a:t> 19. </a:t>
            </a:r>
            <a:r>
              <a:rPr lang="cs-CZ" dirty="0" err="1" smtClean="0"/>
              <a:t>stor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Galton</a:t>
            </a:r>
            <a:r>
              <a:rPr lang="cs-CZ" dirty="0" smtClean="0"/>
              <a:t>, </a:t>
            </a:r>
            <a:r>
              <a:rPr lang="cs-CZ" dirty="0" err="1" smtClean="0"/>
              <a:t>Binet</a:t>
            </a:r>
            <a:endParaRPr lang="cs-CZ" dirty="0" smtClean="0"/>
          </a:p>
          <a:p>
            <a:r>
              <a:rPr lang="cs-CZ" dirty="0" err="1" smtClean="0"/>
              <a:t>Terman</a:t>
            </a:r>
            <a:r>
              <a:rPr lang="cs-CZ" dirty="0" smtClean="0"/>
              <a:t> (</a:t>
            </a:r>
            <a:r>
              <a:rPr lang="cs-CZ" dirty="0" err="1" smtClean="0"/>
              <a:t>článok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tu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Postupný </a:t>
            </a:r>
            <a:r>
              <a:rPr lang="cs-CZ" dirty="0" err="1" smtClean="0"/>
              <a:t>prechod</a:t>
            </a:r>
            <a:r>
              <a:rPr lang="cs-CZ" dirty="0" smtClean="0"/>
              <a:t> od IQ jako </a:t>
            </a:r>
            <a:r>
              <a:rPr lang="cs-CZ" dirty="0" err="1" smtClean="0"/>
              <a:t>deterninantu</a:t>
            </a:r>
            <a:r>
              <a:rPr lang="cs-CZ" dirty="0" smtClean="0"/>
              <a:t> </a:t>
            </a:r>
            <a:r>
              <a:rPr lang="cs-CZ" dirty="0" err="1" smtClean="0"/>
              <a:t>nadania</a:t>
            </a:r>
            <a:r>
              <a:rPr lang="cs-CZ" dirty="0" smtClean="0"/>
              <a:t> k </a:t>
            </a:r>
            <a:r>
              <a:rPr lang="cs-CZ" dirty="0" err="1" smtClean="0"/>
              <a:t>súčasným</a:t>
            </a:r>
            <a:r>
              <a:rPr lang="cs-CZ" dirty="0" smtClean="0"/>
              <a:t> </a:t>
            </a:r>
            <a:r>
              <a:rPr lang="cs-CZ" dirty="0" err="1" smtClean="0"/>
              <a:t>multidimenzionálnym</a:t>
            </a:r>
            <a:r>
              <a:rPr lang="cs-CZ" dirty="0" smtClean="0"/>
              <a:t> </a:t>
            </a:r>
            <a:r>
              <a:rPr lang="cs-CZ" dirty="0" err="1" smtClean="0"/>
              <a:t>konštruktom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6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Súčasné</a:t>
            </a:r>
            <a:r>
              <a:rPr lang="cs-CZ" dirty="0" smtClean="0"/>
              <a:t> koncepty </a:t>
            </a:r>
            <a:r>
              <a:rPr lang="cs-CZ" dirty="0" err="1" smtClean="0"/>
              <a:t>nadania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err="1" smtClean="0"/>
              <a:t>Renzuliho</a:t>
            </a:r>
            <a:r>
              <a:rPr lang="cs-CZ" dirty="0" smtClean="0"/>
              <a:t> </a:t>
            </a:r>
            <a:r>
              <a:rPr lang="cs-CZ" dirty="0" err="1" smtClean="0"/>
              <a:t>trojkomponentový</a:t>
            </a:r>
            <a:r>
              <a:rPr lang="cs-CZ" dirty="0" smtClean="0"/>
              <a:t> model</a:t>
            </a:r>
          </a:p>
          <a:p>
            <a:r>
              <a:rPr lang="cs-CZ" dirty="0" err="1" smtClean="0"/>
              <a:t>Gagného</a:t>
            </a:r>
            <a:r>
              <a:rPr lang="cs-CZ" dirty="0" smtClean="0"/>
              <a:t> diferencovaný model </a:t>
            </a:r>
            <a:r>
              <a:rPr lang="cs-CZ" dirty="0" err="1" smtClean="0"/>
              <a:t>nadania</a:t>
            </a:r>
            <a:r>
              <a:rPr lang="cs-CZ" dirty="0" smtClean="0"/>
              <a:t> a talentu</a:t>
            </a:r>
          </a:p>
        </p:txBody>
      </p:sp>
    </p:spTree>
    <p:extLst>
      <p:ext uri="{BB962C8B-B14F-4D97-AF65-F5344CB8AC3E}">
        <p14:creationId xmlns:p14="http://schemas.microsoft.com/office/powerpoint/2010/main" val="163407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Renzuliho</a:t>
            </a:r>
            <a:r>
              <a:rPr lang="cs-CZ" dirty="0"/>
              <a:t> </a:t>
            </a:r>
            <a:r>
              <a:rPr lang="cs-CZ" dirty="0" err="1"/>
              <a:t>trojkomponentový</a:t>
            </a:r>
            <a:r>
              <a:rPr lang="cs-CZ" dirty="0"/>
              <a:t> model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15% - 25% </a:t>
            </a:r>
            <a:r>
              <a:rPr lang="cs-CZ" dirty="0" err="1" smtClean="0"/>
              <a:t>populácie</a:t>
            </a:r>
            <a:r>
              <a:rPr lang="cs-CZ" dirty="0" smtClean="0"/>
              <a:t> v školách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sk-SK" sz="900" dirty="0" smtClean="0"/>
              <a:t>Obrázok </a:t>
            </a:r>
            <a:r>
              <a:rPr lang="sk-SK" sz="900" dirty="0" smtClean="0">
                <a:hlinkClick r:id="rId3"/>
              </a:rPr>
              <a:t>zdroj:</a:t>
            </a:r>
            <a:endParaRPr lang="sk-SK" sz="900" dirty="0" smtClean="0"/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908720"/>
            <a:ext cx="3384376" cy="3120355"/>
          </a:xfrm>
        </p:spPr>
      </p:pic>
    </p:spTree>
    <p:extLst>
      <p:ext uri="{BB962C8B-B14F-4D97-AF65-F5344CB8AC3E}">
        <p14:creationId xmlns:p14="http://schemas.microsoft.com/office/powerpoint/2010/main" val="120935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Mönksov</a:t>
            </a:r>
            <a:r>
              <a:rPr lang="cs-CZ" dirty="0" smtClean="0"/>
              <a:t> </a:t>
            </a:r>
            <a:r>
              <a:rPr lang="cs-CZ" dirty="0"/>
              <a:t>triadický model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225" y="1704447"/>
            <a:ext cx="4016375" cy="3020697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92D050"/>
                </a:solidFill>
              </a:rPr>
              <a:t>Nadpriemerná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  <a:r>
              <a:rPr lang="cs-CZ" dirty="0" err="1" smtClean="0">
                <a:solidFill>
                  <a:srgbClr val="92D050"/>
                </a:solidFill>
              </a:rPr>
              <a:t>schopnosť</a:t>
            </a:r>
            <a:r>
              <a:rPr lang="cs-CZ" dirty="0" smtClean="0">
                <a:solidFill>
                  <a:srgbClr val="92D050"/>
                </a:solidFill>
              </a:rPr>
              <a:t> – </a:t>
            </a:r>
            <a:r>
              <a:rPr lang="cs-CZ" dirty="0" err="1" smtClean="0">
                <a:solidFill>
                  <a:srgbClr val="92D050"/>
                </a:solidFill>
              </a:rPr>
              <a:t>Výnimočné</a:t>
            </a:r>
            <a:r>
              <a:rPr lang="cs-CZ" dirty="0" smtClean="0">
                <a:solidFill>
                  <a:srgbClr val="92D050"/>
                </a:solidFill>
              </a:rPr>
              <a:t> intelektové schopnosti</a:t>
            </a:r>
          </a:p>
          <a:p>
            <a:endParaRPr lang="cs-CZ" dirty="0" smtClean="0">
              <a:solidFill>
                <a:srgbClr val="92D050"/>
              </a:solidFill>
            </a:endParaRPr>
          </a:p>
          <a:p>
            <a:r>
              <a:rPr lang="cs-CZ" dirty="0" smtClean="0">
                <a:solidFill>
                  <a:schemeClr val="accent1"/>
                </a:solidFill>
              </a:rPr>
              <a:t>Angažovanost …– </a:t>
            </a:r>
            <a:r>
              <a:rPr lang="cs-CZ" dirty="0" err="1" smtClean="0">
                <a:solidFill>
                  <a:schemeClr val="accent1"/>
                </a:solidFill>
              </a:rPr>
              <a:t>motivácia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 smtClean="0">
              <a:solidFill>
                <a:schemeClr val="accent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5% - 10% </a:t>
            </a:r>
            <a:r>
              <a:rPr lang="cs-CZ" dirty="0" err="1" smtClean="0">
                <a:solidFill>
                  <a:schemeClr val="tx1"/>
                </a:solidFill>
              </a:rPr>
              <a:t>populácie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800" dirty="0" err="1" smtClean="0">
                <a:solidFill>
                  <a:schemeClr val="tx1"/>
                </a:solidFill>
              </a:rPr>
              <a:t>Obrázok</a:t>
            </a:r>
            <a:r>
              <a:rPr lang="cs-CZ" sz="800" dirty="0">
                <a:solidFill>
                  <a:schemeClr val="tx1"/>
                </a:solidFill>
              </a:rPr>
              <a:t>: </a:t>
            </a:r>
            <a:r>
              <a:rPr lang="cs-CZ" sz="800" dirty="0" smtClean="0">
                <a:solidFill>
                  <a:schemeClr val="tx1"/>
                </a:solidFill>
                <a:hlinkClick r:id="rId3"/>
              </a:rPr>
              <a:t>zdroj</a:t>
            </a:r>
            <a:endParaRPr lang="cs-CZ" sz="800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Gagného</a:t>
            </a:r>
            <a:r>
              <a:rPr lang="cs-CZ" dirty="0"/>
              <a:t> diferencovaný model </a:t>
            </a:r>
            <a:r>
              <a:rPr lang="cs-CZ" dirty="0" err="1"/>
              <a:t>nadania</a:t>
            </a:r>
            <a:r>
              <a:rPr lang="cs-CZ" dirty="0"/>
              <a:t> a talentu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5040560" cy="4536503"/>
          </a:xfrm>
        </p:spPr>
      </p:pic>
      <p:sp>
        <p:nvSpPr>
          <p:cNvPr id="4" name="Zástupný symbol pro text 3"/>
          <p:cNvSpPr>
            <a:spLocks noGrp="1"/>
          </p:cNvSpPr>
          <p:nvPr>
            <p:ph sz="quarter" idx="14"/>
          </p:nvPr>
        </p:nvSpPr>
        <p:spPr>
          <a:xfrm>
            <a:off x="5724128" y="2996952"/>
            <a:ext cx="2267728" cy="1368152"/>
          </a:xfrm>
        </p:spPr>
        <p:txBody>
          <a:bodyPr>
            <a:normAutofit fontScale="4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Obrázok</a:t>
            </a:r>
            <a:r>
              <a:rPr lang="cs-CZ" dirty="0"/>
              <a:t>: https://begabungs.files.wordpress.com/2012/05/gagne-model.jpg</a:t>
            </a:r>
          </a:p>
        </p:txBody>
      </p:sp>
    </p:spTree>
    <p:extLst>
      <p:ext uri="{BB962C8B-B14F-4D97-AF65-F5344CB8AC3E}">
        <p14:creationId xmlns:p14="http://schemas.microsoft.com/office/powerpoint/2010/main" val="49536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Chápanie nadania v </a:t>
            </a:r>
            <a:r>
              <a:rPr lang="sk-SK" dirty="0" err="1" smtClean="0"/>
              <a:t>Talnete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dirty="0" smtClean="0"/>
              <a:t>Široká nominácia</a:t>
            </a:r>
          </a:p>
          <a:p>
            <a:r>
              <a:rPr lang="sk-SK" dirty="0" smtClean="0"/>
              <a:t>Účasť na aktivitách</a:t>
            </a:r>
          </a:p>
          <a:p>
            <a:r>
              <a:rPr lang="sk-SK" dirty="0" smtClean="0"/>
              <a:t>Odstupňovaná náročnosť</a:t>
            </a:r>
          </a:p>
          <a:p>
            <a:r>
              <a:rPr lang="sk-SK" dirty="0" smtClean="0"/>
              <a:t>Každý sa zapojí do úrovne, ktorú považuje za vhodnú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506</TotalTime>
  <Words>411</Words>
  <Application>Microsoft Office PowerPoint</Application>
  <PresentationFormat>Předvádění na obrazovce (4:3)</PresentationFormat>
  <Paragraphs>68</Paragraphs>
  <Slides>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ČO JE NADANIE?</vt:lpstr>
      <vt:lpstr>Čo je nadanie?</vt:lpstr>
      <vt:lpstr>Vývin nazerania na nadanie</vt:lpstr>
      <vt:lpstr>Súčasné koncepty nadania</vt:lpstr>
      <vt:lpstr>Renzuliho trojkomponentový model </vt:lpstr>
      <vt:lpstr>Mönksov triadický model</vt:lpstr>
      <vt:lpstr>Gagného diferencovaný model nadania a talentu</vt:lpstr>
      <vt:lpstr>Chápanie nadania v Talnete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NADANIE</dc:title>
  <dc:creator>Miroslav Litavský</dc:creator>
  <cp:lastModifiedBy>Konečná</cp:lastModifiedBy>
  <cp:revision>52</cp:revision>
  <dcterms:created xsi:type="dcterms:W3CDTF">2014-04-07T11:22:46Z</dcterms:created>
  <dcterms:modified xsi:type="dcterms:W3CDTF">2015-05-05T10:07:40Z</dcterms:modified>
</cp:coreProperties>
</file>