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6"/>
    <p:sldMasterId id="2147483670" r:id="rId7"/>
    <p:sldMasterId id="2147483684" r:id="rId8"/>
  </p:sldMasterIdLst>
  <p:notesMasterIdLst>
    <p:notesMasterId r:id="rId27"/>
  </p:notesMasterIdLst>
  <p:sldIdLst>
    <p:sldId id="256" r:id="rId9"/>
    <p:sldId id="301" r:id="rId10"/>
    <p:sldId id="326" r:id="rId11"/>
    <p:sldId id="319" r:id="rId12"/>
    <p:sldId id="296" r:id="rId13"/>
    <p:sldId id="268" r:id="rId14"/>
    <p:sldId id="304" r:id="rId15"/>
    <p:sldId id="316" r:id="rId16"/>
    <p:sldId id="317" r:id="rId17"/>
    <p:sldId id="318" r:id="rId18"/>
    <p:sldId id="323" r:id="rId19"/>
    <p:sldId id="324" r:id="rId20"/>
    <p:sldId id="325" r:id="rId21"/>
    <p:sldId id="305" r:id="rId22"/>
    <p:sldId id="306" r:id="rId23"/>
    <p:sldId id="320" r:id="rId24"/>
    <p:sldId id="321" r:id="rId25"/>
    <p:sldId id="322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8708" autoAdjust="0"/>
  </p:normalViewPr>
  <p:slideViewPr>
    <p:cSldViewPr snapToGrid="0">
      <p:cViewPr>
        <p:scale>
          <a:sx n="110" d="100"/>
          <a:sy n="110" d="100"/>
        </p:scale>
        <p:origin x="-824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991C8-F397-46F1-B9F1-CD9E5A73C974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8BF4A9F-43CD-4C61-BC9D-D4BD6CD5DF3C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/>
            <a:t>Řídící výbor MAP</a:t>
          </a:r>
        </a:p>
      </dgm:t>
    </dgm:pt>
    <dgm:pt modelId="{4F7AF602-CC3C-4DDD-BE00-F569DAF090DF}" type="parTrans" cxnId="{07B830FD-1C7A-46BC-9AEC-4F44FF4BC46F}">
      <dgm:prSet/>
      <dgm:spPr/>
      <dgm:t>
        <a:bodyPr/>
        <a:lstStyle/>
        <a:p>
          <a:endParaRPr lang="cs-CZ"/>
        </a:p>
      </dgm:t>
    </dgm:pt>
    <dgm:pt modelId="{10763C81-CBA8-4483-83AD-FC2234CB5232}" type="sibTrans" cxnId="{07B830FD-1C7A-46BC-9AEC-4F44FF4BC46F}">
      <dgm:prSet/>
      <dgm:spPr/>
      <dgm:t>
        <a:bodyPr/>
        <a:lstStyle/>
        <a:p>
          <a:endParaRPr lang="cs-CZ"/>
        </a:p>
      </dgm:t>
    </dgm:pt>
    <dgm:pt modelId="{89DDB00E-F979-442D-8A4D-07E2C53CF857}" type="asst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/>
            <a:t>Projektový tým</a:t>
          </a:r>
        </a:p>
        <a:p>
          <a:r>
            <a:rPr lang="cs-CZ" dirty="0"/>
            <a:t>řízení projektu</a:t>
          </a:r>
        </a:p>
        <a:p>
          <a:r>
            <a:rPr lang="cs-CZ" smtClean="0"/>
            <a:t>facebook</a:t>
          </a:r>
          <a:endParaRPr lang="cs-CZ" dirty="0"/>
        </a:p>
      </dgm:t>
    </dgm:pt>
    <dgm:pt modelId="{05D3802A-F293-467E-AFB4-E08CECDDE29B}" type="parTrans" cxnId="{05D63926-6605-43F5-934E-2C0C8E7E2837}">
      <dgm:prSet/>
      <dgm:spPr/>
      <dgm:t>
        <a:bodyPr/>
        <a:lstStyle/>
        <a:p>
          <a:endParaRPr lang="cs-CZ"/>
        </a:p>
      </dgm:t>
    </dgm:pt>
    <dgm:pt modelId="{9C923E06-D53F-4F35-A44C-24B74905FB9C}" type="sibTrans" cxnId="{05D63926-6605-43F5-934E-2C0C8E7E2837}">
      <dgm:prSet/>
      <dgm:spPr/>
      <dgm:t>
        <a:bodyPr/>
        <a:lstStyle/>
        <a:p>
          <a:endParaRPr lang="cs-CZ"/>
        </a:p>
      </dgm:t>
    </dgm:pt>
    <dgm:pt modelId="{91DEEE93-CEAF-40CE-8955-CFA231641DF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/>
            <a:t>Pracovní </a:t>
          </a:r>
          <a:r>
            <a:rPr lang="cs-CZ"/>
            <a:t>skupina </a:t>
          </a:r>
          <a:r>
            <a:rPr lang="cs-CZ" smtClean="0"/>
            <a:t>- ČG</a:t>
          </a:r>
          <a:endParaRPr lang="cs-CZ" dirty="0"/>
        </a:p>
      </dgm:t>
    </dgm:pt>
    <dgm:pt modelId="{90D7DEA9-28E7-45F6-BAC0-84E7571DB16A}" type="parTrans" cxnId="{A92FF993-C5A3-4A3A-817F-256529E12511}">
      <dgm:prSet/>
      <dgm:spPr/>
      <dgm:t>
        <a:bodyPr/>
        <a:lstStyle/>
        <a:p>
          <a:endParaRPr lang="cs-CZ"/>
        </a:p>
      </dgm:t>
    </dgm:pt>
    <dgm:pt modelId="{608B4571-E772-4A36-9D36-163296A3EA72}" type="sibTrans" cxnId="{A92FF993-C5A3-4A3A-817F-256529E12511}">
      <dgm:prSet/>
      <dgm:spPr/>
      <dgm:t>
        <a:bodyPr/>
        <a:lstStyle/>
        <a:p>
          <a:endParaRPr lang="cs-CZ"/>
        </a:p>
      </dgm:t>
    </dgm:pt>
    <dgm:pt modelId="{00604CE4-175A-4933-98CA-A1AF5D1ABF3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/>
            <a:t>Pracovní skupina MG</a:t>
          </a:r>
        </a:p>
      </dgm:t>
    </dgm:pt>
    <dgm:pt modelId="{0EE6FA5B-BB6B-42F6-ABC9-2BD2DF0F9699}" type="parTrans" cxnId="{812F9ACC-F9AB-461B-9AB0-4E45B0932BE6}">
      <dgm:prSet/>
      <dgm:spPr/>
      <dgm:t>
        <a:bodyPr/>
        <a:lstStyle/>
        <a:p>
          <a:endParaRPr lang="cs-CZ"/>
        </a:p>
      </dgm:t>
    </dgm:pt>
    <dgm:pt modelId="{9D83F318-B3A9-487E-BAB8-E6CCF04D6E34}" type="sibTrans" cxnId="{812F9ACC-F9AB-461B-9AB0-4E45B0932BE6}">
      <dgm:prSet/>
      <dgm:spPr/>
      <dgm:t>
        <a:bodyPr/>
        <a:lstStyle/>
        <a:p>
          <a:endParaRPr lang="cs-CZ"/>
        </a:p>
      </dgm:t>
    </dgm:pt>
    <dgm:pt modelId="{C4890BCA-5FFC-4CFD-9989-3759E33CA3A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/>
            <a:t>Pracovní skupina - Ředitelé </a:t>
          </a:r>
          <a:r>
            <a:rPr lang="cs-CZ" dirty="0" smtClean="0"/>
            <a:t>škol Spravedlivost </a:t>
          </a:r>
          <a:endParaRPr lang="cs-CZ" dirty="0"/>
        </a:p>
      </dgm:t>
    </dgm:pt>
    <dgm:pt modelId="{2A739BD0-4E01-485E-812F-C76B35F2DAF5}" type="parTrans" cxnId="{A35AD114-9D1F-4ABE-8589-781AFC9BA8F9}">
      <dgm:prSet/>
      <dgm:spPr/>
      <dgm:t>
        <a:bodyPr/>
        <a:lstStyle/>
        <a:p>
          <a:endParaRPr lang="cs-CZ"/>
        </a:p>
      </dgm:t>
    </dgm:pt>
    <dgm:pt modelId="{76003EC6-0FB3-4EA2-9773-489BEF31CCBA}" type="sibTrans" cxnId="{A35AD114-9D1F-4ABE-8589-781AFC9BA8F9}">
      <dgm:prSet/>
      <dgm:spPr/>
      <dgm:t>
        <a:bodyPr/>
        <a:lstStyle/>
        <a:p>
          <a:endParaRPr lang="cs-CZ"/>
        </a:p>
      </dgm:t>
    </dgm:pt>
    <dgm:pt modelId="{74484FD7-E876-4EB5-9A2C-30D7E59D48E8}" type="pres">
      <dgm:prSet presAssocID="{538991C8-F397-46F1-B9F1-CD9E5A73C9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73268A48-9BDF-4C2E-AC7B-26C2E5B12FAC}" type="pres">
      <dgm:prSet presAssocID="{E8BF4A9F-43CD-4C61-BC9D-D4BD6CD5DF3C}" presName="hierRoot1" presStyleCnt="0">
        <dgm:presLayoutVars>
          <dgm:hierBranch val="init"/>
        </dgm:presLayoutVars>
      </dgm:prSet>
      <dgm:spPr/>
      <dgm:t>
        <a:bodyPr/>
        <a:lstStyle/>
        <a:p>
          <a:endParaRPr lang="cs-CZ"/>
        </a:p>
      </dgm:t>
    </dgm:pt>
    <dgm:pt modelId="{6DC18E50-FF93-44A9-B3B5-570A322B2C82}" type="pres">
      <dgm:prSet presAssocID="{E8BF4A9F-43CD-4C61-BC9D-D4BD6CD5DF3C}" presName="rootComposite1" presStyleCnt="0"/>
      <dgm:spPr/>
      <dgm:t>
        <a:bodyPr/>
        <a:lstStyle/>
        <a:p>
          <a:endParaRPr lang="cs-CZ"/>
        </a:p>
      </dgm:t>
    </dgm:pt>
    <dgm:pt modelId="{804C54C9-31DA-4AB5-A0B9-49E9906401E3}" type="pres">
      <dgm:prSet presAssocID="{E8BF4A9F-43CD-4C61-BC9D-D4BD6CD5DF3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004585F-2A69-420E-A95F-12DA97C82022}" type="pres">
      <dgm:prSet presAssocID="{E8BF4A9F-43CD-4C61-BC9D-D4BD6CD5DF3C}" presName="rootConnector1" presStyleLbl="node1" presStyleIdx="0" presStyleCnt="0"/>
      <dgm:spPr/>
      <dgm:t>
        <a:bodyPr/>
        <a:lstStyle/>
        <a:p>
          <a:endParaRPr lang="cs-CZ"/>
        </a:p>
      </dgm:t>
    </dgm:pt>
    <dgm:pt modelId="{C8BB9869-CAB9-40FF-9C82-723EBBB10DB0}" type="pres">
      <dgm:prSet presAssocID="{E8BF4A9F-43CD-4C61-BC9D-D4BD6CD5DF3C}" presName="hierChild2" presStyleCnt="0"/>
      <dgm:spPr/>
      <dgm:t>
        <a:bodyPr/>
        <a:lstStyle/>
        <a:p>
          <a:endParaRPr lang="cs-CZ"/>
        </a:p>
      </dgm:t>
    </dgm:pt>
    <dgm:pt modelId="{85B033FC-0AC6-4CB6-8309-A1345B4F04EB}" type="pres">
      <dgm:prSet presAssocID="{90D7DEA9-28E7-45F6-BAC0-84E7571DB16A}" presName="Name37" presStyleLbl="parChTrans1D2" presStyleIdx="0" presStyleCnt="4"/>
      <dgm:spPr/>
      <dgm:t>
        <a:bodyPr/>
        <a:lstStyle/>
        <a:p>
          <a:endParaRPr lang="cs-CZ"/>
        </a:p>
      </dgm:t>
    </dgm:pt>
    <dgm:pt modelId="{3C3D2713-989B-4C02-ACD1-D50066CDB99C}" type="pres">
      <dgm:prSet presAssocID="{91DEEE93-CEAF-40CE-8955-CFA231641DFB}" presName="hierRoot2" presStyleCnt="0">
        <dgm:presLayoutVars>
          <dgm:hierBranch val="init"/>
        </dgm:presLayoutVars>
      </dgm:prSet>
      <dgm:spPr/>
      <dgm:t>
        <a:bodyPr/>
        <a:lstStyle/>
        <a:p>
          <a:endParaRPr lang="cs-CZ"/>
        </a:p>
      </dgm:t>
    </dgm:pt>
    <dgm:pt modelId="{36486004-22B1-442F-A104-52E843890003}" type="pres">
      <dgm:prSet presAssocID="{91DEEE93-CEAF-40CE-8955-CFA231641DFB}" presName="rootComposite" presStyleCnt="0"/>
      <dgm:spPr/>
      <dgm:t>
        <a:bodyPr/>
        <a:lstStyle/>
        <a:p>
          <a:endParaRPr lang="cs-CZ"/>
        </a:p>
      </dgm:t>
    </dgm:pt>
    <dgm:pt modelId="{2FFCB70D-A90C-4DC0-8013-46B2016F5708}" type="pres">
      <dgm:prSet presAssocID="{91DEEE93-CEAF-40CE-8955-CFA231641DF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2572664-DE60-4A05-BC11-0793540DFC72}" type="pres">
      <dgm:prSet presAssocID="{91DEEE93-CEAF-40CE-8955-CFA231641DFB}" presName="rootConnector" presStyleLbl="node2" presStyleIdx="0" presStyleCnt="3"/>
      <dgm:spPr/>
      <dgm:t>
        <a:bodyPr/>
        <a:lstStyle/>
        <a:p>
          <a:endParaRPr lang="cs-CZ"/>
        </a:p>
      </dgm:t>
    </dgm:pt>
    <dgm:pt modelId="{A58F0D8A-EAE9-465F-AF76-C2F5A2519461}" type="pres">
      <dgm:prSet presAssocID="{91DEEE93-CEAF-40CE-8955-CFA231641DFB}" presName="hierChild4" presStyleCnt="0"/>
      <dgm:spPr/>
      <dgm:t>
        <a:bodyPr/>
        <a:lstStyle/>
        <a:p>
          <a:endParaRPr lang="cs-CZ"/>
        </a:p>
      </dgm:t>
    </dgm:pt>
    <dgm:pt modelId="{EBCEF4F3-57C1-4EED-AD6A-94F18BDF442B}" type="pres">
      <dgm:prSet presAssocID="{91DEEE93-CEAF-40CE-8955-CFA231641DFB}" presName="hierChild5" presStyleCnt="0"/>
      <dgm:spPr/>
      <dgm:t>
        <a:bodyPr/>
        <a:lstStyle/>
        <a:p>
          <a:endParaRPr lang="cs-CZ"/>
        </a:p>
      </dgm:t>
    </dgm:pt>
    <dgm:pt modelId="{49FDC82E-B143-4F8D-BB4A-C762E8CDAB91}" type="pres">
      <dgm:prSet presAssocID="{0EE6FA5B-BB6B-42F6-ABC9-2BD2DF0F9699}" presName="Name37" presStyleLbl="parChTrans1D2" presStyleIdx="1" presStyleCnt="4"/>
      <dgm:spPr/>
      <dgm:t>
        <a:bodyPr/>
        <a:lstStyle/>
        <a:p>
          <a:endParaRPr lang="cs-CZ"/>
        </a:p>
      </dgm:t>
    </dgm:pt>
    <dgm:pt modelId="{F3F362A9-B39F-41E8-91A1-ECAAA6DDBE2A}" type="pres">
      <dgm:prSet presAssocID="{00604CE4-175A-4933-98CA-A1AF5D1ABF39}" presName="hierRoot2" presStyleCnt="0">
        <dgm:presLayoutVars>
          <dgm:hierBranch val="init"/>
        </dgm:presLayoutVars>
      </dgm:prSet>
      <dgm:spPr/>
      <dgm:t>
        <a:bodyPr/>
        <a:lstStyle/>
        <a:p>
          <a:endParaRPr lang="cs-CZ"/>
        </a:p>
      </dgm:t>
    </dgm:pt>
    <dgm:pt modelId="{952808E3-671B-419A-8A97-A044027B7D91}" type="pres">
      <dgm:prSet presAssocID="{00604CE4-175A-4933-98CA-A1AF5D1ABF39}" presName="rootComposite" presStyleCnt="0"/>
      <dgm:spPr/>
      <dgm:t>
        <a:bodyPr/>
        <a:lstStyle/>
        <a:p>
          <a:endParaRPr lang="cs-CZ"/>
        </a:p>
      </dgm:t>
    </dgm:pt>
    <dgm:pt modelId="{370A6E6A-C101-4F02-A561-781773559591}" type="pres">
      <dgm:prSet presAssocID="{00604CE4-175A-4933-98CA-A1AF5D1ABF3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2EB1715-50E0-4E28-B374-5216C6B1D0F9}" type="pres">
      <dgm:prSet presAssocID="{00604CE4-175A-4933-98CA-A1AF5D1ABF39}" presName="rootConnector" presStyleLbl="node2" presStyleIdx="1" presStyleCnt="3"/>
      <dgm:spPr/>
      <dgm:t>
        <a:bodyPr/>
        <a:lstStyle/>
        <a:p>
          <a:endParaRPr lang="cs-CZ"/>
        </a:p>
      </dgm:t>
    </dgm:pt>
    <dgm:pt modelId="{8353D9AF-490F-4A26-B938-07B4883F4DFB}" type="pres">
      <dgm:prSet presAssocID="{00604CE4-175A-4933-98CA-A1AF5D1ABF39}" presName="hierChild4" presStyleCnt="0"/>
      <dgm:spPr/>
      <dgm:t>
        <a:bodyPr/>
        <a:lstStyle/>
        <a:p>
          <a:endParaRPr lang="cs-CZ"/>
        </a:p>
      </dgm:t>
    </dgm:pt>
    <dgm:pt modelId="{806142D1-7868-450C-9F85-7F9E37F3B2C9}" type="pres">
      <dgm:prSet presAssocID="{00604CE4-175A-4933-98CA-A1AF5D1ABF39}" presName="hierChild5" presStyleCnt="0"/>
      <dgm:spPr/>
      <dgm:t>
        <a:bodyPr/>
        <a:lstStyle/>
        <a:p>
          <a:endParaRPr lang="cs-CZ"/>
        </a:p>
      </dgm:t>
    </dgm:pt>
    <dgm:pt modelId="{1DE53765-01AF-4542-8EBE-FC0DE0FE8F0F}" type="pres">
      <dgm:prSet presAssocID="{2A739BD0-4E01-485E-812F-C76B35F2DAF5}" presName="Name37" presStyleLbl="parChTrans1D2" presStyleIdx="2" presStyleCnt="4"/>
      <dgm:spPr/>
      <dgm:t>
        <a:bodyPr/>
        <a:lstStyle/>
        <a:p>
          <a:endParaRPr lang="cs-CZ"/>
        </a:p>
      </dgm:t>
    </dgm:pt>
    <dgm:pt modelId="{22BCC588-58B8-4082-92EA-CAF9C9197698}" type="pres">
      <dgm:prSet presAssocID="{C4890BCA-5FFC-4CFD-9989-3759E33CA3A7}" presName="hierRoot2" presStyleCnt="0">
        <dgm:presLayoutVars>
          <dgm:hierBranch val="init"/>
        </dgm:presLayoutVars>
      </dgm:prSet>
      <dgm:spPr/>
      <dgm:t>
        <a:bodyPr/>
        <a:lstStyle/>
        <a:p>
          <a:endParaRPr lang="cs-CZ"/>
        </a:p>
      </dgm:t>
    </dgm:pt>
    <dgm:pt modelId="{78B6627F-BE04-4E03-804A-4338D8F6AA78}" type="pres">
      <dgm:prSet presAssocID="{C4890BCA-5FFC-4CFD-9989-3759E33CA3A7}" presName="rootComposite" presStyleCnt="0"/>
      <dgm:spPr/>
      <dgm:t>
        <a:bodyPr/>
        <a:lstStyle/>
        <a:p>
          <a:endParaRPr lang="cs-CZ"/>
        </a:p>
      </dgm:t>
    </dgm:pt>
    <dgm:pt modelId="{0B125F80-72E7-460F-B5C5-B28677887391}" type="pres">
      <dgm:prSet presAssocID="{C4890BCA-5FFC-4CFD-9989-3759E33CA3A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0E5D74-5696-481F-A674-58BA69A878C4}" type="pres">
      <dgm:prSet presAssocID="{C4890BCA-5FFC-4CFD-9989-3759E33CA3A7}" presName="rootConnector" presStyleLbl="node2" presStyleIdx="2" presStyleCnt="3"/>
      <dgm:spPr/>
      <dgm:t>
        <a:bodyPr/>
        <a:lstStyle/>
        <a:p>
          <a:endParaRPr lang="cs-CZ"/>
        </a:p>
      </dgm:t>
    </dgm:pt>
    <dgm:pt modelId="{CCF0A9BF-22BE-4B80-A349-D3F221D6DEF1}" type="pres">
      <dgm:prSet presAssocID="{C4890BCA-5FFC-4CFD-9989-3759E33CA3A7}" presName="hierChild4" presStyleCnt="0"/>
      <dgm:spPr/>
      <dgm:t>
        <a:bodyPr/>
        <a:lstStyle/>
        <a:p>
          <a:endParaRPr lang="cs-CZ"/>
        </a:p>
      </dgm:t>
    </dgm:pt>
    <dgm:pt modelId="{C8B8CA58-C6B8-44C1-B62F-FFA0A0DDB221}" type="pres">
      <dgm:prSet presAssocID="{C4890BCA-5FFC-4CFD-9989-3759E33CA3A7}" presName="hierChild5" presStyleCnt="0"/>
      <dgm:spPr/>
      <dgm:t>
        <a:bodyPr/>
        <a:lstStyle/>
        <a:p>
          <a:endParaRPr lang="cs-CZ"/>
        </a:p>
      </dgm:t>
    </dgm:pt>
    <dgm:pt modelId="{EE64F40F-9B23-4B8A-8BDC-3CC4C520A58A}" type="pres">
      <dgm:prSet presAssocID="{E8BF4A9F-43CD-4C61-BC9D-D4BD6CD5DF3C}" presName="hierChild3" presStyleCnt="0"/>
      <dgm:spPr/>
      <dgm:t>
        <a:bodyPr/>
        <a:lstStyle/>
        <a:p>
          <a:endParaRPr lang="cs-CZ"/>
        </a:p>
      </dgm:t>
    </dgm:pt>
    <dgm:pt modelId="{17B251A8-C9AF-4B55-B988-470F0D1A8A61}" type="pres">
      <dgm:prSet presAssocID="{05D3802A-F293-467E-AFB4-E08CECDDE29B}" presName="Name111" presStyleLbl="parChTrans1D2" presStyleIdx="3" presStyleCnt="4"/>
      <dgm:spPr/>
      <dgm:t>
        <a:bodyPr/>
        <a:lstStyle/>
        <a:p>
          <a:endParaRPr lang="cs-CZ"/>
        </a:p>
      </dgm:t>
    </dgm:pt>
    <dgm:pt modelId="{68486CD4-41BB-4116-A569-A1A8E4544BDC}" type="pres">
      <dgm:prSet presAssocID="{89DDB00E-F979-442D-8A4D-07E2C53CF857}" presName="hierRoot3" presStyleCnt="0">
        <dgm:presLayoutVars>
          <dgm:hierBranch val="init"/>
        </dgm:presLayoutVars>
      </dgm:prSet>
      <dgm:spPr/>
      <dgm:t>
        <a:bodyPr/>
        <a:lstStyle/>
        <a:p>
          <a:endParaRPr lang="cs-CZ"/>
        </a:p>
      </dgm:t>
    </dgm:pt>
    <dgm:pt modelId="{9C8D4DC1-D9BD-499E-A4F8-5A0298E51A43}" type="pres">
      <dgm:prSet presAssocID="{89DDB00E-F979-442D-8A4D-07E2C53CF857}" presName="rootComposite3" presStyleCnt="0"/>
      <dgm:spPr/>
      <dgm:t>
        <a:bodyPr/>
        <a:lstStyle/>
        <a:p>
          <a:endParaRPr lang="cs-CZ"/>
        </a:p>
      </dgm:t>
    </dgm:pt>
    <dgm:pt modelId="{EFC0D291-3D17-46C8-976B-FD8A38158DEC}" type="pres">
      <dgm:prSet presAssocID="{89DDB00E-F979-442D-8A4D-07E2C53CF85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654B184-6E95-4FC9-BF10-C3BB5B99579A}" type="pres">
      <dgm:prSet presAssocID="{89DDB00E-F979-442D-8A4D-07E2C53CF857}" presName="rootConnector3" presStyleLbl="asst1" presStyleIdx="0" presStyleCnt="1"/>
      <dgm:spPr/>
      <dgm:t>
        <a:bodyPr/>
        <a:lstStyle/>
        <a:p>
          <a:endParaRPr lang="cs-CZ"/>
        </a:p>
      </dgm:t>
    </dgm:pt>
    <dgm:pt modelId="{F30F4C4C-525D-4183-AF68-A053F2F457B6}" type="pres">
      <dgm:prSet presAssocID="{89DDB00E-F979-442D-8A4D-07E2C53CF857}" presName="hierChild6" presStyleCnt="0"/>
      <dgm:spPr/>
      <dgm:t>
        <a:bodyPr/>
        <a:lstStyle/>
        <a:p>
          <a:endParaRPr lang="cs-CZ"/>
        </a:p>
      </dgm:t>
    </dgm:pt>
    <dgm:pt modelId="{157E246D-EED5-4AFE-869A-2FEF946B161C}" type="pres">
      <dgm:prSet presAssocID="{89DDB00E-F979-442D-8A4D-07E2C53CF857}" presName="hierChild7" presStyleCnt="0"/>
      <dgm:spPr/>
      <dgm:t>
        <a:bodyPr/>
        <a:lstStyle/>
        <a:p>
          <a:endParaRPr lang="cs-CZ"/>
        </a:p>
      </dgm:t>
    </dgm:pt>
  </dgm:ptLst>
  <dgm:cxnLst>
    <dgm:cxn modelId="{1F4F15CB-871C-472B-946E-2F889E168A4C}" type="presOf" srcId="{0EE6FA5B-BB6B-42F6-ABC9-2BD2DF0F9699}" destId="{49FDC82E-B143-4F8D-BB4A-C762E8CDAB91}" srcOrd="0" destOrd="0" presId="urn:microsoft.com/office/officeart/2005/8/layout/orgChart1"/>
    <dgm:cxn modelId="{05D63926-6605-43F5-934E-2C0C8E7E2837}" srcId="{E8BF4A9F-43CD-4C61-BC9D-D4BD6CD5DF3C}" destId="{89DDB00E-F979-442D-8A4D-07E2C53CF857}" srcOrd="0" destOrd="0" parTransId="{05D3802A-F293-467E-AFB4-E08CECDDE29B}" sibTransId="{9C923E06-D53F-4F35-A44C-24B74905FB9C}"/>
    <dgm:cxn modelId="{E49C1A27-0BBA-46B2-9040-623073B830E4}" type="presOf" srcId="{91DEEE93-CEAF-40CE-8955-CFA231641DFB}" destId="{2FFCB70D-A90C-4DC0-8013-46B2016F5708}" srcOrd="0" destOrd="0" presId="urn:microsoft.com/office/officeart/2005/8/layout/orgChart1"/>
    <dgm:cxn modelId="{AA034B82-14A1-4E5A-8EFF-091ED55DBCB3}" type="presOf" srcId="{538991C8-F397-46F1-B9F1-CD9E5A73C974}" destId="{74484FD7-E876-4EB5-9A2C-30D7E59D48E8}" srcOrd="0" destOrd="0" presId="urn:microsoft.com/office/officeart/2005/8/layout/orgChart1"/>
    <dgm:cxn modelId="{07B830FD-1C7A-46BC-9AEC-4F44FF4BC46F}" srcId="{538991C8-F397-46F1-B9F1-CD9E5A73C974}" destId="{E8BF4A9F-43CD-4C61-BC9D-D4BD6CD5DF3C}" srcOrd="0" destOrd="0" parTransId="{4F7AF602-CC3C-4DDD-BE00-F569DAF090DF}" sibTransId="{10763C81-CBA8-4483-83AD-FC2234CB5232}"/>
    <dgm:cxn modelId="{BED47911-1CF7-4E45-BFFE-B5B2BEE44162}" type="presOf" srcId="{90D7DEA9-28E7-45F6-BAC0-84E7571DB16A}" destId="{85B033FC-0AC6-4CB6-8309-A1345B4F04EB}" srcOrd="0" destOrd="0" presId="urn:microsoft.com/office/officeart/2005/8/layout/orgChart1"/>
    <dgm:cxn modelId="{555A046A-E6F9-4CF7-AB39-7D6052178A00}" type="presOf" srcId="{C4890BCA-5FFC-4CFD-9989-3759E33CA3A7}" destId="{280E5D74-5696-481F-A674-58BA69A878C4}" srcOrd="1" destOrd="0" presId="urn:microsoft.com/office/officeart/2005/8/layout/orgChart1"/>
    <dgm:cxn modelId="{812F9ACC-F9AB-461B-9AB0-4E45B0932BE6}" srcId="{E8BF4A9F-43CD-4C61-BC9D-D4BD6CD5DF3C}" destId="{00604CE4-175A-4933-98CA-A1AF5D1ABF39}" srcOrd="2" destOrd="0" parTransId="{0EE6FA5B-BB6B-42F6-ABC9-2BD2DF0F9699}" sibTransId="{9D83F318-B3A9-487E-BAB8-E6CCF04D6E34}"/>
    <dgm:cxn modelId="{89E77105-B9BF-46AD-8896-4DA5D6C49CFC}" type="presOf" srcId="{91DEEE93-CEAF-40CE-8955-CFA231641DFB}" destId="{62572664-DE60-4A05-BC11-0793540DFC72}" srcOrd="1" destOrd="0" presId="urn:microsoft.com/office/officeart/2005/8/layout/orgChart1"/>
    <dgm:cxn modelId="{A92FF993-C5A3-4A3A-817F-256529E12511}" srcId="{E8BF4A9F-43CD-4C61-BC9D-D4BD6CD5DF3C}" destId="{91DEEE93-CEAF-40CE-8955-CFA231641DFB}" srcOrd="1" destOrd="0" parTransId="{90D7DEA9-28E7-45F6-BAC0-84E7571DB16A}" sibTransId="{608B4571-E772-4A36-9D36-163296A3EA72}"/>
    <dgm:cxn modelId="{E24930CD-4E2E-49F7-983E-FC6C5F042EBC}" type="presOf" srcId="{2A739BD0-4E01-485E-812F-C76B35F2DAF5}" destId="{1DE53765-01AF-4542-8EBE-FC0DE0FE8F0F}" srcOrd="0" destOrd="0" presId="urn:microsoft.com/office/officeart/2005/8/layout/orgChart1"/>
    <dgm:cxn modelId="{654558A7-0724-4C8E-A347-53C9B1C05A1E}" type="presOf" srcId="{C4890BCA-5FFC-4CFD-9989-3759E33CA3A7}" destId="{0B125F80-72E7-460F-B5C5-B28677887391}" srcOrd="0" destOrd="0" presId="urn:microsoft.com/office/officeart/2005/8/layout/orgChart1"/>
    <dgm:cxn modelId="{1AD8527A-9FF8-4F0D-ADB7-EFF5EE0F6754}" type="presOf" srcId="{E8BF4A9F-43CD-4C61-BC9D-D4BD6CD5DF3C}" destId="{D004585F-2A69-420E-A95F-12DA97C82022}" srcOrd="1" destOrd="0" presId="urn:microsoft.com/office/officeart/2005/8/layout/orgChart1"/>
    <dgm:cxn modelId="{D972493B-5E7E-40DC-B006-A05EE3D45F88}" type="presOf" srcId="{89DDB00E-F979-442D-8A4D-07E2C53CF857}" destId="{0654B184-6E95-4FC9-BF10-C3BB5B99579A}" srcOrd="1" destOrd="0" presId="urn:microsoft.com/office/officeart/2005/8/layout/orgChart1"/>
    <dgm:cxn modelId="{3E201261-51E4-43A5-8CF7-A4375B1CED88}" type="presOf" srcId="{89DDB00E-F979-442D-8A4D-07E2C53CF857}" destId="{EFC0D291-3D17-46C8-976B-FD8A38158DEC}" srcOrd="0" destOrd="0" presId="urn:microsoft.com/office/officeart/2005/8/layout/orgChart1"/>
    <dgm:cxn modelId="{64A63AEF-BCB6-4C92-B6D0-AE081175A337}" type="presOf" srcId="{E8BF4A9F-43CD-4C61-BC9D-D4BD6CD5DF3C}" destId="{804C54C9-31DA-4AB5-A0B9-49E9906401E3}" srcOrd="0" destOrd="0" presId="urn:microsoft.com/office/officeart/2005/8/layout/orgChart1"/>
    <dgm:cxn modelId="{3B43CCA6-77F9-408E-8696-0091C1580973}" type="presOf" srcId="{00604CE4-175A-4933-98CA-A1AF5D1ABF39}" destId="{32EB1715-50E0-4E28-B374-5216C6B1D0F9}" srcOrd="1" destOrd="0" presId="urn:microsoft.com/office/officeart/2005/8/layout/orgChart1"/>
    <dgm:cxn modelId="{D7B0AFD0-5373-4809-89AC-6D89ADDDEED4}" type="presOf" srcId="{05D3802A-F293-467E-AFB4-E08CECDDE29B}" destId="{17B251A8-C9AF-4B55-B988-470F0D1A8A61}" srcOrd="0" destOrd="0" presId="urn:microsoft.com/office/officeart/2005/8/layout/orgChart1"/>
    <dgm:cxn modelId="{A35AD114-9D1F-4ABE-8589-781AFC9BA8F9}" srcId="{E8BF4A9F-43CD-4C61-BC9D-D4BD6CD5DF3C}" destId="{C4890BCA-5FFC-4CFD-9989-3759E33CA3A7}" srcOrd="3" destOrd="0" parTransId="{2A739BD0-4E01-485E-812F-C76B35F2DAF5}" sibTransId="{76003EC6-0FB3-4EA2-9773-489BEF31CCBA}"/>
    <dgm:cxn modelId="{D5F731FB-4D24-49AA-BFD3-CEAB1F6BE277}" type="presOf" srcId="{00604CE4-175A-4933-98CA-A1AF5D1ABF39}" destId="{370A6E6A-C101-4F02-A561-781773559591}" srcOrd="0" destOrd="0" presId="urn:microsoft.com/office/officeart/2005/8/layout/orgChart1"/>
    <dgm:cxn modelId="{9AA68A2A-36D8-46C5-B918-DD5EDF7328A4}" type="presParOf" srcId="{74484FD7-E876-4EB5-9A2C-30D7E59D48E8}" destId="{73268A48-9BDF-4C2E-AC7B-26C2E5B12FAC}" srcOrd="0" destOrd="0" presId="urn:microsoft.com/office/officeart/2005/8/layout/orgChart1"/>
    <dgm:cxn modelId="{45D6F0C2-4AD6-4458-AF99-53A8315DBBD3}" type="presParOf" srcId="{73268A48-9BDF-4C2E-AC7B-26C2E5B12FAC}" destId="{6DC18E50-FF93-44A9-B3B5-570A322B2C82}" srcOrd="0" destOrd="0" presId="urn:microsoft.com/office/officeart/2005/8/layout/orgChart1"/>
    <dgm:cxn modelId="{0D926B5F-429D-46B4-B2C9-1EB3A1E7A2AE}" type="presParOf" srcId="{6DC18E50-FF93-44A9-B3B5-570A322B2C82}" destId="{804C54C9-31DA-4AB5-A0B9-49E9906401E3}" srcOrd="0" destOrd="0" presId="urn:microsoft.com/office/officeart/2005/8/layout/orgChart1"/>
    <dgm:cxn modelId="{AEF592CE-2D3D-4ABD-B572-892B14F7C988}" type="presParOf" srcId="{6DC18E50-FF93-44A9-B3B5-570A322B2C82}" destId="{D004585F-2A69-420E-A95F-12DA97C82022}" srcOrd="1" destOrd="0" presId="urn:microsoft.com/office/officeart/2005/8/layout/orgChart1"/>
    <dgm:cxn modelId="{EC53EFA5-07D7-47F7-98C7-07886D6B7E8B}" type="presParOf" srcId="{73268A48-9BDF-4C2E-AC7B-26C2E5B12FAC}" destId="{C8BB9869-CAB9-40FF-9C82-723EBBB10DB0}" srcOrd="1" destOrd="0" presId="urn:microsoft.com/office/officeart/2005/8/layout/orgChart1"/>
    <dgm:cxn modelId="{68B7991E-AC2C-4936-9437-7290855A3169}" type="presParOf" srcId="{C8BB9869-CAB9-40FF-9C82-723EBBB10DB0}" destId="{85B033FC-0AC6-4CB6-8309-A1345B4F04EB}" srcOrd="0" destOrd="0" presId="urn:microsoft.com/office/officeart/2005/8/layout/orgChart1"/>
    <dgm:cxn modelId="{6663C20F-D822-4EFE-8110-490B85924850}" type="presParOf" srcId="{C8BB9869-CAB9-40FF-9C82-723EBBB10DB0}" destId="{3C3D2713-989B-4C02-ACD1-D50066CDB99C}" srcOrd="1" destOrd="0" presId="urn:microsoft.com/office/officeart/2005/8/layout/orgChart1"/>
    <dgm:cxn modelId="{F047447A-AF39-4A99-9C65-780914E7A098}" type="presParOf" srcId="{3C3D2713-989B-4C02-ACD1-D50066CDB99C}" destId="{36486004-22B1-442F-A104-52E843890003}" srcOrd="0" destOrd="0" presId="urn:microsoft.com/office/officeart/2005/8/layout/orgChart1"/>
    <dgm:cxn modelId="{99D04433-C7E2-4977-995C-CCA2F9F02EA4}" type="presParOf" srcId="{36486004-22B1-442F-A104-52E843890003}" destId="{2FFCB70D-A90C-4DC0-8013-46B2016F5708}" srcOrd="0" destOrd="0" presId="urn:microsoft.com/office/officeart/2005/8/layout/orgChart1"/>
    <dgm:cxn modelId="{8B874198-0874-47C2-8150-7F3C77EDF02B}" type="presParOf" srcId="{36486004-22B1-442F-A104-52E843890003}" destId="{62572664-DE60-4A05-BC11-0793540DFC72}" srcOrd="1" destOrd="0" presId="urn:microsoft.com/office/officeart/2005/8/layout/orgChart1"/>
    <dgm:cxn modelId="{EFDB48BA-C105-40CF-9AFA-7EAA96AC24EB}" type="presParOf" srcId="{3C3D2713-989B-4C02-ACD1-D50066CDB99C}" destId="{A58F0D8A-EAE9-465F-AF76-C2F5A2519461}" srcOrd="1" destOrd="0" presId="urn:microsoft.com/office/officeart/2005/8/layout/orgChart1"/>
    <dgm:cxn modelId="{DC42D81D-1F3A-46A7-88C2-E2FDA5643DEB}" type="presParOf" srcId="{3C3D2713-989B-4C02-ACD1-D50066CDB99C}" destId="{EBCEF4F3-57C1-4EED-AD6A-94F18BDF442B}" srcOrd="2" destOrd="0" presId="urn:microsoft.com/office/officeart/2005/8/layout/orgChart1"/>
    <dgm:cxn modelId="{672A3C0D-07BD-4CA8-BFF6-E612D794E954}" type="presParOf" srcId="{C8BB9869-CAB9-40FF-9C82-723EBBB10DB0}" destId="{49FDC82E-B143-4F8D-BB4A-C762E8CDAB91}" srcOrd="2" destOrd="0" presId="urn:microsoft.com/office/officeart/2005/8/layout/orgChart1"/>
    <dgm:cxn modelId="{60DF8581-E8C9-4DC6-AFC1-E223ACEBD301}" type="presParOf" srcId="{C8BB9869-CAB9-40FF-9C82-723EBBB10DB0}" destId="{F3F362A9-B39F-41E8-91A1-ECAAA6DDBE2A}" srcOrd="3" destOrd="0" presId="urn:microsoft.com/office/officeart/2005/8/layout/orgChart1"/>
    <dgm:cxn modelId="{78F3D1D1-8415-4918-9BFA-4A4779A16BC8}" type="presParOf" srcId="{F3F362A9-B39F-41E8-91A1-ECAAA6DDBE2A}" destId="{952808E3-671B-419A-8A97-A044027B7D91}" srcOrd="0" destOrd="0" presId="urn:microsoft.com/office/officeart/2005/8/layout/orgChart1"/>
    <dgm:cxn modelId="{28C64843-C2C0-441E-BD57-7A08F6E67A29}" type="presParOf" srcId="{952808E3-671B-419A-8A97-A044027B7D91}" destId="{370A6E6A-C101-4F02-A561-781773559591}" srcOrd="0" destOrd="0" presId="urn:microsoft.com/office/officeart/2005/8/layout/orgChart1"/>
    <dgm:cxn modelId="{65ED0E8C-BB62-4683-8A9E-5CE81A26AA98}" type="presParOf" srcId="{952808E3-671B-419A-8A97-A044027B7D91}" destId="{32EB1715-50E0-4E28-B374-5216C6B1D0F9}" srcOrd="1" destOrd="0" presId="urn:microsoft.com/office/officeart/2005/8/layout/orgChart1"/>
    <dgm:cxn modelId="{36D60C0A-8749-402B-A4D5-FC65A8BA2E66}" type="presParOf" srcId="{F3F362A9-B39F-41E8-91A1-ECAAA6DDBE2A}" destId="{8353D9AF-490F-4A26-B938-07B4883F4DFB}" srcOrd="1" destOrd="0" presId="urn:microsoft.com/office/officeart/2005/8/layout/orgChart1"/>
    <dgm:cxn modelId="{139496E8-D898-4F15-8A06-33E1625BFCEF}" type="presParOf" srcId="{F3F362A9-B39F-41E8-91A1-ECAAA6DDBE2A}" destId="{806142D1-7868-450C-9F85-7F9E37F3B2C9}" srcOrd="2" destOrd="0" presId="urn:microsoft.com/office/officeart/2005/8/layout/orgChart1"/>
    <dgm:cxn modelId="{E9EA707D-8F70-46D4-ADE3-84F29E216AF9}" type="presParOf" srcId="{C8BB9869-CAB9-40FF-9C82-723EBBB10DB0}" destId="{1DE53765-01AF-4542-8EBE-FC0DE0FE8F0F}" srcOrd="4" destOrd="0" presId="urn:microsoft.com/office/officeart/2005/8/layout/orgChart1"/>
    <dgm:cxn modelId="{3756DE43-B417-4E53-B902-897D026CFD77}" type="presParOf" srcId="{C8BB9869-CAB9-40FF-9C82-723EBBB10DB0}" destId="{22BCC588-58B8-4082-92EA-CAF9C9197698}" srcOrd="5" destOrd="0" presId="urn:microsoft.com/office/officeart/2005/8/layout/orgChart1"/>
    <dgm:cxn modelId="{1BEDF666-3AF5-45D9-82C5-1DBEE9466EB6}" type="presParOf" srcId="{22BCC588-58B8-4082-92EA-CAF9C9197698}" destId="{78B6627F-BE04-4E03-804A-4338D8F6AA78}" srcOrd="0" destOrd="0" presId="urn:microsoft.com/office/officeart/2005/8/layout/orgChart1"/>
    <dgm:cxn modelId="{B96166CD-6728-4E53-9583-85B16512C054}" type="presParOf" srcId="{78B6627F-BE04-4E03-804A-4338D8F6AA78}" destId="{0B125F80-72E7-460F-B5C5-B28677887391}" srcOrd="0" destOrd="0" presId="urn:microsoft.com/office/officeart/2005/8/layout/orgChart1"/>
    <dgm:cxn modelId="{4BC4DD69-BCDA-40E4-ADE9-954D9550316C}" type="presParOf" srcId="{78B6627F-BE04-4E03-804A-4338D8F6AA78}" destId="{280E5D74-5696-481F-A674-58BA69A878C4}" srcOrd="1" destOrd="0" presId="urn:microsoft.com/office/officeart/2005/8/layout/orgChart1"/>
    <dgm:cxn modelId="{D3418198-6A74-4AF4-9EFC-6B41CB3373C3}" type="presParOf" srcId="{22BCC588-58B8-4082-92EA-CAF9C9197698}" destId="{CCF0A9BF-22BE-4B80-A349-D3F221D6DEF1}" srcOrd="1" destOrd="0" presId="urn:microsoft.com/office/officeart/2005/8/layout/orgChart1"/>
    <dgm:cxn modelId="{C6AD8D3A-6297-4780-B699-FC6DD1F58939}" type="presParOf" srcId="{22BCC588-58B8-4082-92EA-CAF9C9197698}" destId="{C8B8CA58-C6B8-44C1-B62F-FFA0A0DDB221}" srcOrd="2" destOrd="0" presId="urn:microsoft.com/office/officeart/2005/8/layout/orgChart1"/>
    <dgm:cxn modelId="{3C6051FE-5BFF-4771-BFD2-A953C0DB05B9}" type="presParOf" srcId="{73268A48-9BDF-4C2E-AC7B-26C2E5B12FAC}" destId="{EE64F40F-9B23-4B8A-8BDC-3CC4C520A58A}" srcOrd="2" destOrd="0" presId="urn:microsoft.com/office/officeart/2005/8/layout/orgChart1"/>
    <dgm:cxn modelId="{25234324-BFAD-43D5-8D74-F56B245C6178}" type="presParOf" srcId="{EE64F40F-9B23-4B8A-8BDC-3CC4C520A58A}" destId="{17B251A8-C9AF-4B55-B988-470F0D1A8A61}" srcOrd="0" destOrd="0" presId="urn:microsoft.com/office/officeart/2005/8/layout/orgChart1"/>
    <dgm:cxn modelId="{C51A0722-D496-40F1-96E4-B863D8256AF9}" type="presParOf" srcId="{EE64F40F-9B23-4B8A-8BDC-3CC4C520A58A}" destId="{68486CD4-41BB-4116-A569-A1A8E4544BDC}" srcOrd="1" destOrd="0" presId="urn:microsoft.com/office/officeart/2005/8/layout/orgChart1"/>
    <dgm:cxn modelId="{7DC83FF0-C12E-49B9-9C7B-5DA24FE0775D}" type="presParOf" srcId="{68486CD4-41BB-4116-A569-A1A8E4544BDC}" destId="{9C8D4DC1-D9BD-499E-A4F8-5A0298E51A43}" srcOrd="0" destOrd="0" presId="urn:microsoft.com/office/officeart/2005/8/layout/orgChart1"/>
    <dgm:cxn modelId="{7CCC9ED6-0303-4E65-8442-28B0D96F8875}" type="presParOf" srcId="{9C8D4DC1-D9BD-499E-A4F8-5A0298E51A43}" destId="{EFC0D291-3D17-46C8-976B-FD8A38158DEC}" srcOrd="0" destOrd="0" presId="urn:microsoft.com/office/officeart/2005/8/layout/orgChart1"/>
    <dgm:cxn modelId="{1E3E62DC-2588-4B43-A45C-6163378B56C8}" type="presParOf" srcId="{9C8D4DC1-D9BD-499E-A4F8-5A0298E51A43}" destId="{0654B184-6E95-4FC9-BF10-C3BB5B99579A}" srcOrd="1" destOrd="0" presId="urn:microsoft.com/office/officeart/2005/8/layout/orgChart1"/>
    <dgm:cxn modelId="{FF44DD10-94B3-4916-8300-5B666EA5DEE6}" type="presParOf" srcId="{68486CD4-41BB-4116-A569-A1A8E4544BDC}" destId="{F30F4C4C-525D-4183-AF68-A053F2F457B6}" srcOrd="1" destOrd="0" presId="urn:microsoft.com/office/officeart/2005/8/layout/orgChart1"/>
    <dgm:cxn modelId="{9C34E8A2-007C-43BF-9681-AE65169ECB2A}" type="presParOf" srcId="{68486CD4-41BB-4116-A569-A1A8E4544BDC}" destId="{157E246D-EED5-4AFE-869A-2FEF946B16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251A8-C9AF-4B55-B988-470F0D1A8A61}">
      <dsp:nvSpPr>
        <dsp:cNvPr id="0" name=""/>
        <dsp:cNvSpPr/>
      </dsp:nvSpPr>
      <dsp:spPr>
        <a:xfrm>
          <a:off x="3702005" y="1150098"/>
          <a:ext cx="241344" cy="1057320"/>
        </a:xfrm>
        <a:custGeom>
          <a:avLst/>
          <a:gdLst/>
          <a:ahLst/>
          <a:cxnLst/>
          <a:rect l="0" t="0" r="0" b="0"/>
          <a:pathLst>
            <a:path>
              <a:moveTo>
                <a:pt x="241344" y="0"/>
              </a:moveTo>
              <a:lnTo>
                <a:pt x="241344" y="1057320"/>
              </a:lnTo>
              <a:lnTo>
                <a:pt x="0" y="10573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53765-01AF-4542-8EBE-FC0DE0FE8F0F}">
      <dsp:nvSpPr>
        <dsp:cNvPr id="0" name=""/>
        <dsp:cNvSpPr/>
      </dsp:nvSpPr>
      <dsp:spPr>
        <a:xfrm>
          <a:off x="3943350" y="1150098"/>
          <a:ext cx="2781212" cy="2114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3295"/>
              </a:lnTo>
              <a:lnTo>
                <a:pt x="2781212" y="1873295"/>
              </a:lnTo>
              <a:lnTo>
                <a:pt x="2781212" y="21146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DC82E-B143-4F8D-BB4A-C762E8CDAB91}">
      <dsp:nvSpPr>
        <dsp:cNvPr id="0" name=""/>
        <dsp:cNvSpPr/>
      </dsp:nvSpPr>
      <dsp:spPr>
        <a:xfrm>
          <a:off x="3897630" y="1150098"/>
          <a:ext cx="91440" cy="2114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46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033FC-0AC6-4CB6-8309-A1345B4F04EB}">
      <dsp:nvSpPr>
        <dsp:cNvPr id="0" name=""/>
        <dsp:cNvSpPr/>
      </dsp:nvSpPr>
      <dsp:spPr>
        <a:xfrm>
          <a:off x="1162137" y="1150098"/>
          <a:ext cx="2781212" cy="2114640"/>
        </a:xfrm>
        <a:custGeom>
          <a:avLst/>
          <a:gdLst/>
          <a:ahLst/>
          <a:cxnLst/>
          <a:rect l="0" t="0" r="0" b="0"/>
          <a:pathLst>
            <a:path>
              <a:moveTo>
                <a:pt x="2781212" y="0"/>
              </a:moveTo>
              <a:lnTo>
                <a:pt x="2781212" y="1873295"/>
              </a:lnTo>
              <a:lnTo>
                <a:pt x="0" y="1873295"/>
              </a:lnTo>
              <a:lnTo>
                <a:pt x="0" y="21146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C54C9-31DA-4AB5-A0B9-49E9906401E3}">
      <dsp:nvSpPr>
        <dsp:cNvPr id="0" name=""/>
        <dsp:cNvSpPr/>
      </dsp:nvSpPr>
      <dsp:spPr>
        <a:xfrm>
          <a:off x="2794088" y="836"/>
          <a:ext cx="2298522" cy="114926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Řídící výbor MAP</a:t>
          </a:r>
        </a:p>
      </dsp:txBody>
      <dsp:txXfrm>
        <a:off x="2794088" y="836"/>
        <a:ext cx="2298522" cy="1149261"/>
      </dsp:txXfrm>
    </dsp:sp>
    <dsp:sp modelId="{2FFCB70D-A90C-4DC0-8013-46B2016F5708}">
      <dsp:nvSpPr>
        <dsp:cNvPr id="0" name=""/>
        <dsp:cNvSpPr/>
      </dsp:nvSpPr>
      <dsp:spPr>
        <a:xfrm>
          <a:off x="12876" y="3264738"/>
          <a:ext cx="2298522" cy="114926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Pracovní </a:t>
          </a:r>
          <a:r>
            <a:rPr lang="cs-CZ" sz="2100" kern="1200"/>
            <a:t>skupina </a:t>
          </a:r>
          <a:r>
            <a:rPr lang="cs-CZ" sz="2100" kern="1200" smtClean="0"/>
            <a:t>- ČG</a:t>
          </a:r>
          <a:endParaRPr lang="cs-CZ" sz="2100" kern="1200" dirty="0"/>
        </a:p>
      </dsp:txBody>
      <dsp:txXfrm>
        <a:off x="12876" y="3264738"/>
        <a:ext cx="2298522" cy="1149261"/>
      </dsp:txXfrm>
    </dsp:sp>
    <dsp:sp modelId="{370A6E6A-C101-4F02-A561-781773559591}">
      <dsp:nvSpPr>
        <dsp:cNvPr id="0" name=""/>
        <dsp:cNvSpPr/>
      </dsp:nvSpPr>
      <dsp:spPr>
        <a:xfrm>
          <a:off x="2794088" y="3264738"/>
          <a:ext cx="2298522" cy="114926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Pracovní skupina MG</a:t>
          </a:r>
        </a:p>
      </dsp:txBody>
      <dsp:txXfrm>
        <a:off x="2794088" y="3264738"/>
        <a:ext cx="2298522" cy="1149261"/>
      </dsp:txXfrm>
    </dsp:sp>
    <dsp:sp modelId="{0B125F80-72E7-460F-B5C5-B28677887391}">
      <dsp:nvSpPr>
        <dsp:cNvPr id="0" name=""/>
        <dsp:cNvSpPr/>
      </dsp:nvSpPr>
      <dsp:spPr>
        <a:xfrm>
          <a:off x="5575300" y="3264738"/>
          <a:ext cx="2298522" cy="114926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Pracovní skupina - Ředitelé </a:t>
          </a:r>
          <a:r>
            <a:rPr lang="cs-CZ" sz="2100" kern="1200" dirty="0" smtClean="0"/>
            <a:t>škol Spravedlivost </a:t>
          </a:r>
          <a:endParaRPr lang="cs-CZ" sz="2100" kern="1200" dirty="0"/>
        </a:p>
      </dsp:txBody>
      <dsp:txXfrm>
        <a:off x="5575300" y="3264738"/>
        <a:ext cx="2298522" cy="1149261"/>
      </dsp:txXfrm>
    </dsp:sp>
    <dsp:sp modelId="{EFC0D291-3D17-46C8-976B-FD8A38158DEC}">
      <dsp:nvSpPr>
        <dsp:cNvPr id="0" name=""/>
        <dsp:cNvSpPr/>
      </dsp:nvSpPr>
      <dsp:spPr>
        <a:xfrm>
          <a:off x="1403482" y="1632787"/>
          <a:ext cx="2298522" cy="114926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Projektový tým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řízení projektu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smtClean="0"/>
            <a:t>facebook</a:t>
          </a:r>
          <a:endParaRPr lang="cs-CZ" sz="2100" kern="1200" dirty="0"/>
        </a:p>
      </dsp:txBody>
      <dsp:txXfrm>
        <a:off x="1403482" y="1632787"/>
        <a:ext cx="2298522" cy="1149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04.05.17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39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04.05.17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04.05.17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04.05.17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5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3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0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2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3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6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4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5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80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202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10D5-5EA8-4D95-B60B-E22ACEA329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AC02-DF97-44BC-A7B6-84C7562057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4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10D5-5EA8-4D95-B60B-E22ACEA329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AC02-DF97-44BC-A7B6-84C7562057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08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10D5-5EA8-4D95-B60B-E22ACEA329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AC02-DF97-44BC-A7B6-84C7562057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6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04.05.17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10D5-5EA8-4D95-B60B-E22ACEA329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AC02-DF97-44BC-A7B6-84C7562057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10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10D5-5EA8-4D95-B60B-E22ACEA329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AC02-DF97-44BC-A7B6-84C7562057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17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10D5-5EA8-4D95-B60B-E22ACEA329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AC02-DF97-44BC-A7B6-84C7562057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71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10D5-5EA8-4D95-B60B-E22ACEA329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AC02-DF97-44BC-A7B6-84C7562057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03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10D5-5EA8-4D95-B60B-E22ACEA329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AC02-DF97-44BC-A7B6-84C7562057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40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10D5-5EA8-4D95-B60B-E22ACEA329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AC02-DF97-44BC-A7B6-84C7562057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45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10D5-5EA8-4D95-B60B-E22ACEA329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AC02-DF97-44BC-A7B6-84C7562057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35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10D5-5EA8-4D95-B60B-E22ACEA329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AC02-DF97-44BC-A7B6-84C7562057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1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04.05.17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04.05.17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04.05.17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04.05.17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04.05.17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04.05.17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04.05.17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0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410D5-5EA8-4D95-B60B-E22ACEA329D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04.05.17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4AC02-DF97-44BC-A7B6-84C7562057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0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93532" y="2780848"/>
            <a:ext cx="7638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cs typeface="Arial" panose="020B0604020202020204" pitchFamily="34" charset="0"/>
              </a:rPr>
              <a:t>Místní akční plány rozvoje vzdělávání II</a:t>
            </a:r>
            <a:endParaRPr lang="cs-CZ" sz="4000" b="1" dirty="0" smtClean="0">
              <a:cs typeface="Arial" panose="020B0604020202020204" pitchFamily="34" charset="0"/>
            </a:endParaRPr>
          </a:p>
          <a:p>
            <a:pPr algn="ctr"/>
            <a:endParaRPr lang="cs-CZ" sz="2000" b="1" dirty="0" smtClean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Aktivity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62578"/>
            <a:ext cx="7886700" cy="4387285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dirty="0"/>
              <a:t>Vzdělávání a osvěta rodičů </a:t>
            </a:r>
            <a:r>
              <a:rPr lang="cs-CZ" dirty="0" smtClean="0"/>
              <a:t>- </a:t>
            </a:r>
            <a:r>
              <a:rPr lang="cs-CZ" dirty="0"/>
              <a:t>proběhnou minimálně tři vzdělávací akce pro rodiče a širší veřejnost o tématech rozvoje kvalitního a inkluzivního </a:t>
            </a:r>
            <a:r>
              <a:rPr lang="cs-CZ" dirty="0" smtClean="0"/>
              <a:t>vzdělávání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/>
              <a:t>Sociální média - každý MAP bude mít svůj </a:t>
            </a:r>
            <a:r>
              <a:rPr lang="cs-CZ" dirty="0" err="1"/>
              <a:t>Facebook</a:t>
            </a:r>
            <a:r>
              <a:rPr lang="cs-CZ" dirty="0"/>
              <a:t> profil, popř. </a:t>
            </a:r>
            <a:r>
              <a:rPr lang="cs-CZ" dirty="0" smtClean="0"/>
              <a:t>využije </a:t>
            </a:r>
            <a:r>
              <a:rPr lang="cs-CZ" dirty="0"/>
              <a:t>sociální média další a propojí se s rodiči,  školami, s ostatními MAP a se zdroji o </a:t>
            </a:r>
            <a:r>
              <a:rPr lang="cs-CZ" dirty="0" smtClean="0"/>
              <a:t>vzdělávání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/>
              <a:t>Informace o MAP bude zveřejněna v </a:t>
            </a:r>
            <a:r>
              <a:rPr lang="cs-CZ" dirty="0" smtClean="0"/>
              <a:t>místních </a:t>
            </a:r>
            <a:r>
              <a:rPr lang="cs-CZ" dirty="0"/>
              <a:t>médiích minimálně 2x </a:t>
            </a:r>
            <a:r>
              <a:rPr lang="cs-CZ" dirty="0" smtClean="0"/>
              <a:t>ročně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/>
              <a:t>Každý MAP uspořádá min. 1x informativní setkání ke kvalitě vzdělávání s místními podniky, místními zastupiteli </a:t>
            </a:r>
            <a:r>
              <a:rPr lang="cs-CZ" dirty="0" err="1"/>
              <a:t>atd</a:t>
            </a:r>
            <a:endParaRPr lang="cs-CZ" dirty="0" smtClean="0"/>
          </a:p>
          <a:p>
            <a:pPr algn="just"/>
            <a:r>
              <a:rPr lang="cs-CZ" sz="2800" b="1" dirty="0" smtClean="0">
                <a:solidFill>
                  <a:srgbClr val="428D96"/>
                </a:solidFill>
                <a:latin typeface="+mn-lt"/>
              </a:rPr>
              <a:t>Výstup</a:t>
            </a:r>
            <a:endParaRPr lang="cs-CZ" sz="2800" b="1" dirty="0">
              <a:solidFill>
                <a:srgbClr val="428D96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/>
              <a:t>MAP bude předmětem širší veřejné diskuse (místní média, sociální média, firmy, rodiče, zřizovatelé a  zastupitelstvo apod</a:t>
            </a:r>
            <a:r>
              <a:rPr lang="cs-CZ" dirty="0" smtClean="0"/>
              <a:t>.)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/>
              <a:t>Rodiče budou zapojeni do odborné diskuse o kvalitě vzdělávání a inkluzi, včetně romských rodičů</a:t>
            </a:r>
            <a:endParaRPr lang="cs-CZ" dirty="0" smtClean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87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5556A-002F-48F8-BDF6-49A0FBE9FC7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vál 2"/>
          <p:cNvSpPr/>
          <p:nvPr/>
        </p:nvSpPr>
        <p:spPr>
          <a:xfrm>
            <a:off x="6372225" y="1992313"/>
            <a:ext cx="2109788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>
                <a:solidFill>
                  <a:prstClr val="white"/>
                </a:solidFill>
              </a:rPr>
              <a:t>Autoevaluace</a:t>
            </a:r>
            <a:endParaRPr lang="cs-CZ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cs-CZ" dirty="0">
                <a:solidFill>
                  <a:prstClr val="white"/>
                </a:solidFill>
              </a:rPr>
              <a:t>Reflexe a sebereflexe</a:t>
            </a:r>
          </a:p>
        </p:txBody>
      </p:sp>
      <p:sp>
        <p:nvSpPr>
          <p:cNvPr id="7" name="Slunce 6"/>
          <p:cNvSpPr/>
          <p:nvPr/>
        </p:nvSpPr>
        <p:spPr>
          <a:xfrm>
            <a:off x="1316038" y="1052513"/>
            <a:ext cx="1223962" cy="11557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Slunce 7"/>
          <p:cNvSpPr/>
          <p:nvPr/>
        </p:nvSpPr>
        <p:spPr>
          <a:xfrm>
            <a:off x="1331913" y="2244725"/>
            <a:ext cx="1223962" cy="11557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Slunce 8"/>
          <p:cNvSpPr/>
          <p:nvPr/>
        </p:nvSpPr>
        <p:spPr>
          <a:xfrm>
            <a:off x="1316038" y="3489325"/>
            <a:ext cx="1223962" cy="11557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Slunce 9"/>
          <p:cNvSpPr/>
          <p:nvPr/>
        </p:nvSpPr>
        <p:spPr>
          <a:xfrm>
            <a:off x="1371600" y="4721225"/>
            <a:ext cx="1223963" cy="11557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6088" name="Obdélník 12"/>
          <p:cNvSpPr>
            <a:spLocks noChangeArrowheads="1"/>
          </p:cNvSpPr>
          <p:nvPr/>
        </p:nvSpPr>
        <p:spPr bwMode="auto">
          <a:xfrm>
            <a:off x="2700338" y="5175250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</a:rPr>
              <a:t>Akční plán území</a:t>
            </a:r>
            <a:r>
              <a:rPr lang="cs-CZ" altLang="cs-CZ" sz="1800">
                <a:solidFill>
                  <a:srgbClr val="FFFFFF"/>
                </a:solidFill>
              </a:rPr>
              <a:t> </a:t>
            </a:r>
            <a:endParaRPr lang="cs-CZ" altLang="cs-CZ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6516688" y="3178175"/>
            <a:ext cx="2109787" cy="750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white"/>
                </a:solidFill>
              </a:rPr>
              <a:t>Priority rozvoje školy</a:t>
            </a:r>
          </a:p>
        </p:txBody>
      </p:sp>
      <p:sp>
        <p:nvSpPr>
          <p:cNvPr id="15" name="Ovál 14"/>
          <p:cNvSpPr/>
          <p:nvPr/>
        </p:nvSpPr>
        <p:spPr>
          <a:xfrm>
            <a:off x="6551613" y="4398963"/>
            <a:ext cx="2197100" cy="750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white"/>
                </a:solidFill>
              </a:rPr>
              <a:t>Plán akcí – projektový záměr školy</a:t>
            </a:r>
          </a:p>
        </p:txBody>
      </p:sp>
      <p:sp>
        <p:nvSpPr>
          <p:cNvPr id="16" name="Ovál 15"/>
          <p:cNvSpPr/>
          <p:nvPr/>
        </p:nvSpPr>
        <p:spPr>
          <a:xfrm>
            <a:off x="6551613" y="5467350"/>
            <a:ext cx="2111375" cy="750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white"/>
                </a:solidFill>
              </a:rPr>
              <a:t>Realizace  a  monitoring projektu školy</a:t>
            </a:r>
          </a:p>
        </p:txBody>
      </p:sp>
      <p:sp>
        <p:nvSpPr>
          <p:cNvPr id="17" name="Slunce 16"/>
          <p:cNvSpPr/>
          <p:nvPr/>
        </p:nvSpPr>
        <p:spPr>
          <a:xfrm>
            <a:off x="1316038" y="5876925"/>
            <a:ext cx="1223962" cy="11557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8" name="Ovál 17"/>
          <p:cNvSpPr/>
          <p:nvPr/>
        </p:nvSpPr>
        <p:spPr>
          <a:xfrm>
            <a:off x="3482975" y="5548313"/>
            <a:ext cx="2109788" cy="750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white"/>
                </a:solidFill>
              </a:rPr>
              <a:t>Realizace projektu území/téma</a:t>
            </a:r>
          </a:p>
        </p:txBody>
      </p:sp>
      <p:sp>
        <p:nvSpPr>
          <p:cNvPr id="46094" name="Obdélník 18"/>
          <p:cNvSpPr>
            <a:spLocks noChangeArrowheads="1"/>
          </p:cNvSpPr>
          <p:nvPr/>
        </p:nvSpPr>
        <p:spPr bwMode="auto">
          <a:xfrm>
            <a:off x="2700338" y="6270625"/>
            <a:ext cx="2786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Sdílení zkušeností, </a:t>
            </a:r>
            <a:r>
              <a:rPr lang="cs-CZ" altLang="cs-CZ" sz="1800" dirty="0" smtClean="0">
                <a:solidFill>
                  <a:prstClr val="black"/>
                </a:solidFill>
              </a:rPr>
              <a:t>monitoring, evaluace</a:t>
            </a:r>
            <a:endParaRPr lang="cs-CZ" alt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095" name="Obdélník 19"/>
          <p:cNvSpPr>
            <a:spLocks noChangeArrowheads="1"/>
          </p:cNvSpPr>
          <p:nvPr/>
        </p:nvSpPr>
        <p:spPr bwMode="auto">
          <a:xfrm>
            <a:off x="2595563" y="1196975"/>
            <a:ext cx="32718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</a:rPr>
              <a:t>Vize. Priority vzdělávací politiky. Data. Metodika.   Monitorovací indikátory</a:t>
            </a:r>
            <a:endParaRPr lang="cs-CZ" altLang="cs-CZ" sz="180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2540000" y="1773238"/>
            <a:ext cx="3687763" cy="4714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2555875" y="4314825"/>
            <a:ext cx="3687763" cy="4714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2835275" y="5230813"/>
            <a:ext cx="3687763" cy="4714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2595563" y="3195638"/>
            <a:ext cx="3687762" cy="4714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4238625" y="2400300"/>
            <a:ext cx="1649413" cy="319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>
            <a:off x="4294188" y="3678238"/>
            <a:ext cx="1649412" cy="3190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>
            <a:off x="4408488" y="4881563"/>
            <a:ext cx="1647825" cy="317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Zakřivená spojnice 37"/>
          <p:cNvCxnSpPr/>
          <p:nvPr/>
        </p:nvCxnSpPr>
        <p:spPr>
          <a:xfrm rot="5400000" flipH="1" flipV="1">
            <a:off x="-1063624" y="4022725"/>
            <a:ext cx="4375150" cy="15875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4" name="Obdélník 41"/>
          <p:cNvSpPr>
            <a:spLocks noChangeArrowheads="1"/>
          </p:cNvSpPr>
          <p:nvPr/>
        </p:nvSpPr>
        <p:spPr bwMode="auto">
          <a:xfrm>
            <a:off x="2725738" y="3890963"/>
            <a:ext cx="25066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</a:rPr>
              <a:t>Priority území.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</a:rPr>
              <a:t>Inspirace – nabídka šablon jako řešení</a:t>
            </a:r>
            <a:endParaRPr lang="cs-CZ" altLang="cs-CZ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105" name="Obdélník 42"/>
          <p:cNvSpPr>
            <a:spLocks noChangeArrowheads="1"/>
          </p:cNvSpPr>
          <p:nvPr/>
        </p:nvSpPr>
        <p:spPr bwMode="auto">
          <a:xfrm>
            <a:off x="2803525" y="2744788"/>
            <a:ext cx="2682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</a:rPr>
              <a:t>Analýza území, reflexe.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</a:rPr>
              <a:t>Jak jsou naše největší problémy - Priority.</a:t>
            </a:r>
            <a:r>
              <a:rPr lang="cs-CZ" altLang="cs-CZ" sz="1800">
                <a:solidFill>
                  <a:srgbClr val="FFFFFF"/>
                </a:solidFill>
              </a:rPr>
              <a:t> </a:t>
            </a:r>
            <a:endParaRPr lang="cs-CZ" altLang="cs-CZ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106" name="Nadpis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dirty="0">
                <a:solidFill>
                  <a:prstClr val="black"/>
                </a:solidFill>
              </a:rPr>
              <a:t>Postup </a:t>
            </a:r>
            <a:r>
              <a:rPr lang="cs-CZ" altLang="cs-CZ" sz="4400" dirty="0" smtClean="0">
                <a:solidFill>
                  <a:prstClr val="black"/>
                </a:solidFill>
              </a:rPr>
              <a:t>přípravy – původní 2014</a:t>
            </a:r>
            <a:endParaRPr lang="cs-CZ" altLang="cs-CZ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5556A-002F-48F8-BDF6-49A0FBE9FC7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vál 2"/>
          <p:cNvSpPr/>
          <p:nvPr/>
        </p:nvSpPr>
        <p:spPr>
          <a:xfrm>
            <a:off x="6372225" y="1992313"/>
            <a:ext cx="2109788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>
                <a:solidFill>
                  <a:prstClr val="white"/>
                </a:solidFill>
              </a:rPr>
              <a:t>Autoevaluace</a:t>
            </a:r>
            <a:endParaRPr lang="cs-CZ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cs-CZ" dirty="0" smtClean="0">
                <a:solidFill>
                  <a:prstClr val="white"/>
                </a:solidFill>
              </a:rPr>
              <a:t>(dotazníkové šetření)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Slunce 7"/>
          <p:cNvSpPr/>
          <p:nvPr/>
        </p:nvSpPr>
        <p:spPr>
          <a:xfrm>
            <a:off x="1331913" y="2244725"/>
            <a:ext cx="1223962" cy="11557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Slunce 8"/>
          <p:cNvSpPr/>
          <p:nvPr/>
        </p:nvSpPr>
        <p:spPr>
          <a:xfrm>
            <a:off x="1316038" y="3489325"/>
            <a:ext cx="1223962" cy="11557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Slunce 9"/>
          <p:cNvSpPr/>
          <p:nvPr/>
        </p:nvSpPr>
        <p:spPr>
          <a:xfrm>
            <a:off x="1371600" y="4721225"/>
            <a:ext cx="1223963" cy="11557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6088" name="Obdélník 12"/>
          <p:cNvSpPr>
            <a:spLocks noChangeArrowheads="1"/>
          </p:cNvSpPr>
          <p:nvPr/>
        </p:nvSpPr>
        <p:spPr bwMode="auto">
          <a:xfrm>
            <a:off x="2700338" y="5175250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</a:rPr>
              <a:t>Akční plán území</a:t>
            </a:r>
            <a:r>
              <a:rPr lang="cs-CZ" altLang="cs-CZ" sz="1800">
                <a:solidFill>
                  <a:srgbClr val="FFFFFF"/>
                </a:solidFill>
              </a:rPr>
              <a:t> </a:t>
            </a:r>
            <a:endParaRPr lang="cs-CZ" altLang="cs-CZ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6516688" y="3178175"/>
            <a:ext cx="2109787" cy="750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551613" y="4398963"/>
            <a:ext cx="2197100" cy="750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>
                <a:solidFill>
                  <a:prstClr val="white"/>
                </a:solidFill>
              </a:rPr>
              <a:t>Šablony 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6" name="Ovál 15"/>
          <p:cNvSpPr/>
          <p:nvPr/>
        </p:nvSpPr>
        <p:spPr>
          <a:xfrm>
            <a:off x="6551613" y="5467350"/>
            <a:ext cx="2111375" cy="750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2555875" y="4314825"/>
            <a:ext cx="3687763" cy="4714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2835275" y="5230813"/>
            <a:ext cx="3687763" cy="4714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2595563" y="3195638"/>
            <a:ext cx="3687762" cy="4714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4238625" y="2400300"/>
            <a:ext cx="1649413" cy="319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>
            <a:off x="4294188" y="3678238"/>
            <a:ext cx="1649412" cy="3190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>
            <a:off x="4408488" y="4881563"/>
            <a:ext cx="1647825" cy="317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4" name="Obdélník 41"/>
          <p:cNvSpPr>
            <a:spLocks noChangeArrowheads="1"/>
          </p:cNvSpPr>
          <p:nvPr/>
        </p:nvSpPr>
        <p:spPr bwMode="auto">
          <a:xfrm>
            <a:off x="2725738" y="3890963"/>
            <a:ext cx="25066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Priority území.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 dirty="0">
                <a:solidFill>
                  <a:prstClr val="black"/>
                </a:solidFill>
              </a:rPr>
              <a:t>Inspirace – nabídka šablon jako řešení</a:t>
            </a:r>
            <a:endParaRPr lang="cs-CZ" altLang="cs-CZ" sz="1800" i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105" name="Obdélník 42"/>
          <p:cNvSpPr>
            <a:spLocks noChangeArrowheads="1"/>
          </p:cNvSpPr>
          <p:nvPr/>
        </p:nvSpPr>
        <p:spPr bwMode="auto">
          <a:xfrm>
            <a:off x="2803525" y="2744788"/>
            <a:ext cx="2682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Analýza území, reflexe.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Jak jsou naše největší problémy - Priority. </a:t>
            </a:r>
            <a:r>
              <a:rPr lang="cs-CZ" altLang="cs-CZ" sz="1800" dirty="0" smtClean="0">
                <a:solidFill>
                  <a:prstClr val="black"/>
                </a:solidFill>
              </a:rPr>
              <a:t>VIZE</a:t>
            </a:r>
            <a:endParaRPr lang="cs-CZ" alt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106" name="Nadpis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smtClean="0">
                <a:solidFill>
                  <a:prstClr val="black"/>
                </a:solidFill>
              </a:rPr>
              <a:t>Co jsme se naučili 2016</a:t>
            </a:r>
            <a:endParaRPr lang="cs-CZ" altLang="cs-CZ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0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5556A-002F-48F8-BDF6-49A0FBE9FC7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vál 2"/>
          <p:cNvSpPr/>
          <p:nvPr/>
        </p:nvSpPr>
        <p:spPr>
          <a:xfrm>
            <a:off x="6372225" y="1916833"/>
            <a:ext cx="2109788" cy="8279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>
                <a:solidFill>
                  <a:prstClr val="white"/>
                </a:solidFill>
              </a:rPr>
              <a:t>Autoevaluace</a:t>
            </a:r>
            <a:endParaRPr lang="cs-CZ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cs-CZ" dirty="0" smtClean="0">
                <a:solidFill>
                  <a:prstClr val="white"/>
                </a:solidFill>
              </a:rPr>
              <a:t>- Dotazníkové šetření 2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Slunce 7"/>
          <p:cNvSpPr/>
          <p:nvPr/>
        </p:nvSpPr>
        <p:spPr>
          <a:xfrm>
            <a:off x="1331913" y="2244725"/>
            <a:ext cx="1223962" cy="11557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Slunce 8"/>
          <p:cNvSpPr/>
          <p:nvPr/>
        </p:nvSpPr>
        <p:spPr>
          <a:xfrm>
            <a:off x="1316038" y="3489325"/>
            <a:ext cx="1223962" cy="11557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Slunce 9"/>
          <p:cNvSpPr/>
          <p:nvPr/>
        </p:nvSpPr>
        <p:spPr>
          <a:xfrm>
            <a:off x="1371600" y="4721225"/>
            <a:ext cx="1223963" cy="11557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6088" name="Obdélník 12"/>
          <p:cNvSpPr>
            <a:spLocks noChangeArrowheads="1"/>
          </p:cNvSpPr>
          <p:nvPr/>
        </p:nvSpPr>
        <p:spPr bwMode="auto">
          <a:xfrm>
            <a:off x="2700338" y="5175250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</a:rPr>
              <a:t>Akční plán území</a:t>
            </a:r>
            <a:r>
              <a:rPr lang="cs-CZ" altLang="cs-CZ" sz="1800">
                <a:solidFill>
                  <a:srgbClr val="FFFFFF"/>
                </a:solidFill>
              </a:rPr>
              <a:t> </a:t>
            </a:r>
            <a:endParaRPr lang="cs-CZ" altLang="cs-CZ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6443672" y="2930810"/>
            <a:ext cx="2109787" cy="750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white"/>
                </a:solidFill>
              </a:rPr>
              <a:t>Priority rozvoje školy</a:t>
            </a:r>
          </a:p>
        </p:txBody>
      </p:sp>
      <p:sp>
        <p:nvSpPr>
          <p:cNvPr id="15" name="Ovál 14"/>
          <p:cNvSpPr/>
          <p:nvPr/>
        </p:nvSpPr>
        <p:spPr>
          <a:xfrm>
            <a:off x="6372224" y="3997326"/>
            <a:ext cx="2592263" cy="1362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white"/>
                </a:solidFill>
              </a:rPr>
              <a:t>Plán akcí </a:t>
            </a:r>
            <a:r>
              <a:rPr lang="cs-CZ" dirty="0" smtClean="0">
                <a:solidFill>
                  <a:prstClr val="white"/>
                </a:solidFill>
              </a:rPr>
              <a:t>/ </a:t>
            </a:r>
            <a:r>
              <a:rPr lang="cs-CZ" dirty="0">
                <a:solidFill>
                  <a:prstClr val="white"/>
                </a:solidFill>
              </a:rPr>
              <a:t>projektový záměr </a:t>
            </a:r>
            <a:r>
              <a:rPr lang="cs-CZ" dirty="0" smtClean="0">
                <a:solidFill>
                  <a:prstClr val="white"/>
                </a:solidFill>
              </a:rPr>
              <a:t>školy / ŠAP / Plán profesního rozvoje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6" name="Ovál 15"/>
          <p:cNvSpPr/>
          <p:nvPr/>
        </p:nvSpPr>
        <p:spPr>
          <a:xfrm>
            <a:off x="6523038" y="5467349"/>
            <a:ext cx="2297433" cy="1126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white"/>
                </a:solidFill>
              </a:rPr>
              <a:t>Realizace  a  monitoring projektu </a:t>
            </a:r>
            <a:r>
              <a:rPr lang="cs-CZ" dirty="0" smtClean="0">
                <a:solidFill>
                  <a:prstClr val="white"/>
                </a:solidFill>
              </a:rPr>
              <a:t> a rozvoje školy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7" name="Slunce 16"/>
          <p:cNvSpPr/>
          <p:nvPr/>
        </p:nvSpPr>
        <p:spPr>
          <a:xfrm>
            <a:off x="1316038" y="5876925"/>
            <a:ext cx="1223962" cy="11557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8" name="Ovál 17"/>
          <p:cNvSpPr/>
          <p:nvPr/>
        </p:nvSpPr>
        <p:spPr>
          <a:xfrm>
            <a:off x="3482975" y="5548313"/>
            <a:ext cx="2109788" cy="750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white"/>
                </a:solidFill>
              </a:rPr>
              <a:t>Realizace projektu území/téma</a:t>
            </a:r>
          </a:p>
        </p:txBody>
      </p:sp>
      <p:sp>
        <p:nvSpPr>
          <p:cNvPr id="46094" name="Obdélník 18"/>
          <p:cNvSpPr>
            <a:spLocks noChangeArrowheads="1"/>
          </p:cNvSpPr>
          <p:nvPr/>
        </p:nvSpPr>
        <p:spPr bwMode="auto">
          <a:xfrm>
            <a:off x="2700337" y="6270625"/>
            <a:ext cx="3582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Sdílení zkušeností, </a:t>
            </a:r>
            <a:r>
              <a:rPr lang="cs-CZ" altLang="cs-CZ" sz="1800" dirty="0" smtClean="0">
                <a:solidFill>
                  <a:prstClr val="black"/>
                </a:solidFill>
              </a:rPr>
              <a:t>monitoring, Evaluace</a:t>
            </a:r>
            <a:endParaRPr lang="cs-CZ" alt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095" name="Obdélník 19"/>
          <p:cNvSpPr>
            <a:spLocks noChangeArrowheads="1"/>
          </p:cNvSpPr>
          <p:nvPr/>
        </p:nvSpPr>
        <p:spPr bwMode="auto">
          <a:xfrm>
            <a:off x="2595563" y="1196975"/>
            <a:ext cx="3271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rgbClr val="FF0000"/>
                </a:solidFill>
              </a:rPr>
              <a:t>Podpora SRP: odborní konzultanti: Vize a </a:t>
            </a:r>
            <a:r>
              <a:rPr lang="cs-CZ" altLang="cs-CZ" sz="1800" dirty="0">
                <a:solidFill>
                  <a:srgbClr val="FF0000"/>
                </a:solidFill>
              </a:rPr>
              <a:t>Priority vzdělávací politiky. Data. </a:t>
            </a:r>
            <a:r>
              <a:rPr lang="cs-CZ" altLang="cs-CZ" sz="1800" dirty="0" smtClean="0">
                <a:solidFill>
                  <a:srgbClr val="FF0000"/>
                </a:solidFill>
              </a:rPr>
              <a:t>Metodika. Facilitace.   </a:t>
            </a:r>
            <a:endParaRPr lang="cs-CZ" altLang="cs-CZ" sz="18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2700338" y="2244725"/>
            <a:ext cx="1007566" cy="3151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2555875" y="4314825"/>
            <a:ext cx="3687763" cy="4714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2835275" y="5230813"/>
            <a:ext cx="3687763" cy="4714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2595563" y="3195638"/>
            <a:ext cx="3687762" cy="4714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4238625" y="2400300"/>
            <a:ext cx="1649413" cy="319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>
            <a:off x="4294188" y="3678238"/>
            <a:ext cx="1649412" cy="3190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>
            <a:off x="4408488" y="4881563"/>
            <a:ext cx="1647825" cy="317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Zakřivená spojnice 37"/>
          <p:cNvCxnSpPr/>
          <p:nvPr/>
        </p:nvCxnSpPr>
        <p:spPr>
          <a:xfrm rot="5400000" flipH="1" flipV="1">
            <a:off x="-654086" y="4262401"/>
            <a:ext cx="3395665" cy="576338"/>
          </a:xfrm>
          <a:prstGeom prst="curvedConnector3">
            <a:avLst>
              <a:gd name="adj1" fmla="val 99016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4" name="Obdélník 41"/>
          <p:cNvSpPr>
            <a:spLocks noChangeArrowheads="1"/>
          </p:cNvSpPr>
          <p:nvPr/>
        </p:nvSpPr>
        <p:spPr bwMode="auto">
          <a:xfrm>
            <a:off x="2725738" y="3890963"/>
            <a:ext cx="25066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</a:rPr>
              <a:t>Priority území.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</a:rPr>
              <a:t>Inspirace – nabídka šablon jako řešení</a:t>
            </a:r>
            <a:endParaRPr lang="cs-CZ" altLang="cs-CZ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105" name="Obdélník 42"/>
          <p:cNvSpPr>
            <a:spLocks noChangeArrowheads="1"/>
          </p:cNvSpPr>
          <p:nvPr/>
        </p:nvSpPr>
        <p:spPr bwMode="auto">
          <a:xfrm>
            <a:off x="2803525" y="2744788"/>
            <a:ext cx="2682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Analýza území, reflexe.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Jak jsou naše největší problémy - Priority.</a:t>
            </a:r>
            <a:r>
              <a:rPr lang="cs-CZ" altLang="cs-CZ" sz="1800" dirty="0">
                <a:solidFill>
                  <a:srgbClr val="FFFFFF"/>
                </a:solidFill>
              </a:rPr>
              <a:t> </a:t>
            </a:r>
            <a:endParaRPr lang="cs-CZ" alt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106" name="Nadpis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dirty="0" smtClean="0">
                <a:solidFill>
                  <a:prstClr val="black"/>
                </a:solidFill>
              </a:rPr>
              <a:t>Pokračování MAP2</a:t>
            </a:r>
            <a:endParaRPr lang="cs-CZ" altLang="cs-CZ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Spravedlivost ve vzdělávání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5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428D96"/>
                </a:solidFill>
              </a:rPr>
              <a:t>Východiska pro vzdělávací politiku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fontAlgn="ctr">
              <a:buFont typeface="Arial" panose="020B0604020202020204" pitchFamily="34" charset="0"/>
              <a:buChar char="•"/>
            </a:pPr>
            <a:r>
              <a:rPr lang="cs-CZ" dirty="0"/>
              <a:t>Právo na vzdělávání je jedním ze základních lidských práv a je zakotveno ve většině ústav vyspělých zemí. Přístup k naplnění tohoto práva by měl být pro všechny občany stejný.</a:t>
            </a:r>
          </a:p>
          <a:p>
            <a:pPr marL="342900" lvl="0" indent="-342900" algn="just" fontAlgn="ctr">
              <a:buFont typeface="Arial" panose="020B0604020202020204" pitchFamily="34" charset="0"/>
              <a:buChar char="•"/>
            </a:pPr>
            <a:r>
              <a:rPr lang="cs-CZ" dirty="0"/>
              <a:t>Plné využití potenciálu každého jedince vede k vyšší ekonomické produktivitě celé společnosti.</a:t>
            </a:r>
          </a:p>
          <a:p>
            <a:pPr marL="342900" lvl="0" indent="-342900" algn="just" fontAlgn="ctr">
              <a:buFont typeface="Arial" panose="020B0604020202020204" pitchFamily="34" charset="0"/>
              <a:buChar char="•"/>
            </a:pPr>
            <a:r>
              <a:rPr lang="cs-CZ" dirty="0"/>
              <a:t>Péče o vzdělání všech přináší nemalé finanční úspory na sociálních dávkách, sociálních službách, zdravotních výdajích, snížené kriminalitě. </a:t>
            </a:r>
          </a:p>
          <a:p>
            <a:pPr marL="342900" lvl="0" indent="-342900" algn="just" fontAlgn="ctr">
              <a:buFont typeface="Arial" panose="020B0604020202020204" pitchFamily="34" charset="0"/>
              <a:buChar char="•"/>
            </a:pPr>
            <a:r>
              <a:rPr lang="cs-CZ" dirty="0"/>
              <a:t>Nedostatečná integrace menšin a zvyšující se migrace ohrožují soudržnost společností, spravedlivé vzdělání je jedním z klíčových nástrojů pro řešení tohoto problému.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855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71186"/>
            <a:ext cx="7886700" cy="8982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428D96"/>
                </a:solidFill>
              </a:rPr>
              <a:t>Pojetí spravedlivosti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102072"/>
            <a:ext cx="7886700" cy="3065351"/>
          </a:xfrm>
        </p:spPr>
        <p:txBody>
          <a:bodyPr/>
          <a:lstStyle/>
          <a:p>
            <a:pPr marL="342900" lvl="0" indent="-342900" algn="just" fontAlgn="ctr">
              <a:buFont typeface="Arial" panose="020B0604020202020204" pitchFamily="34" charset="0"/>
              <a:buChar char="•"/>
            </a:pPr>
            <a:r>
              <a:rPr lang="cs-CZ" b="1" dirty="0"/>
              <a:t>Rovnost v přístupu nebo rovné příležitosti </a:t>
            </a:r>
            <a:r>
              <a:rPr lang="cs-CZ" dirty="0"/>
              <a:t>(</a:t>
            </a:r>
            <a:r>
              <a:rPr lang="cs-CZ" dirty="0" err="1"/>
              <a:t>equality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access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opportunity</a:t>
            </a:r>
            <a:r>
              <a:rPr lang="cs-CZ" dirty="0"/>
              <a:t>)</a:t>
            </a:r>
          </a:p>
          <a:p>
            <a:pPr marL="342900" lvl="0" indent="-342900" algn="just" fontAlgn="ctr">
              <a:buFont typeface="Arial" panose="020B0604020202020204" pitchFamily="34" charset="0"/>
              <a:buChar char="•"/>
            </a:pPr>
            <a:r>
              <a:rPr lang="cs-CZ" b="1" dirty="0"/>
              <a:t>Rovnost podmínek </a:t>
            </a:r>
            <a:r>
              <a:rPr lang="cs-CZ" dirty="0"/>
              <a:t>(</a:t>
            </a:r>
            <a:r>
              <a:rPr lang="cs-CZ" dirty="0" err="1"/>
              <a:t>equality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)</a:t>
            </a:r>
          </a:p>
          <a:p>
            <a:pPr marL="342900" lvl="0" indent="-342900" algn="just" fontAlgn="ctr">
              <a:buFont typeface="Arial" panose="020B0604020202020204" pitchFamily="34" charset="0"/>
              <a:buChar char="•"/>
            </a:pPr>
            <a:r>
              <a:rPr lang="cs-CZ" b="1" dirty="0"/>
              <a:t>Rovnost dosažených výsledků a školních úspěchů </a:t>
            </a:r>
            <a:r>
              <a:rPr lang="cs-CZ" dirty="0"/>
              <a:t>(</a:t>
            </a:r>
            <a:r>
              <a:rPr lang="cs-CZ" dirty="0" err="1"/>
              <a:t>equality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achievement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success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17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71186"/>
            <a:ext cx="7886700" cy="8982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428D96"/>
                </a:solidFill>
              </a:rPr>
              <a:t>Spravedlivost a </a:t>
            </a:r>
            <a:r>
              <a:rPr lang="cs-CZ" b="1" dirty="0" err="1" smtClean="0">
                <a:solidFill>
                  <a:srgbClr val="428D96"/>
                </a:solidFill>
              </a:rPr>
              <a:t>inkluzivita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102072"/>
            <a:ext cx="7886700" cy="3065351"/>
          </a:xfrm>
        </p:spPr>
        <p:txBody>
          <a:bodyPr/>
          <a:lstStyle/>
          <a:p>
            <a:pPr marL="342900" lvl="0" indent="-342900" algn="just" fontAlgn="ctr">
              <a:buFont typeface="Arial" panose="020B0604020202020204" pitchFamily="34" charset="0"/>
              <a:buChar char="•"/>
            </a:pPr>
            <a:r>
              <a:rPr lang="cs-CZ" dirty="0"/>
              <a:t>Každému je umožněno rozvinout maximálně svůj potenciál. Žádné společenské skupiny nejsou v přístupu ke vzdělávání znevýhodněny, vzdělávací příležitosti jsou co možná nejméně ovlivněny takovými faktory, jako je pohlaví, </a:t>
            </a:r>
            <a:r>
              <a:rPr lang="cs-CZ" dirty="0" err="1"/>
              <a:t>socio</a:t>
            </a:r>
            <a:r>
              <a:rPr lang="cs-CZ" dirty="0"/>
              <a:t>-ekonomický status, národnost, apod. , které jedinec nemůže ovlivnit. </a:t>
            </a:r>
          </a:p>
          <a:p>
            <a:pPr marL="342900" lvl="0" indent="-342900" algn="just" fontAlgn="ctr">
              <a:buFont typeface="Arial" panose="020B0604020202020204" pitchFamily="34" charset="0"/>
              <a:buChar char="•"/>
            </a:pPr>
            <a:r>
              <a:rPr lang="cs-CZ" dirty="0"/>
              <a:t>Každý občan získává základní vědomosti a dovednosti, které zaručí, že mu cesta ke vzdělávání bude otevřena v průběhu celého života.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87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71186"/>
            <a:ext cx="7886700" cy="8982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428D96"/>
                </a:solidFill>
              </a:rPr>
              <a:t>Jak je možno měřit spravedlivost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102071"/>
            <a:ext cx="7886700" cy="3905323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</a:pPr>
            <a:r>
              <a:rPr lang="cs-CZ" altLang="cs-CZ" dirty="0"/>
              <a:t>Na úrovni systému např.:</a:t>
            </a:r>
          </a:p>
          <a:p>
            <a:pPr marL="609600" indent="-2476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rozdíly mezi školami</a:t>
            </a:r>
          </a:p>
          <a:p>
            <a:pPr marL="609600" indent="-2476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rozdíly ve výsledcích různých skupin žáků</a:t>
            </a:r>
          </a:p>
          <a:p>
            <a:pPr marL="609600" indent="-2476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podíl různých skupin, které nedosahují určitého minima</a:t>
            </a:r>
          </a:p>
          <a:p>
            <a:pPr marL="609600" indent="-2476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korelace výsledků a dosaženého vzdělání se socioekonomickým statusem</a:t>
            </a:r>
          </a:p>
          <a:p>
            <a:pPr marL="609600" indent="-2476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vzdělanostní mobilita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dirty="0"/>
              <a:t>…..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dirty="0"/>
              <a:t>Na úrovni školy např.:</a:t>
            </a:r>
          </a:p>
          <a:p>
            <a:pPr marL="609600" indent="-2476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docházka žáků s různým </a:t>
            </a:r>
            <a:r>
              <a:rPr lang="cs-CZ" altLang="cs-CZ" dirty="0" smtClean="0"/>
              <a:t>socioekonomickým statusem</a:t>
            </a:r>
            <a:endParaRPr lang="cs-CZ" altLang="cs-CZ" dirty="0"/>
          </a:p>
          <a:p>
            <a:pPr marL="609600" indent="-2476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výsledky jednotlivých skupin žáků</a:t>
            </a:r>
          </a:p>
          <a:p>
            <a:pPr marL="609600" indent="-2476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míra opakování ročníku u různých skupin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dirty="0"/>
              <a:t>…….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884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04886"/>
            <a:ext cx="7886700" cy="8982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428D96"/>
                </a:solidFill>
              </a:rPr>
              <a:t>Výzva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03123"/>
            <a:ext cx="7886700" cy="432617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Projednávána </a:t>
            </a:r>
            <a:r>
              <a:rPr lang="cs-CZ" smtClean="0"/>
              <a:t>na </a:t>
            </a:r>
            <a:r>
              <a:rPr lang="cs-CZ" smtClean="0"/>
              <a:t>říjnovém </a:t>
            </a:r>
            <a:r>
              <a:rPr lang="cs-CZ" dirty="0" smtClean="0"/>
              <a:t>monitorovacím výboru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Varianty </a:t>
            </a:r>
          </a:p>
          <a:p>
            <a:pPr marL="1143000" lvl="1" indent="-457200">
              <a:buFont typeface="+mj-lt"/>
              <a:buAutoNum type="arabicPeriod"/>
            </a:pPr>
            <a:r>
              <a:rPr lang="cs-CZ" sz="2000" dirty="0" smtClean="0">
                <a:latin typeface="+mj-lt"/>
              </a:rPr>
              <a:t>Individuální projekty ostatní – partnerství a sítě – jednokolový model hodnocení</a:t>
            </a:r>
          </a:p>
          <a:p>
            <a:pPr marL="1143000" lvl="1" indent="-457200">
              <a:buFont typeface="+mj-lt"/>
              <a:buAutoNum type="arabicPeriod"/>
            </a:pPr>
            <a:r>
              <a:rPr lang="cs-CZ" sz="2000" dirty="0" smtClean="0">
                <a:latin typeface="+mj-lt"/>
              </a:rPr>
              <a:t>Model jednotkových nákladů – skládání šablon dle velikosti území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3 letá realizace </a:t>
            </a:r>
            <a:r>
              <a:rPr lang="cs-CZ" dirty="0" smtClean="0"/>
              <a:t>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Jedna </a:t>
            </a:r>
            <a:r>
              <a:rPr lang="cs-CZ" dirty="0" smtClean="0"/>
              <a:t>úroveň – jednotný výstup za všechny MAP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Využití stávajícího rozdělení území – v případě změny realizace MAP nutný opětovný souhlas RSK 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Prohloubení </a:t>
            </a:r>
            <a:r>
              <a:rPr lang="cs-CZ" dirty="0"/>
              <a:t>akčního plánování ve </a:t>
            </a:r>
            <a:r>
              <a:rPr lang="cs-CZ" dirty="0" smtClean="0"/>
              <a:t>školách – větší zapojení ředitelů škol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682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Typové pozice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Manažer projektu</a:t>
            </a:r>
          </a:p>
          <a:p>
            <a:r>
              <a:rPr lang="cs-CZ" dirty="0" smtClean="0"/>
              <a:t>Finanční manažer</a:t>
            </a:r>
          </a:p>
          <a:p>
            <a:r>
              <a:rPr lang="cs-CZ" dirty="0" smtClean="0"/>
              <a:t>Administrativní pracovník</a:t>
            </a:r>
          </a:p>
          <a:p>
            <a:r>
              <a:rPr lang="cs-CZ" dirty="0" smtClean="0"/>
              <a:t>Koordinátor MAP</a:t>
            </a:r>
          </a:p>
          <a:p>
            <a:r>
              <a:rPr lang="cs-CZ" dirty="0" smtClean="0"/>
              <a:t>Koordinátor spádovosti škol/spravedlivost </a:t>
            </a:r>
            <a:r>
              <a:rPr lang="cs-CZ" smtClean="0"/>
              <a:t>ve vzdělávání</a:t>
            </a:r>
            <a:endParaRPr lang="cs-CZ" dirty="0" smtClean="0"/>
          </a:p>
          <a:p>
            <a:r>
              <a:rPr lang="cs-CZ" dirty="0" err="1" smtClean="0"/>
              <a:t>Facilitátor</a:t>
            </a:r>
            <a:r>
              <a:rPr lang="cs-CZ" dirty="0" smtClean="0"/>
              <a:t> – pracovní pozice/služba</a:t>
            </a:r>
          </a:p>
          <a:p>
            <a:r>
              <a:rPr lang="cs-CZ" dirty="0" smtClean="0"/>
              <a:t>Vedoucí pracovních skupin</a:t>
            </a:r>
          </a:p>
          <a:p>
            <a:r>
              <a:rPr lang="cs-CZ" dirty="0" smtClean="0"/>
              <a:t>Ředitelé škol – zpracování podkladů z dotazníkového šetření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6189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04886"/>
            <a:ext cx="7886700" cy="8982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428D96"/>
                </a:solidFill>
              </a:rPr>
              <a:t>Harmonogram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03123"/>
            <a:ext cx="7886700" cy="4326177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957707" y="3137460"/>
            <a:ext cx="2504775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OP VVV: </a:t>
            </a:r>
          </a:p>
          <a:p>
            <a:pPr algn="ctr"/>
            <a:r>
              <a:rPr lang="cs-CZ" sz="1200" dirty="0" smtClean="0"/>
              <a:t>výzva Šablony pro MŠ, ZŠ (2)</a:t>
            </a:r>
            <a:endParaRPr lang="cs-CZ" sz="1200" dirty="0"/>
          </a:p>
        </p:txBody>
      </p:sp>
      <p:sp>
        <p:nvSpPr>
          <p:cNvPr id="5" name="TextovéPole 4"/>
          <p:cNvSpPr txBox="1"/>
          <p:nvPr/>
        </p:nvSpPr>
        <p:spPr>
          <a:xfrm rot="16200000">
            <a:off x="2090710" y="2864953"/>
            <a:ext cx="2504776" cy="10215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Implementace MAP I - </a:t>
            </a:r>
            <a:r>
              <a:rPr lang="cs-CZ" sz="800" dirty="0" smtClean="0"/>
              <a:t>750 </a:t>
            </a:r>
            <a:r>
              <a:rPr lang="cs-CZ" sz="800" dirty="0" err="1" smtClean="0"/>
              <a:t>mil.Kč</a:t>
            </a:r>
            <a:endParaRPr lang="cs-CZ" sz="1200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cs-CZ" sz="1000" dirty="0" smtClean="0"/>
              <a:t>Povinná + volitelná témata z MAP,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cs-CZ" sz="1000" dirty="0" smtClean="0"/>
              <a:t>Projekty realizované </a:t>
            </a:r>
            <a:r>
              <a:rPr lang="cs-CZ" sz="1000" dirty="0"/>
              <a:t> </a:t>
            </a:r>
            <a:r>
              <a:rPr lang="cs-CZ" sz="1000" dirty="0" smtClean="0"/>
              <a:t>subjekty podílející se na tvorbě MAP – například ORP či NNO.</a:t>
            </a:r>
          </a:p>
        </p:txBody>
      </p:sp>
      <p:sp>
        <p:nvSpPr>
          <p:cNvPr id="6" name="TextovéPole 5"/>
          <p:cNvSpPr txBox="1"/>
          <p:nvPr/>
        </p:nvSpPr>
        <p:spPr>
          <a:xfrm rot="16200000">
            <a:off x="5369991" y="3120344"/>
            <a:ext cx="2504776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OP VVV: </a:t>
            </a:r>
          </a:p>
          <a:p>
            <a:pPr algn="ctr"/>
            <a:r>
              <a:rPr lang="cs-CZ" sz="1200" dirty="0" smtClean="0"/>
              <a:t>výzva Šablony pro MŠ, ZŠ (3)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6444493" y="2916032"/>
            <a:ext cx="2504776" cy="9194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OP VVV: </a:t>
            </a:r>
          </a:p>
          <a:p>
            <a:pPr algn="ctr"/>
            <a:r>
              <a:rPr lang="cs-CZ" sz="1200" dirty="0" smtClean="0"/>
              <a:t>výzva na realizaci MAP (2)</a:t>
            </a:r>
          </a:p>
          <a:p>
            <a:pPr algn="ctr"/>
            <a:r>
              <a:rPr lang="cs-CZ" sz="1200" dirty="0" smtClean="0"/>
              <a:t>Povinná evalvace přínosů akčního plánování pro území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37479" y="4448843"/>
            <a:ext cx="2047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 smtClean="0"/>
              <a:t>IPo</a:t>
            </a:r>
            <a:r>
              <a:rPr lang="cs-CZ" sz="1000" dirty="0" smtClean="0"/>
              <a:t> škol,</a:t>
            </a:r>
          </a:p>
          <a:p>
            <a:r>
              <a:rPr lang="cs-CZ" sz="1000" dirty="0" err="1" smtClean="0"/>
              <a:t>IPo</a:t>
            </a:r>
            <a:r>
              <a:rPr lang="cs-CZ" sz="1000" dirty="0" smtClean="0"/>
              <a:t> obcí</a:t>
            </a:r>
          </a:p>
          <a:p>
            <a:r>
              <a:rPr lang="cs-CZ" sz="1000" dirty="0" smtClean="0"/>
              <a:t>z ostatních</a:t>
            </a:r>
          </a:p>
          <a:p>
            <a:r>
              <a:rPr lang="cs-CZ" sz="1000" dirty="0" smtClean="0"/>
              <a:t>výzev</a:t>
            </a:r>
            <a:endParaRPr lang="cs-CZ" sz="10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905684" y="2123341"/>
            <a:ext cx="726510" cy="25047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Podpora Místního akčního plánování I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2465483" y="3666210"/>
            <a:ext cx="366836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6" idx="2"/>
            <a:endCxn id="7" idx="0"/>
          </p:cNvCxnSpPr>
          <p:nvPr/>
        </p:nvCxnSpPr>
        <p:spPr>
          <a:xfrm>
            <a:off x="6877768" y="3375733"/>
            <a:ext cx="35941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aoblený obdélník 39"/>
          <p:cNvSpPr/>
          <p:nvPr/>
        </p:nvSpPr>
        <p:spPr>
          <a:xfrm>
            <a:off x="5197378" y="2123341"/>
            <a:ext cx="636436" cy="25047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cs-CZ" sz="1400" dirty="0" smtClean="0">
                <a:solidFill>
                  <a:prstClr val="black"/>
                </a:solidFill>
              </a:rPr>
              <a:t>Podpora Místního akčního plánování II – </a:t>
            </a:r>
            <a:r>
              <a:rPr lang="cs-CZ" sz="900" dirty="0">
                <a:solidFill>
                  <a:prstClr val="black"/>
                </a:solidFill>
              </a:rPr>
              <a:t>1 mld. Kč</a:t>
            </a:r>
          </a:p>
        </p:txBody>
      </p:sp>
      <p:cxnSp>
        <p:nvCxnSpPr>
          <p:cNvPr id="49" name="Přímá spojnice 48"/>
          <p:cNvCxnSpPr/>
          <p:nvPr/>
        </p:nvCxnSpPr>
        <p:spPr>
          <a:xfrm>
            <a:off x="1651286" y="3666210"/>
            <a:ext cx="3034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/>
          <p:nvPr/>
        </p:nvCxnSpPr>
        <p:spPr>
          <a:xfrm>
            <a:off x="5840488" y="3753293"/>
            <a:ext cx="5393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>
            <a:stCxn id="40" idx="3"/>
            <a:endCxn id="6" idx="0"/>
          </p:cNvCxnSpPr>
          <p:nvPr/>
        </p:nvCxnSpPr>
        <p:spPr>
          <a:xfrm>
            <a:off x="5833814" y="3375730"/>
            <a:ext cx="533176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se šipkou 70"/>
          <p:cNvCxnSpPr/>
          <p:nvPr/>
        </p:nvCxnSpPr>
        <p:spPr>
          <a:xfrm>
            <a:off x="628650" y="5569186"/>
            <a:ext cx="7886700" cy="181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bdélník 72"/>
          <p:cNvSpPr/>
          <p:nvPr/>
        </p:nvSpPr>
        <p:spPr>
          <a:xfrm>
            <a:off x="628650" y="5191622"/>
            <a:ext cx="79225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       07/2015         03/2018          01/2018                                             10/2017          03/2020              2020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02855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cs-CZ" dirty="0" smtClean="0"/>
              <a:t>Cíle výzvy MAP II.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Výzva </a:t>
            </a:r>
            <a:r>
              <a:rPr lang="cs-CZ" dirty="0" smtClean="0"/>
              <a:t>MAP II </a:t>
            </a:r>
            <a:r>
              <a:rPr lang="cs-CZ" dirty="0"/>
              <a:t>pokračuje v dalších krocích, které vedou k naplnění vize akce KLIMA definované v Postupech MAP </a:t>
            </a:r>
            <a:r>
              <a:rPr lang="cs-CZ" dirty="0" smtClean="0"/>
              <a:t>I: </a:t>
            </a:r>
            <a:r>
              <a:rPr lang="cs-CZ" b="1" i="1" dirty="0"/>
              <a:t>"Chceme v našich školách rozvíjet motivující kulturu zaměřenou na maximální úspěch pro každého žáka a každého učitele a na trvalý pedagogický rozvoj celé školy</a:t>
            </a:r>
            <a:r>
              <a:rPr lang="cs-CZ" b="1" i="1" dirty="0" smtClean="0"/>
              <a:t>.„</a:t>
            </a:r>
            <a:endParaRPr lang="cs-CZ" b="1" i="1" dirty="0"/>
          </a:p>
          <a:p>
            <a:pPr algn="just"/>
            <a:r>
              <a:rPr lang="cs-CZ" dirty="0"/>
              <a:t>Specifické cíle </a:t>
            </a:r>
            <a:r>
              <a:rPr lang="cs-CZ" dirty="0" smtClean="0"/>
              <a:t>výzvy</a:t>
            </a:r>
          </a:p>
          <a:p>
            <a:pPr algn="just"/>
            <a:endParaRPr lang="cs-CZ" dirty="0"/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cs-CZ" dirty="0"/>
              <a:t>Systémové zlepšení řízení škol prostřednictvím dlouhodobého místního plánování jako nástroje ke kvalitnímu řízení </a:t>
            </a:r>
            <a:r>
              <a:rPr lang="cs-CZ" dirty="0" smtClean="0"/>
              <a:t>škol a pedagogickému vedení škol</a:t>
            </a:r>
            <a:endParaRPr lang="cs-CZ" dirty="0"/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cs-CZ" dirty="0"/>
              <a:t>Sdílené porozumění cíli: orientace na kvalitní inkluzivní vzdělávání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cs-CZ" dirty="0" smtClean="0"/>
              <a:t>Nastavení spravedlivosti ve vzdělávání s cílem kvalitního vzdělání pro všechny děti a žáky </a:t>
            </a:r>
            <a:endParaRPr lang="cs-CZ" dirty="0"/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cs-CZ" dirty="0"/>
              <a:t>Zlepšení spolupráce s veřejností a rodiči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74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16878"/>
            <a:ext cx="7886700" cy="8982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428D96"/>
                </a:solidFill>
              </a:rPr>
              <a:t>Základní struktura</a:t>
            </a:r>
            <a:endParaRPr lang="cs-CZ" dirty="0">
              <a:solidFill>
                <a:srgbClr val="428D96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059593"/>
              </p:ext>
            </p:extLst>
          </p:nvPr>
        </p:nvGraphicFramePr>
        <p:xfrm>
          <a:off x="628650" y="1414463"/>
          <a:ext cx="7886700" cy="441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Aktivity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dirty="0"/>
              <a:t>Řízení procesu vytváření MAP2 pro období po roce 2020, s výhledem financování z jiných zdrojů než OPVVV a IROP, monitoring a evaluace</a:t>
            </a:r>
            <a:r>
              <a:rPr lang="cs-CZ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cs-CZ" dirty="0"/>
          </a:p>
          <a:p>
            <a:pPr marL="457200" indent="-457200" algn="just">
              <a:buFont typeface="+mj-lt"/>
              <a:buAutoNum type="arabicPeriod"/>
            </a:pPr>
            <a:r>
              <a:rPr lang="cs-CZ" dirty="0"/>
              <a:t>Vytvoření pracovních skupin pro plánování MAP, mimo jiné vytvoření PS financování a nastavení procesů reportování výsledků pracovních </a:t>
            </a:r>
            <a:r>
              <a:rPr lang="cs-CZ" dirty="0" smtClean="0"/>
              <a:t>skupin </a:t>
            </a:r>
            <a:r>
              <a:rPr lang="cs-CZ" dirty="0"/>
              <a:t>Řídícímu výboru (vedoucí jsou zpravodajové pracovních skupin</a:t>
            </a:r>
            <a:r>
              <a:rPr lang="cs-CZ" dirty="0" smtClean="0"/>
              <a:t>).</a:t>
            </a:r>
          </a:p>
          <a:p>
            <a:pPr algn="just"/>
            <a:endParaRPr lang="cs-CZ" dirty="0"/>
          </a:p>
          <a:p>
            <a:pPr marL="571500" indent="-571500">
              <a:spcBef>
                <a:spcPct val="0"/>
              </a:spcBef>
            </a:pPr>
            <a:r>
              <a:rPr lang="cs-CZ" sz="2800" b="1" dirty="0">
                <a:solidFill>
                  <a:srgbClr val="428D96"/>
                </a:solidFill>
                <a:latin typeface="+mn-lt"/>
              </a:rPr>
              <a:t>Výstup</a:t>
            </a:r>
          </a:p>
          <a:p>
            <a:pPr algn="just"/>
            <a:r>
              <a:rPr lang="cs-CZ" dirty="0"/>
              <a:t>MAP </a:t>
            </a:r>
            <a:r>
              <a:rPr lang="cs-CZ" dirty="0" smtClean="0"/>
              <a:t>pro </a:t>
            </a:r>
            <a:r>
              <a:rPr lang="cs-CZ" dirty="0"/>
              <a:t>období po roce 2020, s výhledem financování z jiných </a:t>
            </a:r>
            <a:r>
              <a:rPr lang="cs-CZ" dirty="0" smtClean="0"/>
              <a:t>zdrojů </a:t>
            </a:r>
            <a:r>
              <a:rPr lang="cs-CZ" dirty="0"/>
              <a:t>než OPVVV a IROP</a:t>
            </a:r>
          </a:p>
        </p:txBody>
      </p:sp>
    </p:spTree>
    <p:extLst>
      <p:ext uri="{BB962C8B-B14F-4D97-AF65-F5344CB8AC3E}">
        <p14:creationId xmlns:p14="http://schemas.microsoft.com/office/powerpoint/2010/main" val="122918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Aktivity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dirty="0" smtClean="0"/>
              <a:t>Pracovní skupiny – v MAP </a:t>
            </a:r>
            <a:r>
              <a:rPr lang="cs-CZ" dirty="0"/>
              <a:t>vznikne a bude pracovat min. 1 pracovní skupina  ke čtenářské gramotnosti </a:t>
            </a:r>
            <a:r>
              <a:rPr lang="cs-CZ" dirty="0" smtClean="0"/>
              <a:t>s cílem rozvoje </a:t>
            </a:r>
            <a:r>
              <a:rPr lang="cs-CZ" dirty="0"/>
              <a:t>potenciálu každého žáka a min. 1 pracovní skupina k matematické gramotnosti </a:t>
            </a:r>
            <a:r>
              <a:rPr lang="cs-CZ" dirty="0" smtClean="0"/>
              <a:t>s cílem rozvoje </a:t>
            </a:r>
            <a:r>
              <a:rPr lang="cs-CZ" dirty="0"/>
              <a:t>potenciálu každého </a:t>
            </a:r>
            <a:r>
              <a:rPr lang="cs-CZ" dirty="0" smtClean="0"/>
              <a:t>žáka</a:t>
            </a:r>
          </a:p>
          <a:p>
            <a:pPr marL="1143000" lvl="1" indent="-457200" algn="just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+mj-lt"/>
              </a:rPr>
              <a:t>případně další pracovní skupiny - volitelná aktivita</a:t>
            </a:r>
            <a:endParaRPr lang="cs-CZ" sz="2000" dirty="0">
              <a:latin typeface="+mj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dirty="0" smtClean="0"/>
              <a:t>Identifikace místních lídrů a jejich podpora</a:t>
            </a:r>
          </a:p>
          <a:p>
            <a:pPr algn="just"/>
            <a:endParaRPr lang="cs-CZ" dirty="0"/>
          </a:p>
          <a:p>
            <a:pPr marL="571500" indent="-571500">
              <a:spcBef>
                <a:spcPct val="0"/>
              </a:spcBef>
            </a:pPr>
            <a:r>
              <a:rPr lang="cs-CZ" sz="2800" b="1" dirty="0">
                <a:solidFill>
                  <a:srgbClr val="428D96"/>
                </a:solidFill>
                <a:latin typeface="+mn-lt"/>
              </a:rPr>
              <a:t>Výstup</a:t>
            </a:r>
          </a:p>
          <a:p>
            <a:pPr algn="just"/>
            <a:r>
              <a:rPr lang="cs-CZ" dirty="0"/>
              <a:t>I</a:t>
            </a:r>
            <a:r>
              <a:rPr lang="cs-CZ" dirty="0" smtClean="0"/>
              <a:t>dentifikace </a:t>
            </a:r>
            <a:r>
              <a:rPr lang="cs-CZ" dirty="0"/>
              <a:t>a zveřejnění místně dostupných lídrů a expertů, spolupracujících lídrů z jiných platforem, regionů nebo VŠ, škol excelence, metod, pomůcek a postupů, které vedou </a:t>
            </a:r>
            <a:r>
              <a:rPr lang="cs-CZ" dirty="0" smtClean="0"/>
              <a:t>k rozvoji </a:t>
            </a:r>
            <a:r>
              <a:rPr lang="cs-CZ" dirty="0"/>
              <a:t>ČG /MG </a:t>
            </a:r>
            <a:r>
              <a:rPr lang="cs-CZ" dirty="0" smtClean="0"/>
              <a:t>s cílem podpory potenciálu </a:t>
            </a:r>
            <a:r>
              <a:rPr lang="cs-CZ" dirty="0"/>
              <a:t>každého </a:t>
            </a:r>
            <a:r>
              <a:rPr lang="cs-CZ" dirty="0" smtClean="0"/>
              <a:t>dítěte a žáka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985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Aktivity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dirty="0" smtClean="0"/>
              <a:t>Spravedlivost ve vzdělávání -  </a:t>
            </a:r>
            <a:r>
              <a:rPr lang="cs-CZ" dirty="0"/>
              <a:t>vznikne pracovní skupina složená z ředitelů a zástupců zřizovatelů diskutující problematiku </a:t>
            </a:r>
            <a:r>
              <a:rPr lang="cs-CZ" dirty="0" smtClean="0"/>
              <a:t>nastavení spravedlivosti kvalitního </a:t>
            </a:r>
            <a:r>
              <a:rPr lang="cs-CZ" dirty="0"/>
              <a:t>vzdělávacího systému v území a uvnitř </a:t>
            </a:r>
            <a:r>
              <a:rPr lang="cs-CZ" dirty="0" smtClean="0"/>
              <a:t>škol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/>
              <a:t>S</a:t>
            </a:r>
            <a:r>
              <a:rPr lang="cs-CZ" dirty="0" smtClean="0"/>
              <a:t>polečné </a:t>
            </a:r>
            <a:r>
              <a:rPr lang="cs-CZ" dirty="0"/>
              <a:t>vzdělávání a výměna zkušeností </a:t>
            </a:r>
            <a:r>
              <a:rPr lang="cs-CZ" dirty="0" smtClean="0"/>
              <a:t>pedagogických </a:t>
            </a:r>
            <a:r>
              <a:rPr lang="cs-CZ" dirty="0"/>
              <a:t>pracovníků, pracovníků s mládeží a rodičů  v tématech </a:t>
            </a:r>
            <a:r>
              <a:rPr lang="cs-CZ" dirty="0" smtClean="0"/>
              <a:t>spravedlivosti </a:t>
            </a:r>
            <a:r>
              <a:rPr lang="cs-CZ" dirty="0"/>
              <a:t>ve vzdělávání a možností jejich </a:t>
            </a:r>
            <a:r>
              <a:rPr lang="cs-CZ" dirty="0" smtClean="0"/>
              <a:t>nastavení</a:t>
            </a:r>
            <a:endParaRPr lang="cs-CZ" dirty="0"/>
          </a:p>
          <a:p>
            <a:pPr marL="571500" indent="-571500">
              <a:spcBef>
                <a:spcPct val="0"/>
              </a:spcBef>
            </a:pPr>
            <a:endParaRPr lang="cs-CZ" sz="2800" b="1" dirty="0" smtClean="0">
              <a:solidFill>
                <a:srgbClr val="428D96"/>
              </a:solidFill>
              <a:latin typeface="+mn-lt"/>
            </a:endParaRPr>
          </a:p>
          <a:p>
            <a:pPr marL="571500" indent="-571500">
              <a:spcBef>
                <a:spcPct val="0"/>
              </a:spcBef>
            </a:pPr>
            <a:r>
              <a:rPr lang="cs-CZ" sz="2800" b="1" dirty="0" smtClean="0">
                <a:solidFill>
                  <a:srgbClr val="428D96"/>
                </a:solidFill>
                <a:latin typeface="+mn-lt"/>
              </a:rPr>
              <a:t>Výstup</a:t>
            </a:r>
            <a:endParaRPr lang="cs-CZ" sz="2800" b="1" dirty="0">
              <a:solidFill>
                <a:srgbClr val="428D96"/>
              </a:solidFill>
              <a:latin typeface="+mn-lt"/>
            </a:endParaRPr>
          </a:p>
          <a:p>
            <a:pPr algn="just"/>
            <a:r>
              <a:rPr lang="cs-CZ" dirty="0" smtClean="0"/>
              <a:t>Analýza </a:t>
            </a:r>
            <a:r>
              <a:rPr lang="cs-CZ" dirty="0"/>
              <a:t>stavu </a:t>
            </a:r>
            <a:r>
              <a:rPr lang="cs-CZ" dirty="0" smtClean="0"/>
              <a:t>spravedlivosti ve vzdělávání </a:t>
            </a:r>
            <a:r>
              <a:rPr lang="cs-CZ" dirty="0"/>
              <a:t>ve formálním, zájmovém a </a:t>
            </a:r>
            <a:r>
              <a:rPr lang="cs-CZ" dirty="0" smtClean="0"/>
              <a:t>neformálním </a:t>
            </a:r>
            <a:r>
              <a:rPr lang="cs-CZ" dirty="0"/>
              <a:t>vzdělávání na území </a:t>
            </a:r>
            <a:r>
              <a:rPr lang="cs-CZ" dirty="0" smtClean="0"/>
              <a:t>ORP. Identifikace tzv. otevřených (férových) škol v území a návrhy na spravedlivosti </a:t>
            </a:r>
            <a:r>
              <a:rPr lang="cs-CZ" dirty="0"/>
              <a:t>v</a:t>
            </a:r>
            <a:r>
              <a:rPr lang="cs-CZ" dirty="0" smtClean="0"/>
              <a:t>e vzdělávání.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65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DCA75A58C97E438F3C819E8D8D88E5" ma:contentTypeVersion="5" ma:contentTypeDescription="Vytvoří nový dokument" ma:contentTypeScope="" ma:versionID="65bad2ce7ad43b578ba6f17a3b5d2fcb">
  <xsd:schema xmlns:xsd="http://www.w3.org/2001/XMLSchema" xmlns:xs="http://www.w3.org/2001/XMLSchema" xmlns:p="http://schemas.microsoft.com/office/2006/metadata/properties" xmlns:ns1="http://schemas.microsoft.com/sharepoint/v3" xmlns:ns2="0104a4cd-1400-468e-be1b-c7aad71d7d5a" targetNamespace="http://schemas.microsoft.com/office/2006/metadata/properties" ma:root="true" ma:fieldsID="7b796d3f5dbe204093f5eaef157c0cde" ns1:_="" ns2:_="">
    <xsd:import namespace="http://schemas.microsoft.com/sharepoint/v3"/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3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0104a4cd-1400-468e-be1b-c7aad71d7d5a">15OPMSMT0001-3-2609</_dlc_DocId>
    <_dlc_DocIdUrl xmlns="0104a4cd-1400-468e-be1b-c7aad71d7d5a">
      <Url>https://op.msmt.cz/_layouts/15/DocIdRedir.aspx?ID=15OPMSMT0001-3-2609</Url>
      <Description>15OPMSMT0001-3-2609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AE58BB8-52B8-4EC9-BEDB-6E9B1A02BE72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F3789F-0528-4FFA-8A0C-A14E3ED816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3836A6B-B9C0-4044-A2B1-4CDBD2A5CC87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0104a4cd-1400-468e-be1b-c7aad71d7d5a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8869</TotalTime>
  <Words>1032</Words>
  <Application>Microsoft Macintosh PowerPoint</Application>
  <PresentationFormat>On-screen Show (4:3)</PresentationFormat>
  <Paragraphs>149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Vlastní návrh</vt:lpstr>
      <vt:lpstr>1_Vlastní návrh</vt:lpstr>
      <vt:lpstr>Motiv systému Office</vt:lpstr>
      <vt:lpstr>PowerPoint Presentation</vt:lpstr>
      <vt:lpstr>Výzva</vt:lpstr>
      <vt:lpstr>Typové pozice</vt:lpstr>
      <vt:lpstr>Harmonogram</vt:lpstr>
      <vt:lpstr>Cíle výzvy MAP II.</vt:lpstr>
      <vt:lpstr>Základní struktura</vt:lpstr>
      <vt:lpstr>Aktivity</vt:lpstr>
      <vt:lpstr>Aktivity</vt:lpstr>
      <vt:lpstr>Aktivity</vt:lpstr>
      <vt:lpstr>Aktivity</vt:lpstr>
      <vt:lpstr>PowerPoint Presentation</vt:lpstr>
      <vt:lpstr>PowerPoint Presentation</vt:lpstr>
      <vt:lpstr>PowerPoint Presentation</vt:lpstr>
      <vt:lpstr>PowerPoint Presentation</vt:lpstr>
      <vt:lpstr>Východiska pro vzdělávací politiku</vt:lpstr>
      <vt:lpstr>Pojetí spravedlivosti</vt:lpstr>
      <vt:lpstr>Spravedlivost a inkluzivita</vt:lpstr>
      <vt:lpstr>Jak je možno měřit spravedlivost</vt:lpstr>
    </vt:vector>
  </TitlesOfParts>
  <Company>MSMT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Ferdinand Hrdlička</cp:lastModifiedBy>
  <cp:revision>240</cp:revision>
  <dcterms:created xsi:type="dcterms:W3CDTF">2015-09-11T08:58:50Z</dcterms:created>
  <dcterms:modified xsi:type="dcterms:W3CDTF">2017-05-04T07:48:48Z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0x0101005BDCA75A58C97E438F3C819E8D8D88E5</vt:lpwstr>
  </property>
  <property fmtid="{D5CDD505-2E9C-101B-9397-08002B2CF9AE}" pid="3" name="_dlc_DocIdItemGuid">
    <vt:lpwstr>183d629f-3cb1-404d-831d-439944844a48</vt:lpwstr>
  </property>
  <property fmtid="{D5CDD505-2E9C-101B-9397-08002B2CF9AE}" pid="4" name="Komentář">
    <vt:lpwstr>předepsané písmo Calibri, daná velikost a barva písma</vt:lpwstr>
  </property>
</Properties>
</file>