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9"/>
  </p:notesMasterIdLst>
  <p:sldIdLst>
    <p:sldId id="263" r:id="rId6"/>
    <p:sldId id="292" r:id="rId7"/>
    <p:sldId id="291" r:id="rId8"/>
    <p:sldId id="290" r:id="rId9"/>
    <p:sldId id="308" r:id="rId10"/>
    <p:sldId id="295" r:id="rId11"/>
    <p:sldId id="296" r:id="rId12"/>
    <p:sldId id="299" r:id="rId13"/>
    <p:sldId id="304" r:id="rId14"/>
    <p:sldId id="305" r:id="rId15"/>
    <p:sldId id="306" r:id="rId16"/>
    <p:sldId id="307" r:id="rId17"/>
    <p:sldId id="270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tková Jitka" initials="CJ" lastIdx="5" clrIdx="0">
    <p:extLst>
      <p:ext uri="{19B8F6BF-5375-455C-9EA6-DF929625EA0E}">
        <p15:presenceInfo xmlns:p15="http://schemas.microsoft.com/office/powerpoint/2012/main" userId="S-1-5-21-134644256-1018602762-261606644-2972" providerId="AD"/>
      </p:ext>
    </p:extLst>
  </p:cmAuthor>
  <p:cmAuthor id="2" name="Hošková Irena" initials="HI" lastIdx="2" clrIdx="1">
    <p:extLst>
      <p:ext uri="{19B8F6BF-5375-455C-9EA6-DF929625EA0E}">
        <p15:presenceInfo xmlns:p15="http://schemas.microsoft.com/office/powerpoint/2012/main" userId="S-1-5-21-134644256-1018602762-261606644-2693" providerId="AD"/>
      </p:ext>
    </p:extLst>
  </p:cmAuthor>
  <p:cmAuthor id="3" name="Valenta Petr" initials="VP" lastIdx="10" clrIdx="2">
    <p:extLst>
      <p:ext uri="{19B8F6BF-5375-455C-9EA6-DF929625EA0E}">
        <p15:presenceInfo xmlns:p15="http://schemas.microsoft.com/office/powerpoint/2012/main" userId="S-1-5-21-134644256-1018602762-261606644-28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48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8" autoAdjust="0"/>
    <p:restoredTop sz="85788" autoAdjust="0"/>
  </p:normalViewPr>
  <p:slideViewPr>
    <p:cSldViewPr snapToGrid="0">
      <p:cViewPr varScale="1">
        <p:scale>
          <a:sx n="103" d="100"/>
          <a:sy n="103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94967-EACF-431C-BEC2-2E2F3B85A07B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839E4-D490-47F3-BAE8-B1B97FBB2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896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6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8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74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9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11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87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1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1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1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2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1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66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14494" y="2367171"/>
            <a:ext cx="1143107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dirty="0" smtClean="0"/>
              <a:t>Strategické </a:t>
            </a:r>
            <a:r>
              <a:rPr lang="cs-CZ" sz="4000" b="1" dirty="0"/>
              <a:t>řízení a plánování ve školách a v územích</a:t>
            </a:r>
            <a:r>
              <a:rPr lang="cs-CZ" sz="4400" b="1" dirty="0"/>
              <a:t> </a:t>
            </a:r>
            <a:endParaRPr lang="cs-CZ" sz="4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cs-CZ" sz="4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KA 3 VZDĚLÁVÁNÍ</a:t>
            </a:r>
            <a:endParaRPr lang="cs-CZ" sz="4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57200" y="5511114"/>
            <a:ext cx="5671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Reg</a:t>
            </a:r>
            <a:r>
              <a:rPr lang="cs-CZ" dirty="0" smtClean="0"/>
              <a:t>. č. CZ.02.3.68/0.0/0.0/15_001/0000283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20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Vzdělávací program pro širší vedení školy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9322" y="1787526"/>
            <a:ext cx="6788929" cy="3455988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Velikost cílové skupiny: 2000 osob/500 škol (včetně 80 škol s intenzivní podporou)</a:t>
            </a:r>
          </a:p>
          <a:p>
            <a:r>
              <a:rPr lang="cs-CZ" dirty="0"/>
              <a:t>Celkem </a:t>
            </a:r>
            <a:r>
              <a:rPr lang="cs-CZ" b="1" dirty="0"/>
              <a:t>250 </a:t>
            </a:r>
            <a:r>
              <a:rPr lang="cs-CZ" b="1" dirty="0" smtClean="0"/>
              <a:t> prezenčních </a:t>
            </a:r>
            <a:r>
              <a:rPr lang="cs-CZ" b="1" dirty="0"/>
              <a:t>seminářů</a:t>
            </a:r>
          </a:p>
          <a:p>
            <a:pPr marL="0" indent="0">
              <a:buNone/>
            </a:pPr>
            <a:r>
              <a:rPr lang="cs-CZ" dirty="0" smtClean="0"/>
              <a:t>	 </a:t>
            </a:r>
            <a:r>
              <a:rPr lang="cs-CZ" b="1" dirty="0" smtClean="0"/>
              <a:t>     </a:t>
            </a:r>
            <a:r>
              <a:rPr lang="cs-CZ" b="1" dirty="0"/>
              <a:t>200 </a:t>
            </a:r>
            <a:r>
              <a:rPr lang="cs-CZ" b="1" dirty="0" err="1"/>
              <a:t>webinářů</a:t>
            </a:r>
            <a:endParaRPr lang="cs-CZ" b="1" dirty="0"/>
          </a:p>
          <a:p>
            <a:r>
              <a:rPr lang="cs-CZ" b="1" dirty="0"/>
              <a:t>Místa konání</a:t>
            </a:r>
            <a:r>
              <a:rPr lang="cs-CZ" dirty="0"/>
              <a:t>: v krajích </a:t>
            </a:r>
            <a:r>
              <a:rPr lang="cs-CZ" dirty="0" smtClean="0"/>
              <a:t>ČR, 1 vzdělávací program/rok</a:t>
            </a:r>
            <a:endParaRPr lang="cs-CZ" dirty="0"/>
          </a:p>
          <a:p>
            <a:r>
              <a:rPr lang="cs-CZ" b="1" dirty="0"/>
              <a:t>Zahájení: 1.pololetí roku 2018</a:t>
            </a:r>
          </a:p>
          <a:p>
            <a:r>
              <a:rPr lang="cs-CZ" dirty="0"/>
              <a:t>Ve 2.pololetí 2017 – pilotní ověřování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676228" cy="381158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3"/>
          <p:cNvSpPr txBox="1">
            <a:spLocks/>
          </p:cNvSpPr>
          <p:nvPr/>
        </p:nvSpPr>
        <p:spPr>
          <a:xfrm>
            <a:off x="1026367" y="2057400"/>
            <a:ext cx="3424335" cy="3811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172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Vzdělávání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širší vedení škol s intenzivní podporou</a:t>
            </a:r>
            <a:endParaRPr lang="cs-CZ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9157" y="1768865"/>
            <a:ext cx="6788929" cy="3455988"/>
          </a:xfrm>
        </p:spPr>
        <p:txBody>
          <a:bodyPr>
            <a:normAutofit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ozsah: 16 hodin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bsah – dle vzdělávacích potřeb</a:t>
            </a:r>
          </a:p>
          <a:p>
            <a:r>
              <a:rPr lang="cs-CZ" b="1" dirty="0" smtClean="0"/>
              <a:t>místa </a:t>
            </a:r>
            <a:r>
              <a:rPr lang="cs-CZ" b="1" dirty="0"/>
              <a:t>konání</a:t>
            </a:r>
            <a:r>
              <a:rPr lang="cs-CZ" dirty="0"/>
              <a:t>: </a:t>
            </a:r>
            <a:r>
              <a:rPr lang="cs-CZ" dirty="0" smtClean="0"/>
              <a:t>v krajích/centrálně (?)</a:t>
            </a:r>
            <a:endParaRPr lang="cs-CZ" dirty="0"/>
          </a:p>
          <a:p>
            <a:r>
              <a:rPr lang="cs-CZ" b="1" dirty="0"/>
              <a:t>z</a:t>
            </a:r>
            <a:r>
              <a:rPr lang="cs-CZ" b="1" dirty="0" smtClean="0"/>
              <a:t>ahájení: </a:t>
            </a:r>
            <a:r>
              <a:rPr lang="cs-CZ" dirty="0" smtClean="0"/>
              <a:t>v 1.pololetí 2018 (?)</a:t>
            </a: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5233" y="2057400"/>
            <a:ext cx="4703924" cy="381158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sz="3200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3200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pecifické semináře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627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Expertní tým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širší vedení škol s intenzivní podporou</a:t>
            </a:r>
            <a:endParaRPr lang="cs-CZ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9157" y="1768865"/>
            <a:ext cx="6788929" cy="3455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yužití:</a:t>
            </a:r>
            <a:endParaRPr lang="cs-CZ" dirty="0" smtClean="0"/>
          </a:p>
          <a:p>
            <a:pPr marL="914400" lvl="2" indent="0">
              <a:buNone/>
            </a:pPr>
            <a:r>
              <a:rPr lang="cs-CZ" dirty="0"/>
              <a:t>p</a:t>
            </a:r>
            <a:r>
              <a:rPr lang="cs-CZ" dirty="0" smtClean="0"/>
              <a:t>říprava vzdělávacích programů</a:t>
            </a:r>
          </a:p>
          <a:p>
            <a:pPr marL="914400" lvl="2" indent="0">
              <a:buNone/>
            </a:pPr>
            <a:r>
              <a:rPr lang="cs-CZ" dirty="0" smtClean="0"/>
              <a:t>poradenství/konzultace především v rámci </a:t>
            </a:r>
          </a:p>
          <a:p>
            <a:pPr marL="914400" lvl="2" indent="0">
              <a:buNone/>
            </a:pPr>
            <a:r>
              <a:rPr lang="cs-CZ" dirty="0" smtClean="0"/>
              <a:t>intenzivní podpory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Specializované skupiny pro: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s</a:t>
            </a:r>
            <a:r>
              <a:rPr lang="cs-CZ" dirty="0" smtClean="0"/>
              <a:t>trategické řízení a plánování ve školách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v</a:t>
            </a:r>
            <a:r>
              <a:rPr lang="cs-CZ" dirty="0" smtClean="0"/>
              <a:t>edení a řízení změny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p</a:t>
            </a:r>
            <a:r>
              <a:rPr lang="cs-CZ" dirty="0" smtClean="0"/>
              <a:t>edagogický </a:t>
            </a:r>
            <a:r>
              <a:rPr lang="cs-CZ" dirty="0" err="1" smtClean="0"/>
              <a:t>leadership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k</a:t>
            </a:r>
            <a:r>
              <a:rPr lang="cs-CZ" dirty="0" smtClean="0"/>
              <a:t>ultura školy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 smtClean="0"/>
              <a:t>dotační tituly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 smtClean="0"/>
              <a:t>…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983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645195" y="2905780"/>
            <a:ext cx="64897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</a:t>
            </a: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4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Děkuji za pozornost</a:t>
            </a:r>
            <a:endParaRPr lang="cs-CZ" sz="4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093676" y="4615957"/>
            <a:ext cx="35079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</a:t>
            </a:r>
          </a:p>
        </p:txBody>
      </p:sp>
    </p:spTree>
    <p:extLst>
      <p:ext uri="{BB962C8B-B14F-4D97-AF65-F5344CB8AC3E}">
        <p14:creationId xmlns:p14="http://schemas.microsoft.com/office/powerpoint/2010/main" val="402340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Vzdělávací program pro příjemce </a:t>
            </a:r>
            <a:r>
              <a:rPr lang="cs-CZ" b="1" dirty="0" err="1" smtClean="0">
                <a:solidFill>
                  <a:srgbClr val="0070C0"/>
                </a:solidFill>
              </a:rPr>
              <a:t>IPo</a:t>
            </a:r>
            <a:r>
              <a:rPr lang="cs-CZ" b="1" dirty="0" smtClean="0">
                <a:solidFill>
                  <a:srgbClr val="0070C0"/>
                </a:solidFill>
              </a:rPr>
              <a:t> MAP 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44971" y="1629976"/>
            <a:ext cx="6172200" cy="4873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Komponenty vzdělávacího programu: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 </a:t>
            </a:r>
            <a:r>
              <a:rPr lang="cs-CZ" dirty="0" err="1" smtClean="0"/>
              <a:t>webináře</a:t>
            </a:r>
            <a:endParaRPr lang="cs-CZ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25 </a:t>
            </a:r>
            <a:r>
              <a:rPr lang="cs-CZ" dirty="0" err="1" smtClean="0"/>
              <a:t>webinářů</a:t>
            </a:r>
            <a:r>
              <a:rPr lang="cs-CZ" dirty="0" smtClean="0"/>
              <a:t> – rozsah 2 hodiny</a:t>
            </a:r>
          </a:p>
          <a:p>
            <a:pPr marL="914400" lvl="2" indent="0">
              <a:buNone/>
            </a:pPr>
            <a:r>
              <a:rPr lang="cs-CZ" dirty="0" smtClean="0"/>
              <a:t>on-line a záznam</a:t>
            </a:r>
          </a:p>
          <a:p>
            <a:pPr marL="914400" lvl="2" indent="0">
              <a:buNone/>
            </a:pPr>
            <a:r>
              <a:rPr lang="cs-CZ" dirty="0"/>
              <a:t>p</a:t>
            </a:r>
            <a:r>
              <a:rPr lang="cs-CZ" dirty="0" smtClean="0"/>
              <a:t>ři on-line </a:t>
            </a:r>
            <a:r>
              <a:rPr lang="cs-CZ" dirty="0" err="1" smtClean="0"/>
              <a:t>webináři</a:t>
            </a:r>
            <a:r>
              <a:rPr lang="cs-CZ" dirty="0" smtClean="0"/>
              <a:t> – komunikace/chat </a:t>
            </a: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 5 modulů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 smtClean="0"/>
              <a:t> v každém modulu 5 </a:t>
            </a:r>
            <a:r>
              <a:rPr lang="cs-CZ" dirty="0" err="1" smtClean="0"/>
              <a:t>webinářů</a:t>
            </a:r>
            <a:endParaRPr lang="cs-CZ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15.12.ukončen modul Tvorba MAP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1269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93117"/>
            <a:ext cx="10515600" cy="1325563"/>
          </a:xfrm>
        </p:spPr>
        <p:txBody>
          <a:bodyPr>
            <a:normAutofit fontScale="90000"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altLang="cs-CZ" dirty="0" smtClean="0">
                <a:latin typeface="Arial" panose="020B0604020202020204" pitchFamily="34" charset="0"/>
              </a:rPr>
              <a:t>Modul </a:t>
            </a:r>
            <a:r>
              <a:rPr lang="cs-CZ" altLang="cs-CZ" dirty="0">
                <a:latin typeface="Arial" panose="020B0604020202020204" pitchFamily="34" charset="0"/>
              </a:rPr>
              <a:t>TVORBA </a:t>
            </a:r>
            <a:r>
              <a:rPr lang="cs-CZ" altLang="cs-CZ" dirty="0" smtClean="0">
                <a:latin typeface="Arial" panose="020B0604020202020204" pitchFamily="34" charset="0"/>
              </a:rPr>
              <a:t>MAP</a:t>
            </a:r>
            <a:r>
              <a:rPr lang="cs-CZ" altLang="cs-CZ" dirty="0">
                <a:latin typeface="Arial" panose="020B0604020202020204" pitchFamily="34" charset="0"/>
              </a:rPr>
              <a:t/>
            </a:r>
            <a:br>
              <a:rPr lang="cs-CZ" altLang="cs-CZ" dirty="0">
                <a:latin typeface="Arial" panose="020B0604020202020204" pitchFamily="34" charset="0"/>
              </a:rPr>
            </a:b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467376"/>
              </p:ext>
            </p:extLst>
          </p:nvPr>
        </p:nvGraphicFramePr>
        <p:xfrm>
          <a:off x="529511" y="1055898"/>
          <a:ext cx="11132978" cy="4828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7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9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5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3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98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8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16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Téma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Termín </a:t>
                      </a:r>
                      <a:r>
                        <a:rPr lang="cs-CZ" sz="2000" dirty="0" err="1">
                          <a:effectLst/>
                        </a:rPr>
                        <a:t>webináře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Počet účastníků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Termín </a:t>
                      </a:r>
                      <a:r>
                        <a:rPr lang="cs-CZ" sz="2000" dirty="0" err="1">
                          <a:effectLst/>
                        </a:rPr>
                        <a:t>webináře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Počet účastníků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Termín webináře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Počet účastníků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Celkem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účastníků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96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0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Vytváření </a:t>
                      </a:r>
                      <a:r>
                        <a:rPr lang="cs-CZ" sz="2000" dirty="0">
                          <a:effectLst/>
                        </a:rPr>
                        <a:t>organizačních struktur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10.11.2016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24.11.2016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138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4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Analytická část MAP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24.11.2016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1.12.2016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126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4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Návrhová část MAP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5.12.2016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7.12.2016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115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96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0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Monitoring </a:t>
                      </a:r>
                      <a:r>
                        <a:rPr lang="cs-CZ" sz="2000" dirty="0">
                          <a:effectLst/>
                        </a:rPr>
                        <a:t>a evaluace MAP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7.12.2016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13.12.2016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15.12.2016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136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4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Akční plán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13.12.2016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14.12.2016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707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1108" y="129387"/>
            <a:ext cx="11409218" cy="1325563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WEBINÁŘE I.</a:t>
            </a:r>
            <a:endParaRPr lang="cs-CZ" sz="40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1108" y="1668162"/>
            <a:ext cx="10676238" cy="36036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 </a:t>
            </a:r>
            <a:r>
              <a:rPr lang="cs-CZ" sz="2400" dirty="0" smtClean="0"/>
              <a:t>od 10.1.2017 zahájení </a:t>
            </a:r>
            <a:r>
              <a:rPr lang="cs-CZ" sz="2400" dirty="0" err="1" smtClean="0"/>
              <a:t>webináře</a:t>
            </a:r>
            <a:r>
              <a:rPr lang="cs-CZ" sz="2400" dirty="0" smtClean="0"/>
              <a:t> modulu Komunitní práce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 </a:t>
            </a:r>
            <a:r>
              <a:rPr lang="cs-CZ" sz="2400" dirty="0" smtClean="0"/>
              <a:t>frekvence 2 </a:t>
            </a:r>
            <a:r>
              <a:rPr lang="cs-CZ" sz="2400" dirty="0" err="1" smtClean="0"/>
              <a:t>webináře</a:t>
            </a:r>
            <a:r>
              <a:rPr lang="cs-CZ" sz="2400" dirty="0" smtClean="0"/>
              <a:t> /týden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 </a:t>
            </a:r>
            <a:r>
              <a:rPr lang="cs-CZ" sz="2400" dirty="0" smtClean="0"/>
              <a:t>získání osvědčení o účasti v modulu: absolvování 4 různých </a:t>
            </a:r>
            <a:r>
              <a:rPr lang="cs-CZ" sz="2400" dirty="0" err="1" smtClean="0"/>
              <a:t>webinářů</a:t>
            </a:r>
            <a:r>
              <a:rPr lang="cs-CZ" sz="2400" dirty="0" smtClean="0"/>
              <a:t> v rámci daného modulu</a:t>
            </a:r>
            <a:endParaRPr lang="cs-CZ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 osvědčení o účasti budou rozesílána jednotlivým účastníkům poštou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4643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1108" y="129387"/>
            <a:ext cx="11409218" cy="1325563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WEBINÁŘE II.</a:t>
            </a:r>
            <a:endParaRPr lang="cs-CZ" sz="40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1108" y="1668162"/>
            <a:ext cx="10676238" cy="36036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 </a:t>
            </a:r>
            <a:r>
              <a:rPr lang="cs-CZ" sz="2400" dirty="0" smtClean="0"/>
              <a:t>přihlašování na </a:t>
            </a:r>
            <a:r>
              <a:rPr lang="cs-CZ" sz="2400" dirty="0" err="1" smtClean="0"/>
              <a:t>webináře</a:t>
            </a:r>
            <a:r>
              <a:rPr lang="cs-CZ" sz="2400" dirty="0" smtClean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jedna přihláška na celý modul (5 </a:t>
            </a:r>
            <a:r>
              <a:rPr lang="cs-CZ" sz="2000" dirty="0" err="1"/>
              <a:t>webinářů</a:t>
            </a:r>
            <a:r>
              <a:rPr lang="cs-CZ" sz="2000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 postup při přihlašování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 </a:t>
            </a:r>
            <a:r>
              <a:rPr lang="cs-CZ" sz="2400" dirty="0" smtClean="0"/>
              <a:t>vstupenky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 </a:t>
            </a:r>
            <a:r>
              <a:rPr lang="cs-CZ" sz="2400" dirty="0" smtClean="0"/>
              <a:t>publikování materiálů k </a:t>
            </a:r>
            <a:r>
              <a:rPr lang="cs-CZ" sz="2400" dirty="0" err="1" smtClean="0"/>
              <a:t>webinářům</a:t>
            </a:r>
            <a:endParaRPr lang="cs-CZ" sz="24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4318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Vzdělávací program </a:t>
            </a:r>
            <a:br>
              <a:rPr lang="cs-CZ" b="1" dirty="0" smtClean="0"/>
            </a:br>
            <a:r>
              <a:rPr lang="cs-CZ" b="1" dirty="0" smtClean="0"/>
              <a:t>pro širší vedení škol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mateřské a základní školy ( 500 škol 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mateřské a základní školy vyžadující intenzivní podporu ( 80 škol </a:t>
            </a:r>
            <a:r>
              <a:rPr lang="cs-CZ" dirty="0"/>
              <a:t>), vybraných </a:t>
            </a:r>
            <a:r>
              <a:rPr lang="cs-CZ" dirty="0" smtClean="0"/>
              <a:t>dle </a:t>
            </a:r>
            <a:r>
              <a:rPr lang="cs-CZ" dirty="0" smtClean="0"/>
              <a:t>veřejně dostupných dokumentů </a:t>
            </a:r>
            <a:r>
              <a:rPr lang="cs-CZ" dirty="0" smtClean="0"/>
              <a:t>za metodické spolupráce s </a:t>
            </a:r>
            <a:r>
              <a:rPr lang="cs-CZ" dirty="0" smtClean="0"/>
              <a:t>Českou </a:t>
            </a:r>
            <a:r>
              <a:rPr lang="cs-CZ" dirty="0"/>
              <a:t>školní </a:t>
            </a:r>
            <a:r>
              <a:rPr lang="cs-CZ" dirty="0" smtClean="0"/>
              <a:t>inspekcí</a:t>
            </a:r>
            <a:endParaRPr lang="cs-CZ" dirty="0"/>
          </a:p>
          <a:p>
            <a:pPr lvl="1">
              <a:buFont typeface="Wingdings" panose="05000000000000000000" pitchFamily="2" charset="2"/>
              <a:buChar char="v"/>
            </a:pPr>
            <a:endParaRPr lang="cs-CZ" dirty="0" smtClean="0"/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  <a:p>
            <a:pPr marL="457200" lvl="1" indent="0">
              <a:buNone/>
            </a:pPr>
            <a:r>
              <a:rPr lang="cs-CZ" dirty="0" smtClean="0"/>
              <a:t>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332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0941" y="2131949"/>
            <a:ext cx="116039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Vytvořit vzdělávací program pro ředitele a vedení škol pro rozvoj kompetencí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strategické řízení a plánování ve škole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leadership</a:t>
            </a: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/pedagogické vedení</a:t>
            </a:r>
            <a:endParaRPr lang="cs-CZ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dentifikace potřeb změny, vedení a  řízení změn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</a:t>
            </a: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ytváření kultury podporující maximální rozvoj každého žáka</a:t>
            </a:r>
          </a:p>
          <a:p>
            <a:pPr lvl="1"/>
            <a:endParaRPr lang="cs-CZ" sz="2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lvl="1"/>
            <a:endParaRPr lang="cs-CZ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92217" y="1485618"/>
            <a:ext cx="8499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b="1" dirty="0" smtClean="0">
                <a:latin typeface="+mj-lt"/>
                <a:ea typeface="+mj-ea"/>
                <a:cs typeface="+mj-cs"/>
              </a:rPr>
              <a:t>Cíle</a:t>
            </a:r>
            <a:endParaRPr lang="cs-CZ" sz="36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41631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</a:t>
            </a:r>
            <a:r>
              <a:rPr lang="cs-CZ" dirty="0" smtClean="0"/>
              <a:t>držitelnost vzdělávacích programů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7046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Vzdělávací programy pro cílovou skupinu ředitelé a širší vedení škol jsou připravovány tak, aby :</a:t>
            </a:r>
          </a:p>
          <a:p>
            <a:pPr marL="514350" indent="-514350">
              <a:buFont typeface="+mj-lt"/>
              <a:buAutoNum type="alphaLcPeriod"/>
            </a:pPr>
            <a:r>
              <a:rPr lang="cs-CZ" dirty="0" smtClean="0"/>
              <a:t>rozvíjely kompetence identifikované ve Standardu ředitele (výstup </a:t>
            </a:r>
            <a:r>
              <a:rPr lang="cs-CZ" dirty="0" err="1" smtClean="0"/>
              <a:t>IPn</a:t>
            </a:r>
            <a:r>
              <a:rPr lang="cs-CZ" dirty="0" smtClean="0"/>
              <a:t> Kariérní systém) a byly součástí</a:t>
            </a:r>
            <a:r>
              <a:rPr lang="cs-CZ" b="1" dirty="0" smtClean="0"/>
              <a:t> </a:t>
            </a:r>
            <a:r>
              <a:rPr lang="cs-CZ" dirty="0" smtClean="0"/>
              <a:t>profesního portfolia zájemců o pozici ředitele/ředitelů škol</a:t>
            </a:r>
          </a:p>
          <a:p>
            <a:pPr marL="514350" indent="-514350">
              <a:buFont typeface="+mj-lt"/>
              <a:buAutoNum type="alphaLcPeriod"/>
            </a:pPr>
            <a:r>
              <a:rPr lang="cs-CZ" dirty="0" smtClean="0"/>
              <a:t>mohly být akreditovány a zařazeny do DVPP</a:t>
            </a:r>
          </a:p>
          <a:p>
            <a:pPr marL="514350" indent="-514350">
              <a:buFont typeface="+mj-lt"/>
              <a:buAutoNum type="alphaLcPeriod"/>
            </a:pPr>
            <a:endParaRPr lang="cs-CZ" dirty="0" smtClean="0"/>
          </a:p>
          <a:p>
            <a:pPr marL="914400" lvl="2" indent="0">
              <a:buNone/>
            </a:pPr>
            <a:endParaRPr lang="cs-CZ" dirty="0" smtClean="0"/>
          </a:p>
          <a:p>
            <a:pPr lvl="2">
              <a:buFont typeface="Wingdings" panose="05000000000000000000" pitchFamily="2" charset="2"/>
              <a:buChar char="Ø"/>
            </a:pPr>
            <a:endParaRPr lang="cs-CZ" dirty="0"/>
          </a:p>
          <a:p>
            <a:pPr lvl="2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318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Vzdělávací program pro širší vedení školy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9322" y="1787526"/>
            <a:ext cx="6788929" cy="34559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Rozsah vzdělávacího programu: 48 hodin</a:t>
            </a:r>
          </a:p>
          <a:p>
            <a:pPr marL="0" indent="0">
              <a:buNone/>
            </a:pPr>
            <a:r>
              <a:rPr lang="cs-CZ" dirty="0" smtClean="0"/>
              <a:t>Formy vzdělávacího programu: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 prezenční semináře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 smtClean="0"/>
              <a:t> rozsah jednoho semináře: 8 hodin  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 distanční vzdělávání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 smtClean="0"/>
              <a:t> </a:t>
            </a:r>
            <a:r>
              <a:rPr lang="cs-CZ" dirty="0" err="1" smtClean="0"/>
              <a:t>webináře</a:t>
            </a:r>
            <a:endParaRPr lang="cs-CZ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e-</a:t>
            </a:r>
            <a:r>
              <a:rPr lang="cs-CZ" dirty="0" err="1" smtClean="0"/>
              <a:t>learning</a:t>
            </a: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676228" cy="381158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81093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SRP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SRP" id="{3E76C045-5377-4612-AB49-2A4E2E269AFB}" vid="{97CB8A28-D7E5-4162-AD01-576F813CB6F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7F220488EE1B0439DBF1C19F9C494DA" ma:contentTypeVersion="0" ma:contentTypeDescription="Vytvoří nový dokument" ma:contentTypeScope="" ma:versionID="aff9f35b17e533bb95369cdbc831c171">
  <xsd:schema xmlns:xsd="http://www.w3.org/2001/XMLSchema" xmlns:xs="http://www.w3.org/2001/XMLSchema" xmlns:p="http://schemas.microsoft.com/office/2006/metadata/properties" xmlns:ns2="0104a4cd-1400-468e-be1b-c7aad71d7d5a" targetNamespace="http://schemas.microsoft.com/office/2006/metadata/properties" ma:root="true" ma:fieldsID="006c6dc644501bc1154392de98446ce1" ns2:_="">
    <xsd:import namespace="0104a4cd-1400-468e-be1b-c7aad71d7d5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04a4cd-1400-468e-be1b-c7aad71d7d5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104a4cd-1400-468e-be1b-c7aad71d7d5a">15OPMSMT0001-70-38</_dlc_DocId>
    <_dlc_DocIdUrl xmlns="0104a4cd-1400-468e-be1b-c7aad71d7d5a">
      <Url>http://op.msmt.cz/kapmap/_layouts/15/DocIdRedir.aspx?ID=15OPMSMT0001-70-38</Url>
      <Description>15OPMSMT0001-70-38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85915D-BAC6-4FC4-88FC-F1C9A323DD9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1907FD05-71BD-4891-BA5F-EC5463872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04a4cd-1400-468e-be1b-c7aad71d7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7F2BC5-D884-4C51-BF2C-330DF91305F1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0104a4cd-1400-468e-be1b-c7aad71d7d5a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DE769C7F-BE76-4178-AC78-77BBC97C37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MotivSRP</Template>
  <TotalTime>1983</TotalTime>
  <Words>437</Words>
  <Application>Microsoft Office PowerPoint</Application>
  <PresentationFormat>Širokoúhlá obrazovka</PresentationFormat>
  <Paragraphs>158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MotivSRP</vt:lpstr>
      <vt:lpstr>Prezentace aplikace PowerPoint</vt:lpstr>
      <vt:lpstr>Vzdělávací program pro příjemce IPo MAP </vt:lpstr>
      <vt:lpstr>Modul TVORBA MAP </vt:lpstr>
      <vt:lpstr>WEBINÁŘE I.</vt:lpstr>
      <vt:lpstr>WEBINÁŘE II.</vt:lpstr>
      <vt:lpstr>Vzdělávací program  pro širší vedení škol</vt:lpstr>
      <vt:lpstr>Prezentace aplikace PowerPoint</vt:lpstr>
      <vt:lpstr>Udržitelnost vzdělávacích programů</vt:lpstr>
      <vt:lpstr>Vzdělávací program pro širší vedení školy</vt:lpstr>
      <vt:lpstr>Vzdělávací program pro širší vedení školy</vt:lpstr>
      <vt:lpstr>Vzdělávání pro širší vedení škol s intenzivní podporou</vt:lpstr>
      <vt:lpstr>Expertní tým pro širší vedení škol s intenzivní podporou</vt:lpstr>
      <vt:lpstr>Prezentace aplikace PowerPoint</vt:lpstr>
    </vt:vector>
  </TitlesOfParts>
  <Company>NIDV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Lehmann Jakub</dc:creator>
  <cp:lastModifiedBy>Baťková Jitka</cp:lastModifiedBy>
  <cp:revision>187</cp:revision>
  <dcterms:created xsi:type="dcterms:W3CDTF">2016-08-03T13:16:34Z</dcterms:created>
  <dcterms:modified xsi:type="dcterms:W3CDTF">2017-03-10T09:59:22Z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0x01010077F220488EE1B0439DBF1C19F9C494DA</vt:lpwstr>
  </property>
  <property fmtid="{D5CDD505-2E9C-101B-9397-08002B2CF9AE}" pid="3" name="_dlc_DocIdItemGuid">
    <vt:lpwstr>a78e5868-0fb9-4128-b3ec-3594acc88dfa</vt:lpwstr>
  </property>
</Properties>
</file>