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5"/>
  </p:sldMasterIdLst>
  <p:notesMasterIdLst>
    <p:notesMasterId r:id="rId12"/>
  </p:notesMasterIdLst>
  <p:sldIdLst>
    <p:sldId id="263" r:id="rId6"/>
    <p:sldId id="301" r:id="rId7"/>
    <p:sldId id="304" r:id="rId8"/>
    <p:sldId id="302" r:id="rId9"/>
    <p:sldId id="292" r:id="rId10"/>
    <p:sldId id="303" r:id="rId1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tková Jitka" initials="CJ" lastIdx="5" clrIdx="0">
    <p:extLst>
      <p:ext uri="{19B8F6BF-5375-455C-9EA6-DF929625EA0E}">
        <p15:presenceInfo xmlns:p15="http://schemas.microsoft.com/office/powerpoint/2012/main" userId="S-1-5-21-134644256-1018602762-261606644-2972" providerId="AD"/>
      </p:ext>
    </p:extLst>
  </p:cmAuthor>
  <p:cmAuthor id="2" name="Hošková Irena" initials="HI" lastIdx="2" clrIdx="1">
    <p:extLst>
      <p:ext uri="{19B8F6BF-5375-455C-9EA6-DF929625EA0E}">
        <p15:presenceInfo xmlns:p15="http://schemas.microsoft.com/office/powerpoint/2012/main" userId="S-1-5-21-134644256-1018602762-261606644-2693" providerId="AD"/>
      </p:ext>
    </p:extLst>
  </p:cmAuthor>
  <p:cmAuthor id="3" name="Valenta Petr" initials="VP" lastIdx="10" clrIdx="2">
    <p:extLst>
      <p:ext uri="{19B8F6BF-5375-455C-9EA6-DF929625EA0E}">
        <p15:presenceInfo xmlns:p15="http://schemas.microsoft.com/office/powerpoint/2012/main" userId="S-1-5-21-134644256-1018602762-261606644-288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948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68" autoAdjust="0"/>
    <p:restoredTop sz="85788" autoAdjust="0"/>
  </p:normalViewPr>
  <p:slideViewPr>
    <p:cSldViewPr snapToGrid="0">
      <p:cViewPr varScale="1">
        <p:scale>
          <a:sx n="103" d="100"/>
          <a:sy n="103" d="100"/>
        </p:scale>
        <p:origin x="91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viewProps" Target="viewProps.xml"/><Relationship Id="rId10" Type="http://schemas.openxmlformats.org/officeDocument/2006/relationships/slide" Target="slides/slide5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A94967-EACF-431C-BEC2-2E2F3B85A07B}" type="datetimeFigureOut">
              <a:rPr lang="cs-CZ" smtClean="0"/>
              <a:t>10.03.2017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2839E4-D490-47F3-BAE8-B1B97FBB28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28967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08DF0-73CB-434D-8405-20C03FEDF87A}" type="datetimeFigureOut">
              <a:rPr lang="cs-CZ" smtClean="0"/>
              <a:t>10.03.2017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9F3B1-D834-4C5C-8CC7-F573C9FC4A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42657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08DF0-73CB-434D-8405-20C03FEDF87A}" type="datetimeFigureOut">
              <a:rPr lang="cs-CZ" smtClean="0"/>
              <a:t>10.03.2017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9F3B1-D834-4C5C-8CC7-F573C9FC4A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75858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08DF0-73CB-434D-8405-20C03FEDF87A}" type="datetimeFigureOut">
              <a:rPr lang="cs-CZ" smtClean="0"/>
              <a:t>10.03.2017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9F3B1-D834-4C5C-8CC7-F573C9FC4A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87467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08DF0-73CB-434D-8405-20C03FEDF87A}" type="datetimeFigureOut">
              <a:rPr lang="cs-CZ" smtClean="0"/>
              <a:t>10.03.2017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9F3B1-D834-4C5C-8CC7-F573C9FC4A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10970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08DF0-73CB-434D-8405-20C03FEDF87A}" type="datetimeFigureOut">
              <a:rPr lang="cs-CZ" smtClean="0"/>
              <a:t>10.03.2017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9F3B1-D834-4C5C-8CC7-F573C9FC4A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01125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08DF0-73CB-434D-8405-20C03FEDF87A}" type="datetimeFigureOut">
              <a:rPr lang="cs-CZ" smtClean="0"/>
              <a:t>10.03.2017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9F3B1-D834-4C5C-8CC7-F573C9FC4A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08716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08DF0-73CB-434D-8405-20C03FEDF87A}" type="datetimeFigureOut">
              <a:rPr lang="cs-CZ" smtClean="0"/>
              <a:t>10.03.2017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9F3B1-D834-4C5C-8CC7-F573C9FC4A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6122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08DF0-73CB-434D-8405-20C03FEDF87A}" type="datetimeFigureOut">
              <a:rPr lang="cs-CZ" smtClean="0"/>
              <a:t>10.03.2017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9F3B1-D834-4C5C-8CC7-F573C9FC4A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23133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08DF0-73CB-434D-8405-20C03FEDF87A}" type="datetimeFigureOut">
              <a:rPr lang="cs-CZ" smtClean="0"/>
              <a:t>10.03.2017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9F3B1-D834-4C5C-8CC7-F573C9FC4A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83128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08DF0-73CB-434D-8405-20C03FEDF87A}" type="datetimeFigureOut">
              <a:rPr lang="cs-CZ" smtClean="0"/>
              <a:t>10.03.2017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9F3B1-D834-4C5C-8CC7-F573C9FC4A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99207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08DF0-73CB-434D-8405-20C03FEDF87A}" type="datetimeFigureOut">
              <a:rPr lang="cs-CZ" smtClean="0"/>
              <a:t>10.03.2017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9F3B1-D834-4C5C-8CC7-F573C9FC4A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67165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E08DF0-73CB-434D-8405-20C03FEDF87A}" type="datetimeFigureOut">
              <a:rPr lang="cs-CZ" smtClean="0"/>
              <a:t>10.03.2017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A9F3B1-D834-4C5C-8CC7-F573C9FC4A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46693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14494" y="2367171"/>
            <a:ext cx="11431078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sz="4000" b="1" dirty="0" smtClean="0"/>
              <a:t>Strategické </a:t>
            </a:r>
            <a:r>
              <a:rPr lang="cs-CZ" sz="4000" b="1" dirty="0"/>
              <a:t>řízení a plánování ve školách a v územích</a:t>
            </a:r>
            <a:r>
              <a:rPr lang="cs-CZ" sz="4400" b="1" dirty="0"/>
              <a:t> </a:t>
            </a:r>
            <a:endParaRPr lang="cs-CZ" sz="4400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algn="ctr"/>
            <a:r>
              <a:rPr lang="cs-CZ" sz="4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KA 2 INDIVIDUÁLNÍ POMOC</a:t>
            </a:r>
            <a:endParaRPr lang="cs-CZ" sz="44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457200" y="5511114"/>
            <a:ext cx="56717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Reg</a:t>
            </a:r>
            <a:r>
              <a:rPr lang="cs-CZ" dirty="0" smtClean="0"/>
              <a:t>. č. CZ.02.3.68/0.0/0.0/15_001/0000283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992035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10303700" cy="627888"/>
          </a:xfrm>
        </p:spPr>
        <p:txBody>
          <a:bodyPr/>
          <a:lstStyle/>
          <a:p>
            <a:r>
              <a:rPr lang="cs-CZ" b="1" dirty="0" smtClean="0">
                <a:solidFill>
                  <a:srgbClr val="0070C0"/>
                </a:solidFill>
              </a:rPr>
              <a:t>Popis KA Individuální pomoc</a:t>
            </a:r>
            <a:endParaRPr lang="cs-CZ" b="1" dirty="0">
              <a:solidFill>
                <a:srgbClr val="0070C0"/>
              </a:solidFill>
            </a:endParaRPr>
          </a:p>
        </p:txBody>
      </p:sp>
      <p:sp>
        <p:nvSpPr>
          <p:cNvPr id="6" name="Zástupný symbol pro obsah 3"/>
          <p:cNvSpPr txBox="1">
            <a:spLocks/>
          </p:cNvSpPr>
          <p:nvPr/>
        </p:nvSpPr>
        <p:spPr>
          <a:xfrm>
            <a:off x="561108" y="1085088"/>
            <a:ext cx="10676238" cy="5132832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600" b="1" dirty="0" smtClean="0"/>
              <a:t>Cíl: </a:t>
            </a:r>
            <a:r>
              <a:rPr lang="cs-CZ" sz="2600" dirty="0" smtClean="0"/>
              <a:t>pomoci školám zlepšit strategické řízení a plánování a pedagogické vedení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11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600" b="1" dirty="0" smtClean="0"/>
              <a:t>Cílová skupina: </a:t>
            </a:r>
            <a:r>
              <a:rPr lang="cs-CZ" sz="2600" dirty="0" smtClean="0"/>
              <a:t>MŠ, ZŠ, SŠ, VOŠ nejsou vyloučeny z podpory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1100" b="1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600" b="1" dirty="0" smtClean="0"/>
              <a:t>Prostředek: </a:t>
            </a:r>
            <a:r>
              <a:rPr lang="cs-CZ" sz="2600" dirty="0" smtClean="0"/>
              <a:t>model </a:t>
            </a:r>
            <a:r>
              <a:rPr lang="cs-CZ" sz="2600" dirty="0"/>
              <a:t>Systému intenzivní podpory </a:t>
            </a:r>
            <a:r>
              <a:rPr lang="cs-CZ" sz="2600" dirty="0" smtClean="0"/>
              <a:t>školám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200" dirty="0"/>
              <a:t>Diagnostika potřeb škol a nabídka podpory na míru</a:t>
            </a:r>
          </a:p>
          <a:p>
            <a:pPr marL="800100" lvl="1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cs-CZ" sz="2200" dirty="0" smtClean="0"/>
              <a:t>Prezenční a distanční vzdělávání, metodiky</a:t>
            </a:r>
            <a:r>
              <a:rPr lang="cs-CZ" sz="2200" dirty="0"/>
              <a:t>, plány rozvoje školy, nástroje vnitřní evaluace školy, sebehodnotící nástroje pro ředitele, nástroje hodnocení PP, plán rozvoje PP, individuální formy pomoci, </a:t>
            </a:r>
            <a:r>
              <a:rPr lang="cs-CZ" sz="2200" dirty="0" err="1"/>
              <a:t>benchlearning</a:t>
            </a:r>
            <a:endParaRPr lang="cs-CZ" sz="22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cs-CZ" sz="11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600" b="1" dirty="0" smtClean="0"/>
              <a:t>Realizace: </a:t>
            </a:r>
            <a:r>
              <a:rPr lang="cs-CZ" sz="2600" dirty="0" smtClean="0"/>
              <a:t>systém bude pilotován v 80 školách s potenciálem rozvoje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200" dirty="0" smtClean="0"/>
              <a:t>Výběr </a:t>
            </a:r>
            <a:r>
              <a:rPr lang="cs-CZ" sz="2200" dirty="0" smtClean="0"/>
              <a:t>za metodické podpory </a:t>
            </a:r>
            <a:r>
              <a:rPr lang="cs-CZ" sz="2200" dirty="0" smtClean="0"/>
              <a:t>ČŠI (Kvalitní škola)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200" dirty="0" smtClean="0"/>
              <a:t>Motivační semináře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cs-CZ" sz="1100" dirty="0" smtClean="0"/>
          </a:p>
        </p:txBody>
      </p:sp>
    </p:spTree>
    <p:extLst>
      <p:ext uri="{BB962C8B-B14F-4D97-AF65-F5344CB8AC3E}">
        <p14:creationId xmlns:p14="http://schemas.microsoft.com/office/powerpoint/2010/main" val="41230676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10303700" cy="627888"/>
          </a:xfrm>
        </p:spPr>
        <p:txBody>
          <a:bodyPr/>
          <a:lstStyle/>
          <a:p>
            <a:r>
              <a:rPr lang="cs-CZ" b="1" dirty="0" smtClean="0">
                <a:solidFill>
                  <a:srgbClr val="0070C0"/>
                </a:solidFill>
              </a:rPr>
              <a:t>Personální zajištění KA Individuální pomoc</a:t>
            </a:r>
            <a:endParaRPr lang="cs-CZ" b="1" dirty="0">
              <a:solidFill>
                <a:srgbClr val="0070C0"/>
              </a:solidFill>
            </a:endParaRPr>
          </a:p>
        </p:txBody>
      </p:sp>
      <p:sp>
        <p:nvSpPr>
          <p:cNvPr id="6" name="Zástupný symbol pro obsah 3"/>
          <p:cNvSpPr txBox="1">
            <a:spLocks/>
          </p:cNvSpPr>
          <p:nvPr/>
        </p:nvSpPr>
        <p:spPr>
          <a:xfrm>
            <a:off x="561108" y="1085088"/>
            <a:ext cx="10676238" cy="51328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b="1" dirty="0" smtClean="0"/>
              <a:t>Konzultant </a:t>
            </a:r>
            <a:r>
              <a:rPr lang="cs-CZ" sz="2400" b="1" dirty="0"/>
              <a:t>rozvoje </a:t>
            </a:r>
            <a:r>
              <a:rPr lang="cs-CZ" sz="2400" b="1" dirty="0" smtClean="0"/>
              <a:t>školy </a:t>
            </a:r>
            <a:r>
              <a:rPr lang="cs-CZ" sz="2000" dirty="0" smtClean="0"/>
              <a:t>(nejpozději od 1. 6. 2017)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200" dirty="0" smtClean="0"/>
              <a:t>Identifikuje potenciály rozvoje škol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200" dirty="0" smtClean="0"/>
              <a:t>Navrhuje formy podpory na míru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200" dirty="0" smtClean="0"/>
              <a:t>Zabezpečuje</a:t>
            </a:r>
            <a:r>
              <a:rPr lang="cs-CZ" sz="2200" dirty="0"/>
              <a:t>, řídí, monitoruje a vyhodnocuje </a:t>
            </a:r>
            <a:r>
              <a:rPr lang="cs-CZ" sz="2200" dirty="0" smtClean="0"/>
              <a:t>systém </a:t>
            </a:r>
            <a:r>
              <a:rPr lang="cs-CZ" sz="2200" dirty="0"/>
              <a:t>intenzivní </a:t>
            </a:r>
            <a:r>
              <a:rPr lang="cs-CZ" sz="2200" dirty="0" smtClean="0"/>
              <a:t>podpory ve školách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200" dirty="0" smtClean="0"/>
              <a:t>Poskytuje služby metodika DVPP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400" b="1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b="1" dirty="0" smtClean="0"/>
              <a:t>Školní </a:t>
            </a:r>
            <a:r>
              <a:rPr lang="cs-CZ" sz="2400" b="1" dirty="0"/>
              <a:t>koordinátor </a:t>
            </a:r>
            <a:r>
              <a:rPr lang="cs-CZ" sz="2400" b="1" dirty="0" smtClean="0"/>
              <a:t>rozvoje </a:t>
            </a:r>
            <a:r>
              <a:rPr lang="cs-CZ" sz="2000" dirty="0" smtClean="0"/>
              <a:t>(dle zapojení </a:t>
            </a:r>
            <a:r>
              <a:rPr lang="cs-CZ" sz="2000" dirty="0"/>
              <a:t>školy, 1. 9. 2017)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200" dirty="0" smtClean="0"/>
              <a:t>zabezpečuje </a:t>
            </a:r>
            <a:r>
              <a:rPr lang="cs-CZ" sz="2200" dirty="0"/>
              <a:t>činnosti a procesy systému intenzivní </a:t>
            </a:r>
            <a:r>
              <a:rPr lang="cs-CZ" sz="2200" dirty="0" smtClean="0"/>
              <a:t>podpory ve vlastní škole</a:t>
            </a:r>
            <a:endParaRPr lang="cs-CZ" sz="22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400" b="1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400" b="1" dirty="0" smtClean="0"/>
              <a:t>Specialista </a:t>
            </a:r>
            <a:r>
              <a:rPr lang="pt-BR" sz="2400" b="1" dirty="0"/>
              <a:t>individuálních forem profesního </a:t>
            </a:r>
            <a:r>
              <a:rPr lang="pt-BR" sz="2400" b="1" dirty="0" smtClean="0"/>
              <a:t>rozvoje</a:t>
            </a:r>
            <a:r>
              <a:rPr lang="cs-CZ" sz="2400" b="1" dirty="0" smtClean="0"/>
              <a:t> </a:t>
            </a:r>
            <a:r>
              <a:rPr lang="cs-CZ" sz="2000" dirty="0" smtClean="0"/>
              <a:t>(dle zapojení </a:t>
            </a:r>
            <a:r>
              <a:rPr lang="cs-CZ" sz="2000" dirty="0"/>
              <a:t>školy, 1. 9. 2017)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200" dirty="0" smtClean="0"/>
              <a:t>Poskytuje mentorské, </a:t>
            </a:r>
            <a:r>
              <a:rPr lang="cs-CZ" sz="2200" dirty="0" err="1" smtClean="0"/>
              <a:t>koučovací</a:t>
            </a:r>
            <a:r>
              <a:rPr lang="cs-CZ" sz="2200" dirty="0" smtClean="0"/>
              <a:t> a supervizní služby</a:t>
            </a:r>
          </a:p>
        </p:txBody>
      </p:sp>
    </p:spTree>
    <p:extLst>
      <p:ext uri="{BB962C8B-B14F-4D97-AF65-F5344CB8AC3E}">
        <p14:creationId xmlns:p14="http://schemas.microsoft.com/office/powerpoint/2010/main" val="24673811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10303700" cy="627888"/>
          </a:xfrm>
        </p:spPr>
        <p:txBody>
          <a:bodyPr/>
          <a:lstStyle/>
          <a:p>
            <a:r>
              <a:rPr lang="cs-CZ" b="1" dirty="0" smtClean="0">
                <a:solidFill>
                  <a:srgbClr val="0070C0"/>
                </a:solidFill>
              </a:rPr>
              <a:t>Zapojení škol – motivační semináře</a:t>
            </a:r>
            <a:endParaRPr lang="cs-CZ" b="1" dirty="0">
              <a:solidFill>
                <a:srgbClr val="0070C0"/>
              </a:solidFill>
            </a:endParaRPr>
          </a:p>
        </p:txBody>
      </p:sp>
      <p:sp>
        <p:nvSpPr>
          <p:cNvPr id="6" name="Zástupný symbol pro obsah 3"/>
          <p:cNvSpPr txBox="1">
            <a:spLocks/>
          </p:cNvSpPr>
          <p:nvPr/>
        </p:nvSpPr>
        <p:spPr>
          <a:xfrm>
            <a:off x="561108" y="1363362"/>
            <a:ext cx="10676238" cy="4782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b="1" dirty="0" smtClean="0"/>
              <a:t>Školy budou motivovány k zapojení do projektu v rámci motivačních seminářů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1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b="1" dirty="0" smtClean="0"/>
              <a:t>Cíl: </a:t>
            </a:r>
            <a:r>
              <a:rPr lang="cs-CZ" sz="2400" dirty="0"/>
              <a:t>seznámit školy, které byly doporučeny ČŠI k intenzivní </a:t>
            </a:r>
            <a:r>
              <a:rPr lang="cs-CZ" sz="2400" dirty="0" smtClean="0"/>
              <a:t>podpoře 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200" dirty="0" smtClean="0"/>
              <a:t>možnostmi </a:t>
            </a:r>
            <a:r>
              <a:rPr lang="cs-CZ" sz="2200" dirty="0"/>
              <a:t>zapojení se do </a:t>
            </a:r>
            <a:r>
              <a:rPr lang="cs-CZ" sz="2200" dirty="0" smtClean="0"/>
              <a:t>projektu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200" dirty="0" smtClean="0"/>
              <a:t>přínosy </a:t>
            </a:r>
            <a:r>
              <a:rPr lang="cs-CZ" sz="2200" dirty="0"/>
              <a:t>pro </a:t>
            </a:r>
            <a:r>
              <a:rPr lang="cs-CZ" sz="2200" dirty="0" smtClean="0"/>
              <a:t>školu, vedení školy, pedagogický sbor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200" dirty="0" smtClean="0"/>
              <a:t>podmínkami </a:t>
            </a:r>
            <a:r>
              <a:rPr lang="cs-CZ" sz="2200" dirty="0"/>
              <a:t>vstupu a s nároky kladenými na </a:t>
            </a:r>
            <a:r>
              <a:rPr lang="cs-CZ" sz="2200" dirty="0" smtClean="0"/>
              <a:t>školu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1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b="1" dirty="0" smtClean="0"/>
              <a:t>Realizace: </a:t>
            </a:r>
            <a:r>
              <a:rPr lang="cs-CZ" sz="2400" dirty="0" smtClean="0"/>
              <a:t>Pro celé pedagogické sbory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200" dirty="0" smtClean="0"/>
              <a:t>Realizace přímo na školách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200" dirty="0" smtClean="0"/>
              <a:t>Plánováno 120 motivačních seminářů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cs-CZ" sz="22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b="1" dirty="0" smtClean="0"/>
              <a:t>Plánované zahájení:</a:t>
            </a:r>
            <a:r>
              <a:rPr lang="cs-CZ" sz="2400" dirty="0" smtClean="0"/>
              <a:t> květen/červen 2017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cs-CZ" sz="2200" dirty="0" smtClean="0"/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dirty="0" smtClean="0"/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cs-CZ" sz="1800" dirty="0" smtClean="0"/>
          </a:p>
        </p:txBody>
      </p:sp>
    </p:spTree>
    <p:extLst>
      <p:ext uri="{BB962C8B-B14F-4D97-AF65-F5344CB8AC3E}">
        <p14:creationId xmlns:p14="http://schemas.microsoft.com/office/powerpoint/2010/main" val="31719131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10303700" cy="627888"/>
          </a:xfrm>
        </p:spPr>
        <p:txBody>
          <a:bodyPr/>
          <a:lstStyle/>
          <a:p>
            <a:r>
              <a:rPr lang="cs-CZ" b="1" dirty="0" smtClean="0">
                <a:solidFill>
                  <a:srgbClr val="0070C0"/>
                </a:solidFill>
              </a:rPr>
              <a:t>Zapojení škol – etapy</a:t>
            </a:r>
            <a:endParaRPr lang="cs-CZ" b="1" dirty="0">
              <a:solidFill>
                <a:srgbClr val="0070C0"/>
              </a:solidFill>
            </a:endParaRPr>
          </a:p>
        </p:txBody>
      </p:sp>
      <p:sp>
        <p:nvSpPr>
          <p:cNvPr id="6" name="Zástupný symbol pro obsah 3"/>
          <p:cNvSpPr txBox="1">
            <a:spLocks/>
          </p:cNvSpPr>
          <p:nvPr/>
        </p:nvSpPr>
        <p:spPr>
          <a:xfrm>
            <a:off x="561108" y="1363362"/>
            <a:ext cx="10676238" cy="4782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b="1" dirty="0" smtClean="0"/>
              <a:t>Školy budou do intenzivní podpory vstupovat ve třech etapách: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200" dirty="0" smtClean="0"/>
              <a:t>1. etapa: od 1. 9. 2017 (10 škol)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200" dirty="0" smtClean="0"/>
              <a:t>2. etapa: od 1. 9. 2018 (20 škol)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200" dirty="0" smtClean="0"/>
              <a:t>3. etapa: od 1. 9. 2019 (50 škol)</a:t>
            </a:r>
            <a:endParaRPr lang="cs-CZ" sz="8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400" b="1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/>
              <a:t>V rámci 1. etapy bude probíhat pilotáž nástrojů intenzivní podpory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smtClean="0"/>
              <a:t>Ověřené </a:t>
            </a:r>
            <a:r>
              <a:rPr lang="cs-CZ" sz="2400" dirty="0"/>
              <a:t>nástroje intenzivní podpory budou </a:t>
            </a:r>
            <a:r>
              <a:rPr lang="cs-CZ" sz="2400" dirty="0" smtClean="0"/>
              <a:t>poskytnuty školám v 2. a 3. etapě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smtClean="0"/>
              <a:t>Podpora každé zapojené školy je min. 12 měsíců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smtClean="0"/>
              <a:t>Po ukončení intenzivní podpory budou nástroje zpřístupněny všem zájemcům z řad vedení škol (cca od 1. 9. 2020)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4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400" dirty="0" smtClean="0"/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200" dirty="0" smtClean="0"/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cs-CZ" sz="1800" dirty="0" smtClean="0"/>
          </a:p>
        </p:txBody>
      </p:sp>
    </p:spTree>
    <p:extLst>
      <p:ext uri="{BB962C8B-B14F-4D97-AF65-F5344CB8AC3E}">
        <p14:creationId xmlns:p14="http://schemas.microsoft.com/office/powerpoint/2010/main" val="38412698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10303700" cy="627888"/>
          </a:xfrm>
        </p:spPr>
        <p:txBody>
          <a:bodyPr/>
          <a:lstStyle/>
          <a:p>
            <a:r>
              <a:rPr lang="cs-CZ" b="1" dirty="0" smtClean="0">
                <a:solidFill>
                  <a:srgbClr val="0070C0"/>
                </a:solidFill>
              </a:rPr>
              <a:t>Zapojení Center podpory do intenzivní pomoci</a:t>
            </a:r>
            <a:endParaRPr lang="cs-CZ" b="1" dirty="0">
              <a:solidFill>
                <a:srgbClr val="0070C0"/>
              </a:solidFill>
            </a:endParaRPr>
          </a:p>
        </p:txBody>
      </p:sp>
      <p:sp>
        <p:nvSpPr>
          <p:cNvPr id="6" name="Zástupný symbol pro obsah 3"/>
          <p:cNvSpPr txBox="1">
            <a:spLocks/>
          </p:cNvSpPr>
          <p:nvPr/>
        </p:nvSpPr>
        <p:spPr>
          <a:xfrm>
            <a:off x="561108" y="1363362"/>
            <a:ext cx="10676238" cy="4782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smtClean="0"/>
              <a:t>Odborní poradci Center podpory </a:t>
            </a:r>
            <a:r>
              <a:rPr lang="cs-CZ" sz="2400" dirty="0"/>
              <a:t>Budou úzce spolupracovat s Konzultantem rozvoje školy v oblasti (od 09/2017) 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200" dirty="0"/>
              <a:t>Sdílení informací o rozvojových potřebách škol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200" dirty="0"/>
              <a:t>Sdílení informací o průběhu a přínosech podpory strategického řízení a plánování ve školách pro doporučení CS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200" dirty="0" smtClean="0"/>
              <a:t>Identifikace </a:t>
            </a:r>
            <a:r>
              <a:rPr lang="cs-CZ" sz="2200" dirty="0"/>
              <a:t>silných škol pro zapojení do </a:t>
            </a:r>
            <a:r>
              <a:rPr lang="cs-CZ" sz="2200" dirty="0" err="1"/>
              <a:t>benchlearningové</a:t>
            </a:r>
            <a:r>
              <a:rPr lang="cs-CZ" sz="2200" dirty="0"/>
              <a:t> sítě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200" dirty="0" smtClean="0"/>
              <a:t>Informování </a:t>
            </a:r>
            <a:r>
              <a:rPr lang="cs-CZ" sz="2200" dirty="0"/>
              <a:t>CS a výzev k zapojení do </a:t>
            </a:r>
            <a:r>
              <a:rPr lang="cs-CZ" sz="2200" dirty="0" err="1"/>
              <a:t>benchlearningové</a:t>
            </a:r>
            <a:r>
              <a:rPr lang="cs-CZ" sz="2200" dirty="0"/>
              <a:t> sítě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200" dirty="0" smtClean="0"/>
              <a:t>Sdílení </a:t>
            </a:r>
            <a:r>
              <a:rPr lang="cs-CZ" sz="2200" dirty="0"/>
              <a:t>databáze specialistů individuálního rozvoje pro nabídku </a:t>
            </a:r>
            <a:r>
              <a:rPr lang="cs-CZ" sz="2200" dirty="0" smtClean="0"/>
              <a:t>CS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2200" dirty="0" smtClean="0"/>
              <a:t>Poskytování poradenství k výzvám OP VVV pro školy zapojené do intenzivní podpory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1800" dirty="0" smtClean="0"/>
          </a:p>
        </p:txBody>
      </p:sp>
    </p:spTree>
    <p:extLst>
      <p:ext uri="{BB962C8B-B14F-4D97-AF65-F5344CB8AC3E}">
        <p14:creationId xmlns:p14="http://schemas.microsoft.com/office/powerpoint/2010/main" val="188094983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SRP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otivSRP" id="{3E76C045-5377-4612-AB49-2A4E2E269AFB}" vid="{97CB8A28-D7E5-4162-AD01-576F813CB6F1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0104a4cd-1400-468e-be1b-c7aad71d7d5a">15OPMSMT0001-70-38</_dlc_DocId>
    <_dlc_DocIdUrl xmlns="0104a4cd-1400-468e-be1b-c7aad71d7d5a">
      <Url>http://op.msmt.cz/kapmap/_layouts/15/DocIdRedir.aspx?ID=15OPMSMT0001-70-38</Url>
      <Description>15OPMSMT0001-70-38</Description>
    </_dlc_DocIdUrl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77F220488EE1B0439DBF1C19F9C494DA" ma:contentTypeVersion="0" ma:contentTypeDescription="Vytvoří nový dokument" ma:contentTypeScope="" ma:versionID="aff9f35b17e533bb95369cdbc831c171">
  <xsd:schema xmlns:xsd="http://www.w3.org/2001/XMLSchema" xmlns:xs="http://www.w3.org/2001/XMLSchema" xmlns:p="http://schemas.microsoft.com/office/2006/metadata/properties" xmlns:ns2="0104a4cd-1400-468e-be1b-c7aad71d7d5a" targetNamespace="http://schemas.microsoft.com/office/2006/metadata/properties" ma:root="true" ma:fieldsID="006c6dc644501bc1154392de98446ce1" ns2:_="">
    <xsd:import namespace="0104a4cd-1400-468e-be1b-c7aad71d7d5a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104a4cd-1400-468e-be1b-c7aad71d7d5a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Hodnota ID dokumentu" ma:description="Hodnota ID dokumentu přiřazená této položce" ma:internalName="_dlc_DocId" ma:readOnly="true">
      <xsd:simpleType>
        <xsd:restriction base="dms:Text"/>
      </xsd:simpleType>
    </xsd:element>
    <xsd:element name="_dlc_DocIdUrl" ma:index="9" nillable="true" ma:displayName="ID dokumentu" ma:description="Trvalý odkaz na tento dokument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Zachovat ID" ma:description="Ponechat ID po přidání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B7F2BC5-D884-4C51-BF2C-330DF91305F1}">
  <ds:schemaRefs>
    <ds:schemaRef ds:uri="http://schemas.microsoft.com/office/2006/documentManagement/types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0104a4cd-1400-468e-be1b-c7aad71d7d5a"/>
    <ds:schemaRef ds:uri="http://www.w3.org/XML/1998/namespace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DE769C7F-BE76-4178-AC78-77BBC97C37A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E85915D-BAC6-4FC4-88FC-F1C9A323DD9E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1907FD05-71BD-4891-BA5F-EC546387264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104a4cd-1400-468e-be1b-c7aad71d7d5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MotivSRP</Template>
  <TotalTime>2778</TotalTime>
  <Words>463</Words>
  <Application>Microsoft Office PowerPoint</Application>
  <PresentationFormat>Širokoúhlá obrazovka</PresentationFormat>
  <Paragraphs>64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MotivSRP</vt:lpstr>
      <vt:lpstr>Prezentace aplikace PowerPoint</vt:lpstr>
      <vt:lpstr>Popis KA Individuální pomoc</vt:lpstr>
      <vt:lpstr>Personální zajištění KA Individuální pomoc</vt:lpstr>
      <vt:lpstr>Zapojení škol – motivační semináře</vt:lpstr>
      <vt:lpstr>Zapojení škol – etapy</vt:lpstr>
      <vt:lpstr>Zapojení Center podpory do intenzivní pomoci</vt:lpstr>
    </vt:vector>
  </TitlesOfParts>
  <Company>NIDV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Lehmann Jakub</dc:creator>
  <cp:lastModifiedBy>Baťková Jitka</cp:lastModifiedBy>
  <cp:revision>190</cp:revision>
  <dcterms:created xsi:type="dcterms:W3CDTF">2016-08-03T13:16:34Z</dcterms:created>
  <dcterms:modified xsi:type="dcterms:W3CDTF">2017-03-10T09:54:20Z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0x01010077F220488EE1B0439DBF1C19F9C494DA</vt:lpwstr>
  </property>
  <property fmtid="{D5CDD505-2E9C-101B-9397-08002B2CF9AE}" pid="3" name="_dlc_DocIdItemGuid">
    <vt:lpwstr>a78e5868-0fb9-4128-b3ec-3594acc88dfa</vt:lpwstr>
  </property>
</Properties>
</file>