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2"/>
  </p:notesMasterIdLst>
  <p:sldIdLst>
    <p:sldId id="263" r:id="rId6"/>
    <p:sldId id="301" r:id="rId7"/>
    <p:sldId id="304" r:id="rId8"/>
    <p:sldId id="302" r:id="rId9"/>
    <p:sldId id="292" r:id="rId10"/>
    <p:sldId id="30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tková Jitka" initials="CJ" lastIdx="5" clrIdx="0">
    <p:extLst>
      <p:ext uri="{19B8F6BF-5375-455C-9EA6-DF929625EA0E}">
        <p15:presenceInfo xmlns:p15="http://schemas.microsoft.com/office/powerpoint/2012/main" userId="S-1-5-21-134644256-1018602762-261606644-2972" providerId="AD"/>
      </p:ext>
    </p:extLst>
  </p:cmAuthor>
  <p:cmAuthor id="2" name="Hošková Irena" initials="HI" lastIdx="2" clrIdx="1">
    <p:extLst>
      <p:ext uri="{19B8F6BF-5375-455C-9EA6-DF929625EA0E}">
        <p15:presenceInfo xmlns:p15="http://schemas.microsoft.com/office/powerpoint/2012/main" userId="S-1-5-21-134644256-1018602762-261606644-2693" providerId="AD"/>
      </p:ext>
    </p:extLst>
  </p:cmAuthor>
  <p:cmAuthor id="3" name="Valenta Petr" initials="VP" lastIdx="10" clrIdx="2">
    <p:extLst>
      <p:ext uri="{19B8F6BF-5375-455C-9EA6-DF929625EA0E}">
        <p15:presenceInfo xmlns:p15="http://schemas.microsoft.com/office/powerpoint/2012/main" userId="S-1-5-21-134644256-1018602762-261606644-28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4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8" autoAdjust="0"/>
    <p:restoredTop sz="85788" autoAdjust="0"/>
  </p:normalViewPr>
  <p:slideViewPr>
    <p:cSldViewPr snapToGrid="0">
      <p:cViewPr varScale="1">
        <p:scale>
          <a:sx n="103" d="100"/>
          <a:sy n="103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94967-EACF-431C-BEC2-2E2F3B85A07B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839E4-D490-47F3-BAE8-B1B97FBB2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89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14494" y="2367171"/>
            <a:ext cx="114310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dirty="0" smtClean="0"/>
              <a:t>Strategické </a:t>
            </a:r>
            <a:r>
              <a:rPr lang="cs-CZ" sz="4000" b="1" dirty="0"/>
              <a:t>řízení a plánování ve školách a v územích</a:t>
            </a:r>
            <a:r>
              <a:rPr lang="cs-CZ" sz="4400" b="1" dirty="0"/>
              <a:t> </a:t>
            </a:r>
            <a:endParaRPr lang="cs-CZ" sz="4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cs-CZ" sz="4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KA 2 INDIVIDUÁLNÍ POMOC</a:t>
            </a:r>
            <a:endParaRPr lang="cs-CZ" sz="4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7200" y="5511114"/>
            <a:ext cx="5671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Reg</a:t>
            </a:r>
            <a:r>
              <a:rPr lang="cs-CZ" dirty="0" smtClean="0"/>
              <a:t>. č. CZ.02.3.68/0.0/0.0/15_001/0000283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303700" cy="627888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Popis KA Individuální pomoc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561108" y="1085088"/>
            <a:ext cx="10676238" cy="513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600" b="1" dirty="0" smtClean="0"/>
              <a:t>Cíl: </a:t>
            </a:r>
            <a:r>
              <a:rPr lang="cs-CZ" sz="2600" dirty="0" smtClean="0"/>
              <a:t>pomoci školám zlepšit strategické řízení a plánování a pedagogické vedení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600" b="1" dirty="0" smtClean="0"/>
              <a:t>Cílová skupina: </a:t>
            </a:r>
            <a:r>
              <a:rPr lang="cs-CZ" sz="2600" dirty="0" smtClean="0"/>
              <a:t>MŠ, ZŠ, SŠ, VOŠ nejsou vyloučeny z podpory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1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600" b="1" dirty="0" smtClean="0"/>
              <a:t>Prostředek: </a:t>
            </a:r>
            <a:r>
              <a:rPr lang="cs-CZ" sz="2600" dirty="0" smtClean="0"/>
              <a:t>model </a:t>
            </a:r>
            <a:r>
              <a:rPr lang="cs-CZ" sz="2600" dirty="0"/>
              <a:t>Systému intenzivní podpory </a:t>
            </a:r>
            <a:r>
              <a:rPr lang="cs-CZ" sz="2600" dirty="0" smtClean="0"/>
              <a:t>školám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Diagnostika potřeb škol a nabídka podpory na míru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dirty="0" smtClean="0"/>
              <a:t>Prezenční a distanční vzdělávání, metodiky</a:t>
            </a:r>
            <a:r>
              <a:rPr lang="cs-CZ" sz="2200" dirty="0"/>
              <a:t>, plány rozvoje školy, nástroje vnitřní evaluace školy, sebehodnotící nástroje pro ředitele, nástroje hodnocení PP, plán rozvoje PP, individuální formy pomoci, </a:t>
            </a:r>
            <a:r>
              <a:rPr lang="cs-CZ" sz="2200" dirty="0" err="1"/>
              <a:t>benchlearning</a:t>
            </a:r>
            <a:endParaRPr lang="cs-CZ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600" b="1" dirty="0" smtClean="0"/>
              <a:t>Realizace: </a:t>
            </a:r>
            <a:r>
              <a:rPr lang="cs-CZ" sz="2600" dirty="0" smtClean="0"/>
              <a:t>systém bude pilotován v 80 školách s potenciálem rozvoje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Výběr </a:t>
            </a:r>
            <a:r>
              <a:rPr lang="cs-CZ" sz="2200" dirty="0" smtClean="0"/>
              <a:t>za metodické podpory </a:t>
            </a:r>
            <a:r>
              <a:rPr lang="cs-CZ" sz="2200" dirty="0" smtClean="0"/>
              <a:t>ČŠI (Kvalitní škola)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Motivační semináře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1100" dirty="0" smtClean="0"/>
          </a:p>
        </p:txBody>
      </p:sp>
    </p:spTree>
    <p:extLst>
      <p:ext uri="{BB962C8B-B14F-4D97-AF65-F5344CB8AC3E}">
        <p14:creationId xmlns:p14="http://schemas.microsoft.com/office/powerpoint/2010/main" val="412306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303700" cy="627888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Personální zajištění KA Individuální pomoc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561108" y="1085088"/>
            <a:ext cx="10676238" cy="5132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Konzultant </a:t>
            </a:r>
            <a:r>
              <a:rPr lang="cs-CZ" sz="2400" b="1" dirty="0"/>
              <a:t>rozvoje </a:t>
            </a:r>
            <a:r>
              <a:rPr lang="cs-CZ" sz="2400" b="1" dirty="0" smtClean="0"/>
              <a:t>školy </a:t>
            </a:r>
            <a:r>
              <a:rPr lang="cs-CZ" sz="2000" dirty="0" smtClean="0"/>
              <a:t>(nejpozději od 1. 6. 2017)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Identifikuje potenciály rozvoje škol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Navrhuje formy podpory na míru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Zabezpečuje</a:t>
            </a:r>
            <a:r>
              <a:rPr lang="cs-CZ" sz="2200" dirty="0"/>
              <a:t>, řídí, monitoruje a vyhodnocuje </a:t>
            </a:r>
            <a:r>
              <a:rPr lang="cs-CZ" sz="2200" dirty="0" smtClean="0"/>
              <a:t>systém </a:t>
            </a:r>
            <a:r>
              <a:rPr lang="cs-CZ" sz="2200" dirty="0"/>
              <a:t>intenzivní </a:t>
            </a:r>
            <a:r>
              <a:rPr lang="cs-CZ" sz="2200" dirty="0" smtClean="0"/>
              <a:t>podpory ve školách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Poskytuje služby metodika DVPP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Školní </a:t>
            </a:r>
            <a:r>
              <a:rPr lang="cs-CZ" sz="2400" b="1" dirty="0"/>
              <a:t>koordinátor </a:t>
            </a:r>
            <a:r>
              <a:rPr lang="cs-CZ" sz="2400" b="1" dirty="0" smtClean="0"/>
              <a:t>rozvoje </a:t>
            </a:r>
            <a:r>
              <a:rPr lang="cs-CZ" sz="2000" dirty="0" smtClean="0"/>
              <a:t>(dle zapojení </a:t>
            </a:r>
            <a:r>
              <a:rPr lang="cs-CZ" sz="2000" dirty="0"/>
              <a:t>školy, 1. 9. 2017)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zabezpečuje </a:t>
            </a:r>
            <a:r>
              <a:rPr lang="cs-CZ" sz="2200" dirty="0"/>
              <a:t>činnosti a procesy systému intenzivní </a:t>
            </a:r>
            <a:r>
              <a:rPr lang="cs-CZ" sz="2200" dirty="0" smtClean="0"/>
              <a:t>podpory ve vlastní škole</a:t>
            </a:r>
            <a:endParaRPr lang="cs-CZ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/>
              <a:t>Specialista </a:t>
            </a:r>
            <a:r>
              <a:rPr lang="pt-BR" sz="2400" b="1" dirty="0"/>
              <a:t>individuálních forem profesního </a:t>
            </a:r>
            <a:r>
              <a:rPr lang="pt-BR" sz="2400" b="1" dirty="0" smtClean="0"/>
              <a:t>rozvoje</a:t>
            </a:r>
            <a:r>
              <a:rPr lang="cs-CZ" sz="2400" b="1" dirty="0" smtClean="0"/>
              <a:t> </a:t>
            </a:r>
            <a:r>
              <a:rPr lang="cs-CZ" sz="2000" dirty="0" smtClean="0"/>
              <a:t>(dle zapojení </a:t>
            </a:r>
            <a:r>
              <a:rPr lang="cs-CZ" sz="2000" dirty="0"/>
              <a:t>školy, 1. 9. 2017)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Poskytuje mentorské, </a:t>
            </a:r>
            <a:r>
              <a:rPr lang="cs-CZ" sz="2200" dirty="0" err="1" smtClean="0"/>
              <a:t>koučovací</a:t>
            </a:r>
            <a:r>
              <a:rPr lang="cs-CZ" sz="2200" dirty="0" smtClean="0"/>
              <a:t> a supervizní služby</a:t>
            </a:r>
          </a:p>
        </p:txBody>
      </p:sp>
    </p:spTree>
    <p:extLst>
      <p:ext uri="{BB962C8B-B14F-4D97-AF65-F5344CB8AC3E}">
        <p14:creationId xmlns:p14="http://schemas.microsoft.com/office/powerpoint/2010/main" val="246738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303700" cy="627888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Zapojení škol – motivační semináře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561108" y="1363362"/>
            <a:ext cx="10676238" cy="4782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Školy budou motivovány k zapojení do projektu v rámci motivačních seminářů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Cíl: </a:t>
            </a:r>
            <a:r>
              <a:rPr lang="cs-CZ" sz="2400" dirty="0"/>
              <a:t>seznámit školy, které byly doporučeny ČŠI k intenzivní </a:t>
            </a:r>
            <a:r>
              <a:rPr lang="cs-CZ" sz="2400" dirty="0" smtClean="0"/>
              <a:t>podpoře 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možnostmi </a:t>
            </a:r>
            <a:r>
              <a:rPr lang="cs-CZ" sz="2200" dirty="0"/>
              <a:t>zapojení se do </a:t>
            </a:r>
            <a:r>
              <a:rPr lang="cs-CZ" sz="2200" dirty="0" smtClean="0"/>
              <a:t>projektu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přínosy </a:t>
            </a:r>
            <a:r>
              <a:rPr lang="cs-CZ" sz="2200" dirty="0"/>
              <a:t>pro </a:t>
            </a:r>
            <a:r>
              <a:rPr lang="cs-CZ" sz="2200" dirty="0" smtClean="0"/>
              <a:t>školu, vedení školy, pedagogický sbor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podmínkami </a:t>
            </a:r>
            <a:r>
              <a:rPr lang="cs-CZ" sz="2200" dirty="0"/>
              <a:t>vstupu a s nároky kladenými na </a:t>
            </a:r>
            <a:r>
              <a:rPr lang="cs-CZ" sz="2200" dirty="0" smtClean="0"/>
              <a:t>školu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Realizace: </a:t>
            </a:r>
            <a:r>
              <a:rPr lang="cs-CZ" sz="2400" dirty="0" smtClean="0"/>
              <a:t>Pro celé pedagogické sbory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Realizace přímo na školách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Plánováno 120 motivačních seminářů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Plánované zahájení:</a:t>
            </a:r>
            <a:r>
              <a:rPr lang="cs-CZ" sz="2400" dirty="0" smtClean="0"/>
              <a:t> květen/červen 2017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171913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303700" cy="627888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Zapojení škol – etapy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561108" y="1363362"/>
            <a:ext cx="10676238" cy="4782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Školy budou do intenzivní podpory vstupovat ve třech etapách: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1. etapa: od 1. 9. 2017 (10 škol)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2. etapa: od 1. 9. 2018 (20 škol)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3. etapa: od 1. 9. 2019 (50 škol)</a:t>
            </a:r>
            <a:endParaRPr lang="cs-CZ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 rámci 1. etapy bude probíhat pilotáž nástrojů intenzivní podpory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Ověřené </a:t>
            </a:r>
            <a:r>
              <a:rPr lang="cs-CZ" sz="2400" dirty="0"/>
              <a:t>nástroje intenzivní podpory budou </a:t>
            </a:r>
            <a:r>
              <a:rPr lang="cs-CZ" sz="2400" dirty="0" smtClean="0"/>
              <a:t>poskytnuty školám v 2. a 3. etapě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Podpora každé zapojené školy je min. 12 měsíců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 ukončení intenzivní podpory budou nástroje zpřístupněny všem zájemcům z řad vedení škol (cca od 1. 9. 2020)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84126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303700" cy="627888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Zapojení Center podpory do intenzivní pomoci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561108" y="1363362"/>
            <a:ext cx="10676238" cy="4782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Odborní poradci Center podpory </a:t>
            </a:r>
            <a:r>
              <a:rPr lang="cs-CZ" sz="2400" dirty="0"/>
              <a:t>Budou úzce spolupracovat s Konzultantem rozvoje školy v oblasti (od 09/2017)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Sdílení informací o rozvojových potřebách škol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Sdílení informací o průběhu a přínosech podpory strategického řízení a plánování ve školách pro doporučení 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Identifikace </a:t>
            </a:r>
            <a:r>
              <a:rPr lang="cs-CZ" sz="2200" dirty="0"/>
              <a:t>silných škol pro zapojení do </a:t>
            </a:r>
            <a:r>
              <a:rPr lang="cs-CZ" sz="2200" dirty="0" err="1"/>
              <a:t>benchlearningové</a:t>
            </a:r>
            <a:r>
              <a:rPr lang="cs-CZ" sz="2200" dirty="0"/>
              <a:t> sítě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Informování </a:t>
            </a:r>
            <a:r>
              <a:rPr lang="cs-CZ" sz="2200" dirty="0"/>
              <a:t>CS a výzev k zapojení do </a:t>
            </a:r>
            <a:r>
              <a:rPr lang="cs-CZ" sz="2200" dirty="0" err="1"/>
              <a:t>benchlearningové</a:t>
            </a:r>
            <a:r>
              <a:rPr lang="cs-CZ" sz="2200" dirty="0"/>
              <a:t> sítě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Sdílení </a:t>
            </a:r>
            <a:r>
              <a:rPr lang="cs-CZ" sz="2200" dirty="0"/>
              <a:t>databáze specialistů individuálního rozvoje pro nabídku </a:t>
            </a:r>
            <a:r>
              <a:rPr lang="cs-CZ" sz="2200" dirty="0" smtClean="0"/>
              <a:t>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Poskytování poradenství k výzvám OP VVV pro školy zapojené do intenzivní podpory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8809498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104a4cd-1400-468e-be1b-c7aad71d7d5a">15OPMSMT0001-70-38</_dlc_DocId>
    <_dlc_DocIdUrl xmlns="0104a4cd-1400-468e-be1b-c7aad71d7d5a">
      <Url>http://op.msmt.cz/kapmap/_layouts/15/DocIdRedir.aspx?ID=15OPMSMT0001-70-38</Url>
      <Description>15OPMSMT0001-70-38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F220488EE1B0439DBF1C19F9C494DA" ma:contentTypeVersion="0" ma:contentTypeDescription="Vytvoří nový dokument" ma:contentTypeScope="" ma:versionID="aff9f35b17e533bb95369cdbc831c171">
  <xsd:schema xmlns:xsd="http://www.w3.org/2001/XMLSchema" xmlns:xs="http://www.w3.org/2001/XMLSchema" xmlns:p="http://schemas.microsoft.com/office/2006/metadata/properties" xmlns:ns2="0104a4cd-1400-468e-be1b-c7aad71d7d5a" targetNamespace="http://schemas.microsoft.com/office/2006/metadata/properties" ma:root="true" ma:fieldsID="006c6dc644501bc1154392de98446ce1" ns2:_="">
    <xsd:import namespace="0104a4cd-1400-468e-be1b-c7aad71d7d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4a4cd-1400-468e-be1b-c7aad71d7d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7F2BC5-D884-4C51-BF2C-330DF91305F1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104a4cd-1400-468e-be1b-c7aad71d7d5a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E769C7F-BE76-4178-AC78-77BBC97C37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85915D-BAC6-4FC4-88FC-F1C9A323DD9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907FD05-71BD-4891-BA5F-EC5463872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4a4cd-1400-468e-be1b-c7aad71d7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2778</TotalTime>
  <Words>463</Words>
  <Application>Microsoft Office PowerPoint</Application>
  <PresentationFormat>Širokoúhlá obrazovka</PresentationFormat>
  <Paragraphs>64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MotivSRP</vt:lpstr>
      <vt:lpstr>Prezentace aplikace PowerPoint</vt:lpstr>
      <vt:lpstr>Popis KA Individuální pomoc</vt:lpstr>
      <vt:lpstr>Personální zajištění KA Individuální pomoc</vt:lpstr>
      <vt:lpstr>Zapojení škol – motivační semináře</vt:lpstr>
      <vt:lpstr>Zapojení škol – etapy</vt:lpstr>
      <vt:lpstr>Zapojení Center podpory do intenzivní pomoci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Baťková Jitka</cp:lastModifiedBy>
  <cp:revision>190</cp:revision>
  <dcterms:created xsi:type="dcterms:W3CDTF">2016-08-03T13:16:34Z</dcterms:created>
  <dcterms:modified xsi:type="dcterms:W3CDTF">2017-03-10T09:54:20Z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0x01010077F220488EE1B0439DBF1C19F9C494DA</vt:lpwstr>
  </property>
  <property fmtid="{D5CDD505-2E9C-101B-9397-08002B2CF9AE}" pid="3" name="_dlc_DocIdItemGuid">
    <vt:lpwstr>a78e5868-0fb9-4128-b3ec-3594acc88dfa</vt:lpwstr>
  </property>
</Properties>
</file>