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4"/>
  </p:sldMasterIdLst>
  <p:notesMasterIdLst>
    <p:notesMasterId r:id="rId14"/>
  </p:notesMasterIdLst>
  <p:handoutMasterIdLst>
    <p:handoutMasterId r:id="rId15"/>
  </p:handoutMasterIdLst>
  <p:sldIdLst>
    <p:sldId id="602" r:id="rId5"/>
    <p:sldId id="684" r:id="rId6"/>
    <p:sldId id="690" r:id="rId7"/>
    <p:sldId id="691" r:id="rId8"/>
    <p:sldId id="692" r:id="rId9"/>
    <p:sldId id="693" r:id="rId10"/>
    <p:sldId id="694" r:id="rId11"/>
    <p:sldId id="695" r:id="rId12"/>
    <p:sldId id="65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Condensed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C4C"/>
    <a:srgbClr val="66FF33"/>
    <a:srgbClr val="FE7F00"/>
    <a:srgbClr val="CC6600"/>
    <a:srgbClr val="FF3300"/>
    <a:srgbClr val="FFCC99"/>
    <a:srgbClr val="3FCDFF"/>
    <a:srgbClr val="33CC33"/>
    <a:srgbClr val="008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77473" autoAdjust="0"/>
  </p:normalViewPr>
  <p:slideViewPr>
    <p:cSldViewPr>
      <p:cViewPr varScale="1">
        <p:scale>
          <a:sx n="63" d="100"/>
          <a:sy n="63" d="100"/>
        </p:scale>
        <p:origin x="1692" y="66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ukas.vanicek\Desktop\SAP_subjek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511926537678766E-2"/>
          <c:y val="0.11791951433943618"/>
          <c:w val="0.80958413386445893"/>
          <c:h val="0.7804608898215352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A14-4753-B3A9-BD1CA9F6496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A14-4753-B3A9-BD1CA9F6496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A14-4753-B3A9-BD1CA9F6496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A14-4753-B3A9-BD1CA9F6496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A14-4753-B3A9-BD1CA9F6496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A14-4753-B3A9-BD1CA9F649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5A14-4753-B3A9-BD1CA9F64961}"/>
              </c:ext>
            </c:extLst>
          </c:dPt>
          <c:dLbls>
            <c:dLbl>
              <c:idx val="0"/>
              <c:layout>
                <c:manualLayout>
                  <c:x val="-5.3333333333333476E-2"/>
                  <c:y val="-2.6936026936026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14-4753-B3A9-BD1CA9F64961}"/>
                </c:ext>
              </c:extLst>
            </c:dLbl>
            <c:dLbl>
              <c:idx val="1"/>
              <c:layout>
                <c:manualLayout>
                  <c:x val="-1.7075135748162427E-3"/>
                  <c:y val="-0.133930911447804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14-4753-B3A9-BD1CA9F6496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A14-4753-B3A9-BD1CA9F64961}"/>
                </c:ext>
              </c:extLst>
            </c:dLbl>
            <c:dLbl>
              <c:idx val="3"/>
              <c:layout>
                <c:manualLayout>
                  <c:x val="2.500000000000005E-2"/>
                  <c:y val="-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14-4753-B3A9-BD1CA9F64961}"/>
                </c:ext>
              </c:extLst>
            </c:dLbl>
            <c:dLbl>
              <c:idx val="4"/>
              <c:layout>
                <c:manualLayout>
                  <c:x val="-5.5555555555555809E-3"/>
                  <c:y val="-5.0925925925926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14-4753-B3A9-BD1CA9F64961}"/>
                </c:ext>
              </c:extLst>
            </c:dLbl>
            <c:dLbl>
              <c:idx val="5"/>
              <c:layout>
                <c:manualLayout>
                  <c:x val="1.0865328780805067E-2"/>
                  <c:y val="-3.0284719595653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14-4753-B3A9-BD1CA9F64961}"/>
                </c:ext>
              </c:extLst>
            </c:dLbl>
            <c:dLbl>
              <c:idx val="6"/>
              <c:layout>
                <c:manualLayout>
                  <c:x val="0.10135882994037412"/>
                  <c:y val="4.20871596429419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123456790123"/>
                      <c:h val="0.150134680134680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A14-4753-B3A9-BD1CA9F64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subjekty!$G$118:$G$124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Litoměřice</c:v>
                </c:pt>
                <c:pt idx="3">
                  <c:v>Louny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subjekty!$H$118:$H$124</c:f>
              <c:numCache>
                <c:formatCode>General</c:formatCode>
                <c:ptCount val="7"/>
                <c:pt idx="0">
                  <c:v>21</c:v>
                </c:pt>
                <c:pt idx="1">
                  <c:v>9</c:v>
                </c:pt>
                <c:pt idx="2">
                  <c:v>16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A14-4753-B3A9-BD1CA9F6496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02631578947367"/>
          <c:y val="0.12769946543968069"/>
          <c:w val="0.82675438596491224"/>
          <c:h val="0.803280775722105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8A6C4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01C-4416-99AD-9A2F6D2FB5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01C-4416-99AD-9A2F6D2FB57C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01C-4416-99AD-9A2F6D2FB5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01C-4416-99AD-9A2F6D2FB57C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01C-4416-99AD-9A2F6D2FB57C}"/>
              </c:ext>
            </c:extLst>
          </c:dPt>
          <c:dLbls>
            <c:dLbl>
              <c:idx val="0"/>
              <c:layout>
                <c:manualLayout>
                  <c:x val="-2.6315789473684292E-2"/>
                  <c:y val="3.2599837000814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8A6C4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1C-4416-99AD-9A2F6D2FB57C}"/>
                </c:ext>
              </c:extLst>
            </c:dLbl>
            <c:dLbl>
              <c:idx val="1"/>
              <c:layout>
                <c:manualLayout>
                  <c:x val="-7.2368421052631582E-2"/>
                  <c:y val="0.146699266503667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1C-4416-99AD-9A2F6D2FB57C}"/>
                </c:ext>
              </c:extLst>
            </c:dLbl>
            <c:dLbl>
              <c:idx val="2"/>
              <c:layout>
                <c:manualLayout>
                  <c:x val="-2.6315789473684209E-2"/>
                  <c:y val="-6.1939690301548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1C-4416-99AD-9A2F6D2FB57C}"/>
                </c:ext>
              </c:extLst>
            </c:dLbl>
            <c:dLbl>
              <c:idx val="3"/>
              <c:layout>
                <c:manualLayout>
                  <c:x val="-1.3157894736842105E-2"/>
                  <c:y val="-0.117359413202933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1C-4416-99AD-9A2F6D2FB57C}"/>
                </c:ext>
              </c:extLst>
            </c:dLbl>
            <c:dLbl>
              <c:idx val="4"/>
              <c:layout>
                <c:manualLayout>
                  <c:x val="0.16666666666666666"/>
                  <c:y val="-4.40096516052852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05701754385966"/>
                      <c:h val="0.164922575387123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01C-4416-99AD-9A2F6D2FB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subjekty!$G$111:$G$115</c:f>
              <c:strCache>
                <c:ptCount val="5"/>
                <c:pt idx="0">
                  <c:v>MŠMT</c:v>
                </c:pt>
                <c:pt idx="1">
                  <c:v>Ústecký kraj</c:v>
                </c:pt>
                <c:pt idx="2">
                  <c:v>obec</c:v>
                </c:pt>
                <c:pt idx="3">
                  <c:v>církev</c:v>
                </c:pt>
                <c:pt idx="4">
                  <c:v>soukromý subjekt</c:v>
                </c:pt>
              </c:strCache>
            </c:strRef>
          </c:cat>
          <c:val>
            <c:numRef>
              <c:f>subjekty!$H$111:$H$115</c:f>
              <c:numCache>
                <c:formatCode>General</c:formatCode>
                <c:ptCount val="5"/>
                <c:pt idx="0">
                  <c:v>4</c:v>
                </c:pt>
                <c:pt idx="1">
                  <c:v>61</c:v>
                </c:pt>
                <c:pt idx="2">
                  <c:v>5</c:v>
                </c:pt>
                <c:pt idx="3">
                  <c:v>2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1C-4416-99AD-9A2F6D2FB57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21FB-49E1-4394-AC56-32E3E6991C29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381A-801C-4F7F-9C9A-36BD9822DA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46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10.03.2017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7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4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6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cs-CZ" sz="1200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457200" indent="-457200">
              <a:spcBef>
                <a:spcPts val="600"/>
              </a:spcBef>
            </a:pPr>
            <a:endParaRPr lang="cs-CZ" sz="1200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9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čím začít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stanovení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cílů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kritérií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jejich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hodnocení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sz="2800" dirty="0">
                <a:solidFill>
                  <a:schemeClr val="bg2">
                    <a:lumMod val="85000"/>
                  </a:schemeClr>
                </a:solidFill>
              </a:rPr>
              <a:t>stanovení úkolů a jejich rozpracování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strategické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oblast</a:t>
            </a:r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v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plánech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aktivit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šablonách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0F919869-1D4F-4317-B763-9C5C7067888F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428627" y="390527"/>
            <a:ext cx="826294" cy="1016795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1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7" r:id="rId4"/>
    <p:sldLayoutId id="2147483738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razky.cz/detail?q=explorer&amp;offset=1&amp;limit=20&amp;bUrlPar=filter%3D1&amp;resNum=1&amp;ref=http://www.obrazky.cz/?step%3D20%26filter%3D1%26s%3D%26size%3Dany%26sId%3DmV6VvP9_wOrgAV8qua9j%26orientation%3D%26typeAny%3Dany%26q%3Dexplorer%2Bgif&amp;resID=AS0atDEwG10E-MJaoZ8V3EYrCRC61-41WgqBQSiff1k&amp;imgURL=http://www.rare.xf.cz/logo/explorer.jpg&amp;pageURL=http://www.rare.xf.cz/info.htm&amp;imgX=230&amp;imgY=230&amp;imgSize=40&amp;thURL=http://media5.picsearch.com/is?AS0atDEwG10E-MJaoZ8V3EYrCRC61-41WgqBQSiff1k&amp;thX=128&amp;thY=128&amp;qNoSite=explorer&amp;siteWWW=&amp;sId=mV6VvP9_wy_LAVQt90lC" TargetMode="External"/><Relationship Id="rId3" Type="http://schemas.openxmlformats.org/officeDocument/2006/relationships/hyperlink" Target="http://www.nuov.cz/univ2k" TargetMode="External"/><Relationship Id="rId7" Type="http://schemas.openxmlformats.org/officeDocument/2006/relationships/image" Target="../media/image6.gif"/><Relationship Id="rId2" Type="http://schemas.openxmlformats.org/officeDocument/2006/relationships/hyperlink" Target="mailto:lukas.vanicek@nuv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http://www.celysvet.cz/smajlici-ke-stazeni-smajlik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305300"/>
            <a:ext cx="1243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/>
              <a:t>Metodická podpora projektu P-KAP</a:t>
            </a:r>
            <a:endParaRPr lang="cs-CZ" sz="6000" b="1" dirty="0"/>
          </a:p>
          <a:p>
            <a:pPr algn="r"/>
            <a:r>
              <a:rPr lang="cs-CZ" sz="6000" b="1" dirty="0" smtClean="0"/>
              <a:t>krajskému akčnímu plánování</a:t>
            </a:r>
            <a:r>
              <a:rPr lang="en-US" sz="6000" b="1" dirty="0" smtClean="0"/>
              <a:t>    </a:t>
            </a:r>
            <a:endParaRPr lang="uk-UA" sz="6000" b="1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111003" y="723900"/>
            <a:ext cx="13672047" cy="1828800"/>
            <a:chOff x="4205" y="3032"/>
            <a:chExt cx="3110" cy="4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3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9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0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3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7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1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5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6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9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0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1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1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8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</p:grpSp>
      <p:sp>
        <p:nvSpPr>
          <p:cNvPr id="159" name="Obdélník 158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48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641834"/>
              </p:ext>
            </p:extLst>
          </p:nvPr>
        </p:nvGraphicFramePr>
        <p:xfrm>
          <a:off x="2880000" y="1687500"/>
          <a:ext cx="12420001" cy="4903005"/>
        </p:xfrm>
        <a:graphic>
          <a:graphicData uri="http://schemas.openxmlformats.org/drawingml/2006/table">
            <a:tbl>
              <a:tblPr/>
              <a:tblGrid>
                <a:gridCol w="367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název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Podpora krajského akčního plánování (P-KAP)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zdroj financování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Evropské strukturální a investiční fondy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6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operační program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Výzkum, vývoj a vzdělávání (PO 3)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6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období </a:t>
                      </a: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trvání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3/2016 – 12/2021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600"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příjemce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Národní ústav pro vzdělávání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600"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zapojení krajů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všechny kraje ČR vč. Hl. města Prahy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05"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zapojení škol</a:t>
                      </a:r>
                      <a:endParaRPr kumimoji="0" lang="cs-CZ" altLang="cs-CZ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všechny SŠ a VOŠ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600"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rozpočet</a:t>
                      </a:r>
                      <a:endParaRPr kumimoji="0" lang="cs-CZ" altLang="cs-CZ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cca 276 mil. Kč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6750855"/>
            <a:ext cx="15925800" cy="33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088" tIns="68544" rIns="137088" bIns="68544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altLang="cs-CZ" sz="3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Obecný cíl: </a:t>
            </a:r>
            <a:r>
              <a:rPr lang="cs-CZ" altLang="cs-CZ" sz="3000" dirty="0">
                <a:latin typeface="+mn-lt"/>
              </a:rPr>
              <a:t>Podpora vzdělávání na středních a vyšších odborných školách v souladu se vzdělávací strategií MŠMT a s využitím akčního plánování.</a:t>
            </a:r>
          </a:p>
          <a:p>
            <a:pPr>
              <a:spcBef>
                <a:spcPts val="0"/>
              </a:spcBef>
              <a:buNone/>
            </a:pPr>
            <a:endParaRPr lang="cs-CZ" altLang="cs-CZ" sz="3000" dirty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altLang="cs-CZ" sz="3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Dílčí cíle:</a:t>
            </a:r>
            <a:endParaRPr lang="cs-CZ" altLang="cs-CZ" sz="3000" dirty="0">
              <a:latin typeface="+mn-lt"/>
            </a:endParaRPr>
          </a:p>
          <a:p>
            <a:pPr marL="685800" indent="-6858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>
                <a:latin typeface="+mn-lt"/>
              </a:rPr>
              <a:t>Podpora přípravy a realizace KAP v </a:t>
            </a:r>
            <a:r>
              <a:rPr lang="cs-CZ" altLang="cs-CZ" sz="3000" dirty="0" smtClean="0">
                <a:latin typeface="+mn-lt"/>
              </a:rPr>
              <a:t>krajích</a:t>
            </a:r>
            <a:endParaRPr lang="cs-CZ" altLang="cs-CZ" sz="3000" dirty="0">
              <a:latin typeface="+mn-lt"/>
            </a:endParaRPr>
          </a:p>
          <a:p>
            <a:pPr marL="685800" indent="-6858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>
                <a:latin typeface="+mn-lt"/>
              </a:rPr>
              <a:t>Podpora škol při přípravě </a:t>
            </a:r>
            <a:r>
              <a:rPr lang="cs-CZ" altLang="cs-CZ" sz="3000" dirty="0" smtClean="0">
                <a:latin typeface="+mn-lt"/>
              </a:rPr>
              <a:t>školních akčních plánů (ŠAP) resp. plánů aktivit </a:t>
            </a:r>
            <a:r>
              <a:rPr lang="cs-CZ" altLang="cs-CZ" sz="3000" dirty="0">
                <a:latin typeface="+mn-lt"/>
              </a:rPr>
              <a:t>rozvoje </a:t>
            </a:r>
            <a:r>
              <a:rPr lang="cs-CZ" altLang="cs-CZ" sz="3000" dirty="0" smtClean="0">
                <a:latin typeface="+mn-lt"/>
              </a:rPr>
              <a:t>vzdělávání</a:t>
            </a:r>
            <a:endParaRPr lang="cs-CZ" altLang="cs-CZ" sz="3000" dirty="0">
              <a:latin typeface="+mn-lt"/>
            </a:endParaRPr>
          </a:p>
          <a:p>
            <a:pPr marL="685800" indent="-685800">
              <a:spcBef>
                <a:spcPts val="0"/>
              </a:spcBef>
              <a:buAutoNum type="arabicPeriod"/>
            </a:pPr>
            <a:endParaRPr lang="cs-CZ" altLang="cs-CZ" sz="3000" dirty="0"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281863" y="515923"/>
            <a:ext cx="8018136" cy="7825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</a:t>
            </a:r>
            <a:r>
              <a:rPr lang="cs-CZ" altLang="cs-CZ" sz="5100" dirty="0" smtClean="0"/>
              <a:t>O projektu</a:t>
            </a:r>
            <a:endParaRPr lang="cs-CZ" altLang="cs-CZ" sz="5100" dirty="0"/>
          </a:p>
        </p:txBody>
      </p:sp>
      <p:pic>
        <p:nvPicPr>
          <p:cNvPr id="6" name="Picture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4242900"/>
            <a:ext cx="1219200" cy="4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092450" y="3848101"/>
            <a:ext cx="151447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IROP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6480176" y="3848101"/>
            <a:ext cx="17272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OP VVV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5112000" y="4764882"/>
            <a:ext cx="4320000" cy="9186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Strategické oblasti</a:t>
            </a:r>
          </a:p>
          <a:p>
            <a:pPr algn="ctr">
              <a:buFont typeface="Arial" charset="0"/>
              <a:buNone/>
            </a:pPr>
            <a:r>
              <a:rPr lang="cs-CZ" sz="2400" dirty="0">
                <a:latin typeface="Tahoma" pitchFamily="34" charset="0"/>
              </a:rPr>
              <a:t>(oblasti intervencí)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5976000" y="8923500"/>
            <a:ext cx="24480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ŠAP, PA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358777" y="3848100"/>
            <a:ext cx="1514474" cy="592932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ČR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358777" y="6762751"/>
            <a:ext cx="1514474" cy="595313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Kraj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58777" y="8978008"/>
            <a:ext cx="1514474" cy="592931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Škola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 bwMode="auto">
          <a:xfrm>
            <a:off x="3092450" y="6762750"/>
            <a:ext cx="1514476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RAP</a:t>
            </a:r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>
            <a:off x="3813176" y="4386263"/>
            <a:ext cx="0" cy="237648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>
            <a:off x="7270750" y="4386263"/>
            <a:ext cx="0" cy="37862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5397501" y="2928938"/>
            <a:ext cx="374332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VP 2020</a:t>
            </a:r>
          </a:p>
        </p:txBody>
      </p:sp>
      <p:sp>
        <p:nvSpPr>
          <p:cNvPr id="18" name="Line 59"/>
          <p:cNvSpPr>
            <a:spLocks noChangeShapeType="1"/>
          </p:cNvSpPr>
          <p:nvPr/>
        </p:nvSpPr>
        <p:spPr bwMode="auto">
          <a:xfrm>
            <a:off x="7270750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2517776" y="2928938"/>
            <a:ext cx="25908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RR</a:t>
            </a:r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>
            <a:off x="3813176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>
            <a:off x="7270748" y="7412832"/>
            <a:ext cx="1252" cy="151066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 bwMode="auto">
          <a:xfrm>
            <a:off x="2232005" y="8923501"/>
            <a:ext cx="3165496" cy="6461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Potřeby </a:t>
            </a:r>
            <a:r>
              <a:rPr lang="cs-CZ" sz="3000" dirty="0" smtClean="0">
                <a:latin typeface="Tahoma" pitchFamily="34" charset="0"/>
              </a:rPr>
              <a:t>SŠ a VOŠ</a:t>
            </a:r>
            <a:endParaRPr lang="cs-CZ" sz="3000" dirty="0">
              <a:latin typeface="Tahoma" pitchFamily="34" charset="0"/>
            </a:endParaRPr>
          </a:p>
        </p:txBody>
      </p:sp>
      <p:sp>
        <p:nvSpPr>
          <p:cNvPr id="23" name="Line 79"/>
          <p:cNvSpPr>
            <a:spLocks noChangeShapeType="1"/>
          </p:cNvSpPr>
          <p:nvPr/>
        </p:nvSpPr>
        <p:spPr bwMode="auto">
          <a:xfrm flipV="1">
            <a:off x="5397501" y="9342713"/>
            <a:ext cx="578499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4" name="Line 88"/>
          <p:cNvSpPr>
            <a:spLocks noChangeShapeType="1"/>
          </p:cNvSpPr>
          <p:nvPr/>
        </p:nvSpPr>
        <p:spPr bwMode="auto">
          <a:xfrm flipV="1">
            <a:off x="4190999" y="7411500"/>
            <a:ext cx="2361001" cy="151200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5" name="Line 91"/>
          <p:cNvSpPr>
            <a:spLocks noChangeShapeType="1"/>
          </p:cNvSpPr>
          <p:nvPr/>
        </p:nvSpPr>
        <p:spPr bwMode="auto">
          <a:xfrm flipH="1">
            <a:off x="7270749" y="5683500"/>
            <a:ext cx="1250" cy="107925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 bwMode="auto">
          <a:xfrm>
            <a:off x="6480177" y="6762750"/>
            <a:ext cx="1514474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KAP</a:t>
            </a:r>
          </a:p>
        </p:txBody>
      </p:sp>
      <p:sp>
        <p:nvSpPr>
          <p:cNvPr id="27" name="Line 93"/>
          <p:cNvSpPr>
            <a:spLocks noChangeShapeType="1"/>
          </p:cNvSpPr>
          <p:nvPr/>
        </p:nvSpPr>
        <p:spPr bwMode="auto">
          <a:xfrm>
            <a:off x="4606927" y="7086600"/>
            <a:ext cx="187325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10151999" y="849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škol</a:t>
            </a:r>
          </a:p>
        </p:txBody>
      </p:sp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10152000" y="935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škol</a:t>
            </a:r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10151999" y="633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krajů</a:t>
            </a: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152000" y="719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krajů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8280000" y="6763500"/>
            <a:ext cx="1728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8568000" y="8815500"/>
            <a:ext cx="1440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14760001" y="6331500"/>
            <a:ext cx="3093334" cy="3672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12857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071"/>
              </a:spcBef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Posílení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strategického plánování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efektivity systému řízení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zaměření na cíle a výsledky</a:t>
            </a:r>
            <a:endParaRPr lang="cs-CZ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7" name="Přímá spojnice 36"/>
          <p:cNvCxnSpPr/>
          <p:nvPr/>
        </p:nvCxnSpPr>
        <p:spPr>
          <a:xfrm>
            <a:off x="358777" y="6057900"/>
            <a:ext cx="17494558" cy="0"/>
          </a:xfrm>
          <a:prstGeom prst="line">
            <a:avLst/>
          </a:prstGeom>
          <a:ln w="38100">
            <a:solidFill>
              <a:schemeClr val="dk1"/>
            </a:solidFill>
            <a:prstDash val="sysDot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358777" y="8191500"/>
            <a:ext cx="14141446" cy="0"/>
          </a:xfrm>
          <a:prstGeom prst="line">
            <a:avLst/>
          </a:prstGeom>
          <a:ln w="38100">
            <a:solidFill>
              <a:schemeClr val="dk1"/>
            </a:solidFill>
            <a:prstDash val="sysDot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81863" y="515923"/>
            <a:ext cx="8018136" cy="7825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Hlavní dokumenty a aktéři</a:t>
            </a:r>
            <a:endParaRPr lang="cs-CZ" altLang="cs-CZ" sz="5100" dirty="0"/>
          </a:p>
        </p:txBody>
      </p:sp>
    </p:spTree>
    <p:extLst>
      <p:ext uri="{BB962C8B-B14F-4D97-AF65-F5344CB8AC3E}">
        <p14:creationId xmlns:p14="http://schemas.microsoft.com/office/powerpoint/2010/main" val="5135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3"/>
            <a:ext cx="8018136" cy="7825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</a:t>
            </a:r>
            <a:r>
              <a:rPr lang="cs-CZ" altLang="cs-CZ" sz="5100" dirty="0" smtClean="0"/>
              <a:t>Oblasti intervencí</a:t>
            </a:r>
            <a:endParaRPr lang="cs-CZ" altLang="cs-CZ" sz="5100" dirty="0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990600" y="2019300"/>
            <a:ext cx="145542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altLang="cs-CZ" sz="3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Povinné intervence: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Podpora odborného vzdělávání vč. spolupráce </a:t>
            </a:r>
            <a:r>
              <a:rPr lang="cs-CZ" altLang="cs-CZ" sz="3000" dirty="0">
                <a:latin typeface="+mn-lt"/>
              </a:rPr>
              <a:t>škol a </a:t>
            </a:r>
            <a:r>
              <a:rPr lang="cs-CZ" altLang="cs-CZ" sz="3000" dirty="0" smtClean="0">
                <a:latin typeface="+mn-lt"/>
              </a:rPr>
              <a:t>zaměstnavatelů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Podpora </a:t>
            </a:r>
            <a:r>
              <a:rPr lang="cs-CZ" altLang="cs-CZ" sz="3000" u="sng" dirty="0" smtClean="0">
                <a:latin typeface="+mn-lt"/>
              </a:rPr>
              <a:t>polytechnického vzdělávání</a:t>
            </a:r>
            <a:r>
              <a:rPr lang="cs-CZ" altLang="cs-CZ" sz="3000" dirty="0" smtClean="0">
                <a:latin typeface="+mn-lt"/>
              </a:rPr>
              <a:t> (přírodovědné</a:t>
            </a:r>
            <a:r>
              <a:rPr lang="cs-CZ" altLang="cs-CZ" sz="3000" dirty="0">
                <a:latin typeface="+mn-lt"/>
              </a:rPr>
              <a:t>, technické a </a:t>
            </a:r>
            <a:r>
              <a:rPr lang="cs-CZ" altLang="cs-CZ" sz="3000" dirty="0" smtClean="0">
                <a:latin typeface="+mn-lt"/>
              </a:rPr>
              <a:t>environmentální)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Podpora kompetencí k </a:t>
            </a:r>
            <a:r>
              <a:rPr lang="cs-CZ" altLang="cs-CZ" sz="3000" u="sng" dirty="0" smtClean="0">
                <a:latin typeface="+mn-lt"/>
              </a:rPr>
              <a:t>podnikavosti, iniciativě</a:t>
            </a:r>
            <a:r>
              <a:rPr lang="cs-CZ" altLang="cs-CZ" sz="3000" dirty="0" smtClean="0">
                <a:latin typeface="+mn-lt"/>
              </a:rPr>
              <a:t> a kreativitě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Rozvoj </a:t>
            </a:r>
            <a:r>
              <a:rPr lang="cs-CZ" altLang="cs-CZ" sz="3000" u="sng" dirty="0" smtClean="0">
                <a:latin typeface="+mn-lt"/>
              </a:rPr>
              <a:t>kariérového poradenství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Rozvoj škol jako center dalšího profesního vzdělávání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Podpora inkluze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Infrastruktury </a:t>
            </a:r>
            <a:r>
              <a:rPr lang="cs-CZ" altLang="cs-CZ" sz="3000" dirty="0">
                <a:latin typeface="+mn-lt"/>
              </a:rPr>
              <a:t>SŠ a </a:t>
            </a:r>
            <a:r>
              <a:rPr lang="cs-CZ" altLang="cs-CZ" sz="3000" dirty="0" smtClean="0">
                <a:latin typeface="+mn-lt"/>
              </a:rPr>
              <a:t>VOŠ</a:t>
            </a:r>
          </a:p>
          <a:p>
            <a:pPr algn="just">
              <a:spcBef>
                <a:spcPts val="0"/>
              </a:spcBef>
              <a:buClrTx/>
              <a:buNone/>
            </a:pPr>
            <a:endParaRPr lang="cs-CZ" altLang="cs-CZ" sz="3000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altLang="cs-CZ" sz="3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Nepovinné </a:t>
            </a:r>
            <a:r>
              <a:rPr lang="cs-CZ" altLang="cs-CZ" sz="3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intervence: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Rozvoj výuky cizích jazyků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ICT kompetence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latin typeface="+mn-lt"/>
              </a:rPr>
              <a:t>Čtenářská gramotnost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/>
              <a:t>M</a:t>
            </a:r>
            <a:r>
              <a:rPr lang="cs-CZ" altLang="cs-CZ" sz="3000" dirty="0" smtClean="0"/>
              <a:t>atematická gramotnost</a:t>
            </a:r>
            <a:endParaRPr lang="cs-CZ" altLang="cs-CZ" sz="30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None/>
              <a:tabLst>
                <a:tab pos="449263" algn="l"/>
              </a:tabLst>
            </a:pPr>
            <a:r>
              <a:rPr lang="cs-CZ" altLang="cs-CZ" sz="3000" dirty="0" smtClean="0">
                <a:latin typeface="+mn-lt"/>
              </a:rPr>
              <a:t>+	Specifická témata daného kraje (školy)</a:t>
            </a:r>
          </a:p>
        </p:txBody>
      </p:sp>
    </p:spTree>
    <p:extLst>
      <p:ext uri="{BB962C8B-B14F-4D97-AF65-F5344CB8AC3E}">
        <p14:creationId xmlns:p14="http://schemas.microsoft.com/office/powerpoint/2010/main" val="30923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3"/>
            <a:ext cx="8018136" cy="7825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Tvorba KAP</a:t>
            </a:r>
            <a:endParaRPr lang="cs-CZ" altLang="cs-CZ" sz="51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493428"/>
            <a:ext cx="8468289" cy="5590242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2483521"/>
            <a:ext cx="5943600" cy="5600149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2954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3"/>
            <a:ext cx="8018136" cy="7825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Tvorba KAP</a:t>
            </a:r>
            <a:endParaRPr lang="cs-CZ" altLang="cs-CZ" sz="51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447800" y="3086100"/>
            <a:ext cx="2971800" cy="11430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v území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2344400" y="4000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Sestavení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447800" y="5067300"/>
            <a:ext cx="28956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934200" y="4000500"/>
            <a:ext cx="2743200" cy="1143000"/>
          </a:xfrm>
          <a:prstGeom prst="rect">
            <a:avLst/>
          </a:prstGeom>
          <a:solidFill>
            <a:srgbClr val="FE7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Prioritizace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potřeb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1006413">
            <a:off x="4618465" y="3723385"/>
            <a:ext cx="2214754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20739139">
            <a:off x="4567457" y="4932666"/>
            <a:ext cx="2265361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9906000" y="4152900"/>
            <a:ext cx="2286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447800" y="7096253"/>
            <a:ext cx="82296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449263" algn="l"/>
              </a:tabLst>
              <a:defRPr/>
            </a:pP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	Rámec pro investice </a:t>
            </a:r>
            <a:r>
              <a:rPr 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infrastruktury </a:t>
            </a: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</a:t>
            </a:r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3"/>
            <a:ext cx="8018136" cy="7825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Tvorba ŠAP</a:t>
            </a:r>
            <a:endParaRPr lang="cs-CZ" altLang="cs-CZ" sz="5100" dirty="0"/>
          </a:p>
        </p:txBody>
      </p:sp>
      <p:sp>
        <p:nvSpPr>
          <p:cNvPr id="2" name="Obdélník 1"/>
          <p:cNvSpPr/>
          <p:nvPr/>
        </p:nvSpPr>
        <p:spPr>
          <a:xfrm>
            <a:off x="2923432" y="2004797"/>
            <a:ext cx="12109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Aktivita se týká všech SŠ a VOŠ v Ústeckém kraji, tj. </a:t>
            </a:r>
            <a:r>
              <a:rPr lang="cs-CZ" sz="3200" b="1" dirty="0" smtClean="0"/>
              <a:t>97</a:t>
            </a:r>
            <a:r>
              <a:rPr lang="cs-CZ" sz="3200" dirty="0" smtClean="0"/>
              <a:t> subjektů!</a:t>
            </a:r>
            <a:endParaRPr lang="cs-CZ" sz="3200" dirty="0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846939"/>
              </p:ext>
            </p:extLst>
          </p:nvPr>
        </p:nvGraphicFramePr>
        <p:xfrm>
          <a:off x="533400" y="3354344"/>
          <a:ext cx="8610600" cy="506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332196"/>
              </p:ext>
            </p:extLst>
          </p:nvPr>
        </p:nvGraphicFramePr>
        <p:xfrm>
          <a:off x="9144000" y="3354344"/>
          <a:ext cx="8382000" cy="506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bdélník 11"/>
          <p:cNvSpPr/>
          <p:nvPr/>
        </p:nvSpPr>
        <p:spPr>
          <a:xfrm>
            <a:off x="2741492" y="8877981"/>
            <a:ext cx="12473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 smtClean="0"/>
              <a:t>Školy mají volbu → </a:t>
            </a:r>
            <a:r>
              <a:rPr lang="cs-CZ" sz="3200" b="1" dirty="0" smtClean="0"/>
              <a:t>ŠAP</a:t>
            </a:r>
            <a:r>
              <a:rPr lang="cs-CZ" sz="3200" dirty="0" smtClean="0"/>
              <a:t> (školní akční plán) nebo </a:t>
            </a:r>
            <a:r>
              <a:rPr lang="cs-CZ" sz="3200" b="1" dirty="0" smtClean="0"/>
              <a:t>PA</a:t>
            </a:r>
            <a:r>
              <a:rPr lang="cs-CZ" sz="3200" dirty="0" smtClean="0"/>
              <a:t> (plán aktivit).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668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3"/>
            <a:ext cx="8018136" cy="7825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Tvorba ŠAP</a:t>
            </a:r>
            <a:endParaRPr lang="cs-CZ" altLang="cs-CZ" sz="51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9067800" y="2781300"/>
            <a:ext cx="5334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Workshopy s řediteli škol</a:t>
            </a:r>
            <a:endParaRPr lang="cs-CZ" sz="3200" dirty="0"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9067800" y="5067300"/>
            <a:ext cx="5410200" cy="3733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b="1" dirty="0" smtClean="0">
                <a:solidFill>
                  <a:schemeClr val="tx1"/>
                </a:solidFill>
                <a:latin typeface="Tahoma" pitchFamily="34" charset="0"/>
              </a:rPr>
              <a:t>Semináře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ŠAP a PA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intervencí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Realizace ŠAP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7391400" y="29337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7391400" y="4000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7391400" y="5067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7391400" y="7048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1" name="Ohnutá šipka 10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2" name="Ohnutá šipka 11"/>
          <p:cNvSpPr/>
          <p:nvPr/>
        </p:nvSpPr>
        <p:spPr>
          <a:xfrm flipV="1">
            <a:off x="2362200" y="6591300"/>
            <a:ext cx="2362200" cy="9906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9067800" y="3924300"/>
            <a:ext cx="54102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Osobní návštěvy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8534400" y="3695700"/>
            <a:ext cx="6324600" cy="54864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111828" y="1318422"/>
            <a:ext cx="14978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0" b="1" i="1" dirty="0" smtClean="0"/>
              <a:t>Děkuji Vám za pozornost.</a:t>
            </a:r>
          </a:p>
          <a:p>
            <a:pPr algn="r"/>
            <a:endParaRPr lang="cs-CZ" sz="2400" i="1" dirty="0" smtClean="0"/>
          </a:p>
          <a:p>
            <a:pPr algn="r"/>
            <a:r>
              <a:rPr lang="cs-CZ" sz="8000" i="1" dirty="0" smtClean="0"/>
              <a:t>Lukáš Vaníček</a:t>
            </a:r>
            <a:r>
              <a:rPr lang="en-US" sz="8800" i="1" dirty="0" smtClean="0"/>
              <a:t>    </a:t>
            </a:r>
            <a:endParaRPr lang="uk-UA" sz="8800" i="1" dirty="0"/>
          </a:p>
        </p:txBody>
      </p:sp>
      <p:sp>
        <p:nvSpPr>
          <p:cNvPr id="10" name="Obdélník 9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67000" y="5331600"/>
            <a:ext cx="7543800" cy="270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>
                <a:latin typeface="+mn-lt"/>
                <a:hlinkClick r:id="rId2"/>
              </a:rPr>
              <a:t>lukas.vanicek@nuv.cz</a:t>
            </a:r>
            <a:endParaRPr lang="cs-CZ" altLang="cs-CZ" sz="2000" dirty="0"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 smtClean="0"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 smtClean="0">
                <a:latin typeface="+mn-lt"/>
              </a:rPr>
              <a:t>+</a:t>
            </a:r>
            <a:r>
              <a:rPr lang="cs-CZ" altLang="cs-CZ" sz="2000" dirty="0">
                <a:latin typeface="+mn-lt"/>
              </a:rPr>
              <a:t>420 603 497 683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>
                <a:latin typeface="+mn-lt"/>
              </a:rPr>
              <a:t>OA a Jazyková škola s právem </a:t>
            </a:r>
            <a:r>
              <a:rPr lang="cs-CZ" altLang="cs-CZ" sz="2000" dirty="0" smtClean="0">
                <a:latin typeface="+mn-lt"/>
              </a:rPr>
              <a:t>SJZ, Pařížská </a:t>
            </a:r>
            <a:r>
              <a:rPr lang="cs-CZ" altLang="cs-CZ" sz="2000" dirty="0">
                <a:latin typeface="+mn-lt"/>
              </a:rPr>
              <a:t>15, 400 01, Ústí nad Labem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 smtClean="0">
                <a:latin typeface="+mn-lt"/>
                <a:hlinkClick r:id="rId3"/>
              </a:rPr>
              <a:t>www.pkap.cz</a:t>
            </a:r>
            <a:r>
              <a:rPr lang="cs-CZ" altLang="cs-CZ" sz="2000" dirty="0" smtClean="0">
                <a:latin typeface="+mn-lt"/>
              </a:rPr>
              <a:t> </a:t>
            </a:r>
            <a:endParaRPr lang="cs-CZ" altLang="cs-CZ" sz="2000" dirty="0">
              <a:latin typeface="+mn-lt"/>
            </a:endParaRPr>
          </a:p>
        </p:txBody>
      </p:sp>
      <p:pic>
        <p:nvPicPr>
          <p:cNvPr id="12" name="Picture 9" descr="Více smajlíků ke stažení">
            <a:hlinkClick r:id="rId4" tooltip="Více smajlíků ke stažení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55" y="5331600"/>
            <a:ext cx="449812" cy="3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Více smajlíků ke stažení">
            <a:hlinkClick r:id="rId4" tooltip="Více smajlíků ke stažení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0" y="6020191"/>
            <a:ext cx="666275" cy="3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Více smajlíků ke stažení">
            <a:hlinkClick r:id="rId4" tooltip="Více smajlíků ke stažení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58" y="6739814"/>
            <a:ext cx="666275" cy="5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náhled obrázku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55" y="7567110"/>
            <a:ext cx="449812" cy="4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6C5388-FC11-4774-A30D-0B4174B4C46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4ed50015-f427-4bca-b79c-7b0ef9a9fc9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ffaba63-cadb-4ee0-afcd-3a4a42323a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E14D7B-1DA3-4A41-B3FE-729FDE2AAB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E4BE8-311E-4960-ABA6-5C12A36EB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8530</TotalTime>
  <Words>318</Words>
  <Application>Microsoft Office PowerPoint</Application>
  <PresentationFormat>Vlastní</PresentationFormat>
  <Paragraphs>110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Wingdings</vt:lpstr>
      <vt:lpstr>Roboto Condensed</vt:lpstr>
      <vt:lpstr>Roboto</vt:lpstr>
      <vt:lpstr>Tahoma</vt:lpstr>
      <vt:lpstr>GENARAL LAYOUTS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Baťková Jitka</cp:lastModifiedBy>
  <cp:revision>1104</cp:revision>
  <dcterms:created xsi:type="dcterms:W3CDTF">2015-01-20T11:47:48Z</dcterms:created>
  <dcterms:modified xsi:type="dcterms:W3CDTF">2017-03-10T10:22:45Z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