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57" r:id="rId6"/>
    <p:sldId id="259" r:id="rId7"/>
    <p:sldId id="258" r:id="rId8"/>
    <p:sldId id="262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B9DE10-5785-456D-8748-DBBE65D22880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68EF6A-B081-44BC-A487-74E46D038CA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Zdnekova.a.@kr-usteck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2281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5100" dirty="0" smtClean="0"/>
              <a:t>Již zrealizováno:</a:t>
            </a:r>
          </a:p>
          <a:p>
            <a:pPr>
              <a:buNone/>
            </a:pPr>
            <a:endParaRPr lang="cs-CZ" sz="3800" dirty="0"/>
          </a:p>
          <a:p>
            <a:pPr marL="1143000" lvl="0" indent="-1143000">
              <a:buNone/>
            </a:pPr>
            <a:r>
              <a:rPr lang="cs-CZ" sz="5800" b="1" dirty="0" smtClean="0"/>
              <a:t>1. Pracovní </a:t>
            </a:r>
            <a:r>
              <a:rPr lang="cs-CZ" sz="5800" b="1" dirty="0"/>
              <a:t>skupina </a:t>
            </a:r>
            <a:r>
              <a:rPr lang="cs-CZ" sz="5800" b="1" dirty="0" smtClean="0"/>
              <a:t>vzdělávání</a:t>
            </a:r>
          </a:p>
          <a:p>
            <a:pPr marL="1143000" lvl="0" indent="-1143000">
              <a:buNone/>
            </a:pPr>
            <a:endParaRPr lang="cs-CZ" sz="5800" dirty="0" smtClean="0"/>
          </a:p>
          <a:p>
            <a:pPr marL="1143000" lvl="0" indent="-1143000">
              <a:buNone/>
            </a:pPr>
            <a:r>
              <a:rPr lang="cs-CZ" sz="5800" b="1" dirty="0" smtClean="0"/>
              <a:t>2. Odborné </a:t>
            </a:r>
            <a:r>
              <a:rPr lang="cs-CZ" sz="5800" b="1" dirty="0"/>
              <a:t>pracovní </a:t>
            </a:r>
            <a:r>
              <a:rPr lang="cs-CZ" sz="5800" b="1" dirty="0" smtClean="0"/>
              <a:t>skupiny -</a:t>
            </a:r>
            <a:r>
              <a:rPr lang="cs-CZ" sz="5800" b="1" dirty="0" err="1" smtClean="0"/>
              <a:t>minitýmy</a:t>
            </a:r>
            <a:endParaRPr lang="cs-CZ" sz="5800" b="1" dirty="0" smtClean="0"/>
          </a:p>
          <a:p>
            <a:pPr>
              <a:buNone/>
            </a:pPr>
            <a:r>
              <a:rPr lang="cs-CZ" sz="2900" dirty="0" smtClean="0"/>
              <a:t>A) Podpora polytechnického vzdělávání – přírodovědné, technické a environmentální vzdělávání a matematická gramotnost (29 členů)</a:t>
            </a:r>
          </a:p>
          <a:p>
            <a:pPr>
              <a:buNone/>
            </a:pPr>
            <a:r>
              <a:rPr lang="cs-CZ" sz="2900" dirty="0" smtClean="0"/>
              <a:t>B) Podpora odborného vzdělávání včetně spolupráce škol a zaměstnavatelů,  ICT kompetence a rozvoj škol jako center celoživotního učení (26 členů)</a:t>
            </a:r>
          </a:p>
          <a:p>
            <a:pPr>
              <a:buNone/>
            </a:pPr>
            <a:r>
              <a:rPr lang="cs-CZ" sz="2900" dirty="0" smtClean="0"/>
              <a:t>C) Podpora kompetencí k podnikavosti, iniciativě a kreativitě a rozvoj kariérového poradenství (19 členů)</a:t>
            </a:r>
          </a:p>
          <a:p>
            <a:pPr>
              <a:buNone/>
            </a:pPr>
            <a:r>
              <a:rPr lang="cs-CZ" sz="2900" dirty="0" smtClean="0"/>
              <a:t>D) Čtenářská gramotnost a rozvoj výuky cizích jazyků (13 členů)</a:t>
            </a:r>
          </a:p>
          <a:p>
            <a:pPr>
              <a:buNone/>
            </a:pPr>
            <a:r>
              <a:rPr lang="cs-CZ" sz="2900" dirty="0" smtClean="0"/>
              <a:t>E) Podpora inkluze a další specifická témata Ústeckého kraj (20 členů)</a:t>
            </a:r>
          </a:p>
          <a:p>
            <a:pPr lv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Krajský akční plán vzdělávání ÚK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b="1" dirty="0" smtClean="0"/>
              <a:t>3. Elektronická </a:t>
            </a:r>
            <a:r>
              <a:rPr lang="cs-CZ" b="1" dirty="0"/>
              <a:t>komunikační </a:t>
            </a:r>
            <a:r>
              <a:rPr lang="cs-CZ" b="1" dirty="0" smtClean="0"/>
              <a:t>platforma</a:t>
            </a:r>
          </a:p>
          <a:p>
            <a:pPr marL="514350" indent="-514350">
              <a:buNone/>
            </a:pPr>
            <a:r>
              <a:rPr lang="cs-CZ" b="1" dirty="0" smtClean="0"/>
              <a:t>4. Rámec </a:t>
            </a:r>
            <a:r>
              <a:rPr lang="cs-CZ" b="1" dirty="0"/>
              <a:t>pro investice do </a:t>
            </a:r>
            <a:r>
              <a:rPr lang="cs-CZ" b="1" dirty="0" smtClean="0"/>
              <a:t>infrastruktury</a:t>
            </a:r>
          </a:p>
          <a:p>
            <a:pPr marL="514350" indent="-514350">
              <a:buNone/>
            </a:pPr>
            <a:r>
              <a:rPr lang="cs-CZ" b="1" dirty="0" smtClean="0"/>
              <a:t>5. Analýza </a:t>
            </a:r>
            <a:r>
              <a:rPr lang="cs-CZ" b="1" dirty="0"/>
              <a:t>potřeb v </a:t>
            </a:r>
            <a:r>
              <a:rPr lang="cs-CZ" b="1" dirty="0" smtClean="0"/>
              <a:t>území</a:t>
            </a:r>
          </a:p>
          <a:p>
            <a:pPr marL="514350" indent="-514350">
              <a:buNone/>
            </a:pPr>
            <a:r>
              <a:rPr lang="cs-CZ" b="1" dirty="0" smtClean="0"/>
              <a:t>6. Analýza potřeb škol ( NÚV)</a:t>
            </a:r>
          </a:p>
          <a:p>
            <a:pPr marL="514350" indent="-514350">
              <a:buNone/>
            </a:pPr>
            <a:r>
              <a:rPr lang="cs-CZ" b="1" dirty="0" smtClean="0"/>
              <a:t>7. </a:t>
            </a:r>
            <a:r>
              <a:rPr lang="cs-CZ" b="1" dirty="0" err="1" smtClean="0"/>
              <a:t>Prioritizace</a:t>
            </a:r>
            <a:r>
              <a:rPr lang="cs-CZ" b="1" dirty="0" smtClean="0"/>
              <a:t> </a:t>
            </a:r>
            <a:r>
              <a:rPr lang="cs-CZ" b="1" dirty="0"/>
              <a:t>potřeb v oblasti vzdělávání v </a:t>
            </a:r>
            <a:r>
              <a:rPr lang="cs-CZ" b="1" dirty="0" smtClean="0"/>
              <a:t>území</a:t>
            </a:r>
          </a:p>
          <a:p>
            <a:pPr marL="514350" indent="-514350">
              <a:buNone/>
            </a:pPr>
            <a:r>
              <a:rPr lang="cs-CZ" b="1" dirty="0" smtClean="0"/>
              <a:t>8. Návrhová část KAP 1</a:t>
            </a: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Krajský akční plán vzdělávání ÚK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4000" b="1" dirty="0" smtClean="0"/>
              <a:t>Důležitost </a:t>
            </a:r>
            <a:r>
              <a:rPr lang="cs-CZ" sz="4000" b="1" dirty="0"/>
              <a:t>intervence dle odborné </a:t>
            </a:r>
            <a:r>
              <a:rPr lang="cs-CZ" sz="4000" b="1" dirty="0" smtClean="0"/>
              <a:t>veřejnosti a názoru SŠ</a:t>
            </a:r>
            <a:r>
              <a:rPr lang="cs-CZ" sz="4000" dirty="0" smtClean="0"/>
              <a:t>: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Gramotnosti čtenářská, matematická, digitální</a:t>
            </a:r>
            <a:endParaRPr lang="cs-CZ" sz="4000" dirty="0"/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Podpora </a:t>
            </a:r>
            <a:r>
              <a:rPr lang="cs-CZ" sz="4000" dirty="0"/>
              <a:t>odborného vzdělávání, spolupráce škol a </a:t>
            </a:r>
            <a:r>
              <a:rPr lang="cs-CZ" sz="4000" dirty="0" err="1"/>
              <a:t>zam</a:t>
            </a:r>
            <a:r>
              <a:rPr lang="cs-CZ" sz="4000" dirty="0" smtClean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Podpora polytechnického vzdělávání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Podpora kompetencí k podnikavosti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Rozvoj školy jako centra celoživotního učení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Rozvoj kariérového poradenství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err="1" smtClean="0"/>
              <a:t>Inkluzivní</a:t>
            </a:r>
            <a:r>
              <a:rPr lang="cs-CZ" sz="4000" dirty="0" smtClean="0"/>
              <a:t> vzdělávání</a:t>
            </a:r>
          </a:p>
          <a:p>
            <a:pPr marL="742950" indent="-742950">
              <a:buFont typeface="+mj-lt"/>
              <a:buAutoNum type="arabicPeriod"/>
            </a:pPr>
            <a:endParaRPr lang="cs-CZ" sz="40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Krajský akční plán vzdělávání ÚK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000" b="1" dirty="0" smtClean="0"/>
              <a:t>Priority a cíle KAP 1</a:t>
            </a:r>
          </a:p>
          <a:p>
            <a:pPr>
              <a:buNone/>
            </a:pPr>
            <a:endParaRPr lang="cs-CZ" sz="3000" b="1" dirty="0" smtClean="0"/>
          </a:p>
          <a:p>
            <a:pPr>
              <a:buNone/>
            </a:pPr>
            <a:r>
              <a:rPr lang="cs-CZ" sz="1900" b="1" dirty="0" smtClean="0"/>
              <a:t>I. Gramotnosti</a:t>
            </a:r>
          </a:p>
          <a:p>
            <a:pPr>
              <a:buNone/>
            </a:pPr>
            <a:r>
              <a:rPr lang="cs-CZ" sz="1900" dirty="0" smtClean="0"/>
              <a:t>Obecný cíl 1: Podporovat gramotnosti žáků jako základ pro jejich další rozvoj.</a:t>
            </a:r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r>
              <a:rPr lang="cs-CZ" sz="1900" b="1" dirty="0" smtClean="0"/>
              <a:t>II. Soulad výuky s trhem práce</a:t>
            </a:r>
          </a:p>
          <a:p>
            <a:pPr>
              <a:buNone/>
            </a:pPr>
            <a:r>
              <a:rPr lang="cs-CZ" sz="1900" dirty="0" smtClean="0"/>
              <a:t>Obecný cíl 2:  Zlepšit kvalitu výuky prostřednictvím pedagogických pracovníků a vybavení škol.</a:t>
            </a:r>
          </a:p>
          <a:p>
            <a:pPr>
              <a:buNone/>
            </a:pPr>
            <a:r>
              <a:rPr lang="cs-CZ" sz="1900" dirty="0" smtClean="0"/>
              <a:t>Obecný cíl 3:  Zabezpečit souladu výuky s trhem práce a moderními trendy.</a:t>
            </a:r>
          </a:p>
          <a:p>
            <a:pPr>
              <a:buNone/>
            </a:pPr>
            <a:endParaRPr lang="cs-CZ" sz="1900" dirty="0" smtClean="0"/>
          </a:p>
          <a:p>
            <a:pPr>
              <a:buNone/>
            </a:pPr>
            <a:r>
              <a:rPr lang="cs-CZ" sz="1900" b="1" dirty="0" smtClean="0"/>
              <a:t>III. Společné vzdělávání</a:t>
            </a:r>
          </a:p>
          <a:p>
            <a:pPr>
              <a:buNone/>
            </a:pPr>
            <a:r>
              <a:rPr lang="cs-CZ" sz="1900" dirty="0" smtClean="0"/>
              <a:t>Obecný cíl 4. Vytvořit příznivější podmínky pro úspěšné vzdělávání dětí, žáků a studentů v hlavním vzdělávacím proudu.</a:t>
            </a:r>
          </a:p>
          <a:p>
            <a:pPr>
              <a:buNone/>
            </a:pPr>
            <a:endParaRPr lang="cs-CZ" sz="40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Krajský akční plán vzdělávání ÚK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b="1" dirty="0" smtClean="0"/>
              <a:t>Přeji krásný zbytek dne</a:t>
            </a:r>
          </a:p>
          <a:p>
            <a:pPr algn="ctr">
              <a:buNone/>
            </a:pPr>
            <a:r>
              <a:rPr lang="cs-CZ" sz="4000" b="1" dirty="0" smtClean="0">
                <a:sym typeface="Wingdings" pitchFamily="2" charset="2"/>
              </a:rPr>
              <a:t></a:t>
            </a:r>
            <a:endParaRPr lang="cs-CZ" sz="4000" b="1" dirty="0" smtClean="0"/>
          </a:p>
          <a:p>
            <a:pPr algn="ctr"/>
            <a:endParaRPr lang="cs-CZ" dirty="0"/>
          </a:p>
          <a:p>
            <a:pPr algn="ctr">
              <a:buNone/>
            </a:pPr>
            <a:r>
              <a:rPr lang="cs-CZ" dirty="0" smtClean="0"/>
              <a:t>Alexandra Zdeňková</a:t>
            </a:r>
          </a:p>
          <a:p>
            <a:pPr algn="ctr">
              <a:buNone/>
            </a:pPr>
            <a:r>
              <a:rPr lang="cs-CZ" dirty="0" err="1" smtClean="0">
                <a:hlinkClick r:id="rId2"/>
              </a:rPr>
              <a:t>zdnekova.a</a:t>
            </a:r>
            <a:r>
              <a:rPr lang="cs-CZ" dirty="0" smtClean="0">
                <a:hlinkClick r:id="rId2"/>
              </a:rPr>
              <a:t>.@</a:t>
            </a:r>
            <a:r>
              <a:rPr lang="cs-CZ" dirty="0" err="1" smtClean="0">
                <a:hlinkClick r:id="rId2"/>
              </a:rPr>
              <a:t>kr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ustecky.cz</a:t>
            </a:r>
            <a:endParaRPr lang="cs-CZ" dirty="0" smtClean="0"/>
          </a:p>
          <a:p>
            <a:pPr algn="ctr">
              <a:buNone/>
            </a:pPr>
            <a:r>
              <a:rPr lang="cs-CZ" dirty="0" smtClean="0"/>
              <a:t>778 448 293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5" ma:contentTypeDescription="Vytvoří nový dokument" ma:contentTypeScope="" ma:versionID="b333860d1f8ee7686ea384f8df339f40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73559025c8c6e80c7b1d6eb410070e27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3F660B-5D38-4108-80F5-EE96D896DFE1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4ed50015-f427-4bca-b79c-7b0ef9a9fc90"/>
    <ds:schemaRef ds:uri="http://schemas.microsoft.com/office/2006/documentManagement/types"/>
    <ds:schemaRef ds:uri="http://schemas.microsoft.com/office/infopath/2007/PartnerControls"/>
    <ds:schemaRef ds:uri="7ffaba63-cadb-4ee0-afcd-3a4a42323a6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1E31C2-F320-4F29-A217-6DAF5893DA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E9A8A8-0C89-49E4-806D-EE654DD3A4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246</Words>
  <Application>Microsoft Office PowerPoint</Application>
  <PresentationFormat>Předvádění na obrazovce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Lucida Sans Unicode</vt:lpstr>
      <vt:lpstr>Verdana</vt:lpstr>
      <vt:lpstr>Wingdings</vt:lpstr>
      <vt:lpstr>Wingdings 2</vt:lpstr>
      <vt:lpstr>Wingdings 3</vt:lpstr>
      <vt:lpstr>Shluk</vt:lpstr>
      <vt:lpstr>Prezentace aplikace PowerPoint</vt:lpstr>
      <vt:lpstr>Krajský akční plán vzdělávání ÚK</vt:lpstr>
      <vt:lpstr>Krajský akční plán vzdělávání ÚK</vt:lpstr>
      <vt:lpstr>Krajský akční plán vzdělávání ÚK</vt:lpstr>
      <vt:lpstr>Krajský akční plán vzdělávání ÚK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zdenkova.a</dc:creator>
  <cp:lastModifiedBy>Baťková Jitka</cp:lastModifiedBy>
  <cp:revision>4</cp:revision>
  <dcterms:created xsi:type="dcterms:W3CDTF">2017-02-08T11:49:16Z</dcterms:created>
  <dcterms:modified xsi:type="dcterms:W3CDTF">2017-03-10T10:23:37Z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