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30"/>
  </p:notesMasterIdLst>
  <p:handoutMasterIdLst>
    <p:handoutMasterId r:id="rId31"/>
  </p:handoutMasterIdLst>
  <p:sldIdLst>
    <p:sldId id="334" r:id="rId5"/>
    <p:sldId id="342" r:id="rId6"/>
    <p:sldId id="329" r:id="rId7"/>
    <p:sldId id="343" r:id="rId8"/>
    <p:sldId id="344" r:id="rId9"/>
    <p:sldId id="326" r:id="rId10"/>
    <p:sldId id="335" r:id="rId11"/>
    <p:sldId id="336" r:id="rId12"/>
    <p:sldId id="337" r:id="rId13"/>
    <p:sldId id="338" r:id="rId14"/>
    <p:sldId id="351" r:id="rId15"/>
    <p:sldId id="339" r:id="rId16"/>
    <p:sldId id="352" r:id="rId17"/>
    <p:sldId id="340" r:id="rId18"/>
    <p:sldId id="353" r:id="rId19"/>
    <p:sldId id="347" r:id="rId20"/>
    <p:sldId id="348" r:id="rId21"/>
    <p:sldId id="349" r:id="rId22"/>
    <p:sldId id="350" r:id="rId23"/>
    <p:sldId id="341" r:id="rId24"/>
    <p:sldId id="345" r:id="rId25"/>
    <p:sldId id="354" r:id="rId26"/>
    <p:sldId id="356" r:id="rId27"/>
    <p:sldId id="355" r:id="rId28"/>
    <p:sldId id="333" r:id="rId2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DE0F3"/>
    <a:srgbClr val="FFD7CD"/>
    <a:srgbClr val="FF33CC"/>
    <a:srgbClr val="EAF2FA"/>
    <a:srgbClr val="2F5597"/>
    <a:srgbClr val="DAE8F6"/>
    <a:srgbClr val="EFFFFF"/>
    <a:srgbClr val="FFE7E1"/>
    <a:srgbClr val="FFF2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01" autoAdjust="0"/>
    <p:restoredTop sz="96433" autoAdjust="0"/>
  </p:normalViewPr>
  <p:slideViewPr>
    <p:cSldViewPr snapToGrid="0">
      <p:cViewPr varScale="1">
        <p:scale>
          <a:sx n="116" d="100"/>
          <a:sy n="116" d="100"/>
        </p:scale>
        <p:origin x="19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1DB2DF-185C-406F-9778-C534A40668DF}" type="doc">
      <dgm:prSet loTypeId="urn:microsoft.com/office/officeart/2005/8/layout/chevron1" loCatId="process" qsTypeId="urn:microsoft.com/office/officeart/2005/8/quickstyle/simple1" qsCatId="simple" csTypeId="urn:microsoft.com/office/officeart/2005/8/colors/accent1_5" csCatId="accent1" phldr="1"/>
      <dgm:spPr/>
    </dgm:pt>
    <dgm:pt modelId="{A2DB7D10-29C0-44F4-83F9-5D6563E04580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cs-CZ" dirty="0" smtClean="0">
              <a:solidFill>
                <a:sysClr val="windowText" lastClr="000000"/>
              </a:solidFill>
            </a:rPr>
            <a:t>Nejvyšší důležitost</a:t>
          </a:r>
          <a:endParaRPr lang="cs-CZ" dirty="0">
            <a:solidFill>
              <a:sysClr val="windowText" lastClr="000000"/>
            </a:solidFill>
          </a:endParaRPr>
        </a:p>
      </dgm:t>
    </dgm:pt>
    <dgm:pt modelId="{69799EA1-ECC2-4D73-8DD7-C5E3BC637C62}" type="parTrans" cxnId="{1852DBF5-D040-4F47-B810-66C1EED02016}">
      <dgm:prSet/>
      <dgm:spPr/>
      <dgm:t>
        <a:bodyPr/>
        <a:lstStyle/>
        <a:p>
          <a:endParaRPr lang="cs-CZ"/>
        </a:p>
      </dgm:t>
    </dgm:pt>
    <dgm:pt modelId="{5A546612-95FD-4C4D-B29E-F6CAB7A7B1A0}" type="sibTrans" cxnId="{1852DBF5-D040-4F47-B810-66C1EED02016}">
      <dgm:prSet/>
      <dgm:spPr/>
      <dgm:t>
        <a:bodyPr/>
        <a:lstStyle/>
        <a:p>
          <a:endParaRPr lang="cs-CZ"/>
        </a:p>
      </dgm:t>
    </dgm:pt>
    <dgm:pt modelId="{A1830DDB-0005-4316-829E-FD3EDA232F20}">
      <dgm:prSet phldrT="[Text]"/>
      <dgm:spPr>
        <a:solidFill>
          <a:srgbClr val="008000"/>
        </a:solidFill>
      </dgm:spPr>
      <dgm:t>
        <a:bodyPr/>
        <a:lstStyle/>
        <a:p>
          <a:r>
            <a:rPr lang="cs-CZ" dirty="0" smtClean="0">
              <a:solidFill>
                <a:sysClr val="windowText" lastClr="000000"/>
              </a:solidFill>
            </a:rPr>
            <a:t>Střední důležitost</a:t>
          </a:r>
          <a:endParaRPr lang="cs-CZ" dirty="0">
            <a:solidFill>
              <a:sysClr val="windowText" lastClr="000000"/>
            </a:solidFill>
          </a:endParaRPr>
        </a:p>
      </dgm:t>
    </dgm:pt>
    <dgm:pt modelId="{0DCF468F-A5E1-4554-AC93-ED3391F848DA}" type="parTrans" cxnId="{4660D66F-252F-4C93-AD64-19FB3848F4AE}">
      <dgm:prSet/>
      <dgm:spPr/>
      <dgm:t>
        <a:bodyPr/>
        <a:lstStyle/>
        <a:p>
          <a:endParaRPr lang="cs-CZ"/>
        </a:p>
      </dgm:t>
    </dgm:pt>
    <dgm:pt modelId="{70644F2C-356B-4743-9708-F76EA60A14A6}" type="sibTrans" cxnId="{4660D66F-252F-4C93-AD64-19FB3848F4AE}">
      <dgm:prSet/>
      <dgm:spPr/>
      <dgm:t>
        <a:bodyPr/>
        <a:lstStyle/>
        <a:p>
          <a:endParaRPr lang="cs-CZ"/>
        </a:p>
      </dgm:t>
    </dgm:pt>
    <dgm:pt modelId="{BD8DB82F-A4C5-4342-9B02-DA9CB9DF8204}">
      <dgm:prSet phldrT="[Text]"/>
      <dgm:spPr>
        <a:solidFill>
          <a:srgbClr val="FF9933"/>
        </a:solidFill>
      </dgm:spPr>
      <dgm:t>
        <a:bodyPr/>
        <a:lstStyle/>
        <a:p>
          <a:r>
            <a:rPr lang="cs-CZ" dirty="0" smtClean="0">
              <a:solidFill>
                <a:sysClr val="windowText" lastClr="000000"/>
              </a:solidFill>
            </a:rPr>
            <a:t>Nižší důležitost</a:t>
          </a:r>
          <a:endParaRPr lang="cs-CZ" dirty="0">
            <a:solidFill>
              <a:sysClr val="windowText" lastClr="000000"/>
            </a:solidFill>
          </a:endParaRPr>
        </a:p>
      </dgm:t>
    </dgm:pt>
    <dgm:pt modelId="{D19A27ED-F900-400F-A05D-5C3BACE27276}" type="parTrans" cxnId="{D9141638-45B3-4DE0-B253-D7AC360FA621}">
      <dgm:prSet/>
      <dgm:spPr/>
      <dgm:t>
        <a:bodyPr/>
        <a:lstStyle/>
        <a:p>
          <a:endParaRPr lang="cs-CZ"/>
        </a:p>
      </dgm:t>
    </dgm:pt>
    <dgm:pt modelId="{AE5C922D-C65E-4228-9E69-7FD11A883CD1}" type="sibTrans" cxnId="{D9141638-45B3-4DE0-B253-D7AC360FA621}">
      <dgm:prSet/>
      <dgm:spPr/>
      <dgm:t>
        <a:bodyPr/>
        <a:lstStyle/>
        <a:p>
          <a:endParaRPr lang="cs-CZ"/>
        </a:p>
      </dgm:t>
    </dgm:pt>
    <dgm:pt modelId="{0A1B4A6E-33F4-4EC2-9101-62E99E07E555}" type="pres">
      <dgm:prSet presAssocID="{E61DB2DF-185C-406F-9778-C534A40668DF}" presName="Name0" presStyleCnt="0">
        <dgm:presLayoutVars>
          <dgm:dir/>
          <dgm:animLvl val="lvl"/>
          <dgm:resizeHandles val="exact"/>
        </dgm:presLayoutVars>
      </dgm:prSet>
      <dgm:spPr/>
    </dgm:pt>
    <dgm:pt modelId="{472ADE45-F05A-4A14-BA19-8FBD89DD66AC}" type="pres">
      <dgm:prSet presAssocID="{A2DB7D10-29C0-44F4-83F9-5D6563E04580}" presName="parTxOnly" presStyleLbl="node1" presStyleIdx="0" presStyleCnt="3" custLinFactNeighborX="-46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9451DD-B776-47DD-BD92-FF39C447140E}" type="pres">
      <dgm:prSet presAssocID="{5A546612-95FD-4C4D-B29E-F6CAB7A7B1A0}" presName="parTxOnlySpace" presStyleCnt="0"/>
      <dgm:spPr/>
    </dgm:pt>
    <dgm:pt modelId="{D73E51E8-F304-4046-B076-187E17D4183E}" type="pres">
      <dgm:prSet presAssocID="{A1830DDB-0005-4316-829E-FD3EDA232F2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3DF730-1F6D-42EA-9637-58C9B30E73FA}" type="pres">
      <dgm:prSet presAssocID="{70644F2C-356B-4743-9708-F76EA60A14A6}" presName="parTxOnlySpace" presStyleCnt="0"/>
      <dgm:spPr/>
    </dgm:pt>
    <dgm:pt modelId="{1C5A4576-799A-4137-8730-2CBAE083D402}" type="pres">
      <dgm:prSet presAssocID="{BD8DB82F-A4C5-4342-9B02-DA9CB9DF820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852DBF5-D040-4F47-B810-66C1EED02016}" srcId="{E61DB2DF-185C-406F-9778-C534A40668DF}" destId="{A2DB7D10-29C0-44F4-83F9-5D6563E04580}" srcOrd="0" destOrd="0" parTransId="{69799EA1-ECC2-4D73-8DD7-C5E3BC637C62}" sibTransId="{5A546612-95FD-4C4D-B29E-F6CAB7A7B1A0}"/>
    <dgm:cxn modelId="{D9141638-45B3-4DE0-B253-D7AC360FA621}" srcId="{E61DB2DF-185C-406F-9778-C534A40668DF}" destId="{BD8DB82F-A4C5-4342-9B02-DA9CB9DF8204}" srcOrd="2" destOrd="0" parTransId="{D19A27ED-F900-400F-A05D-5C3BACE27276}" sibTransId="{AE5C922D-C65E-4228-9E69-7FD11A883CD1}"/>
    <dgm:cxn modelId="{BA5D16B4-0648-4377-AFCD-95FB234EBEC8}" type="presOf" srcId="{A1830DDB-0005-4316-829E-FD3EDA232F20}" destId="{D73E51E8-F304-4046-B076-187E17D4183E}" srcOrd="0" destOrd="0" presId="urn:microsoft.com/office/officeart/2005/8/layout/chevron1"/>
    <dgm:cxn modelId="{4660D66F-252F-4C93-AD64-19FB3848F4AE}" srcId="{E61DB2DF-185C-406F-9778-C534A40668DF}" destId="{A1830DDB-0005-4316-829E-FD3EDA232F20}" srcOrd="1" destOrd="0" parTransId="{0DCF468F-A5E1-4554-AC93-ED3391F848DA}" sibTransId="{70644F2C-356B-4743-9708-F76EA60A14A6}"/>
    <dgm:cxn modelId="{38920F95-1C50-4589-A228-671D8D5CBAD5}" type="presOf" srcId="{E61DB2DF-185C-406F-9778-C534A40668DF}" destId="{0A1B4A6E-33F4-4EC2-9101-62E99E07E555}" srcOrd="0" destOrd="0" presId="urn:microsoft.com/office/officeart/2005/8/layout/chevron1"/>
    <dgm:cxn modelId="{DE4DA0E3-6183-4836-9929-8F81894A4345}" type="presOf" srcId="{A2DB7D10-29C0-44F4-83F9-5D6563E04580}" destId="{472ADE45-F05A-4A14-BA19-8FBD89DD66AC}" srcOrd="0" destOrd="0" presId="urn:microsoft.com/office/officeart/2005/8/layout/chevron1"/>
    <dgm:cxn modelId="{F296EC19-4723-4CE2-8C2E-06D652A5F108}" type="presOf" srcId="{BD8DB82F-A4C5-4342-9B02-DA9CB9DF8204}" destId="{1C5A4576-799A-4137-8730-2CBAE083D402}" srcOrd="0" destOrd="0" presId="urn:microsoft.com/office/officeart/2005/8/layout/chevron1"/>
    <dgm:cxn modelId="{943ACD0A-7BA7-410B-B200-FEB0F6889957}" type="presParOf" srcId="{0A1B4A6E-33F4-4EC2-9101-62E99E07E555}" destId="{472ADE45-F05A-4A14-BA19-8FBD89DD66AC}" srcOrd="0" destOrd="0" presId="urn:microsoft.com/office/officeart/2005/8/layout/chevron1"/>
    <dgm:cxn modelId="{A5ABB5EE-E035-494A-81C0-08EC541C60AC}" type="presParOf" srcId="{0A1B4A6E-33F4-4EC2-9101-62E99E07E555}" destId="{519451DD-B776-47DD-BD92-FF39C447140E}" srcOrd="1" destOrd="0" presId="urn:microsoft.com/office/officeart/2005/8/layout/chevron1"/>
    <dgm:cxn modelId="{83690E25-D27B-48ED-A00C-34906717F734}" type="presParOf" srcId="{0A1B4A6E-33F4-4EC2-9101-62E99E07E555}" destId="{D73E51E8-F304-4046-B076-187E17D4183E}" srcOrd="2" destOrd="0" presId="urn:microsoft.com/office/officeart/2005/8/layout/chevron1"/>
    <dgm:cxn modelId="{15B3AA7D-C469-46FB-8411-171C053F9E5E}" type="presParOf" srcId="{0A1B4A6E-33F4-4EC2-9101-62E99E07E555}" destId="{303DF730-1F6D-42EA-9637-58C9B30E73FA}" srcOrd="3" destOrd="0" presId="urn:microsoft.com/office/officeart/2005/8/layout/chevron1"/>
    <dgm:cxn modelId="{8BE8F757-94EA-47AF-964F-3C4A6602FB90}" type="presParOf" srcId="{0A1B4A6E-33F4-4EC2-9101-62E99E07E555}" destId="{1C5A4576-799A-4137-8730-2CBAE083D4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ADE45-F05A-4A14-BA19-8FBD89DD66AC}">
      <dsp:nvSpPr>
        <dsp:cNvPr id="0" name=""/>
        <dsp:cNvSpPr/>
      </dsp:nvSpPr>
      <dsp:spPr>
        <a:xfrm>
          <a:off x="0" y="201969"/>
          <a:ext cx="2079066" cy="831626"/>
        </a:xfrm>
        <a:prstGeom prst="chevron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ysClr val="windowText" lastClr="000000"/>
              </a:solidFill>
            </a:rPr>
            <a:t>Nejvyšší důležitost</a:t>
          </a:r>
          <a:endParaRPr lang="cs-CZ" sz="2200" kern="1200" dirty="0">
            <a:solidFill>
              <a:sysClr val="windowText" lastClr="000000"/>
            </a:solidFill>
          </a:endParaRPr>
        </a:p>
      </dsp:txBody>
      <dsp:txXfrm>
        <a:off x="415813" y="201969"/>
        <a:ext cx="1247440" cy="831626"/>
      </dsp:txXfrm>
    </dsp:sp>
    <dsp:sp modelId="{D73E51E8-F304-4046-B076-187E17D4183E}">
      <dsp:nvSpPr>
        <dsp:cNvPr id="0" name=""/>
        <dsp:cNvSpPr/>
      </dsp:nvSpPr>
      <dsp:spPr>
        <a:xfrm>
          <a:off x="1872866" y="201969"/>
          <a:ext cx="2079066" cy="831626"/>
        </a:xfrm>
        <a:prstGeom prst="chevron">
          <a:avLst/>
        </a:prstGeom>
        <a:solidFill>
          <a:srgbClr val="008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ysClr val="windowText" lastClr="000000"/>
              </a:solidFill>
            </a:rPr>
            <a:t>Střední důležitost</a:t>
          </a:r>
          <a:endParaRPr lang="cs-CZ" sz="2200" kern="1200" dirty="0">
            <a:solidFill>
              <a:sysClr val="windowText" lastClr="000000"/>
            </a:solidFill>
          </a:endParaRPr>
        </a:p>
      </dsp:txBody>
      <dsp:txXfrm>
        <a:off x="2288679" y="201969"/>
        <a:ext cx="1247440" cy="831626"/>
      </dsp:txXfrm>
    </dsp:sp>
    <dsp:sp modelId="{1C5A4576-799A-4137-8730-2CBAE083D402}">
      <dsp:nvSpPr>
        <dsp:cNvPr id="0" name=""/>
        <dsp:cNvSpPr/>
      </dsp:nvSpPr>
      <dsp:spPr>
        <a:xfrm>
          <a:off x="3744026" y="201969"/>
          <a:ext cx="2079066" cy="831626"/>
        </a:xfrm>
        <a:prstGeom prst="chevron">
          <a:avLst/>
        </a:prstGeom>
        <a:solidFill>
          <a:srgbClr val="FF99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ysClr val="windowText" lastClr="000000"/>
              </a:solidFill>
            </a:rPr>
            <a:t>Nižší důležitost</a:t>
          </a:r>
          <a:endParaRPr lang="cs-CZ" sz="2200" kern="1200" dirty="0">
            <a:solidFill>
              <a:sysClr val="windowText" lastClr="000000"/>
            </a:solidFill>
          </a:endParaRPr>
        </a:p>
      </dsp:txBody>
      <dsp:txXfrm>
        <a:off x="4159839" y="201969"/>
        <a:ext cx="1247440" cy="83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0DFA-4EB6-480F-8204-FAF23A02BA7B}" type="datetimeFigureOut">
              <a:rPr lang="cs-CZ" smtClean="0"/>
              <a:t>10.03.2017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DF570-5E38-48C8-839F-B9DF6BFA67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494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93F02-94D7-4740-AE4F-50ADCA2C5E62}" type="datetimeFigureOut">
              <a:rPr lang="cs-CZ" smtClean="0"/>
              <a:t>10.03.2017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70C87-8DFB-4551-A707-5E6906AB462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00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2064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447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31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5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911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315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23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225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047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4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 b="1" baseline="0"/>
            </a:lvl1pPr>
          </a:lstStyle>
          <a:p>
            <a:r>
              <a:rPr lang="cs-CZ" dirty="0" smtClean="0"/>
              <a:t>REGIONÁLNÍ ŠKOLSTVÍ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 b="1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33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735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486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486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6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81480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8148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8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8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50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658630"/>
            <a:ext cx="3932237" cy="1398770"/>
          </a:xfrm>
        </p:spPr>
        <p:txBody>
          <a:bodyPr anchor="b"/>
          <a:lstStyle>
            <a:lvl1pPr>
              <a:defRPr sz="24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658632"/>
            <a:ext cx="6172200" cy="565315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543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6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658630"/>
            <a:ext cx="3932237" cy="1398770"/>
          </a:xfrm>
        </p:spPr>
        <p:txBody>
          <a:bodyPr anchor="b"/>
          <a:lstStyle>
            <a:lvl1pPr>
              <a:defRPr sz="24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658631"/>
            <a:ext cx="6172200" cy="565315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543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655457"/>
            <a:ext cx="10515600" cy="1035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215561" y="293507"/>
            <a:ext cx="720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2014917" cy="724831"/>
          </a:xfrm>
          <a:prstGeom prst="rect">
            <a:avLst/>
          </a:prstGeom>
        </p:spPr>
      </p:pic>
      <p:cxnSp>
        <p:nvCxnSpPr>
          <p:cNvPr id="9" name="Přímá spojnice 8"/>
          <p:cNvCxnSpPr/>
          <p:nvPr userDrawn="1"/>
        </p:nvCxnSpPr>
        <p:spPr>
          <a:xfrm flipV="1">
            <a:off x="2014917" y="534074"/>
            <a:ext cx="9338883" cy="36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69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Lucie.suranova@kr-zlinsky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124967"/>
            <a:ext cx="10515600" cy="4497354"/>
          </a:xfrm>
        </p:spPr>
        <p:txBody>
          <a:bodyPr>
            <a:normAutofit/>
          </a:bodyPr>
          <a:lstStyle/>
          <a:p>
            <a:pPr marL="0" indent="0" algn="ctr">
              <a:spcAft>
                <a:spcPct val="70000"/>
              </a:spcAft>
              <a:buNone/>
            </a:pPr>
            <a:r>
              <a:rPr lang="pl-PL" alt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Krajský akční plán rozvoje vzdělávání</a:t>
            </a: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  </a:t>
            </a:r>
          </a:p>
          <a:p>
            <a:pPr marL="0" indent="0" algn="ctr">
              <a:spcAft>
                <a:spcPct val="70000"/>
              </a:spcAft>
              <a:buNone/>
            </a:pPr>
            <a:r>
              <a:rPr lang="cs-CZ" sz="1800" dirty="0">
                <a:solidFill>
                  <a:srgbClr val="07376F"/>
                </a:solidFill>
                <a:latin typeface="Calibri" panose="020F0502020204030204" pitchFamily="34" charset="0"/>
              </a:rPr>
              <a:t>pro území Zlínského </a:t>
            </a:r>
            <a:r>
              <a:rPr lang="cs-CZ" sz="18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kraje</a:t>
            </a:r>
            <a:endParaRPr lang="cs-CZ" sz="1800" dirty="0"/>
          </a:p>
          <a:p>
            <a:pPr marL="0" indent="0" algn="ctr">
              <a:buNone/>
            </a:pPr>
            <a:endParaRPr lang="cs-CZ" sz="3600" b="1" dirty="0" smtClean="0">
              <a:solidFill>
                <a:srgbClr val="FF4D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AKTIVITY A VÝSTUPY PROJEKTU </a:t>
            </a:r>
            <a:r>
              <a:rPr lang="nn-NO" sz="36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KAP </a:t>
            </a:r>
            <a:endParaRPr lang="cs-CZ" sz="3600" b="1" dirty="0">
              <a:solidFill>
                <a:srgbClr val="FF4D00"/>
              </a:solidFill>
              <a:latin typeface="Calibri" panose="020F0502020204030204" pitchFamily="34" charset="0"/>
            </a:endParaRPr>
          </a:p>
          <a:p>
            <a:pPr marL="0" indent="0" algn="ctr">
              <a:spcAft>
                <a:spcPct val="70000"/>
              </a:spcAft>
              <a:buNone/>
            </a:pPr>
            <a:endParaRPr lang="cs-CZ" sz="1800" b="1" dirty="0" smtClean="0">
              <a:solidFill>
                <a:srgbClr val="FF4D00"/>
              </a:solidFill>
              <a:latin typeface="Calibri" panose="020F0502020204030204" pitchFamily="34" charset="0"/>
            </a:endParaRPr>
          </a:p>
          <a:p>
            <a:pPr marL="0" indent="0" algn="ctr">
              <a:spcAft>
                <a:spcPct val="70000"/>
              </a:spcAft>
              <a:buNone/>
            </a:pPr>
            <a:r>
              <a:rPr lang="cs-CZ" sz="18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Místní konference projektu </a:t>
            </a:r>
            <a:r>
              <a:rPr lang="cs-CZ" sz="1800" b="1" smtClean="0">
                <a:solidFill>
                  <a:srgbClr val="FF4D00"/>
                </a:solidFill>
                <a:latin typeface="Calibri" panose="020F0502020204030204" pitchFamily="34" charset="0"/>
              </a:rPr>
              <a:t>SRP, Zlín</a:t>
            </a:r>
            <a:r>
              <a:rPr lang="cs-CZ" sz="1800">
                <a:solidFill>
                  <a:srgbClr val="07376F"/>
                </a:solidFill>
                <a:latin typeface="Calibri" panose="020F0502020204030204" pitchFamily="34" charset="0"/>
              </a:rPr>
              <a:t/>
            </a:r>
            <a:br>
              <a:rPr lang="cs-CZ" sz="1800">
                <a:solidFill>
                  <a:srgbClr val="07376F"/>
                </a:solidFill>
                <a:latin typeface="Calibri" panose="020F0502020204030204" pitchFamily="34" charset="0"/>
              </a:rPr>
            </a:br>
            <a:endParaRPr lang="cs-CZ" sz="1800" smtClean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0" indent="0" algn="ctr">
              <a:spcAft>
                <a:spcPct val="70000"/>
              </a:spcAft>
              <a:buNone/>
            </a:pPr>
            <a:r>
              <a:rPr lang="cs-CZ" sz="1800" smtClean="0">
                <a:solidFill>
                  <a:srgbClr val="07376F"/>
                </a:solidFill>
                <a:latin typeface="Calibri" panose="020F0502020204030204" pitchFamily="34" charset="0"/>
              </a:rPr>
              <a:t>1</a:t>
            </a:r>
            <a:r>
              <a:rPr lang="cs-CZ" sz="18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. února 2017</a:t>
            </a:r>
            <a:endParaRPr lang="cs-CZ" sz="1800" dirty="0"/>
          </a:p>
          <a:p>
            <a:pPr marL="0" indent="0" algn="ctr">
              <a:spcAft>
                <a:spcPct val="70000"/>
              </a:spcAft>
              <a:buNone/>
            </a:pPr>
            <a:endParaRPr lang="cs-CZ" sz="1800" b="1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0" indent="0" algn="ctr">
              <a:spcAft>
                <a:spcPct val="70000"/>
              </a:spcAft>
              <a:buNone/>
            </a:pPr>
            <a:endParaRPr lang="cs-CZ" sz="1800" b="1" dirty="0">
              <a:solidFill>
                <a:srgbClr val="07376F"/>
              </a:solidFill>
            </a:endParaRPr>
          </a:p>
          <a:p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258" y="5622321"/>
            <a:ext cx="4392904" cy="88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25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 preferRelativeResize="0"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320" y="1198879"/>
            <a:ext cx="7866785" cy="4716000"/>
          </a:xfrm>
        </p:spPr>
      </p:pic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1215561" y="293507"/>
            <a:ext cx="720865" cy="365125"/>
          </a:xfrm>
        </p:spPr>
        <p:txBody>
          <a:bodyPr/>
          <a:lstStyle/>
          <a:p>
            <a:r>
              <a:rPr lang="cs-CZ" dirty="0" smtClean="0">
                <a:solidFill>
                  <a:srgbClr val="5B9BD5">
                    <a:lumMod val="50000"/>
                  </a:srgbClr>
                </a:solidFill>
              </a:rPr>
              <a:t>10</a:t>
            </a:r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1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11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5" name="Zástupný symbol pro obsah 2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918" y="912630"/>
            <a:ext cx="8394649" cy="48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3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3296" y="-2065853"/>
            <a:ext cx="112582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7" name="Zástupný symbol pro obsah 6"/>
          <p:cNvPicPr preferRelativeResize="0"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669" y="558000"/>
            <a:ext cx="7315204" cy="6300000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1215561" y="293507"/>
            <a:ext cx="720865" cy="365125"/>
          </a:xfrm>
        </p:spPr>
        <p:txBody>
          <a:bodyPr/>
          <a:lstStyle/>
          <a:p>
            <a:r>
              <a:rPr lang="cs-CZ" dirty="0" smtClean="0">
                <a:solidFill>
                  <a:srgbClr val="5B9BD5">
                    <a:lumMod val="50000"/>
                  </a:srgbClr>
                </a:solidFill>
              </a:rPr>
              <a:t>12</a:t>
            </a:r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51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13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5" name="Zástupný symbol pro obsah 4"/>
          <p:cNvPicPr preferRelativeResize="0"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370" y="1136150"/>
            <a:ext cx="8591206" cy="3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4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cs-CZ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cs-CZ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cs-CZ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cs-CZ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cs-CZ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cs-CZ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05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05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Zástupný symbol pro obsah 4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838" y="666000"/>
            <a:ext cx="6666324" cy="6192000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1215561" y="293507"/>
            <a:ext cx="720865" cy="365125"/>
          </a:xfrm>
        </p:spPr>
        <p:txBody>
          <a:bodyPr/>
          <a:lstStyle/>
          <a:p>
            <a:r>
              <a:rPr lang="cs-CZ" dirty="0" smtClean="0">
                <a:solidFill>
                  <a:srgbClr val="5B9BD5">
                    <a:lumMod val="50000"/>
                  </a:srgbClr>
                </a:solidFill>
              </a:rPr>
              <a:t>14</a:t>
            </a:r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66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 preferRelativeResize="0"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680" y="973592"/>
            <a:ext cx="8740438" cy="489600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15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38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 preferRelativeResize="0"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83" y="658632"/>
            <a:ext cx="7383920" cy="612000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16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17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3" name="Obrázek 2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704" y="658632"/>
            <a:ext cx="7517866" cy="5436000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2570480" y="6094632"/>
            <a:ext cx="7294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84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18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3" name="Obrázek 2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680" y="892311"/>
            <a:ext cx="7668160" cy="44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19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3" name="Obrázek 2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98" y="1197112"/>
            <a:ext cx="7865480" cy="4176000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1879600" y="5373112"/>
            <a:ext cx="767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18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</a:pPr>
            <a:r>
              <a:rPr lang="cs-CZ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 je KAP?</a:t>
            </a:r>
            <a:r>
              <a:rPr lang="cs-CZ" sz="3200" dirty="0">
                <a:latin typeface="+mn-lt"/>
              </a:rPr>
              <a:t>	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38200" y="1184689"/>
            <a:ext cx="10515600" cy="521958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endParaRPr lang="cs-CZ" sz="800" dirty="0" smtClean="0"/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KRAJSKÝ AKČNÍ PLÁN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latin typeface="+mn-lt"/>
              </a:rPr>
              <a:t>Z</a:t>
            </a:r>
            <a:r>
              <a:rPr lang="cs-CZ" sz="2000" dirty="0" smtClean="0">
                <a:latin typeface="+mn-lt"/>
              </a:rPr>
              <a:t>aměřen </a:t>
            </a:r>
            <a:r>
              <a:rPr lang="cs-CZ" sz="2000" dirty="0">
                <a:latin typeface="+mn-lt"/>
              </a:rPr>
              <a:t>na 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dirty="0">
                <a:latin typeface="+mn-lt"/>
              </a:rPr>
              <a:t>oblasti vzdělávání, </a:t>
            </a:r>
            <a:r>
              <a:rPr lang="cs-CZ" sz="2000" dirty="0" smtClean="0">
                <a:latin typeface="+mn-lt"/>
              </a:rPr>
              <a:t>dotýkající se 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regionálního trhu práce a inovací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latin typeface="+mn-lt"/>
              </a:rPr>
              <a:t>Stanovuje </a:t>
            </a:r>
            <a:r>
              <a:rPr lang="cs-CZ" sz="2000" dirty="0">
                <a:latin typeface="+mn-lt"/>
              </a:rPr>
              <a:t>priority a jednotlivé kroky </a:t>
            </a:r>
            <a:r>
              <a:rPr lang="cs-CZ" sz="2000" dirty="0" smtClean="0">
                <a:latin typeface="+mn-lt"/>
              </a:rPr>
              <a:t>k </a:t>
            </a:r>
            <a:r>
              <a:rPr lang="cs-CZ" sz="2000" dirty="0">
                <a:latin typeface="+mn-lt"/>
              </a:rPr>
              <a:t>dosažení cílů vzdělávací politiky v území na základě 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potřebnosti, naléhavosti, přínosů </a:t>
            </a:r>
            <a:r>
              <a:rPr lang="cs-CZ" sz="2000" dirty="0">
                <a:latin typeface="+mn-lt"/>
              </a:rPr>
              <a:t>a podloženosti 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reálnými daty a analýzami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latin typeface="+mn-lt"/>
              </a:rPr>
              <a:t>Z</a:t>
            </a:r>
            <a:r>
              <a:rPr lang="cs-CZ" sz="2000" dirty="0" smtClean="0">
                <a:latin typeface="+mn-lt"/>
              </a:rPr>
              <a:t>pracováván </a:t>
            </a:r>
            <a:r>
              <a:rPr lang="cs-CZ" sz="2000" dirty="0">
                <a:latin typeface="+mn-lt"/>
              </a:rPr>
              <a:t>ve spolupráci s 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partnery v území </a:t>
            </a:r>
            <a:r>
              <a:rPr lang="cs-CZ" sz="2000" dirty="0">
                <a:latin typeface="+mn-lt"/>
              </a:rPr>
              <a:t>a 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odborným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garantem KAP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latin typeface="+mn-lt"/>
              </a:rPr>
              <a:t>Zlepšení </a:t>
            </a:r>
            <a:r>
              <a:rPr lang="cs-CZ" sz="2000" dirty="0">
                <a:latin typeface="+mn-lt"/>
              </a:rPr>
              <a:t>řízení škol, k rozvoji hodnocení kvality vzdělávání a plánování strategických kroků vedoucích ke 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zvýšení kvality vzdělávací soustavy kraje i jednotlivých </a:t>
            </a:r>
            <a:r>
              <a:rPr lang="cs-CZ" sz="2000" dirty="0" smtClean="0">
                <a:solidFill>
                  <a:srgbClr val="FF4D00"/>
                </a:solidFill>
                <a:latin typeface="Calibri" panose="020F0502020204030204" pitchFamily="34" charset="0"/>
              </a:rPr>
              <a:t>škol</a:t>
            </a:r>
            <a:endParaRPr lang="cs-CZ" sz="2000" dirty="0" smtClean="0">
              <a:latin typeface="+mn-lt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latin typeface="+mn-lt"/>
              </a:rPr>
              <a:t>Má </a:t>
            </a:r>
            <a:r>
              <a:rPr lang="cs-CZ" sz="2000" dirty="0">
                <a:latin typeface="+mn-lt"/>
              </a:rPr>
              <a:t>umožnit plánovat, koordinovat a sledovat 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tematické intervence </a:t>
            </a:r>
            <a:r>
              <a:rPr lang="cs-CZ" sz="2000" dirty="0">
                <a:latin typeface="+mn-lt"/>
              </a:rPr>
              <a:t>v OP VVV, OP PPR (oblast investic) a IROP ve shodě s </a:t>
            </a:r>
            <a:r>
              <a:rPr lang="cs-CZ" sz="2000" dirty="0">
                <a:solidFill>
                  <a:srgbClr val="FF4D00"/>
                </a:solidFill>
                <a:latin typeface="Calibri" panose="020F0502020204030204" pitchFamily="34" charset="0"/>
              </a:rPr>
              <a:t>dlouhodobými potřebami a prioritami kraje a škol </a:t>
            </a:r>
            <a:r>
              <a:rPr lang="cs-CZ" sz="2000" dirty="0">
                <a:latin typeface="+mn-lt"/>
              </a:rPr>
              <a:t>v kraji</a:t>
            </a:r>
            <a:r>
              <a:rPr lang="cs-CZ" sz="2000" b="1" dirty="0" smtClean="0">
                <a:solidFill>
                  <a:srgbClr val="07376F"/>
                </a:solidFill>
                <a:latin typeface="Calibri" panose="020F0502020204030204" pitchFamily="34" charset="0"/>
              </a:rPr>
              <a:t/>
            </a:r>
            <a:br>
              <a:rPr lang="cs-CZ" sz="2000" b="1" dirty="0" smtClean="0">
                <a:solidFill>
                  <a:srgbClr val="07376F"/>
                </a:solidFill>
                <a:latin typeface="Calibri" panose="020F0502020204030204" pitchFamily="34" charset="0"/>
              </a:rPr>
            </a:b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83293" y="4703564"/>
            <a:ext cx="621152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000" b="1" dirty="0">
                <a:solidFill>
                  <a:srgbClr val="07376F"/>
                </a:solidFill>
                <a:latin typeface="Calibri" panose="020F0502020204030204" pitchFamily="34" charset="0"/>
              </a:rPr>
              <a:t>KAP </a:t>
            </a:r>
            <a:r>
              <a:rPr lang="cs-CZ" sz="2000" b="1" dirty="0">
                <a:solidFill>
                  <a:srgbClr val="FF4D00"/>
                </a:solidFill>
                <a:latin typeface="Calibri" panose="020F0502020204030204" pitchFamily="34" charset="0"/>
              </a:rPr>
              <a:t>není novou strategií v </a:t>
            </a:r>
            <a:r>
              <a:rPr lang="cs-CZ" sz="20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území</a:t>
            </a:r>
            <a:endParaRPr lang="cs-CZ" sz="2000" b="1" dirty="0" smtClean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navazuje na dokumenty(DZ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, RIS3, Sektorová dohoda, aktivity RAP zaměřené na oblast vzdělávání)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využívá tyto výstupy </a:t>
            </a:r>
            <a:r>
              <a:rPr lang="cs-CZ" sz="2000" b="1" dirty="0">
                <a:solidFill>
                  <a:srgbClr val="FF4D00"/>
                </a:solidFill>
                <a:latin typeface="Calibri" panose="020F0502020204030204" pitchFamily="34" charset="0"/>
              </a:rPr>
              <a:t>při diskuzi s partnery v </a:t>
            </a:r>
            <a:r>
              <a:rPr lang="cs-CZ" sz="20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území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Převádí je </a:t>
            </a:r>
            <a:r>
              <a:rPr lang="pl-PL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do</a:t>
            </a:r>
            <a:r>
              <a:rPr lang="pl-PL" sz="2000" dirty="0" smtClean="0">
                <a:solidFill>
                  <a:srgbClr val="FF4D00"/>
                </a:solidFill>
                <a:latin typeface="Calibri" panose="020F0502020204030204" pitchFamily="34" charset="0"/>
              </a:rPr>
              <a:t> </a:t>
            </a:r>
            <a:r>
              <a:rPr lang="pl-PL" sz="2000" b="1" dirty="0">
                <a:solidFill>
                  <a:srgbClr val="FF4D00"/>
                </a:solidFill>
                <a:latin typeface="Calibri" panose="020F0502020204030204" pitchFamily="34" charset="0"/>
              </a:rPr>
              <a:t>zacílených a konkrétních aktivit.</a:t>
            </a:r>
            <a:r>
              <a:rPr lang="cs-CZ" sz="1400" b="1" dirty="0">
                <a:solidFill>
                  <a:srgbClr val="FF4D00"/>
                </a:solidFill>
                <a:latin typeface="Calibri" panose="020F0502020204030204" pitchFamily="34" charset="0"/>
              </a:rPr>
              <a:t/>
            </a:r>
            <a:br>
              <a:rPr lang="cs-CZ" sz="1400" b="1" dirty="0">
                <a:solidFill>
                  <a:srgbClr val="FF4D00"/>
                </a:solidFill>
                <a:latin typeface="Calibri" panose="020F0502020204030204" pitchFamily="34" charset="0"/>
              </a:rPr>
            </a:br>
            <a:endParaRPr lang="cs-CZ" sz="1400" b="1" dirty="0">
              <a:solidFill>
                <a:srgbClr val="FF4D0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958" y="4328554"/>
            <a:ext cx="4016891" cy="252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82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18" y="944878"/>
            <a:ext cx="9021811" cy="4824000"/>
          </a:xfrm>
          <a:prstGeom prst="rect">
            <a:avLst/>
          </a:prstGeom>
        </p:spPr>
      </p:pic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1215561" y="293507"/>
            <a:ext cx="720865" cy="365125"/>
          </a:xfrm>
        </p:spPr>
        <p:txBody>
          <a:bodyPr/>
          <a:lstStyle/>
          <a:p>
            <a:r>
              <a:rPr lang="cs-CZ" dirty="0" smtClean="0">
                <a:solidFill>
                  <a:srgbClr val="5B9BD5">
                    <a:lumMod val="50000"/>
                  </a:srgbClr>
                </a:solidFill>
              </a:rPr>
              <a:t>20</a:t>
            </a:r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2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21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5" name="Zástupný symbol pro obsah 4"/>
          <p:cNvPicPr preferRelativeResize="0"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991" y="1038885"/>
            <a:ext cx="9438808" cy="4896000"/>
          </a:xfrm>
        </p:spPr>
      </p:pic>
    </p:spTree>
    <p:extLst>
      <p:ext uri="{BB962C8B-B14F-4D97-AF65-F5344CB8AC3E}">
        <p14:creationId xmlns:p14="http://schemas.microsoft.com/office/powerpoint/2010/main" val="301011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 preferRelativeResize="0"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873" y="658632"/>
            <a:ext cx="7934195" cy="601200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22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8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      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23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967924"/>
            <a:ext cx="10515600" cy="54777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lvl="1" indent="0">
              <a:buNone/>
            </a:pPr>
            <a:endParaRPr lang="cs-CZ" b="1" dirty="0" smtClean="0">
              <a:latin typeface="+mn-lt"/>
            </a:endParaRPr>
          </a:p>
          <a:p>
            <a:pPr marL="504000" lvl="1" indent="-180000"/>
            <a:r>
              <a:rPr lang="cs-CZ" sz="2800" b="1" dirty="0" smtClean="0">
                <a:latin typeface="+mn-lt"/>
              </a:rPr>
              <a:t>NÁVRH ŠABLON PRO ŠKOLY</a:t>
            </a:r>
          </a:p>
          <a:p>
            <a:pPr marL="609750" lvl="1" indent="-285750">
              <a:buFontTx/>
              <a:buChar char="-"/>
            </a:pPr>
            <a:r>
              <a:rPr lang="cs-CZ" sz="2800" b="1" dirty="0">
                <a:solidFill>
                  <a:srgbClr val="FF4D00"/>
                </a:solidFill>
                <a:latin typeface="+mn-lt"/>
              </a:rPr>
              <a:t>Personální podpora</a:t>
            </a:r>
          </a:p>
          <a:p>
            <a:pPr marL="609750" lvl="1" indent="-285750">
              <a:buFontTx/>
              <a:buChar char="-"/>
            </a:pPr>
            <a:r>
              <a:rPr lang="cs-CZ" sz="2800" b="1" dirty="0">
                <a:solidFill>
                  <a:srgbClr val="FF4D00"/>
                </a:solidFill>
                <a:latin typeface="+mn-lt"/>
              </a:rPr>
              <a:t>Osobnostně sociální a profesní rozvoj pedagogů</a:t>
            </a:r>
          </a:p>
          <a:p>
            <a:pPr marL="324000" lvl="1" indent="0">
              <a:buNone/>
            </a:pPr>
            <a:r>
              <a:rPr lang="cs-CZ" sz="2800" b="1" dirty="0">
                <a:solidFill>
                  <a:srgbClr val="FF4D00"/>
                </a:solidFill>
                <a:latin typeface="+mn-lt"/>
              </a:rPr>
              <a:t>-  </a:t>
            </a:r>
            <a:r>
              <a:rPr lang="cs-CZ" sz="2800" b="1" dirty="0" smtClean="0">
                <a:solidFill>
                  <a:srgbClr val="FF4D00"/>
                </a:solidFill>
                <a:latin typeface="+mn-lt"/>
              </a:rPr>
              <a:t>Další </a:t>
            </a:r>
            <a:r>
              <a:rPr lang="cs-CZ" sz="2800" b="1" dirty="0">
                <a:solidFill>
                  <a:srgbClr val="FF4D00"/>
                </a:solidFill>
                <a:latin typeface="+mn-lt"/>
              </a:rPr>
              <a:t>podpora</a:t>
            </a:r>
          </a:p>
          <a:p>
            <a:pPr marL="504000" lvl="1" indent="-180000"/>
            <a:endParaRPr lang="cs-CZ" sz="2800" b="1" dirty="0" smtClean="0">
              <a:latin typeface="+mn-lt"/>
            </a:endParaRPr>
          </a:p>
          <a:p>
            <a:pPr marL="504000" lvl="1" indent="-180000"/>
            <a:r>
              <a:rPr lang="cs-CZ" sz="2800" b="1" dirty="0" smtClean="0">
                <a:latin typeface="+mn-lt"/>
              </a:rPr>
              <a:t>NÁVRH KRAJSKÝCH IMPLEMENTAČNÍCH PROJEKTŮ </a:t>
            </a:r>
          </a:p>
          <a:p>
            <a:pPr marL="504000" lvl="1" indent="-180000"/>
            <a:r>
              <a:rPr lang="cs-CZ" sz="2800" b="1" dirty="0" smtClean="0">
                <a:solidFill>
                  <a:srgbClr val="FF4D00"/>
                </a:solidFill>
                <a:latin typeface="+mn-lt"/>
              </a:rPr>
              <a:t>Projekt </a:t>
            </a:r>
            <a:r>
              <a:rPr lang="cs-CZ" sz="2800" b="1" dirty="0">
                <a:solidFill>
                  <a:srgbClr val="FF4D00"/>
                </a:solidFill>
                <a:latin typeface="+mn-lt"/>
              </a:rPr>
              <a:t>na podporu polytechnického a odborného vzdělávání</a:t>
            </a:r>
          </a:p>
          <a:p>
            <a:pPr marL="504000" lvl="1" indent="-180000"/>
            <a:r>
              <a:rPr lang="cs-CZ" sz="2800" b="1" dirty="0">
                <a:solidFill>
                  <a:srgbClr val="FF4D00"/>
                </a:solidFill>
                <a:latin typeface="+mn-lt"/>
              </a:rPr>
              <a:t>Projekt „Centrum kariérového poradenství“</a:t>
            </a:r>
          </a:p>
          <a:p>
            <a:pPr marL="504000" lvl="1" indent="-180000"/>
            <a:r>
              <a:rPr lang="cs-CZ" sz="2800" b="1" dirty="0">
                <a:solidFill>
                  <a:srgbClr val="FF4D00"/>
                </a:solidFill>
                <a:latin typeface="+mn-lt"/>
              </a:rPr>
              <a:t>Multioborový projekt „Mapa Zlínského kraje“</a:t>
            </a:r>
          </a:p>
          <a:p>
            <a:pPr marL="504000" lvl="1" indent="-180000"/>
            <a:r>
              <a:rPr lang="pl-PL" sz="2800" b="1" dirty="0">
                <a:solidFill>
                  <a:srgbClr val="FF4D00"/>
                </a:solidFill>
                <a:latin typeface="+mn-lt"/>
              </a:rPr>
              <a:t>Projekt na podporu vzdělávání v oborech STEM</a:t>
            </a:r>
          </a:p>
          <a:p>
            <a:pPr marL="504000" lvl="1" indent="-180000"/>
            <a:r>
              <a:rPr lang="pl-PL" sz="2800" b="1" dirty="0">
                <a:solidFill>
                  <a:srgbClr val="FF4D00"/>
                </a:solidFill>
                <a:latin typeface="+mn-lt"/>
              </a:rPr>
              <a:t>Projekt na podporu jazykové výuky</a:t>
            </a:r>
          </a:p>
          <a:p>
            <a:pPr marL="504000" lvl="1" indent="-180000"/>
            <a:r>
              <a:rPr lang="pl-PL" sz="2800" b="1" dirty="0">
                <a:solidFill>
                  <a:srgbClr val="FF4D00"/>
                </a:solidFill>
                <a:latin typeface="+mn-lt"/>
              </a:rPr>
              <a:t>Projekt na podporu čtenářské a matematické gramotnosti</a:t>
            </a:r>
            <a:endParaRPr lang="cs-CZ" sz="2800" b="1" dirty="0">
              <a:solidFill>
                <a:srgbClr val="FF4D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133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24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883921"/>
            <a:ext cx="10515600" cy="56031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2000"/>
              </a:spcBef>
              <a:spcAft>
                <a:spcPts val="1000"/>
              </a:spcAft>
              <a:buFont typeface="+mj-lt"/>
              <a:buAutoNum type="arabicPeriod" startAt="4"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Přílohy</a:t>
            </a:r>
            <a:endParaRPr lang="cs-CZ" sz="2400" b="1" dirty="0">
              <a:solidFill>
                <a:srgbClr val="FF4D00"/>
              </a:solidFill>
              <a:latin typeface="Calibri" panose="020F0502020204030204" pitchFamily="34" charset="0"/>
            </a:endParaRPr>
          </a:p>
          <a:p>
            <a:r>
              <a:rPr lang="cs-CZ" sz="2000" b="1" dirty="0">
                <a:latin typeface="+mn-lt"/>
              </a:rPr>
              <a:t>RÁMEC PRO INVESTICE DO INFRASTRUKTURY </a:t>
            </a:r>
            <a:r>
              <a:rPr lang="cs-CZ" sz="2000" b="1" dirty="0" smtClean="0">
                <a:latin typeface="+mn-lt"/>
              </a:rPr>
              <a:t> - </a:t>
            </a:r>
            <a:r>
              <a:rPr lang="cs-CZ" sz="2000" dirty="0" smtClean="0">
                <a:latin typeface="+mn-lt"/>
              </a:rPr>
              <a:t>zařazení </a:t>
            </a:r>
            <a:r>
              <a:rPr lang="cs-CZ" sz="2000" dirty="0">
                <a:latin typeface="+mn-lt"/>
              </a:rPr>
              <a:t>projektových záměrů jednotlivých zřizovatelů (resp. škol) do Rámce je podmínkou pro případnou realizaci těchto projektů v rámci výzev </a:t>
            </a:r>
            <a:r>
              <a:rPr lang="cs-CZ" sz="2000" dirty="0" smtClean="0">
                <a:latin typeface="+mn-lt"/>
              </a:rPr>
              <a:t>IROP. </a:t>
            </a:r>
          </a:p>
          <a:p>
            <a:pPr marL="0" indent="0">
              <a:buNone/>
            </a:pPr>
            <a:endParaRPr lang="cs-CZ" sz="2000" dirty="0" smtClean="0">
              <a:latin typeface="+mn-lt"/>
            </a:endParaRPr>
          </a:p>
          <a:p>
            <a:pPr marL="0" indent="0">
              <a:buNone/>
            </a:pPr>
            <a:r>
              <a:rPr lang="cs-CZ" sz="2000" dirty="0" smtClean="0">
                <a:latin typeface="+mn-lt"/>
              </a:rPr>
              <a:t>Investiční </a:t>
            </a:r>
            <a:r>
              <a:rPr lang="cs-CZ" sz="2000" dirty="0">
                <a:latin typeface="+mn-lt"/>
              </a:rPr>
              <a:t>záměry z tohoto seznamu mohou žádat o </a:t>
            </a:r>
            <a:r>
              <a:rPr lang="cs-CZ" sz="2000" dirty="0">
                <a:solidFill>
                  <a:srgbClr val="FF4D00"/>
                </a:solidFill>
                <a:latin typeface="+mn-lt"/>
              </a:rPr>
              <a:t>podporu z IROP podle podmínek stanovených ve 32. a 33. výzvě IROP</a:t>
            </a:r>
            <a:r>
              <a:rPr lang="cs-CZ" sz="20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a </a:t>
            </a:r>
            <a:r>
              <a:rPr lang="cs-CZ" sz="2000" dirty="0">
                <a:solidFill>
                  <a:srgbClr val="FF4D00"/>
                </a:solidFill>
                <a:latin typeface="+mn-lt"/>
              </a:rPr>
              <a:t>dalších relevantních výzvách v rámci IROP vyhlášených v roce 2016. </a:t>
            </a:r>
            <a:endParaRPr lang="cs-CZ" sz="2000" dirty="0" smtClean="0">
              <a:solidFill>
                <a:srgbClr val="FF4D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000" dirty="0" smtClean="0">
                <a:latin typeface="+mn-lt"/>
              </a:rPr>
              <a:t>Po </a:t>
            </a:r>
            <a:r>
              <a:rPr lang="cs-CZ" sz="2000" dirty="0">
                <a:latin typeface="+mn-lt"/>
              </a:rPr>
              <a:t>formálním dopracování identifikováno 92 projektů v objemu 899 mil. Kč</a:t>
            </a:r>
            <a:r>
              <a:rPr lang="cs-CZ" sz="2000" dirty="0" smtClean="0">
                <a:latin typeface="+mn-lt"/>
              </a:rPr>
              <a:t>.</a:t>
            </a:r>
            <a:endParaRPr lang="cs-CZ" sz="2000" dirty="0">
              <a:latin typeface="+mn-lt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FF4D00"/>
                </a:solidFill>
                <a:latin typeface="+mn-lt"/>
              </a:rPr>
              <a:t>Rámec pro investice do infrastruktury lze v souvislosti s jednotlivými výzvami IROP aktualizovat. Schválení aktualizované podoby rámce Regionální stálou konferencí však může být datováno vždy nejdříve půl roku po jeho posledním schválení RSK</a:t>
            </a:r>
            <a:r>
              <a:rPr lang="cs-CZ" sz="2000" b="1" dirty="0" smtClean="0">
                <a:solidFill>
                  <a:srgbClr val="FF4D00"/>
                </a:solidFill>
                <a:latin typeface="+mn-lt"/>
              </a:rPr>
              <a:t>.</a:t>
            </a:r>
            <a:endParaRPr lang="cs-CZ" sz="2000" b="1" dirty="0">
              <a:solidFill>
                <a:srgbClr val="FF4D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000" dirty="0">
                <a:latin typeface="+mn-lt"/>
              </a:rPr>
              <a:t>Aktualizace projektového rámce proběhne </a:t>
            </a:r>
            <a:r>
              <a:rPr lang="cs-CZ" sz="2000" dirty="0" smtClean="0">
                <a:latin typeface="+mn-lt"/>
              </a:rPr>
              <a:t>v březnu 2017.</a:t>
            </a:r>
          </a:p>
          <a:p>
            <a:pPr marL="0" indent="0">
              <a:buNone/>
            </a:pPr>
            <a:endParaRPr lang="cs-CZ" sz="2000" b="1" dirty="0" smtClean="0">
              <a:latin typeface="+mn-lt"/>
            </a:endParaRPr>
          </a:p>
          <a:p>
            <a:r>
              <a:rPr lang="cs-CZ" sz="2000" b="1" dirty="0" smtClean="0">
                <a:latin typeface="+mn-lt"/>
              </a:rPr>
              <a:t>SCHVALOVACÍ </a:t>
            </a:r>
            <a:r>
              <a:rPr lang="cs-CZ" sz="2000" b="1" dirty="0">
                <a:latin typeface="+mn-lt"/>
              </a:rPr>
              <a:t>DOLOŽKA </a:t>
            </a:r>
            <a:r>
              <a:rPr lang="cs-CZ" sz="2000" b="1" dirty="0" smtClean="0">
                <a:latin typeface="+mn-lt"/>
              </a:rPr>
              <a:t>ODBORNÉHO GARANTA </a:t>
            </a:r>
          </a:p>
          <a:p>
            <a:r>
              <a:rPr lang="cs-CZ" sz="2000" b="1" dirty="0" smtClean="0">
                <a:latin typeface="+mn-lt"/>
              </a:rPr>
              <a:t>LIST STVRZUJÍCÍ SCHVÁLENÍ </a:t>
            </a:r>
            <a:r>
              <a:rPr lang="cs-CZ" sz="2000" b="1" dirty="0">
                <a:latin typeface="+mn-lt"/>
              </a:rPr>
              <a:t>V REGIONÁLNÍ STÁLÉ KONFERENCI </a:t>
            </a:r>
          </a:p>
        </p:txBody>
      </p:sp>
    </p:spTree>
    <p:extLst>
      <p:ext uri="{BB962C8B-B14F-4D97-AF65-F5344CB8AC3E}">
        <p14:creationId xmlns:p14="http://schemas.microsoft.com/office/powerpoint/2010/main" val="358252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77" y="1589936"/>
            <a:ext cx="10515600" cy="1035233"/>
          </a:xfrm>
        </p:spPr>
        <p:txBody>
          <a:bodyPr/>
          <a:lstStyle/>
          <a:p>
            <a:r>
              <a:rPr lang="cs-CZ" sz="3200" dirty="0" smtClean="0">
                <a:solidFill>
                  <a:srgbClr val="FF4D00"/>
                </a:solidFill>
                <a:latin typeface="Calibri" panose="020F0502020204030204" pitchFamily="34" charset="0"/>
              </a:rPr>
              <a:t>				DĚKUJI </a:t>
            </a:r>
            <a:r>
              <a:rPr lang="cs-CZ" sz="3200" dirty="0">
                <a:solidFill>
                  <a:srgbClr val="FF4D00"/>
                </a:solidFill>
                <a:latin typeface="Calibri" panose="020F0502020204030204" pitchFamily="34" charset="0"/>
              </a:rPr>
              <a:t>VÁM ZA POZORNOST!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25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465654" y="2952504"/>
            <a:ext cx="3260701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050" indent="0" algn="ctr">
              <a:buNone/>
            </a:pPr>
            <a:r>
              <a:rPr lang="cs-CZ" sz="2400" b="1" dirty="0" smtClean="0">
                <a:solidFill>
                  <a:srgbClr val="07376F"/>
                </a:solidFill>
                <a:latin typeface="Calibri" panose="020F0502020204030204" pitchFamily="34" charset="0"/>
              </a:rPr>
              <a:t>Mgr. Lucie Šuráňová</a:t>
            </a:r>
            <a:endParaRPr lang="cs-CZ" sz="2400" b="1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19050" indent="0" algn="ctr"/>
            <a:endParaRPr lang="cs-CZ" sz="24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19050" indent="0" algn="ctr">
              <a:buNone/>
            </a:pPr>
            <a:r>
              <a:rPr lang="cs-CZ" dirty="0" smtClean="0">
                <a:solidFill>
                  <a:srgbClr val="07376F"/>
                </a:solidFill>
                <a:latin typeface="Calibri" panose="020F0502020204030204" pitchFamily="34" charset="0"/>
              </a:rPr>
              <a:t>Věcný </a:t>
            </a:r>
            <a:r>
              <a:rPr lang="cs-CZ" dirty="0">
                <a:solidFill>
                  <a:srgbClr val="07376F"/>
                </a:solidFill>
                <a:latin typeface="Calibri" panose="020F0502020204030204" pitchFamily="34" charset="0"/>
              </a:rPr>
              <a:t>manažer </a:t>
            </a:r>
            <a:r>
              <a:rPr lang="cs-CZ" dirty="0" smtClean="0">
                <a:solidFill>
                  <a:srgbClr val="07376F"/>
                </a:solidFill>
                <a:latin typeface="Calibri" panose="020F0502020204030204" pitchFamily="34" charset="0"/>
              </a:rPr>
              <a:t>- koordinátor</a:t>
            </a:r>
            <a:endParaRPr lang="cs-CZ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19050" indent="0" algn="ctr">
              <a:buNone/>
            </a:pPr>
            <a:r>
              <a:rPr lang="cs-CZ" dirty="0">
                <a:solidFill>
                  <a:srgbClr val="07376F"/>
                </a:solidFill>
                <a:latin typeface="Calibri" panose="020F0502020204030204" pitchFamily="34" charset="0"/>
              </a:rPr>
              <a:t>Odbor </a:t>
            </a:r>
            <a:r>
              <a:rPr lang="cs-CZ" dirty="0" smtClean="0">
                <a:solidFill>
                  <a:srgbClr val="07376F"/>
                </a:solidFill>
                <a:latin typeface="Calibri" panose="020F0502020204030204" pitchFamily="34" charset="0"/>
              </a:rPr>
              <a:t>školství, mládeže a sportu</a:t>
            </a:r>
            <a:endParaRPr lang="cs-CZ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19050" indent="0" algn="ctr"/>
            <a:endParaRPr lang="cs-CZ" sz="6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19050" indent="0" algn="ctr"/>
            <a:endParaRPr lang="cs-CZ" sz="16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19050" indent="0" algn="ctr">
              <a:buNone/>
            </a:pPr>
            <a:r>
              <a:rPr lang="cs-CZ" sz="2000" u="sng" dirty="0" smtClean="0">
                <a:solidFill>
                  <a:srgbClr val="FF4D00"/>
                </a:solidFill>
                <a:latin typeface="Calibri" panose="020F0502020204030204" pitchFamily="34" charset="0"/>
                <a:hlinkClick r:id="rId2"/>
              </a:rPr>
              <a:t>lucie.suranova@kr-zlinsky.cz</a:t>
            </a:r>
            <a:endParaRPr lang="cs-CZ" sz="2000" u="sng" dirty="0">
              <a:solidFill>
                <a:srgbClr val="FF4D0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227" y="5700054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85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Na </a:t>
            </a:r>
            <a:r>
              <a:rPr lang="cs-CZ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 je KAP zaměřen?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214"/>
            <a:ext cx="10515600" cy="3416061"/>
          </a:xfrm>
          <a:noFill/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FF4D00"/>
                </a:solidFill>
                <a:latin typeface="Calibri" panose="020F0502020204030204" pitchFamily="34" charset="0"/>
              </a:rPr>
              <a:t>Klíčová témata relevantní pro KAP </a:t>
            </a:r>
            <a:r>
              <a:rPr lang="cs-CZ" sz="28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ZK</a:t>
            </a:r>
            <a:endParaRPr lang="cs-CZ" sz="2800" b="1" dirty="0">
              <a:solidFill>
                <a:srgbClr val="FF4D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Témata </a:t>
            </a:r>
            <a:r>
              <a:rPr lang="cs-CZ" sz="2000" b="1" dirty="0">
                <a:solidFill>
                  <a:srgbClr val="FF4D00"/>
                </a:solidFill>
                <a:latin typeface="Calibri" panose="020F0502020204030204" pitchFamily="34" charset="0"/>
              </a:rPr>
              <a:t>povinná: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Podpora kompetencí k podnikavosti, iniciativě a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kreativitě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Podpora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polytechnického vzdělávání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Podpora odborného vzdělávání včetně spolupráce škol a zaměstnavatelů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Rozvoj kariérového poradenství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Rozvoj škol jako center dalšího profesního vzdělávání, centrum celoživotního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vzdělávání</a:t>
            </a: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Podpora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inkluze</a:t>
            </a: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Infrastruktura SŠ a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VOŠ - Rámec pro investice do infrastruktury</a:t>
            </a: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4D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Témata </a:t>
            </a:r>
            <a:r>
              <a:rPr lang="cs-CZ" sz="2000" b="1" dirty="0">
                <a:solidFill>
                  <a:srgbClr val="FF4D00"/>
                </a:solidFill>
                <a:latin typeface="Calibri" panose="020F0502020204030204" pitchFamily="34" charset="0"/>
              </a:rPr>
              <a:t>nepovinná, která </a:t>
            </a:r>
            <a:r>
              <a:rPr lang="cs-CZ" sz="20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jsou </a:t>
            </a:r>
            <a:r>
              <a:rPr lang="cs-CZ" sz="2000" b="1" dirty="0">
                <a:solidFill>
                  <a:srgbClr val="FF4D00"/>
                </a:solidFill>
                <a:latin typeface="Calibri" panose="020F0502020204030204" pitchFamily="34" charset="0"/>
              </a:rPr>
              <a:t>v rámci KAP pro území ZK řešena: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Rozvoj výuky cizích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jazyků</a:t>
            </a: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ICT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kompetence</a:t>
            </a: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Čtenářská a matematická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gramotnost</a:t>
            </a: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3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1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Autofit/>
          </a:bodyPr>
          <a:lstStyle/>
          <a:p>
            <a:pPr lvl="0"/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Kdo </a:t>
            </a:r>
            <a:r>
              <a:rPr lang="cs-CZ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se podílí na 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KAP?      </a:t>
            </a:r>
            <a:r>
              <a:rPr lang="cs-CZ" sz="3200" dirty="0">
                <a:solidFill>
                  <a:srgbClr val="FF4D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smtClean="0">
                <a:solidFill>
                  <a:srgbClr val="FF4D00"/>
                </a:solidFill>
                <a:latin typeface="Calibri" panose="020F0502020204030204" pitchFamily="34" charset="0"/>
                <a:ea typeface="+mn-ea"/>
                <a:cs typeface="+mn-cs"/>
              </a:rPr>
              <a:t>				        </a:t>
            </a:r>
            <a:r>
              <a:rPr lang="cs-CZ" sz="3200" i="1" dirty="0" smtClean="0">
                <a:solidFill>
                  <a:srgbClr val="FF4D00"/>
                </a:solidFill>
                <a:latin typeface="Calibri" panose="020F0502020204030204" pitchFamily="34" charset="0"/>
                <a:ea typeface="+mn-ea"/>
                <a:cs typeface="+mn-cs"/>
              </a:rPr>
              <a:t>Aktéři</a:t>
            </a:r>
            <a:r>
              <a:rPr lang="cs-CZ" sz="2400" dirty="0" smtClean="0">
                <a:solidFill>
                  <a:srgbClr val="FF4D00"/>
                </a:solidFill>
                <a:latin typeface="Calibri" panose="020F0502020204030204" pitchFamily="34" charset="0"/>
                <a:ea typeface="+mn-ea"/>
                <a:cs typeface="+mn-cs"/>
              </a:rPr>
              <a:t>                                                 </a:t>
            </a:r>
            <a:endParaRPr lang="cs-CZ" sz="2400" dirty="0">
              <a:solidFill>
                <a:srgbClr val="FF4D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4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1285279"/>
            <a:ext cx="10515600" cy="73097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endParaRPr lang="cs-CZ" sz="12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Realizační </a:t>
            </a: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tým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915838" y="1892314"/>
            <a:ext cx="10515600" cy="31463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2400" b="1" dirty="0" err="1" smtClean="0">
                <a:solidFill>
                  <a:srgbClr val="FF4D00"/>
                </a:solidFill>
                <a:latin typeface="Calibri" panose="020F0502020204030204" pitchFamily="34" charset="0"/>
              </a:rPr>
              <a:t>Minitýmy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 I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.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pro podporu polytechnického vzdělávání, odborného vzdělávání a dalšího profesního vzdělávání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 II. pro podporu kariérového poradenství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 III. pro podporu podnikavosti, iniciativy a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kreativity</a:t>
            </a: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 IV. pro podporu inkluze</a:t>
            </a: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 V. pro podporu čtenářské a matematické gramotnosti, ICT kompetencí a výuky cizích jazy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ků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Odborný </a:t>
            </a: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garant  </a:t>
            </a: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P-KAP </a:t>
            </a:r>
            <a:endParaRPr lang="cs-CZ" sz="2400" b="1" dirty="0">
              <a:solidFill>
                <a:srgbClr val="FF4D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15838" y="5147583"/>
            <a:ext cx="10515600" cy="12313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endParaRPr lang="cs-CZ" sz="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Pracovní </a:t>
            </a: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skupina Vzdělávání vytvořená v rámci RSK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Regionální </a:t>
            </a: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stálá konference</a:t>
            </a:r>
          </a:p>
        </p:txBody>
      </p:sp>
    </p:spTree>
    <p:extLst>
      <p:ext uri="{BB962C8B-B14F-4D97-AF65-F5344CB8AC3E}">
        <p14:creationId xmlns:p14="http://schemas.microsoft.com/office/powerpoint/2010/main" val="102926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Autofit/>
          </a:bodyPr>
          <a:lstStyle/>
          <a:p>
            <a:pPr lvl="0"/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Kdo </a:t>
            </a:r>
            <a:r>
              <a:rPr lang="cs-CZ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se podílí na KAP? </a:t>
            </a:r>
            <a:r>
              <a:rPr lang="cs-CZ" sz="3200" dirty="0" smtClean="0">
                <a:solidFill>
                  <a:srgbClr val="FF4D00"/>
                </a:solidFill>
                <a:latin typeface="+mn-lt"/>
              </a:rPr>
              <a:t>                  </a:t>
            </a:r>
            <a:r>
              <a:rPr lang="cs-CZ" sz="3200" i="1" dirty="0">
                <a:solidFill>
                  <a:srgbClr val="FF4D00"/>
                </a:solidFill>
                <a:latin typeface="Calibri" panose="020F0502020204030204" pitchFamily="34" charset="0"/>
                <a:ea typeface="+mn-ea"/>
                <a:cs typeface="+mn-cs"/>
              </a:rPr>
              <a:t>Zapojené subjekty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5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1304625"/>
            <a:ext cx="10515600" cy="526154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endParaRPr lang="cs-CZ" sz="800" dirty="0" smtClean="0"/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Souhrn subjektů zapojených do realizace činností</a:t>
            </a: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školy – střední školy, vyšší odborné školy (případně mateřské a základní školy)</a:t>
            </a: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kraj</a:t>
            </a: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vzdělávací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instituce dalšího vzdělávání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a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dalšího vzdělávání pedagogických pracovníků, Národní institut dalšího vzdělávání,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poskytovatelé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EVVO </a:t>
            </a: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zaměstnavatelé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a podnikatelé, firmy, podnikatelská centra, profesní sdružení, odborníci z praxe,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HK</a:t>
            </a:r>
            <a:endParaRPr lang="cs-CZ" sz="2000" dirty="0">
              <a:solidFill>
                <a:srgbClr val="07376F"/>
              </a:solidFill>
              <a:latin typeface="Calibri" panose="020F0502020204030204" pitchFamily="34" charset="0"/>
            </a:endParaRP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úřady práce, neziskové organizace, Regionální rozvojová agentura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V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ýchodní Moravy,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media</a:t>
            </a: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regionální i zahraniční partnerské subjekty</a:t>
            </a: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Krajská </a:t>
            </a:r>
            <a:r>
              <a:rPr lang="cs-CZ" sz="2000" dirty="0" err="1" smtClean="0">
                <a:solidFill>
                  <a:srgbClr val="07376F"/>
                </a:solidFill>
                <a:latin typeface="Calibri" panose="020F0502020204030204" pitchFamily="34" charset="0"/>
              </a:rPr>
              <a:t>pedagogicko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 – psychologická poradna, speciální poradenská centra, střediska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výchovné péče, organizace poskytující kariérové poradenství</a:t>
            </a: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Domy dětí a mládeže, </a:t>
            </a: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střediska volného času</a:t>
            </a:r>
          </a:p>
          <a:p>
            <a:pPr marL="914400" lvl="1" indent="-3600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7376F"/>
                </a:solidFill>
                <a:latin typeface="Calibri" panose="020F0502020204030204" pitchFamily="34" charset="0"/>
              </a:rPr>
              <a:t>školy </a:t>
            </a:r>
            <a:r>
              <a:rPr lang="cs-CZ" sz="2000" dirty="0">
                <a:solidFill>
                  <a:srgbClr val="07376F"/>
                </a:solidFill>
                <a:latin typeface="Calibri" panose="020F0502020204030204" pitchFamily="34" charset="0"/>
              </a:rPr>
              <a:t>MAP – MŠ, ZŠ, ZUŠ, organizace působící v oblasti zájmového a neformálního vzdělávání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-85928" y="7042825"/>
            <a:ext cx="10515600" cy="59590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lvl="2" indent="0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03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Jaký je výstup?         </a:t>
            </a:r>
            <a:endParaRPr lang="cs-CZ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6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1302589"/>
            <a:ext cx="10515600" cy="539404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spcBef>
                <a:spcPts val="2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Analytická část </a:t>
            </a:r>
          </a:p>
          <a:p>
            <a:pPr marL="504000" lvl="1" indent="-180000"/>
            <a:r>
              <a:rPr lang="cs-CZ" b="1" dirty="0" smtClean="0">
                <a:latin typeface="+mn-lt"/>
              </a:rPr>
              <a:t>ANALÝZA POTŘEB V ÚZEMÍ </a:t>
            </a:r>
          </a:p>
          <a:p>
            <a:pPr marL="504000" lvl="1" indent="-180000"/>
            <a:r>
              <a:rPr lang="cs-CZ" b="1" dirty="0" smtClean="0">
                <a:latin typeface="+mn-lt"/>
              </a:rPr>
              <a:t>ANALÝZA POTŘEB NA ŠKOLÁCH VE ZLÍNSKÉM KRAJI</a:t>
            </a:r>
          </a:p>
          <a:p>
            <a:pPr marL="457200" indent="-457200">
              <a:spcBef>
                <a:spcPts val="2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Stanovení priorit </a:t>
            </a:r>
          </a:p>
          <a:p>
            <a:pPr marL="504000" lvl="1" indent="-180000"/>
            <a:r>
              <a:rPr lang="cs-CZ" b="1" dirty="0">
                <a:latin typeface="+mn-lt"/>
              </a:rPr>
              <a:t>PRIORITIZACE POTŘEB NA </a:t>
            </a:r>
            <a:r>
              <a:rPr lang="cs-CZ" b="1" dirty="0" smtClean="0">
                <a:latin typeface="+mn-lt"/>
              </a:rPr>
              <a:t>ÚZEMÍ KRAJE</a:t>
            </a:r>
            <a:endParaRPr lang="cs-CZ" b="1" dirty="0">
              <a:latin typeface="+mn-lt"/>
            </a:endParaRPr>
          </a:p>
          <a:p>
            <a:pPr marL="457200" lvl="0" indent="-457200">
              <a:spcBef>
                <a:spcPts val="2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Návrh řešení </a:t>
            </a:r>
          </a:p>
          <a:p>
            <a:pPr marL="504000" lvl="1" indent="-180000"/>
            <a:r>
              <a:rPr lang="cs-CZ" b="1" dirty="0">
                <a:latin typeface="+mn-lt"/>
              </a:rPr>
              <a:t>NÁVRH ŘEŠENÍ KRAJSKÉHO AKČNÍHO PLÁNU</a:t>
            </a:r>
          </a:p>
          <a:p>
            <a:pPr marL="504000" lvl="1" indent="-180000"/>
            <a:r>
              <a:rPr lang="cs-CZ" b="1" dirty="0">
                <a:latin typeface="+mn-lt"/>
              </a:rPr>
              <a:t>NÁVRH ŠABLON PRO ŠKOLY</a:t>
            </a:r>
          </a:p>
          <a:p>
            <a:pPr marL="504000" lvl="1" indent="-180000"/>
            <a:r>
              <a:rPr lang="cs-CZ" b="1" dirty="0">
                <a:latin typeface="+mn-lt"/>
              </a:rPr>
              <a:t>NÁVRH KRAJSKÝCH IMPLEMENTAČNÍCH </a:t>
            </a:r>
            <a:r>
              <a:rPr lang="cs-CZ" b="1" dirty="0" smtClean="0">
                <a:latin typeface="+mn-lt"/>
              </a:rPr>
              <a:t>PROJEK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TŮ</a:t>
            </a:r>
            <a:endParaRPr lang="cs-CZ" sz="17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spcBef>
                <a:spcPts val="2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Přílohy</a:t>
            </a:r>
            <a:endParaRPr lang="cs-CZ" sz="2400" b="1" dirty="0">
              <a:solidFill>
                <a:srgbClr val="FF4D00"/>
              </a:solidFill>
              <a:latin typeface="Calibri" panose="020F0502020204030204" pitchFamily="34" charset="0"/>
            </a:endParaRPr>
          </a:p>
          <a:p>
            <a:pPr marL="504000" lvl="1" indent="-180000"/>
            <a:r>
              <a:rPr lang="cs-CZ" b="1" dirty="0">
                <a:latin typeface="+mn-lt"/>
              </a:rPr>
              <a:t>RÁMEC PRO INVESTICE DO INFRASTRUKTURY </a:t>
            </a:r>
          </a:p>
          <a:p>
            <a:pPr marL="504000" lvl="1" indent="-180000"/>
            <a:r>
              <a:rPr lang="cs-CZ" b="1" dirty="0">
                <a:latin typeface="+mn-lt"/>
              </a:rPr>
              <a:t>SCHVALOVACÍ DOLOŽKA </a:t>
            </a:r>
            <a:r>
              <a:rPr lang="cs-CZ" b="1" dirty="0" smtClean="0">
                <a:latin typeface="+mn-lt"/>
              </a:rPr>
              <a:t>ODBORNÉHO GARANTA </a:t>
            </a:r>
            <a:endParaRPr lang="cs-CZ" b="1" dirty="0">
              <a:latin typeface="+mn-lt"/>
            </a:endParaRPr>
          </a:p>
          <a:p>
            <a:pPr marL="504000" lvl="1" indent="-180000"/>
            <a:r>
              <a:rPr lang="cs-CZ" b="1" dirty="0" smtClean="0">
                <a:latin typeface="+mn-lt"/>
              </a:rPr>
              <a:t>LIST STVRZUJÍCÍ SCHVÁLENÍ </a:t>
            </a:r>
            <a:r>
              <a:rPr lang="cs-CZ" b="1" dirty="0">
                <a:latin typeface="+mn-lt"/>
              </a:rPr>
              <a:t>V REGIONÁLNÍ STÁLÉ KONFERENCI </a:t>
            </a:r>
          </a:p>
        </p:txBody>
      </p:sp>
    </p:spTree>
    <p:extLst>
      <p:ext uri="{BB962C8B-B14F-4D97-AF65-F5344CB8AC3E}">
        <p14:creationId xmlns:p14="http://schemas.microsoft.com/office/powerpoint/2010/main" val="310431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      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7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967924"/>
            <a:ext cx="10515600" cy="5292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spcBef>
                <a:spcPts val="2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sz="2400" b="1" dirty="0">
                <a:solidFill>
                  <a:srgbClr val="FF4D00"/>
                </a:solidFill>
                <a:latin typeface="+mn-lt"/>
              </a:rPr>
              <a:t>Analytická část </a:t>
            </a:r>
          </a:p>
          <a:p>
            <a:pPr marL="504000" lvl="1" indent="-180000"/>
            <a:r>
              <a:rPr lang="cs-CZ" b="1" dirty="0" smtClean="0">
                <a:latin typeface="+mn-lt"/>
              </a:rPr>
              <a:t>ANALÝZA POTŘEB V ÚZEMÍ – únor – duben 2016</a:t>
            </a:r>
          </a:p>
          <a:p>
            <a:pPr marL="324000" lvl="1" indent="0">
              <a:buNone/>
            </a:pPr>
            <a:r>
              <a:rPr lang="cs-CZ" dirty="0" smtClean="0">
                <a:latin typeface="+mn-lt"/>
              </a:rPr>
              <a:t>Úkolem </a:t>
            </a:r>
            <a:r>
              <a:rPr lang="cs-CZ" dirty="0">
                <a:latin typeface="+mn-lt"/>
              </a:rPr>
              <a:t>Analýzy potřeb v území </a:t>
            </a:r>
            <a:r>
              <a:rPr lang="cs-CZ" dirty="0" smtClean="0">
                <a:latin typeface="+mn-lt"/>
              </a:rPr>
              <a:t>bylo </a:t>
            </a:r>
            <a:r>
              <a:rPr lang="cs-CZ" dirty="0">
                <a:latin typeface="+mn-lt"/>
              </a:rPr>
              <a:t>poskytnout podklady pro jednání klíčových aktérů v oblasti vzdělávání na území kraje. </a:t>
            </a:r>
            <a:endParaRPr lang="cs-CZ" dirty="0" smtClean="0">
              <a:latin typeface="+mn-lt"/>
            </a:endParaRPr>
          </a:p>
          <a:p>
            <a:pPr marL="324000" lvl="1" indent="0">
              <a:buNone/>
            </a:pPr>
            <a:r>
              <a:rPr lang="cs-CZ" dirty="0" smtClean="0">
                <a:latin typeface="+mn-lt"/>
              </a:rPr>
              <a:t>Zdroje: existující koncepční </a:t>
            </a:r>
            <a:r>
              <a:rPr lang="cs-CZ" dirty="0">
                <a:latin typeface="+mn-lt"/>
              </a:rPr>
              <a:t>a </a:t>
            </a:r>
            <a:r>
              <a:rPr lang="cs-CZ" dirty="0" smtClean="0">
                <a:latin typeface="+mn-lt"/>
              </a:rPr>
              <a:t>strategické dokumenty </a:t>
            </a:r>
            <a:r>
              <a:rPr lang="cs-CZ" dirty="0">
                <a:latin typeface="+mn-lt"/>
              </a:rPr>
              <a:t>na národní i krajské </a:t>
            </a:r>
            <a:r>
              <a:rPr lang="cs-CZ" dirty="0" smtClean="0">
                <a:latin typeface="+mn-lt"/>
              </a:rPr>
              <a:t>úrovni, statistická </a:t>
            </a:r>
            <a:r>
              <a:rPr lang="cs-CZ" dirty="0">
                <a:latin typeface="+mn-lt"/>
              </a:rPr>
              <a:t>data Ministerstva školství, mládeže a tělovýchovy (MŠMT), Ministerstva práce a sociálních věcí (MPSV), České školní inspekce (ČŠI), Českého statistického úřadu (ČSÚ) a Národního ústavu pro vzdělávání (NÚV).</a:t>
            </a:r>
          </a:p>
          <a:p>
            <a:pPr marL="114300" lvl="1" indent="0">
              <a:lnSpc>
                <a:spcPct val="150000"/>
              </a:lnSpc>
              <a:spcBef>
                <a:spcPct val="0"/>
              </a:spcBef>
              <a:buClr>
                <a:srgbClr val="07376F"/>
              </a:buClr>
              <a:buNone/>
            </a:pPr>
            <a:r>
              <a:rPr lang="cs-CZ" sz="1600" b="1" dirty="0">
                <a:solidFill>
                  <a:srgbClr val="07376F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07376F"/>
                </a:solidFill>
                <a:latin typeface="+mn-lt"/>
              </a:rPr>
              <a:t>  </a:t>
            </a:r>
          </a:p>
          <a:p>
            <a:pPr marL="114300" lvl="1" indent="0">
              <a:lnSpc>
                <a:spcPct val="150000"/>
              </a:lnSpc>
              <a:spcBef>
                <a:spcPct val="0"/>
              </a:spcBef>
              <a:buClr>
                <a:srgbClr val="07376F"/>
              </a:buClr>
              <a:buNone/>
            </a:pPr>
            <a:r>
              <a:rPr lang="cs-CZ" b="1" dirty="0" smtClean="0">
                <a:solidFill>
                  <a:srgbClr val="07376F"/>
                </a:solidFill>
                <a:latin typeface="+mn-lt"/>
              </a:rPr>
              <a:t>struktura:</a:t>
            </a:r>
            <a:endParaRPr lang="cs-CZ" b="1" dirty="0">
              <a:solidFill>
                <a:srgbClr val="07376F"/>
              </a:solidFill>
              <a:latin typeface="+mn-lt"/>
            </a:endParaRPr>
          </a:p>
          <a:p>
            <a:pPr marL="0" lvl="1" indent="0">
              <a:lnSpc>
                <a:spcPct val="120000"/>
              </a:lnSpc>
              <a:spcBef>
                <a:spcPct val="0"/>
              </a:spcBef>
              <a:buClr>
                <a:srgbClr val="07376F"/>
              </a:buClr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Kapitola 1: Úvod do problematiky</a:t>
            </a:r>
          </a:p>
          <a:p>
            <a:pPr marL="0" lvl="1" indent="0">
              <a:lnSpc>
                <a:spcPct val="120000"/>
              </a:lnSpc>
              <a:spcBef>
                <a:spcPct val="0"/>
              </a:spcBef>
              <a:buClr>
                <a:srgbClr val="07376F"/>
              </a:buClr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Kapitola 2: Vstupní analýza a širší kontext </a:t>
            </a:r>
            <a:r>
              <a:rPr lang="cs-CZ" b="1" dirty="0" smtClean="0">
                <a:solidFill>
                  <a:srgbClr val="FF4D00"/>
                </a:solidFill>
                <a:latin typeface="+mn-lt"/>
              </a:rPr>
              <a:t>problematiky</a:t>
            </a:r>
          </a:p>
          <a:p>
            <a:pPr marL="0" lvl="1" indent="0">
              <a:lnSpc>
                <a:spcPct val="120000"/>
              </a:lnSpc>
              <a:spcBef>
                <a:spcPct val="0"/>
              </a:spcBef>
              <a:buClr>
                <a:srgbClr val="07376F"/>
              </a:buClr>
            </a:pPr>
            <a:r>
              <a:rPr lang="cs-CZ" b="1" dirty="0" smtClean="0">
                <a:solidFill>
                  <a:srgbClr val="FF4D00"/>
                </a:solidFill>
                <a:latin typeface="+mn-lt"/>
              </a:rPr>
              <a:t>Kapitola </a:t>
            </a:r>
            <a:r>
              <a:rPr lang="cs-CZ" b="1" dirty="0">
                <a:solidFill>
                  <a:srgbClr val="FF4D00"/>
                </a:solidFill>
                <a:latin typeface="+mn-lt"/>
              </a:rPr>
              <a:t>3: Zhodnocení aktuálních potřeb území na základě klíčových témat KAP </a:t>
            </a:r>
            <a:r>
              <a:rPr lang="cs-CZ" b="1" dirty="0" smtClean="0">
                <a:solidFill>
                  <a:srgbClr val="FF4D00"/>
                </a:solidFill>
                <a:latin typeface="+mn-lt"/>
              </a:rPr>
              <a:t>ZK</a:t>
            </a:r>
          </a:p>
          <a:p>
            <a:pPr marL="0" lvl="1" indent="0">
              <a:lnSpc>
                <a:spcPct val="120000"/>
              </a:lnSpc>
              <a:spcBef>
                <a:spcPct val="0"/>
              </a:spcBef>
              <a:buClr>
                <a:srgbClr val="07376F"/>
              </a:buClr>
            </a:pPr>
            <a:r>
              <a:rPr lang="cs-CZ" b="1" dirty="0" smtClean="0">
                <a:solidFill>
                  <a:srgbClr val="FF4D00"/>
                </a:solidFill>
                <a:latin typeface="+mn-lt"/>
              </a:rPr>
              <a:t>Kapitola </a:t>
            </a:r>
            <a:r>
              <a:rPr lang="cs-CZ" b="1" dirty="0">
                <a:solidFill>
                  <a:srgbClr val="FF4D00"/>
                </a:solidFill>
                <a:latin typeface="+mn-lt"/>
              </a:rPr>
              <a:t>4: Závěrečný souhrn výsledků analýzy potřeb v </a:t>
            </a:r>
            <a:r>
              <a:rPr lang="cs-CZ" b="1" dirty="0" smtClean="0">
                <a:solidFill>
                  <a:srgbClr val="FF4D00"/>
                </a:solidFill>
                <a:latin typeface="+mn-lt"/>
              </a:rPr>
              <a:t>území</a:t>
            </a:r>
          </a:p>
          <a:p>
            <a:pPr marL="0" lvl="1" indent="0">
              <a:lnSpc>
                <a:spcPct val="120000"/>
              </a:lnSpc>
              <a:spcBef>
                <a:spcPct val="0"/>
              </a:spcBef>
              <a:buClr>
                <a:srgbClr val="07376F"/>
              </a:buClr>
            </a:pPr>
            <a:endParaRPr lang="cs-CZ" b="1" dirty="0" smtClean="0">
              <a:solidFill>
                <a:srgbClr val="FF4D00"/>
              </a:solidFill>
              <a:latin typeface="+mn-lt"/>
            </a:endParaRPr>
          </a:p>
          <a:p>
            <a:pPr marL="342900" lvl="2" indent="0">
              <a:lnSpc>
                <a:spcPct val="120000"/>
              </a:lnSpc>
              <a:spcBef>
                <a:spcPct val="0"/>
              </a:spcBef>
              <a:buClr>
                <a:srgbClr val="07376F"/>
              </a:buClr>
            </a:pPr>
            <a:r>
              <a:rPr lang="cs-CZ" sz="1800" b="1" dirty="0" smtClean="0">
                <a:latin typeface="+mn-lt"/>
              </a:rPr>
              <a:t> ANALÝZA </a:t>
            </a:r>
            <a:r>
              <a:rPr lang="cs-CZ" sz="1800" b="1" dirty="0">
                <a:latin typeface="+mn-lt"/>
              </a:rPr>
              <a:t>POTŘEB </a:t>
            </a:r>
            <a:r>
              <a:rPr lang="cs-CZ" sz="1800" b="1" dirty="0" smtClean="0">
                <a:latin typeface="+mn-lt"/>
              </a:rPr>
              <a:t>NA ŠKOLÁCH VE ZLÍNSKÉM KRAJI</a:t>
            </a:r>
            <a:br>
              <a:rPr lang="cs-CZ" sz="1800" b="1" dirty="0" smtClean="0">
                <a:latin typeface="+mn-lt"/>
              </a:rPr>
            </a:br>
            <a:r>
              <a:rPr lang="cs-CZ" sz="1800" b="1" dirty="0" smtClean="0">
                <a:latin typeface="+mn-lt"/>
              </a:rPr>
              <a:t> dotazníkové šetření školách </a:t>
            </a:r>
            <a:r>
              <a:rPr lang="cs-CZ" sz="1800" b="1" dirty="0">
                <a:latin typeface="+mn-lt"/>
              </a:rPr>
              <a:t>– </a:t>
            </a:r>
            <a:r>
              <a:rPr lang="cs-CZ" sz="1800" b="1" dirty="0" smtClean="0">
                <a:latin typeface="+mn-lt"/>
              </a:rPr>
              <a:t>prosinec 2015 – leden </a:t>
            </a:r>
            <a:r>
              <a:rPr lang="cs-CZ" sz="1800" b="1" dirty="0">
                <a:latin typeface="+mn-lt"/>
              </a:rPr>
              <a:t>2016</a:t>
            </a:r>
          </a:p>
          <a:p>
            <a:pPr marL="504000" lvl="1" indent="-180000"/>
            <a:endParaRPr lang="cs-CZ" b="1" dirty="0">
              <a:latin typeface="+mn-lt"/>
            </a:endParaRPr>
          </a:p>
          <a:p>
            <a:pPr marL="504000" lvl="1" indent="-180000"/>
            <a:endParaRPr lang="cs-CZ" b="1" dirty="0" smtClean="0">
              <a:latin typeface="+mn-lt"/>
            </a:endParaRPr>
          </a:p>
          <a:p>
            <a:pPr marL="504000" lvl="1" indent="-180000"/>
            <a:endParaRPr lang="cs-CZ" b="1" dirty="0">
              <a:latin typeface="+mn-lt"/>
            </a:endParaRPr>
          </a:p>
          <a:p>
            <a:pPr marL="504000" lvl="1" indent="-180000"/>
            <a:endParaRPr lang="cs-CZ" b="1" dirty="0" smtClean="0">
              <a:latin typeface="+mn-lt"/>
            </a:endParaRPr>
          </a:p>
          <a:p>
            <a:pPr marL="504000" lvl="1" indent="-180000"/>
            <a:endParaRPr lang="cs-CZ" b="1" dirty="0">
              <a:latin typeface="+mn-lt"/>
            </a:endParaRPr>
          </a:p>
          <a:p>
            <a:pPr marL="324000" lvl="1" indent="0">
              <a:buNone/>
            </a:pPr>
            <a:endParaRPr lang="cs-CZ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936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      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8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679855"/>
            <a:ext cx="10515600" cy="617814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2000"/>
              </a:spcBef>
              <a:spcAft>
                <a:spcPts val="1000"/>
              </a:spcAft>
              <a:buFont typeface="+mj-lt"/>
              <a:buAutoNum type="arabicPeriod" startAt="2"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Stanovení priorit </a:t>
            </a:r>
          </a:p>
          <a:p>
            <a:pPr marL="504000" lvl="1" indent="-180000"/>
            <a:r>
              <a:rPr lang="cs-CZ" b="1" dirty="0" smtClean="0">
                <a:latin typeface="+mn-lt"/>
              </a:rPr>
              <a:t>PRIORITIZACE POTŘEB NA ÚZEMÍ KRAJE – srpen – říjen 2016</a:t>
            </a:r>
          </a:p>
          <a:p>
            <a:pPr marL="0" indent="0">
              <a:buNone/>
            </a:pPr>
            <a:r>
              <a:rPr lang="cs-CZ" sz="1800" dirty="0" smtClean="0">
                <a:latin typeface="+mn-lt"/>
              </a:rPr>
              <a:t>Analýza </a:t>
            </a:r>
            <a:r>
              <a:rPr lang="cs-CZ" sz="1800" dirty="0">
                <a:latin typeface="+mn-lt"/>
              </a:rPr>
              <a:t>potřeb území – problémové oblasti, příčiny, cíle → potřeby důležité pro </a:t>
            </a:r>
            <a:r>
              <a:rPr lang="cs-CZ" sz="1800" dirty="0" smtClean="0">
                <a:latin typeface="+mn-lt"/>
              </a:rPr>
              <a:t>kraj, propojení </a:t>
            </a:r>
            <a:r>
              <a:rPr lang="cs-CZ" sz="1800" dirty="0">
                <a:latin typeface="+mn-lt"/>
              </a:rPr>
              <a:t>cílů z Analýzy potřeb v území s dotazníkovým </a:t>
            </a:r>
            <a:r>
              <a:rPr lang="cs-CZ" sz="1800" dirty="0" smtClean="0">
                <a:latin typeface="+mn-lt"/>
              </a:rPr>
              <a:t>šetřením, zařazení </a:t>
            </a:r>
            <a:r>
              <a:rPr lang="cs-CZ" sz="1800" dirty="0">
                <a:latin typeface="+mn-lt"/>
              </a:rPr>
              <a:t>potřeb do prioritních </a:t>
            </a:r>
            <a:r>
              <a:rPr lang="cs-CZ" sz="1800" dirty="0" smtClean="0">
                <a:latin typeface="+mn-lt"/>
              </a:rPr>
              <a:t>skupin </a:t>
            </a:r>
          </a:p>
          <a:p>
            <a:pPr marL="0" indent="0">
              <a:buNone/>
            </a:pPr>
            <a:endParaRPr lang="cs-CZ" sz="1800" b="1" dirty="0" smtClean="0">
              <a:latin typeface="+mn-lt"/>
            </a:endParaRPr>
          </a:p>
          <a:p>
            <a:pPr marL="0" indent="0">
              <a:buNone/>
            </a:pPr>
            <a:endParaRPr lang="cs-CZ" sz="1800" b="1" dirty="0">
              <a:latin typeface="+mn-lt"/>
            </a:endParaRPr>
          </a:p>
          <a:p>
            <a:pPr marL="0" indent="0">
              <a:buNone/>
            </a:pPr>
            <a:r>
              <a:rPr lang="cs-CZ" sz="1800" b="1" dirty="0" smtClean="0">
                <a:latin typeface="+mn-lt"/>
              </a:rPr>
              <a:t>struktura: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rgbClr val="FF4D00"/>
                </a:solidFill>
                <a:latin typeface="+mn-lt"/>
              </a:rPr>
              <a:t>OBECNÁ PRIORITA – vychází z klíčového tématu nebo jeho části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solidFill>
                  <a:srgbClr val="FF4D00"/>
                </a:solidFill>
                <a:latin typeface="+mn-lt"/>
              </a:rPr>
              <a:t>Obecná priorita A1: Podpora kompetencí k podnikavosti, iniciativě a kreativitě </a:t>
            </a:r>
            <a:r>
              <a:rPr lang="cs-CZ" sz="1800" b="1" dirty="0" smtClean="0">
                <a:solidFill>
                  <a:srgbClr val="FF4D00"/>
                </a:solidFill>
                <a:latin typeface="+mn-lt"/>
              </a:rPr>
              <a:t>u </a:t>
            </a:r>
            <a:r>
              <a:rPr lang="cs-CZ" sz="1800" b="1" dirty="0">
                <a:solidFill>
                  <a:srgbClr val="FF4D00"/>
                </a:solidFill>
                <a:latin typeface="+mn-lt"/>
              </a:rPr>
              <a:t>žáků a studentů středních </a:t>
            </a:r>
            <a:r>
              <a:rPr lang="cs-CZ" sz="1800" b="1" dirty="0" smtClean="0">
                <a:solidFill>
                  <a:srgbClr val="FF4D00"/>
                </a:solidFill>
                <a:latin typeface="+mn-lt"/>
              </a:rPr>
              <a:t/>
            </a:r>
            <a:br>
              <a:rPr lang="cs-CZ" sz="1800" b="1" dirty="0" smtClean="0">
                <a:solidFill>
                  <a:srgbClr val="FF4D00"/>
                </a:solidFill>
                <a:latin typeface="+mn-lt"/>
              </a:rPr>
            </a:br>
            <a:r>
              <a:rPr lang="cs-CZ" sz="1800" b="1" dirty="0" smtClean="0">
                <a:solidFill>
                  <a:srgbClr val="FF4D00"/>
                </a:solidFill>
                <a:latin typeface="+mn-lt"/>
              </a:rPr>
              <a:t>a </a:t>
            </a:r>
            <a:r>
              <a:rPr lang="cs-CZ" sz="1800" b="1" dirty="0">
                <a:solidFill>
                  <a:srgbClr val="FF4D00"/>
                </a:solidFill>
                <a:latin typeface="+mn-lt"/>
              </a:rPr>
              <a:t>vyšších odborných škol  </a:t>
            </a:r>
          </a:p>
          <a:p>
            <a:pPr marL="0" indent="0">
              <a:buNone/>
            </a:pPr>
            <a:endParaRPr lang="cs-CZ" sz="1100" b="1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rgbClr val="FF4D00"/>
                </a:solidFill>
                <a:latin typeface="+mn-lt"/>
              </a:rPr>
              <a:t>OBECNÝ CÍL – cíle v Analýze potřeb v území, hlavní zjištění z dotazníkového šetření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solidFill>
                  <a:srgbClr val="FF4D00"/>
                </a:solidFill>
                <a:latin typeface="+mn-lt"/>
              </a:rPr>
              <a:t>Obecný cíl A1.1: Zařadit podporu kompetencí k podnikavosti, iniciativě a kreativitě u žáků </a:t>
            </a:r>
            <a:r>
              <a:rPr lang="cs-CZ" sz="1800" b="1" dirty="0" smtClean="0">
                <a:solidFill>
                  <a:srgbClr val="FF4D00"/>
                </a:solidFill>
                <a:latin typeface="+mn-lt"/>
              </a:rPr>
              <a:t>a </a:t>
            </a:r>
            <a:r>
              <a:rPr lang="cs-CZ" sz="1800" b="1" dirty="0">
                <a:solidFill>
                  <a:srgbClr val="FF4D00"/>
                </a:solidFill>
                <a:latin typeface="+mn-lt"/>
              </a:rPr>
              <a:t>studentů mezi priority školy</a:t>
            </a:r>
          </a:p>
          <a:p>
            <a:pPr>
              <a:lnSpc>
                <a:spcPct val="100000"/>
              </a:lnSpc>
            </a:pPr>
            <a:endParaRPr lang="cs-CZ" sz="1100" b="1" dirty="0">
              <a:solidFill>
                <a:srgbClr val="FF4D0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rgbClr val="FF4D00"/>
                </a:solidFill>
                <a:latin typeface="+mn-lt"/>
              </a:rPr>
              <a:t>DÍLČÍ CÍL – opatření Analýze potřeb v území, v dotazníkovém šetření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solidFill>
                  <a:srgbClr val="FF4D00"/>
                </a:solidFill>
                <a:latin typeface="+mn-lt"/>
              </a:rPr>
              <a:t>Dílčí cíl A1.1.1: Zajistit koordinaci aktivit podporujících podnikavost, iniciativu a kreativitu u žáků </a:t>
            </a:r>
            <a:r>
              <a:rPr lang="cs-CZ" sz="1800" b="1" dirty="0" smtClean="0">
                <a:solidFill>
                  <a:srgbClr val="FF4D00"/>
                </a:solidFill>
                <a:latin typeface="+mn-lt"/>
              </a:rPr>
              <a:t>a </a:t>
            </a:r>
            <a:r>
              <a:rPr lang="cs-CZ" sz="1800" b="1" dirty="0">
                <a:solidFill>
                  <a:srgbClr val="FF4D00"/>
                </a:solidFill>
                <a:latin typeface="+mn-lt"/>
              </a:rPr>
              <a:t>studentů ve škole </a:t>
            </a:r>
            <a:endParaRPr lang="cs-CZ" sz="1800" b="1" dirty="0" smtClean="0">
              <a:solidFill>
                <a:srgbClr val="FF4D00"/>
              </a:solidFill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rgbClr val="FF4D00"/>
                </a:solidFill>
                <a:latin typeface="+mn-lt"/>
              </a:rPr>
              <a:t>NAVRŽENÉ A DOPORUČENÉ AKTIVITY</a:t>
            </a:r>
          </a:p>
          <a:p>
            <a:pPr marL="0" indent="0">
              <a:buNone/>
            </a:pPr>
            <a:endParaRPr lang="cs-CZ" sz="1400" b="1" dirty="0">
              <a:latin typeface="+mn-lt"/>
            </a:endParaRPr>
          </a:p>
          <a:p>
            <a:pPr marL="0" indent="0">
              <a:buNone/>
            </a:pPr>
            <a:endParaRPr lang="cs-CZ" sz="1400" b="1" dirty="0" smtClean="0">
              <a:latin typeface="+mn-lt"/>
            </a:endParaRPr>
          </a:p>
          <a:p>
            <a:pPr marL="0" indent="0">
              <a:buNone/>
            </a:pPr>
            <a:endParaRPr lang="cs-CZ" sz="1400" b="1" dirty="0">
              <a:latin typeface="+mn-lt"/>
            </a:endParaRPr>
          </a:p>
          <a:p>
            <a:pPr marL="0" indent="0">
              <a:buNone/>
            </a:pPr>
            <a:endParaRPr lang="cs-CZ" sz="1400" b="1" dirty="0" smtClean="0">
              <a:latin typeface="+mn-lt"/>
            </a:endParaRPr>
          </a:p>
          <a:p>
            <a:pPr marL="0" indent="0">
              <a:buNone/>
            </a:pPr>
            <a:endParaRPr lang="cs-CZ" sz="1400" b="1" dirty="0">
              <a:latin typeface="+mn-lt"/>
            </a:endParaRPr>
          </a:p>
          <a:p>
            <a:pPr marL="0" indent="0">
              <a:buNone/>
            </a:pPr>
            <a:endParaRPr lang="cs-CZ" sz="1400" b="1" dirty="0" smtClean="0">
              <a:latin typeface="+mn-lt"/>
            </a:endParaRPr>
          </a:p>
          <a:p>
            <a:pPr lvl="0"/>
            <a:endParaRPr lang="cs-CZ" sz="1200" dirty="0" smtClean="0"/>
          </a:p>
          <a:p>
            <a:pPr marL="324000" lvl="1" indent="0">
              <a:buNone/>
            </a:pPr>
            <a:r>
              <a:rPr lang="cs-CZ" b="1" dirty="0" smtClean="0">
                <a:latin typeface="+mn-lt"/>
              </a:rPr>
              <a:t> </a:t>
            </a:r>
            <a:endParaRPr lang="cs-CZ" b="1" dirty="0">
              <a:latin typeface="+mn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42847728"/>
              </p:ext>
            </p:extLst>
          </p:nvPr>
        </p:nvGraphicFramePr>
        <p:xfrm>
          <a:off x="2153789" y="1946906"/>
          <a:ext cx="5824800" cy="1235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368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834" y="602799"/>
            <a:ext cx="9317966" cy="553142"/>
          </a:xfrm>
          <a:ln>
            <a:noFill/>
            <a:prstDash val="dash"/>
          </a:ln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      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9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967924"/>
            <a:ext cx="10515600" cy="518447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spcBef>
                <a:spcPts val="2000"/>
              </a:spcBef>
              <a:spcAft>
                <a:spcPts val="1000"/>
              </a:spcAft>
              <a:buFont typeface="+mj-lt"/>
              <a:buAutoNum type="arabicPeriod" startAt="3"/>
            </a:pPr>
            <a:r>
              <a:rPr lang="cs-CZ" sz="2400" b="1" dirty="0" smtClean="0">
                <a:solidFill>
                  <a:srgbClr val="FF4D00"/>
                </a:solidFill>
                <a:latin typeface="Calibri" panose="020F0502020204030204" pitchFamily="34" charset="0"/>
              </a:rPr>
              <a:t>Návrh </a:t>
            </a:r>
            <a:r>
              <a:rPr lang="cs-CZ" sz="2400" b="1" dirty="0">
                <a:solidFill>
                  <a:srgbClr val="FF4D00"/>
                </a:solidFill>
                <a:latin typeface="Calibri" panose="020F0502020204030204" pitchFamily="34" charset="0"/>
              </a:rPr>
              <a:t>řešení </a:t>
            </a:r>
          </a:p>
          <a:p>
            <a:pPr marL="504000" lvl="1" indent="-180000"/>
            <a:r>
              <a:rPr lang="cs-CZ" b="1" dirty="0">
                <a:latin typeface="+mn-lt"/>
              </a:rPr>
              <a:t>NÁVRH ŘEŠENÍ KRAJSKÉHO AKČNÍHO </a:t>
            </a:r>
            <a:r>
              <a:rPr lang="cs-CZ" b="1" dirty="0" smtClean="0">
                <a:latin typeface="+mn-lt"/>
              </a:rPr>
              <a:t>PLÁNU – říjen - prosinec 2016</a:t>
            </a:r>
          </a:p>
          <a:p>
            <a:pPr marL="324000" lvl="1" indent="0">
              <a:buNone/>
            </a:pPr>
            <a:r>
              <a:rPr lang="cs-CZ" dirty="0" smtClean="0">
                <a:latin typeface="+mn-lt"/>
              </a:rPr>
              <a:t>Krajský </a:t>
            </a:r>
            <a:r>
              <a:rPr lang="cs-CZ" dirty="0">
                <a:latin typeface="+mn-lt"/>
              </a:rPr>
              <a:t>akční plán rozvoje vzdělávání stanovuje priority a jednotlivé kroky vedoucí k dosažení cílů </a:t>
            </a:r>
            <a:r>
              <a:rPr lang="cs-CZ" dirty="0" smtClean="0">
                <a:latin typeface="+mn-lt"/>
              </a:rPr>
              <a:t>                 vzdělávací </a:t>
            </a:r>
            <a:r>
              <a:rPr lang="cs-CZ" dirty="0">
                <a:latin typeface="+mn-lt"/>
              </a:rPr>
              <a:t>politiky na území Zlínského kraje na základě potřebnosti, naléhavosti a </a:t>
            </a:r>
            <a:r>
              <a:rPr lang="cs-CZ" dirty="0" smtClean="0">
                <a:latin typeface="+mn-lt"/>
              </a:rPr>
              <a:t>přínosů.</a:t>
            </a:r>
          </a:p>
          <a:p>
            <a:pPr marL="504000" lvl="1" indent="-180000"/>
            <a:endParaRPr lang="cs-CZ" dirty="0" smtClean="0">
              <a:latin typeface="+mn-lt"/>
            </a:endParaRP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OBECNÁ PRIORITA </a:t>
            </a: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OBECNÝ CÍL</a:t>
            </a: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DÍLČÍ CÍL</a:t>
            </a: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KRITÉRIUM SPLNĚNÍ </a:t>
            </a:r>
            <a:r>
              <a:rPr lang="cs-CZ" b="1" dirty="0" smtClean="0">
                <a:solidFill>
                  <a:srgbClr val="FF4D00"/>
                </a:solidFill>
                <a:latin typeface="+mn-lt"/>
              </a:rPr>
              <a:t>- konkretizace </a:t>
            </a:r>
            <a:r>
              <a:rPr lang="cs-CZ" b="1" dirty="0">
                <a:solidFill>
                  <a:srgbClr val="FF4D00"/>
                </a:solidFill>
                <a:latin typeface="+mn-lt"/>
              </a:rPr>
              <a:t>dílčího cíle pomocí SMART ukazatelů</a:t>
            </a: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ČINNOSTI (AKTIVITY)</a:t>
            </a: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PŘEDPOKLADY REALIZACE</a:t>
            </a: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ZAPOJENÉ SUBJEKTY</a:t>
            </a: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4D00"/>
                </a:solidFill>
                <a:latin typeface="+mn-lt"/>
              </a:rPr>
              <a:t>TERMÍN</a:t>
            </a:r>
          </a:p>
          <a:p>
            <a:pPr marL="504000" lvl="1" indent="-180000"/>
            <a:endParaRPr lang="cs-CZ" b="1" dirty="0" smtClean="0">
              <a:latin typeface="+mn-lt"/>
            </a:endParaRPr>
          </a:p>
          <a:p>
            <a:pPr marL="504000" lvl="1" indent="-180000"/>
            <a:r>
              <a:rPr lang="cs-CZ" b="1" dirty="0" smtClean="0">
                <a:latin typeface="+mn-lt"/>
              </a:rPr>
              <a:t>NÁVRH ŠABLON PRO ŠKOLY</a:t>
            </a:r>
          </a:p>
          <a:p>
            <a:pPr marL="504000" lvl="1" indent="-180000"/>
            <a:r>
              <a:rPr lang="cs-CZ" b="1" dirty="0" smtClean="0">
                <a:latin typeface="+mn-lt"/>
              </a:rPr>
              <a:t>NÁVRH KRAJSKÝCH IMPLEMENTAČNÍCH PROJEK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TŮ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352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E58F766D-A0D8-4372-960D-525CB0D02DF4}" vid="{A0600A75-4AA1-4FD5-90E5-C473D597B16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5" ma:contentTypeDescription="Vytvoří nový dokument" ma:contentTypeScope="" ma:versionID="b333860d1f8ee7686ea384f8df339f40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73559025c8c6e80c7b1d6eb410070e27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2BF70E-E03C-4A8C-89A4-6F105D69FA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A813A2-FD23-4DBD-9611-008018AFC41C}">
  <ds:schemaRefs>
    <ds:schemaRef ds:uri="7ffaba63-cadb-4ee0-afcd-3a4a42323a6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4ed50015-f427-4bca-b79c-7b0ef9a9fc9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EF3D70B-16C8-48FB-9615-05A70020AD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4737</TotalTime>
  <Words>700</Words>
  <Application>Microsoft Office PowerPoint</Application>
  <PresentationFormat>Širokoúhlá obrazovka</PresentationFormat>
  <Paragraphs>211</Paragraphs>
  <Slides>25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Arial Narrow</vt:lpstr>
      <vt:lpstr>Calibri</vt:lpstr>
      <vt:lpstr>Wingdings</vt:lpstr>
      <vt:lpstr>2_Motiv Office</vt:lpstr>
      <vt:lpstr>Prezentace aplikace PowerPoint</vt:lpstr>
      <vt:lpstr>Co je KAP? </vt:lpstr>
      <vt:lpstr> Na co je KAP zaměřen?</vt:lpstr>
      <vt:lpstr>Kdo se podílí na KAP?                   Aktéři                                                 </vt:lpstr>
      <vt:lpstr>Kdo se podílí na KAP?                   Zapojené subjekty</vt:lpstr>
      <vt:lpstr>Jaký je výstup?         </vt:lpstr>
      <vt:lpstr>        </vt:lpstr>
      <vt:lpstr>        </vt:lpstr>
      <vt:lpstr>   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 </vt:lpstr>
      <vt:lpstr>Prezentace aplikace PowerPoint</vt:lpstr>
      <vt:lpstr>    DĚKUJI VÁM ZA POZORNOST!</vt:lpstr>
    </vt:vector>
  </TitlesOfParts>
  <Company>Krajský úřad Zlínského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Jaša Stanislav</dc:creator>
  <cp:lastModifiedBy>Baťková Jitka</cp:lastModifiedBy>
  <cp:revision>207</cp:revision>
  <cp:lastPrinted>2017-01-26T07:43:54Z</cp:lastPrinted>
  <dcterms:created xsi:type="dcterms:W3CDTF">2016-05-17T13:34:53Z</dcterms:created>
  <dcterms:modified xsi:type="dcterms:W3CDTF">2017-03-10T10:27:04Z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