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</p:sldMasterIdLst>
  <p:notesMasterIdLst>
    <p:notesMasterId r:id="rId17"/>
  </p:notesMasterIdLst>
  <p:handoutMasterIdLst>
    <p:handoutMasterId r:id="rId18"/>
  </p:handoutMasterIdLst>
  <p:sldIdLst>
    <p:sldId id="602" r:id="rId5"/>
    <p:sldId id="686" r:id="rId6"/>
    <p:sldId id="656" r:id="rId7"/>
    <p:sldId id="682" r:id="rId8"/>
    <p:sldId id="608" r:id="rId9"/>
    <p:sldId id="609" r:id="rId10"/>
    <p:sldId id="652" r:id="rId11"/>
    <p:sldId id="606" r:id="rId12"/>
    <p:sldId id="689" r:id="rId13"/>
    <p:sldId id="690" r:id="rId14"/>
    <p:sldId id="651" r:id="rId15"/>
    <p:sldId id="650" r:id="rId16"/>
  </p:sldIdLst>
  <p:sldSz cx="18288000" cy="10287000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E7F00"/>
    <a:srgbClr val="CC6600"/>
    <a:srgbClr val="FF3300"/>
    <a:srgbClr val="FFCC99"/>
    <a:srgbClr val="3FCDFF"/>
    <a:srgbClr val="33CC33"/>
    <a:srgbClr val="008000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740" autoAdjust="0"/>
  </p:normalViewPr>
  <p:slideViewPr>
    <p:cSldViewPr>
      <p:cViewPr varScale="1">
        <p:scale>
          <a:sx n="78" d="100"/>
          <a:sy n="78" d="100"/>
        </p:scale>
        <p:origin x="852" y="10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81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88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9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10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988" y="4631204"/>
            <a:ext cx="13208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Projekt P-KAP</a:t>
            </a:r>
          </a:p>
          <a:p>
            <a:r>
              <a:rPr lang="cs-CZ" sz="6000" b="1" dirty="0" smtClean="0"/>
              <a:t>Podpora krajského akčního plánování</a:t>
            </a:r>
            <a:r>
              <a:rPr lang="en-US" sz="6000" b="1" dirty="0" smtClean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971800" y="8763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jsou/budou ve výzvách možnosti pro SŠ a VOŠ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2072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OP VVV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smtClean="0"/>
              <a:t>„</a:t>
            </a:r>
            <a:r>
              <a:rPr lang="cs-CZ" sz="3200" b="1" dirty="0"/>
              <a:t>Šablony“ - projekty se zjednodušeným </a:t>
            </a:r>
            <a:r>
              <a:rPr lang="cs-CZ" sz="3200" b="1" dirty="0" smtClean="0"/>
              <a:t>vykazováním </a:t>
            </a:r>
          </a:p>
          <a:p>
            <a:r>
              <a:rPr lang="cs-CZ" sz="3200" dirty="0" smtClean="0"/>
              <a:t>     3 etapy výzev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err="1" smtClean="0"/>
              <a:t>IPo</a:t>
            </a:r>
            <a:r>
              <a:rPr lang="cs-CZ" sz="3200" b="1" dirty="0" smtClean="0"/>
              <a:t> – individuální projekty ostatní</a:t>
            </a:r>
          </a:p>
          <a:p>
            <a:r>
              <a:rPr lang="cs-CZ" sz="3200" dirty="0" smtClean="0"/>
              <a:t>     výzva pravděpodobně 2017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err="1" smtClean="0"/>
              <a:t>IPo</a:t>
            </a:r>
            <a:r>
              <a:rPr lang="cs-CZ" sz="3200" b="1" dirty="0" smtClean="0"/>
              <a:t> </a:t>
            </a:r>
            <a:r>
              <a:rPr lang="cs-CZ" sz="3200" b="1" dirty="0"/>
              <a:t>–</a:t>
            </a:r>
            <a:r>
              <a:rPr lang="cs-CZ" sz="3200" b="1" dirty="0" smtClean="0"/>
              <a:t> individuální projekty ostatní </a:t>
            </a:r>
          </a:p>
          <a:p>
            <a:r>
              <a:rPr lang="cs-CZ" sz="3200" b="1" dirty="0" smtClean="0"/>
              <a:t>     </a:t>
            </a:r>
            <a:r>
              <a:rPr lang="cs-CZ" sz="3200" dirty="0" smtClean="0"/>
              <a:t>výzva pro kraje duben 2017</a:t>
            </a:r>
            <a:endParaRPr lang="cs-CZ" sz="3200" dirty="0"/>
          </a:p>
          <a:p>
            <a:pPr>
              <a:spcBef>
                <a:spcPts val="1200"/>
              </a:spcBef>
            </a:pPr>
            <a:endParaRPr lang="cs-CZ" sz="3200" b="1" dirty="0" smtClean="0"/>
          </a:p>
          <a:p>
            <a:pPr>
              <a:spcBef>
                <a:spcPts val="1200"/>
              </a:spcBef>
            </a:pPr>
            <a:r>
              <a:rPr lang="cs-CZ" sz="3200" b="1" dirty="0" smtClean="0"/>
              <a:t>IROP</a:t>
            </a:r>
          </a:p>
          <a:p>
            <a:pPr>
              <a:spcBef>
                <a:spcPts val="1200"/>
              </a:spcBef>
            </a:pPr>
            <a:r>
              <a:rPr lang="cs-CZ" sz="3200" b="1" dirty="0" smtClean="0"/>
              <a:t>Č.32, 33 Infrastruktura SŠ a VOŠ</a:t>
            </a:r>
          </a:p>
          <a:p>
            <a:pPr>
              <a:spcBef>
                <a:spcPts val="1200"/>
              </a:spcBef>
            </a:pPr>
            <a:r>
              <a:rPr lang="cs-CZ" sz="3200" b="1" smtClean="0"/>
              <a:t>Č.56</a:t>
            </a:r>
            <a:r>
              <a:rPr lang="cs-CZ" sz="3200" b="1" dirty="0" smtClean="0"/>
              <a:t>, 57 Infrastruktura pro zájmové, neformální a celoživotní vzdělávání</a:t>
            </a:r>
          </a:p>
          <a:p>
            <a:pPr>
              <a:spcBef>
                <a:spcPts val="1200"/>
              </a:spcBef>
            </a:pPr>
            <a:r>
              <a:rPr lang="cs-CZ" sz="3200" b="1" dirty="0" smtClean="0"/>
              <a:t>Č.67 Infrastruktura pro vzdělávání - IPRÚ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775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318657" y="3349994"/>
            <a:ext cx="14978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800" i="1" dirty="0" smtClean="0"/>
              <a:t>Děkuji Vám za pozornost.</a:t>
            </a:r>
            <a:r>
              <a:rPr lang="en-US" sz="8800" i="1" dirty="0" smtClean="0"/>
              <a:t>    </a:t>
            </a:r>
            <a:endParaRPr lang="uk-UA" sz="8800" i="1" dirty="0"/>
          </a:p>
        </p:txBody>
      </p:sp>
      <p:sp>
        <p:nvSpPr>
          <p:cNvPr id="9" name="TextBox 2"/>
          <p:cNvSpPr txBox="1"/>
          <p:nvPr/>
        </p:nvSpPr>
        <p:spPr>
          <a:xfrm>
            <a:off x="2318657" y="5270622"/>
            <a:ext cx="14597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i="1" dirty="0" smtClean="0"/>
              <a:t>Iveta Nemjová</a:t>
            </a:r>
          </a:p>
          <a:p>
            <a:pPr algn="r"/>
            <a:r>
              <a:rPr lang="cs-CZ" sz="4400" i="1" dirty="0"/>
              <a:t>iveta.nemjova@nuv.cz</a:t>
            </a:r>
            <a:endParaRPr lang="uk-UA" sz="3200" i="1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267700"/>
            <a:ext cx="14067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Projekt </a:t>
            </a:r>
            <a:r>
              <a:rPr lang="en-US" sz="2800" dirty="0" err="1" smtClean="0"/>
              <a:t>Podpora</a:t>
            </a:r>
            <a:r>
              <a:rPr lang="en-US" sz="2800" dirty="0" smtClean="0"/>
              <a:t> </a:t>
            </a:r>
            <a:r>
              <a:rPr lang="en-US" sz="2800" dirty="0" err="1"/>
              <a:t>krajského</a:t>
            </a:r>
            <a:r>
              <a:rPr lang="en-US" sz="2800" dirty="0"/>
              <a:t> </a:t>
            </a:r>
            <a:r>
              <a:rPr lang="en-US" sz="2800" dirty="0" err="1"/>
              <a:t>akčního</a:t>
            </a:r>
            <a:r>
              <a:rPr lang="en-US" sz="2800" dirty="0"/>
              <a:t> </a:t>
            </a:r>
            <a:r>
              <a:rPr lang="en-US" sz="2800" dirty="0" err="1"/>
              <a:t>plánování</a:t>
            </a:r>
            <a:r>
              <a:rPr lang="en-US" sz="2800" dirty="0"/>
              <a:t> (P-KAP) </a:t>
            </a:r>
            <a:r>
              <a:rPr lang="en-US" sz="2800" dirty="0" err="1"/>
              <a:t>zajišťuje</a:t>
            </a:r>
            <a:r>
              <a:rPr lang="en-US" sz="2800" dirty="0"/>
              <a:t> </a:t>
            </a:r>
            <a:r>
              <a:rPr lang="en-US" sz="2800" dirty="0" err="1"/>
              <a:t>metodickou</a:t>
            </a:r>
            <a:r>
              <a:rPr lang="en-US" sz="2800" dirty="0"/>
              <a:t> </a:t>
            </a:r>
            <a:r>
              <a:rPr lang="en-US" sz="2800" dirty="0" err="1" smtClean="0"/>
              <a:t>podporu</a:t>
            </a:r>
            <a:r>
              <a:rPr lang="en-US" sz="2800" dirty="0" smtClean="0"/>
              <a:t> 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využívání</a:t>
            </a:r>
            <a:r>
              <a:rPr lang="en-US" sz="2800" dirty="0"/>
              <a:t> </a:t>
            </a:r>
            <a:r>
              <a:rPr lang="en-US" sz="2800" dirty="0" err="1"/>
              <a:t>akčního</a:t>
            </a:r>
            <a:r>
              <a:rPr lang="en-US" sz="2800" dirty="0"/>
              <a:t> </a:t>
            </a:r>
            <a:r>
              <a:rPr lang="en-US" sz="2800" dirty="0" err="1"/>
              <a:t>plánování</a:t>
            </a:r>
            <a:r>
              <a:rPr lang="en-US" sz="2800" dirty="0"/>
              <a:t> na </a:t>
            </a:r>
            <a:r>
              <a:rPr lang="en-US" sz="2800" dirty="0" err="1"/>
              <a:t>úrovni</a:t>
            </a:r>
            <a:r>
              <a:rPr lang="en-US" sz="2800" dirty="0"/>
              <a:t> </a:t>
            </a:r>
            <a:r>
              <a:rPr lang="en-US" sz="2800" dirty="0" err="1"/>
              <a:t>kraje</a:t>
            </a:r>
            <a:r>
              <a:rPr lang="en-US" sz="2800" dirty="0"/>
              <a:t> a </a:t>
            </a:r>
            <a:r>
              <a:rPr lang="en-US" sz="2800" dirty="0" err="1"/>
              <a:t>středních</a:t>
            </a:r>
            <a:r>
              <a:rPr lang="en-US" sz="2800" dirty="0"/>
              <a:t> a </a:t>
            </a:r>
            <a:r>
              <a:rPr lang="en-US" sz="2800" dirty="0" err="1"/>
              <a:t>vyšších</a:t>
            </a:r>
            <a:r>
              <a:rPr lang="en-US" sz="2800" dirty="0"/>
              <a:t> </a:t>
            </a:r>
            <a:r>
              <a:rPr lang="en-US" sz="2800" dirty="0" err="1"/>
              <a:t>odborných</a:t>
            </a:r>
            <a:r>
              <a:rPr lang="en-US" sz="2800" dirty="0"/>
              <a:t> </a:t>
            </a:r>
            <a:r>
              <a:rPr lang="en-US" sz="2800" dirty="0" err="1"/>
              <a:t>škol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klíčové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oblasti (oblasti intervencí)?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764000" cy="749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200" dirty="0" smtClean="0"/>
              <a:t>6 </a:t>
            </a:r>
            <a:r>
              <a:rPr lang="cs-CZ" sz="3200" dirty="0"/>
              <a:t>oblastí </a:t>
            </a:r>
            <a:r>
              <a:rPr lang="cs-CZ" sz="3200" dirty="0" smtClean="0"/>
              <a:t>povinných:</a:t>
            </a:r>
            <a:endParaRPr lang="cs-CZ" sz="3200" dirty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 Podpora </a:t>
            </a:r>
            <a:r>
              <a:rPr lang="cs-CZ" sz="3200" dirty="0"/>
              <a:t>polytechnického </a:t>
            </a:r>
            <a:r>
              <a:rPr lang="cs-CZ" sz="3200" dirty="0" smtClean="0"/>
              <a:t>vzdělávání</a:t>
            </a:r>
            <a:endParaRPr lang="cs-CZ" sz="3200" dirty="0"/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 Podpora </a:t>
            </a:r>
            <a:r>
              <a:rPr lang="cs-CZ" sz="3200" dirty="0"/>
              <a:t>kompetencí k podnikavosti, iniciativě a kreativitě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 Podpora </a:t>
            </a:r>
            <a:r>
              <a:rPr lang="cs-CZ" sz="3200" dirty="0"/>
              <a:t>odborného vzdělávání včetně spolupráce škol a zaměstnavatelů </a:t>
            </a:r>
            <a:r>
              <a:rPr lang="cs-CZ" sz="3200" dirty="0" smtClean="0"/>
              <a:t> </a:t>
            </a:r>
            <a:endParaRPr lang="cs-CZ" sz="32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 Rozvoj </a:t>
            </a:r>
            <a:r>
              <a:rPr lang="cs-CZ" sz="3200" dirty="0"/>
              <a:t>kariérového poradenství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Rozvoj škol jako center dalšího profesního vzdělávání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</a:t>
            </a:r>
            <a:r>
              <a:rPr lang="cs-CZ" sz="3200" dirty="0" smtClean="0"/>
              <a:t>inkluze</a:t>
            </a:r>
          </a:p>
          <a:p>
            <a:pPr lvl="0">
              <a:spcBef>
                <a:spcPts val="600"/>
              </a:spcBef>
            </a:pPr>
            <a:endParaRPr lang="cs-CZ" sz="3200" dirty="0" smtClean="0"/>
          </a:p>
          <a:p>
            <a:pPr lvl="0">
              <a:spcBef>
                <a:spcPts val="600"/>
              </a:spcBef>
            </a:pPr>
            <a:r>
              <a:rPr lang="cs-CZ" sz="3200" dirty="0" smtClean="0"/>
              <a:t>3 nepovinné oblasti: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 smtClean="0"/>
              <a:t>  Rozvoj cizích jazyků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 smtClean="0"/>
              <a:t>  Podpora matematické a čtenářské gramotnosti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 smtClean="0"/>
              <a:t>  Podpora ICT kompetencí</a:t>
            </a:r>
          </a:p>
          <a:p>
            <a:pPr lvl="0">
              <a:spcBef>
                <a:spcPts val="600"/>
              </a:spcBef>
            </a:pP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Jaký je obecný princip metodické podpory projektu P-KAP?</a:t>
            </a:r>
            <a:endParaRPr lang="pl-PL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52601" y="1714500"/>
            <a:ext cx="13868404" cy="8001000"/>
            <a:chOff x="9265691" y="7303597"/>
            <a:chExt cx="1532610" cy="1524000"/>
          </a:xfrm>
        </p:grpSpPr>
        <p:sp>
          <p:nvSpPr>
            <p:cNvPr id="5" name="Ovál 11"/>
            <p:cNvSpPr/>
            <p:nvPr/>
          </p:nvSpPr>
          <p:spPr>
            <a:xfrm>
              <a:off x="9265691" y="7303597"/>
              <a:ext cx="1532610" cy="1524000"/>
            </a:xfrm>
            <a:prstGeom prst="ellipse">
              <a:avLst/>
            </a:prstGeom>
            <a:solidFill>
              <a:srgbClr val="0066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9737263" y="8580854"/>
              <a:ext cx="637564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ŠAP a PA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79368" y="7448740"/>
              <a:ext cx="527538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KAP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495800" y="3390900"/>
            <a:ext cx="8686800" cy="4648200"/>
            <a:chOff x="9274301" y="7303597"/>
            <a:chExt cx="1524000" cy="1524000"/>
          </a:xfrm>
        </p:grpSpPr>
        <p:sp>
          <p:nvSpPr>
            <p:cNvPr id="9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solidFill>
              <a:srgbClr val="F2B800"/>
            </a:solidFill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369252" y="7828253"/>
              <a:ext cx="306595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v krajích</a:t>
              </a:r>
              <a:endParaRPr lang="cs-CZ" sz="3200" b="1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387388" y="7828253"/>
              <a:ext cx="351030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intervencí</a:t>
              </a:r>
              <a:endParaRPr lang="cs-CZ" sz="3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086600" y="4762500"/>
            <a:ext cx="3581400" cy="1905000"/>
            <a:chOff x="9274301" y="7303597"/>
            <a:chExt cx="1524000" cy="1524000"/>
          </a:xfrm>
          <a:solidFill>
            <a:srgbClr val="003399"/>
          </a:solidFill>
        </p:grpSpPr>
        <p:sp>
          <p:nvSpPr>
            <p:cNvPr id="13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grpFill/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9509567" y="7451081"/>
              <a:ext cx="1086086" cy="1255728"/>
            </a:xfrm>
            <a:prstGeom prst="rect">
              <a:avLst/>
            </a:prstGeom>
            <a:solidFill>
              <a:srgbClr val="003399">
                <a:alpha val="0"/>
              </a:srgbClr>
            </a:solidFill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Analytické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 metodické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zázemí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Přímá spojovací čára 14"/>
          <p:cNvCxnSpPr/>
          <p:nvPr/>
        </p:nvCxnSpPr>
        <p:spPr>
          <a:xfrm>
            <a:off x="13182600" y="5753100"/>
            <a:ext cx="2362200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5" idx="2"/>
          </p:cNvCxnSpPr>
          <p:nvPr/>
        </p:nvCxnSpPr>
        <p:spPr>
          <a:xfrm>
            <a:off x="1752601" y="5715000"/>
            <a:ext cx="2743199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13" idx="0"/>
            <a:endCxn id="9" idx="0"/>
          </p:cNvCxnSpPr>
          <p:nvPr/>
        </p:nvCxnSpPr>
        <p:spPr>
          <a:xfrm flipH="1" flipV="1">
            <a:off x="8839200" y="33909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 flipV="1">
            <a:off x="8915400" y="66675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výsledků dotazníkového šetření </a:t>
            </a:r>
            <a:endParaRPr lang="en-US" sz="3600" b="1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První vlna šetření proběhla v období 25.11.2015 – 19.1.2016, v období 9.5.2016 – 30.6.2016 realizován dosběr – celková návratnost činí 98 %.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 vytvořen detailní report s výsledky dotazníkového šetření v úplné                  a zkrácené podobě, vždy pro příslušný kraj.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Momentálně jsou připravovány podklady pro celorepublikovou analýzu a následně komparační analýzu výsledků.</a:t>
            </a:r>
          </a:p>
          <a:p>
            <a:pPr marL="457200" indent="-457200">
              <a:spcBef>
                <a:spcPts val="1200"/>
              </a:spcBef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regionálně specifických dat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byly zpracovány výstupy obsahující informace o struktuře pracovní síly, vývoji vzdělanostní struktury a nezaměstnanosti.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Výstupy obsahují časové řady, které budou dále aktualizovány.</a:t>
            </a:r>
          </a:p>
          <a:p>
            <a:pPr marL="457200" indent="-457200">
              <a:spcBef>
                <a:spcPts val="1200"/>
              </a:spcBef>
            </a:pPr>
            <a:endParaRPr lang="en-US" sz="3200" dirty="0" smtClean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byly vytvořeny analytické výstupy?</a:t>
            </a:r>
            <a:endParaRPr lang="cs-CZ" spc="-20" dirty="0"/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metodické materiály byly vytvořeny na podporu tvorby KAP?</a:t>
            </a:r>
            <a:endParaRPr lang="cs-CZ" dirty="0"/>
          </a:p>
        </p:txBody>
      </p:sp>
      <p:sp>
        <p:nvSpPr>
          <p:cNvPr id="5" name="TextBox 23"/>
          <p:cNvSpPr txBox="1"/>
          <p:nvPr/>
        </p:nvSpPr>
        <p:spPr>
          <a:xfrm>
            <a:off x="1409700" y="1738372"/>
            <a:ext cx="1562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Metodické listy pro jednotlivé fáze tvorby KAP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01 – Analýza potřeb v území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02 – Rámec pro investice do infrastruktury (+ ML 06 k jeho aktualizaci)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03 – Analýza potřeb škol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04 – </a:t>
            </a:r>
            <a:r>
              <a:rPr lang="cs-CZ" sz="3200" dirty="0" err="1" smtClean="0"/>
              <a:t>Prioritizace</a:t>
            </a:r>
            <a:r>
              <a:rPr lang="cs-CZ" sz="3200" dirty="0" smtClean="0"/>
              <a:t> potřeb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05 – Sestavení krajského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07 – Dokumentace krajského akčního plánu</a:t>
            </a:r>
          </a:p>
          <a:p>
            <a:pPr>
              <a:spcBef>
                <a:spcPts val="1200"/>
              </a:spcBef>
            </a:pPr>
            <a:endParaRPr lang="cs-CZ" sz="3200" dirty="0"/>
          </a:p>
          <a:p>
            <a:pPr>
              <a:spcBef>
                <a:spcPts val="1200"/>
              </a:spcBef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870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20" dirty="0" smtClean="0"/>
              <a:t>Jaké metodické materiály byly vytvořeny pro podporu tvorby ŠAP a PA?</a:t>
            </a:r>
            <a:endParaRPr lang="cs-CZ" dirty="0"/>
          </a:p>
        </p:txBody>
      </p:sp>
      <p:sp>
        <p:nvSpPr>
          <p:cNvPr id="4" name="TextBox 23"/>
          <p:cNvSpPr txBox="1"/>
          <p:nvPr/>
        </p:nvSpPr>
        <p:spPr>
          <a:xfrm>
            <a:off x="1385961" y="1790700"/>
            <a:ext cx="15621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Základní metodika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Metodika tvorby školního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1 k metodice - příklady částí ŠAP pro všechny povinné oblasti intervencí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2 k metodice - šablona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3 k metodice - specifika PA oproti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4 k metodice - šablona PA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Školicí/metodické prezentace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Prezentace pro využití na workshopech s řediteli škol 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err="1" smtClean="0"/>
              <a:t>Videometodika</a:t>
            </a:r>
            <a:r>
              <a:rPr lang="cs-CZ" sz="3200" dirty="0" smtClean="0"/>
              <a:t>  „Proč a jak tvořit ŠAP a PA“ 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Jsou připraveny školicí prezentace pro prvé kolo seminářů k tvorbě ŠAP a PA</a:t>
            </a:r>
            <a:endParaRPr lang="en-US" sz="3200" dirty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jsou/budou platformy podpory KAP?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8991600" y="27813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Komunikace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RT 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8991600" y="4381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PS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Vzdělávání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8991600" y="59817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Workshopy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řediteli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8991600" y="75819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Minitýmy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3182600" y="2781300"/>
            <a:ext cx="3505200" cy="5943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Semináře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intervencí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zkušeností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při přípravě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a realizaci KAP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Témata dle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poptávky krajů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KAP II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(až 2018)</a:t>
            </a:r>
          </a:p>
          <a:p>
            <a:pPr>
              <a:buFont typeface="Arial" charset="0"/>
              <a:buNone/>
            </a:pPr>
            <a:endParaRPr lang="cs-CZ" sz="32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7391400" y="3162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4686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1642843">
            <a:off x="7288711" y="5602196"/>
            <a:ext cx="1790080" cy="44345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391400" y="6667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7391400" y="79629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Šipka ohnutá nahoru 20"/>
          <p:cNvSpPr/>
          <p:nvPr/>
        </p:nvSpPr>
        <p:spPr>
          <a:xfrm flipV="1">
            <a:off x="6172200" y="1943100"/>
            <a:ext cx="8839200" cy="685800"/>
          </a:xfrm>
          <a:prstGeom prst="bentUpArrow">
            <a:avLst>
              <a:gd name="adj1" fmla="val 25000"/>
              <a:gd name="adj2" fmla="val 25000"/>
              <a:gd name="adj3" fmla="val 46053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Šipka ohnutá nahoru 21"/>
          <p:cNvSpPr/>
          <p:nvPr/>
        </p:nvSpPr>
        <p:spPr>
          <a:xfrm>
            <a:off x="6019800" y="8953500"/>
            <a:ext cx="8991600" cy="6477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096000" y="1943100"/>
            <a:ext cx="152400" cy="7620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019800" y="8877300"/>
            <a:ext cx="152400" cy="6858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7" name="Ohnutá šipka 26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8" name="Ohnutá šipka 27"/>
          <p:cNvSpPr/>
          <p:nvPr/>
        </p:nvSpPr>
        <p:spPr>
          <a:xfrm flipV="1">
            <a:off x="2362200" y="6667500"/>
            <a:ext cx="2362200" cy="9144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jsou/budou platformy podpory ŠAP a PA?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9067800" y="2781300"/>
            <a:ext cx="5334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Workshopy s řediteli škol</a:t>
            </a:r>
            <a:endParaRPr lang="cs-CZ" sz="3200" dirty="0"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Ohnutá šipka 21"/>
          <p:cNvSpPr/>
          <p:nvPr/>
        </p:nvSpPr>
        <p:spPr>
          <a:xfrm flipV="1">
            <a:off x="2362200" y="6591300"/>
            <a:ext cx="2362200" cy="990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Osobní návštěvy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Jaký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je rozdíl ŠAP a PA?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207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3200" b="1" dirty="0"/>
              <a:t>Pro tvorbu PA platí stejná pravidla a postupy jako pro tvorbu ŠAP.</a:t>
            </a:r>
          </a:p>
          <a:p>
            <a:pPr>
              <a:spcBef>
                <a:spcPts val="1200"/>
              </a:spcBef>
            </a:pPr>
            <a:endParaRPr lang="cs-CZ" sz="3200" dirty="0" smtClean="0"/>
          </a:p>
          <a:p>
            <a:pPr>
              <a:spcBef>
                <a:spcPts val="1200"/>
              </a:spcBef>
            </a:pPr>
            <a:r>
              <a:rPr lang="cs-CZ" sz="3200" dirty="0" smtClean="0"/>
              <a:t>Rozdíl </a:t>
            </a:r>
            <a:r>
              <a:rPr lang="cs-CZ" sz="3200" dirty="0"/>
              <a:t>mezi ŠAP a PA: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ŠAP </a:t>
            </a:r>
            <a:r>
              <a:rPr lang="cs-CZ" sz="3200" dirty="0" smtClean="0"/>
              <a:t>- pro </a:t>
            </a:r>
            <a:r>
              <a:rPr lang="cs-CZ" sz="3200" dirty="0"/>
              <a:t>všechny povinné oblasti (+ příp. další nepovinné i vlastní)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PA </a:t>
            </a:r>
            <a:r>
              <a:rPr lang="cs-CZ" sz="3200" dirty="0" smtClean="0"/>
              <a:t>- jen </a:t>
            </a:r>
            <a:r>
              <a:rPr lang="cs-CZ" sz="3200" dirty="0"/>
              <a:t>pro vybranou oblast nebo oblasti (povinné, nepovinné i vlastní</a:t>
            </a:r>
            <a:r>
              <a:rPr lang="cs-CZ" sz="3200" dirty="0" smtClean="0"/>
              <a:t>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 smtClean="0"/>
              <a:t>  PA podmínkou pro šablony (kromě 2016)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 smtClean="0"/>
              <a:t>  ŠAP podmínkou pro </a:t>
            </a:r>
            <a:r>
              <a:rPr lang="cs-CZ" sz="3200" dirty="0" err="1" smtClean="0"/>
              <a:t>IPo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2A2BBB-ACDC-43AC-972F-AF67C78E087F}">
  <ds:schemaRefs>
    <ds:schemaRef ds:uri="http://purl.org/dc/dcmitype/"/>
    <ds:schemaRef ds:uri="4ed50015-f427-4bca-b79c-7b0ef9a9fc9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ffaba63-cadb-4ee0-afcd-3a4a42323a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02D97A-3054-4582-A2A3-8A4CE53AB5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EADD64-4F42-4B23-841A-E4267FC69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9711</TotalTime>
  <Words>650</Words>
  <Application>Microsoft Office PowerPoint</Application>
  <PresentationFormat>Vlastní</PresentationFormat>
  <Paragraphs>134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Roboto</vt:lpstr>
      <vt:lpstr>Calibri</vt:lpstr>
      <vt:lpstr>Arial</vt:lpstr>
      <vt:lpstr>Wingdings</vt:lpstr>
      <vt:lpstr>Roboto Condensed</vt:lpstr>
      <vt:lpstr>Tahoma</vt:lpstr>
      <vt:lpstr>GENARAL LAYOUTS</vt:lpstr>
      <vt:lpstr>Prezentace aplikace PowerPoint</vt:lpstr>
      <vt:lpstr>Prezentace aplikace PowerPoint</vt:lpstr>
      <vt:lpstr>Jaký je obecný princip metodické podpory projektu P-KAP?</vt:lpstr>
      <vt:lpstr>Jaké byly vytvořeny analytické výstupy?</vt:lpstr>
      <vt:lpstr>Jaké metodické materiály byly vytvořeny na podporu tvorby KAP?</vt:lpstr>
      <vt:lpstr>Jaké metodické materiály byly vytvořeny pro podporu tvorby ŠAP a PA?</vt:lpstr>
      <vt:lpstr>Jaké jsou/budou platformy podpory KAP?</vt:lpstr>
      <vt:lpstr>Jaké jsou/budou platformy podpory ŠAP a PA?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1108</cp:revision>
  <dcterms:created xsi:type="dcterms:W3CDTF">2015-01-20T11:47:48Z</dcterms:created>
  <dcterms:modified xsi:type="dcterms:W3CDTF">2017-03-10T10:07:43Z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