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4"/>
  </p:sldMasterIdLst>
  <p:notesMasterIdLst>
    <p:notesMasterId r:id="rId19"/>
  </p:notesMasterIdLst>
  <p:handoutMasterIdLst>
    <p:handoutMasterId r:id="rId20"/>
  </p:handoutMasterIdLst>
  <p:sldIdLst>
    <p:sldId id="602" r:id="rId5"/>
    <p:sldId id="691" r:id="rId6"/>
    <p:sldId id="694" r:id="rId7"/>
    <p:sldId id="692" r:id="rId8"/>
    <p:sldId id="690" r:id="rId9"/>
    <p:sldId id="693" r:id="rId10"/>
    <p:sldId id="686" r:id="rId11"/>
    <p:sldId id="688" r:id="rId12"/>
    <p:sldId id="689" r:id="rId13"/>
    <p:sldId id="606" r:id="rId14"/>
    <p:sldId id="607" r:id="rId15"/>
    <p:sldId id="609" r:id="rId16"/>
    <p:sldId id="651" r:id="rId17"/>
    <p:sldId id="650" r:id="rId18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Roboto Condensed" panose="020B060402020202020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FF33"/>
    <a:srgbClr val="FE7F00"/>
    <a:srgbClr val="CC6600"/>
    <a:srgbClr val="FF3300"/>
    <a:srgbClr val="FFCC99"/>
    <a:srgbClr val="3FCDFF"/>
    <a:srgbClr val="33CC33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6740" autoAdjust="0"/>
  </p:normalViewPr>
  <p:slideViewPr>
    <p:cSldViewPr>
      <p:cViewPr varScale="1">
        <p:scale>
          <a:sx n="78" d="100"/>
          <a:sy n="78" d="100"/>
        </p:scale>
        <p:origin x="852" y="108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notesViewPr>
    <p:cSldViewPr>
      <p:cViewPr varScale="1">
        <p:scale>
          <a:sx n="52" d="100"/>
          <a:sy n="52" d="100"/>
        </p:scale>
        <p:origin x="-282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21FB-49E1-4394-AC56-32E3E6991C29}" type="datetimeFigureOut">
              <a:rPr lang="cs-CZ" smtClean="0"/>
              <a:pPr/>
              <a:t>10.03.2017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381A-801C-4F7F-9C9A-36BD9822DA5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43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10.03.2017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7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8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9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zasazení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do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širšího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kontextu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čím začít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stanovení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cílů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kritérií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jejich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hodnocení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sz="2800" dirty="0">
                <a:solidFill>
                  <a:schemeClr val="bg2">
                    <a:lumMod val="85000"/>
                  </a:schemeClr>
                </a:solidFill>
              </a:rPr>
              <a:t>stanovení úkolů a jejich rozpracování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strategické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oblast</a:t>
            </a:r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i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v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plánech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aktivit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šablonách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0F919869-1D4F-4317-B763-9C5C7067888F}" type="datetimeFigureOut">
              <a:rPr lang="cs-CZ" smtClean="0"/>
              <a:pPr/>
              <a:t>10.03.2017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5" name="Skupina 4"/>
          <p:cNvGrpSpPr/>
          <p:nvPr userDrawn="1"/>
        </p:nvGrpSpPr>
        <p:grpSpPr>
          <a:xfrm>
            <a:off x="428627" y="390527"/>
            <a:ext cx="826294" cy="1016795"/>
            <a:chOff x="285750" y="260350"/>
            <a:chExt cx="550863" cy="67786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5750" y="260350"/>
              <a:ext cx="546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285750" y="260350"/>
              <a:ext cx="250825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85750" y="260350"/>
              <a:ext cx="550863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42913" y="665163"/>
              <a:ext cx="393700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114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7" r:id="rId4"/>
    <p:sldLayoutId id="2147483738" r:id="rId5"/>
    <p:sldLayoutId id="2147483740" r:id="rId6"/>
    <p:sldLayoutId id="2147483741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4305300"/>
            <a:ext cx="12439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/>
              <a:t>Metodická podpora projektu P-KAP</a:t>
            </a:r>
            <a:endParaRPr lang="cs-CZ" sz="6000" b="1" dirty="0"/>
          </a:p>
          <a:p>
            <a:pPr algn="r"/>
            <a:r>
              <a:rPr lang="cs-CZ" sz="6000" b="1" dirty="0" smtClean="0"/>
              <a:t>krajskému akčnímu plánování</a:t>
            </a:r>
            <a:r>
              <a:rPr lang="en-US" sz="6000" b="1" dirty="0" smtClean="0"/>
              <a:t>    </a:t>
            </a:r>
            <a:endParaRPr lang="uk-UA" sz="6000" b="1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971800" y="876300"/>
            <a:ext cx="13672047" cy="1828800"/>
            <a:chOff x="4205" y="3032"/>
            <a:chExt cx="3110" cy="41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9" name="Obdélník 158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Podpora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krajského akčního plánování</a:t>
            </a:r>
          </a:p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60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488376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</a:t>
            </a:r>
            <a:r>
              <a:rPr lang="cs-CZ" dirty="0" smtClean="0"/>
              <a:t>budou platformy podpory ŠAP a PA?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838200" y="4914900"/>
            <a:ext cx="3048000" cy="21336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 metodické zázemí </a:t>
            </a:r>
          </a:p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NUV Praha </a:t>
            </a:r>
            <a:endParaRPr lang="cs-CZ" sz="3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4876800" y="2781300"/>
            <a:ext cx="2397000" cy="27432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tx1"/>
                </a:solidFill>
                <a:latin typeface="Tahoma" pitchFamily="34" charset="0"/>
              </a:rPr>
              <a:t>Odborný garant 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a</a:t>
            </a:r>
            <a:r>
              <a:rPr lang="cs-CZ" sz="3200" b="1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Garant inkluze</a:t>
            </a:r>
          </a:p>
          <a:p>
            <a:pPr algn="ctr"/>
            <a:r>
              <a:rPr lang="cs-CZ" sz="3200" dirty="0">
                <a:latin typeface="Tahoma" pitchFamily="34" charset="0"/>
              </a:rPr>
              <a:t>v kraji </a:t>
            </a:r>
          </a:p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876800" y="5981700"/>
            <a:ext cx="2397000" cy="28194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Intervencí z NUV Praha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9067800" y="2781300"/>
            <a:ext cx="53340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Workshopy s řediteli škol</a:t>
            </a:r>
            <a:endParaRPr lang="cs-CZ" sz="3200" dirty="0">
              <a:latin typeface="Tahoma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9067800" y="5067300"/>
            <a:ext cx="5410200" cy="3733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cs-CZ" sz="3200" b="1" dirty="0" smtClean="0">
                <a:solidFill>
                  <a:schemeClr val="tx1"/>
                </a:solidFill>
                <a:latin typeface="Tahoma" pitchFamily="34" charset="0"/>
              </a:rPr>
              <a:t>Semináře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Příprava ŠAP a PA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Uplatňování intervencí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Realizace ŠAP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Výměna zkušeností</a:t>
            </a:r>
          </a:p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7391400" y="29337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7391400" y="4000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7391400" y="5067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7391400" y="7048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1" name="Ohnutá šipka 20"/>
          <p:cNvSpPr/>
          <p:nvPr/>
        </p:nvSpPr>
        <p:spPr>
          <a:xfrm>
            <a:off x="2286000" y="4000500"/>
            <a:ext cx="2438400" cy="8382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 bwMode="auto">
          <a:xfrm>
            <a:off x="9067800" y="3924300"/>
            <a:ext cx="54102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Osobní návštěvy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8534400" y="3695700"/>
            <a:ext cx="6324600" cy="5486400"/>
          </a:xfrm>
          <a:prstGeom prst="roundRect">
            <a:avLst>
              <a:gd name="adj" fmla="val 7018"/>
            </a:avLst>
          </a:prstGeom>
          <a:solidFill>
            <a:srgbClr val="66FF33">
              <a:alpha val="0"/>
            </a:srgbClr>
          </a:solidFill>
          <a:ln w="635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1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968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</a:pPr>
            <a:r>
              <a:rPr lang="cs-CZ" sz="3600" b="1" u="sng" dirty="0"/>
              <a:t>2016 </a:t>
            </a:r>
          </a:p>
          <a:p>
            <a:pPr marL="457200" indent="-457200">
              <a:spcBef>
                <a:spcPts val="600"/>
              </a:spcBef>
            </a:pPr>
            <a:r>
              <a:rPr lang="cs-CZ" sz="3000" dirty="0" smtClean="0"/>
              <a:t>Osobní motivační a vysvětlovací návštěvy odborných garantů P-KAP u ředitelů škol, </a:t>
            </a:r>
          </a:p>
          <a:p>
            <a:pPr marL="457200" indent="-457200">
              <a:spcBef>
                <a:spcPts val="400"/>
              </a:spcBef>
            </a:pPr>
            <a:r>
              <a:rPr lang="cs-CZ" sz="3000" dirty="0" smtClean="0"/>
              <a:t>spojené s předáním Metodiky tvorby ŠAP a odkazu na </a:t>
            </a:r>
            <a:r>
              <a:rPr lang="cs-CZ" sz="3000" dirty="0" err="1" smtClean="0"/>
              <a:t>videometodiku</a:t>
            </a:r>
            <a:endParaRPr lang="cs-CZ" sz="3000" dirty="0" smtClean="0"/>
          </a:p>
          <a:p>
            <a:pPr marL="457200" indent="-457200">
              <a:spcBef>
                <a:spcPts val="400"/>
              </a:spcBef>
            </a:pPr>
            <a:r>
              <a:rPr lang="cs-CZ" sz="3000" dirty="0" smtClean="0"/>
              <a:t>a s nabídkou účasti při promítání </a:t>
            </a:r>
            <a:r>
              <a:rPr lang="cs-CZ" sz="3000" dirty="0" err="1" smtClean="0"/>
              <a:t>videometodiky</a:t>
            </a:r>
            <a:r>
              <a:rPr lang="cs-CZ" sz="3000" dirty="0" smtClean="0"/>
              <a:t> pro školní tým určený pro tvorbu ŠAP.</a:t>
            </a:r>
          </a:p>
          <a:p>
            <a:pPr marL="457200" indent="-457200">
              <a:spcBef>
                <a:spcPts val="2400"/>
              </a:spcBef>
            </a:pPr>
            <a:r>
              <a:rPr lang="cs-CZ" sz="3600" b="1" u="sng" dirty="0"/>
              <a:t>2017</a:t>
            </a:r>
            <a:r>
              <a:rPr lang="cs-CZ" sz="3600" b="1" dirty="0"/>
              <a:t> </a:t>
            </a:r>
            <a:r>
              <a:rPr lang="cs-CZ" i="1" dirty="0" smtClean="0"/>
              <a:t>(po uzavření výběrového řízení, předpoklad od ledna 2017)</a:t>
            </a:r>
          </a:p>
          <a:p>
            <a:pPr marL="514350" indent="-514350">
              <a:spcBef>
                <a:spcPts val="1200"/>
              </a:spcBef>
            </a:pPr>
            <a:r>
              <a:rPr lang="cs-CZ" sz="3000" b="1" dirty="0" smtClean="0"/>
              <a:t>1. série seminářů </a:t>
            </a:r>
          </a:p>
          <a:p>
            <a:pPr marL="514350" indent="-514350">
              <a:spcBef>
                <a:spcPts val="400"/>
              </a:spcBef>
            </a:pPr>
            <a:r>
              <a:rPr lang="cs-CZ" sz="3000" dirty="0" smtClean="0"/>
              <a:t>Zaměřeno na přípravu ŠAP a PA</a:t>
            </a:r>
          </a:p>
          <a:p>
            <a:pPr marL="514350" indent="-514350">
              <a:spcBef>
                <a:spcPts val="400"/>
              </a:spcBef>
            </a:pPr>
            <a:r>
              <a:rPr lang="cs-CZ" sz="3000" dirty="0" smtClean="0"/>
              <a:t>Bude nabídnuto všem školám, počty seminářů podle počtů škol v krajích.</a:t>
            </a:r>
            <a:endParaRPr lang="en-US" sz="3000" dirty="0" smtClean="0"/>
          </a:p>
          <a:p>
            <a:pPr marL="457200" indent="-457200">
              <a:spcBef>
                <a:spcPts val="1800"/>
              </a:spcBef>
            </a:pPr>
            <a:r>
              <a:rPr lang="cs-CZ" sz="3000" b="1" dirty="0" smtClean="0"/>
              <a:t>2. série seminářů</a:t>
            </a:r>
          </a:p>
          <a:p>
            <a:pPr marL="457200" indent="-457200">
              <a:spcBef>
                <a:spcPts val="400"/>
              </a:spcBef>
            </a:pPr>
            <a:r>
              <a:rPr lang="cs-CZ" sz="3000" dirty="0" smtClean="0"/>
              <a:t>Zaměřeno na jednotlivé oblasti intervencí podle zájmu škol.</a:t>
            </a:r>
          </a:p>
          <a:p>
            <a:pPr marL="457200" indent="-457200">
              <a:spcBef>
                <a:spcPts val="2400"/>
              </a:spcBef>
            </a:pPr>
            <a:r>
              <a:rPr lang="cs-CZ" sz="3600" b="1" u="sng" dirty="0"/>
              <a:t>2018</a:t>
            </a:r>
          </a:p>
          <a:p>
            <a:pPr marL="514350" indent="-514350">
              <a:spcBef>
                <a:spcPts val="600"/>
              </a:spcBef>
            </a:pPr>
            <a:r>
              <a:rPr lang="cs-CZ" sz="3000" dirty="0" smtClean="0"/>
              <a:t>Zaměřeno na výměnu zkušeností, na tematické oblasti intervencí při naplňování ŠAP a PA</a:t>
            </a:r>
          </a:p>
          <a:p>
            <a:pPr marL="514350" indent="-514350">
              <a:spcBef>
                <a:spcPts val="600"/>
              </a:spcBef>
            </a:pPr>
            <a:r>
              <a:rPr lang="cs-CZ" sz="3000" dirty="0" smtClean="0"/>
              <a:t>na přípravu ŠAP II.</a:t>
            </a:r>
          </a:p>
          <a:p>
            <a:pPr marL="457200" indent="-457200">
              <a:spcBef>
                <a:spcPts val="1200"/>
              </a:spcBef>
            </a:pPr>
            <a:endParaRPr lang="en-US" sz="3000" b="1" dirty="0" smtClean="0"/>
          </a:p>
          <a:p>
            <a:pPr marL="457200" indent="-457200">
              <a:spcBef>
                <a:spcPts val="1200"/>
              </a:spcBef>
            </a:pPr>
            <a:endParaRPr lang="en-US" sz="3000" dirty="0" smtClean="0"/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7344878" cy="646331"/>
          </a:xfrm>
        </p:spPr>
        <p:txBody>
          <a:bodyPr/>
          <a:lstStyle/>
          <a:p>
            <a:r>
              <a:rPr lang="cs-CZ" spc="-20" dirty="0" smtClean="0"/>
              <a:t>Jak budou vypadat semináře pro školy?</a:t>
            </a:r>
            <a:endParaRPr lang="cs-CZ" spc="-20" dirty="0"/>
          </a:p>
        </p:txBody>
      </p:sp>
    </p:spTree>
    <p:extLst>
      <p:ext uri="{BB962C8B-B14F-4D97-AF65-F5344CB8AC3E}">
        <p14:creationId xmlns:p14="http://schemas.microsoft.com/office/powerpoint/2010/main" val="21442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20" dirty="0" smtClean="0"/>
              <a:t>Jaké metodické materiály byly vytvořeny pro podporu tvorby ŠAP a PA?</a:t>
            </a:r>
            <a:endParaRPr lang="cs-CZ" dirty="0"/>
          </a:p>
        </p:txBody>
      </p:sp>
      <p:sp>
        <p:nvSpPr>
          <p:cNvPr id="4" name="TextBox 23"/>
          <p:cNvSpPr txBox="1"/>
          <p:nvPr/>
        </p:nvSpPr>
        <p:spPr>
          <a:xfrm>
            <a:off x="1385961" y="1790700"/>
            <a:ext cx="15621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Základní metodika </a:t>
            </a:r>
            <a:endParaRPr lang="en-US" sz="3600" b="1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Metodika tvorby školního akčního plánu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Příloha 1 k metodice - příklady částí ŠAP pro všechny povinné oblasti intervencí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Příloha 2 k metodice - šablona ŠAP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Příloha 3 k metodice - specifika PA oproti ŠAP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Příloha 4 k metodice - šablona PA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endParaRPr lang="cs-CZ" sz="2800" dirty="0" smtClean="0"/>
          </a:p>
          <a:p>
            <a:pPr marL="457200" indent="-457200">
              <a:spcBef>
                <a:spcPts val="1200"/>
              </a:spcBef>
            </a:pPr>
            <a:r>
              <a:rPr lang="cs-CZ" sz="2800" b="1" dirty="0" smtClean="0"/>
              <a:t>Školicí/metodické prezentace </a:t>
            </a:r>
            <a:endParaRPr lang="en-US" sz="2800" b="1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Prezentace pro využití na workshopech s řediteli škol – kratší verze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Prezentace pro využití na workshopech s řediteli škol – delší verze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err="1" smtClean="0"/>
              <a:t>Videometodika</a:t>
            </a:r>
            <a:r>
              <a:rPr lang="cs-CZ" sz="2800" dirty="0" smtClean="0"/>
              <a:t>  „Proč a jak tvořit ŠAP a PA“ </a:t>
            </a:r>
            <a:endParaRPr lang="en-US" sz="2800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Jsou připraveny školicí prezentace pro prvé kolo seminářů k tvorbě ŠAP a PA</a:t>
            </a:r>
            <a:endParaRPr lang="en-US" sz="2800" dirty="0"/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969721" y="3562641"/>
            <a:ext cx="14978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i="1" dirty="0" smtClean="0"/>
              <a:t>Děkuji Vám za pozornost.</a:t>
            </a:r>
            <a:r>
              <a:rPr lang="en-US" sz="8800" b="1" i="1" dirty="0" smtClean="0"/>
              <a:t>    </a:t>
            </a:r>
            <a:endParaRPr lang="uk-UA" sz="8800" b="1" i="1" dirty="0"/>
          </a:p>
        </p:txBody>
      </p:sp>
      <p:sp>
        <p:nvSpPr>
          <p:cNvPr id="9" name="TextBox 2"/>
          <p:cNvSpPr txBox="1"/>
          <p:nvPr/>
        </p:nvSpPr>
        <p:spPr>
          <a:xfrm>
            <a:off x="2302328" y="6286500"/>
            <a:ext cx="14597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 smtClean="0"/>
              <a:t>                                                                          </a:t>
            </a:r>
            <a:r>
              <a:rPr lang="cs-CZ" sz="4000" b="1" i="1" dirty="0" smtClean="0"/>
              <a:t>PaedDr. Jiří Polášek</a:t>
            </a:r>
          </a:p>
          <a:p>
            <a:pPr algn="r"/>
            <a:r>
              <a:rPr lang="cs-CZ" sz="2800" i="1" dirty="0" smtClean="0"/>
              <a:t>odborný garant PKAP pro Olomoucký kraj</a:t>
            </a:r>
          </a:p>
          <a:p>
            <a:pPr algn="ctr"/>
            <a:r>
              <a:rPr lang="cs-CZ" sz="2800" i="1" dirty="0" smtClean="0"/>
              <a:t>                                                         jiri.polasek@nuv.cz </a:t>
            </a:r>
            <a:endParaRPr lang="uk-UA" sz="2800" i="1" dirty="0"/>
          </a:p>
        </p:txBody>
      </p:sp>
      <p:sp>
        <p:nvSpPr>
          <p:cNvPr id="10" name="Obdélník 9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Podpora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krajského akčního plánování</a:t>
            </a:r>
          </a:p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3943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267700"/>
            <a:ext cx="140673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Projekt </a:t>
            </a:r>
            <a:r>
              <a:rPr lang="en-US" sz="2800" dirty="0" err="1" smtClean="0"/>
              <a:t>Podpora</a:t>
            </a:r>
            <a:r>
              <a:rPr lang="en-US" sz="2800" dirty="0" smtClean="0"/>
              <a:t> </a:t>
            </a:r>
            <a:r>
              <a:rPr lang="en-US" sz="2800" dirty="0" err="1"/>
              <a:t>krajského</a:t>
            </a:r>
            <a:r>
              <a:rPr lang="en-US" sz="2800" dirty="0"/>
              <a:t> </a:t>
            </a:r>
            <a:r>
              <a:rPr lang="en-US" sz="2800" dirty="0" err="1"/>
              <a:t>akčního</a:t>
            </a:r>
            <a:r>
              <a:rPr lang="en-US" sz="2800" dirty="0"/>
              <a:t> </a:t>
            </a:r>
            <a:r>
              <a:rPr lang="en-US" sz="2800" dirty="0" err="1"/>
              <a:t>plánování</a:t>
            </a:r>
            <a:r>
              <a:rPr lang="en-US" sz="2800" dirty="0"/>
              <a:t> (P-KAP) </a:t>
            </a:r>
            <a:r>
              <a:rPr lang="en-US" sz="2800" dirty="0" err="1"/>
              <a:t>zajišťuje</a:t>
            </a:r>
            <a:r>
              <a:rPr lang="en-US" sz="2800" dirty="0"/>
              <a:t> </a:t>
            </a:r>
            <a:r>
              <a:rPr lang="en-US" sz="2800" dirty="0" err="1"/>
              <a:t>metodickou</a:t>
            </a:r>
            <a:r>
              <a:rPr lang="en-US" sz="2800" dirty="0"/>
              <a:t> </a:t>
            </a:r>
            <a:r>
              <a:rPr lang="en-US" sz="2800" dirty="0" err="1" smtClean="0"/>
              <a:t>podporu</a:t>
            </a:r>
            <a:r>
              <a:rPr lang="en-US" sz="2800" dirty="0" smtClean="0"/>
              <a:t> </a:t>
            </a:r>
            <a:r>
              <a:rPr lang="en-US" sz="2800" dirty="0" err="1"/>
              <a:t>při</a:t>
            </a:r>
            <a:r>
              <a:rPr lang="en-US" sz="2800" dirty="0"/>
              <a:t> </a:t>
            </a:r>
            <a:r>
              <a:rPr lang="en-US" sz="2800" dirty="0" err="1"/>
              <a:t>využívání</a:t>
            </a:r>
            <a:r>
              <a:rPr lang="en-US" sz="2800" dirty="0"/>
              <a:t> </a:t>
            </a:r>
            <a:r>
              <a:rPr lang="en-US" sz="2800" dirty="0" err="1"/>
              <a:t>akčního</a:t>
            </a:r>
            <a:r>
              <a:rPr lang="en-US" sz="2800" dirty="0"/>
              <a:t> </a:t>
            </a:r>
            <a:r>
              <a:rPr lang="en-US" sz="2800" dirty="0" err="1"/>
              <a:t>plánování</a:t>
            </a:r>
            <a:r>
              <a:rPr lang="en-US" sz="2800" dirty="0"/>
              <a:t> na </a:t>
            </a:r>
            <a:r>
              <a:rPr lang="en-US" sz="2800" dirty="0" err="1"/>
              <a:t>úrovni</a:t>
            </a:r>
            <a:r>
              <a:rPr lang="en-US" sz="2800" dirty="0"/>
              <a:t> </a:t>
            </a:r>
            <a:r>
              <a:rPr lang="en-US" sz="2800" dirty="0" err="1"/>
              <a:t>kraje</a:t>
            </a:r>
            <a:r>
              <a:rPr lang="en-US" sz="2800" dirty="0"/>
              <a:t> a </a:t>
            </a:r>
            <a:r>
              <a:rPr lang="en-US" sz="2800" dirty="0" err="1"/>
              <a:t>středních</a:t>
            </a:r>
            <a:r>
              <a:rPr lang="en-US" sz="2800" dirty="0"/>
              <a:t> a </a:t>
            </a:r>
            <a:r>
              <a:rPr lang="en-US" sz="2800" dirty="0" err="1"/>
              <a:t>vyšších</a:t>
            </a:r>
            <a:r>
              <a:rPr lang="en-US" sz="2800" dirty="0"/>
              <a:t> </a:t>
            </a:r>
            <a:r>
              <a:rPr lang="en-US" sz="2800" dirty="0" err="1"/>
              <a:t>odborných</a:t>
            </a:r>
            <a:r>
              <a:rPr lang="en-US" sz="2800" dirty="0"/>
              <a:t> </a:t>
            </a:r>
            <a:r>
              <a:rPr lang="en-US" sz="2800" dirty="0" err="1"/>
              <a:t>škol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50" dirty="0"/>
              <a:t>KRAJSKÉ AKČNÍ PLÁNY (KAP)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67812" y="2089859"/>
            <a:ext cx="15129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spc="50" dirty="0"/>
              <a:t>ZVYŠOVÁNÍ KVALITY ODBORNÉHO VZDĚLÁVÁNÍ A JEHO RELEVANCE VŮČI POTŘEBÁM TRHU PRÁCE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67813" y="3554530"/>
            <a:ext cx="3286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/>
              <a:t>Obecný cíl projektu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567813" y="3907970"/>
            <a:ext cx="153579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sz="2800" dirty="0" smtClean="0"/>
          </a:p>
          <a:p>
            <a:pPr lvl="0"/>
            <a:r>
              <a:rPr lang="cs-CZ" sz="2800" dirty="0" smtClean="0"/>
              <a:t>podpora </a:t>
            </a:r>
            <a:r>
              <a:rPr lang="cs-CZ" sz="2800" dirty="0"/>
              <a:t>vzdělávání na středních a vyšších odborných školách v souladu se vzdělávací strategií MŠMT a s využitím akčního plánování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3400" y="5146906"/>
            <a:ext cx="9442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b="1" dirty="0" smtClean="0"/>
          </a:p>
          <a:p>
            <a:r>
              <a:rPr lang="cs-CZ" sz="2800" b="1" dirty="0" smtClean="0"/>
              <a:t>Dílčí cíle</a:t>
            </a:r>
            <a:endParaRPr lang="cs-CZ" sz="2800" b="1" dirty="0"/>
          </a:p>
        </p:txBody>
      </p:sp>
      <p:sp>
        <p:nvSpPr>
          <p:cNvPr id="10" name="Obdélník 9"/>
          <p:cNvSpPr/>
          <p:nvPr/>
        </p:nvSpPr>
        <p:spPr>
          <a:xfrm>
            <a:off x="567812" y="6173367"/>
            <a:ext cx="1607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Metodická a supervizní podpora přípravy a realizace krajských akčních plánů v oblasti vzdělávání (KAP). KAP vznikají na základě Dohody o partnerství pro programové období 2014 – 2020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smtClean="0"/>
              <a:t>Cílená podpora škol při přípravě plánů aktivit rozvoje vzdělávání, jejich vyhodnocování a zajišťování kvality realizovaných činností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707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Role NÚV v krajském akčním plánu – podpora pomocí projektu </a:t>
            </a:r>
            <a:r>
              <a:rPr lang="cs-CZ" dirty="0" smtClean="0"/>
              <a:t>P-KAP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33400" y="2476500"/>
            <a:ext cx="1623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b="1" dirty="0" smtClean="0"/>
          </a:p>
          <a:p>
            <a:endParaRPr lang="cs-CZ" sz="2800" b="1" dirty="0" smtClean="0"/>
          </a:p>
          <a:p>
            <a:r>
              <a:rPr lang="cs-CZ" sz="2800" b="1" dirty="0" smtClean="0"/>
              <a:t>Metodická</a:t>
            </a:r>
            <a:r>
              <a:rPr lang="cs-CZ" sz="2800" b="1" dirty="0"/>
              <a:t>, vzdělávací, poradenská a analytická podpora po celou </a:t>
            </a:r>
            <a:r>
              <a:rPr lang="cs-CZ" sz="2800" b="1" dirty="0" smtClean="0"/>
              <a:t>dobu realizace projektu</a:t>
            </a:r>
          </a:p>
          <a:p>
            <a:endParaRPr lang="cs-CZ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posouzení souladu KAP s koncepčními a strategickými materiály MŠMT; </a:t>
            </a:r>
            <a:endParaRPr lang="cs-CZ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podíl </a:t>
            </a:r>
            <a:r>
              <a:rPr lang="cs-CZ" sz="2800" dirty="0"/>
              <a:t>na analytických a </a:t>
            </a:r>
            <a:r>
              <a:rPr lang="cs-CZ" sz="2800" dirty="0" smtClean="0"/>
              <a:t>hodnotících </a:t>
            </a:r>
            <a:r>
              <a:rPr lang="cs-CZ" sz="2800" dirty="0"/>
              <a:t>činnostech PS, RT; </a:t>
            </a:r>
            <a:endParaRPr lang="cs-CZ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podíl na tzv. </a:t>
            </a:r>
            <a:r>
              <a:rPr lang="cs-CZ" sz="2800" dirty="0" err="1"/>
              <a:t>prioritizaci</a:t>
            </a:r>
            <a:r>
              <a:rPr lang="cs-CZ" sz="2800" dirty="0"/>
              <a:t> potřeb středních a vyšších odborných škol</a:t>
            </a:r>
            <a:r>
              <a:rPr lang="cs-CZ" sz="2800" dirty="0" smtClean="0"/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podíl na utváření pracovních podskupin k jednotlivým oblastem intervencí - vyhodnocována zpětná vazba ze škol v průběhu realizace KAP</a:t>
            </a:r>
          </a:p>
        </p:txBody>
      </p:sp>
    </p:spTree>
    <p:extLst>
      <p:ext uri="{BB962C8B-B14F-4D97-AF65-F5344CB8AC3E}">
        <p14:creationId xmlns:p14="http://schemas.microsoft.com/office/powerpoint/2010/main" val="18166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1200329"/>
          </a:xfrm>
        </p:spPr>
        <p:txBody>
          <a:bodyPr/>
          <a:lstStyle/>
          <a:p>
            <a:r>
              <a:rPr lang="cs-CZ" dirty="0"/>
              <a:t>Role </a:t>
            </a:r>
            <a:r>
              <a:rPr lang="cs-CZ" dirty="0" smtClean="0"/>
              <a:t>NÚV v krajském akčním plánu – podpora pomocí projektu P-KAP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09600" y="2004588"/>
            <a:ext cx="16840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b="1" dirty="0"/>
              <a:t>Zjištění potřeb a záměrů škol – zdroj pro přípravu </a:t>
            </a:r>
            <a:r>
              <a:rPr lang="cs-CZ" sz="2800" b="1" dirty="0" smtClean="0"/>
              <a:t>a zpracování KAP</a:t>
            </a:r>
          </a:p>
          <a:p>
            <a:pPr lvl="0"/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šetření na všech středních a vyšších odborných školách (třikrát: 2016/17, 2019/20 + závěrečné šetření - podklad pro vyhodnocení účinnosti akčního plánování v jednotlivých krajích)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zpracování, vyhodnocení a analýza dat (společná datová základna pro všechny kraje - generování srovnatelných dat)</a:t>
            </a:r>
          </a:p>
        </p:txBody>
      </p:sp>
      <p:sp>
        <p:nvSpPr>
          <p:cNvPr id="4" name="Obdélník 3"/>
          <p:cNvSpPr/>
          <p:nvPr/>
        </p:nvSpPr>
        <p:spPr>
          <a:xfrm>
            <a:off x="609600" y="4305300"/>
            <a:ext cx="16535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r>
              <a:rPr lang="cs-CZ" sz="3600" dirty="0" smtClean="0">
                <a:solidFill>
                  <a:srgbClr val="008000"/>
                </a:solidFill>
              </a:rPr>
              <a:t>    </a:t>
            </a:r>
            <a:r>
              <a:rPr lang="cs-CZ" sz="3600" b="1" dirty="0" smtClean="0">
                <a:solidFill>
                  <a:srgbClr val="008000"/>
                </a:solidFill>
              </a:rPr>
              <a:t>Splněno </a:t>
            </a:r>
            <a:r>
              <a:rPr lang="cs-CZ" sz="3600" b="1" dirty="0">
                <a:solidFill>
                  <a:srgbClr val="008000"/>
                </a:solidFill>
              </a:rPr>
              <a:t>k 24.10</a:t>
            </a:r>
            <a:r>
              <a:rPr lang="cs-CZ" sz="3600" b="1" dirty="0" smtClean="0">
                <a:solidFill>
                  <a:srgbClr val="008000"/>
                </a:solidFill>
              </a:rPr>
              <a:t>. 2016</a:t>
            </a:r>
            <a:endParaRPr lang="cs-CZ" sz="3600" b="1" dirty="0">
              <a:solidFill>
                <a:srgbClr val="008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36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metodické </a:t>
            </a:r>
            <a:r>
              <a:rPr lang="cs-CZ" sz="2800" dirty="0"/>
              <a:t>vedení škol při tvorbě, naplňování plánu aktivit rozvoje vzdělávání i při jeho vyhodnocování</a:t>
            </a:r>
            <a:r>
              <a:rPr lang="cs-CZ" sz="2800" dirty="0" smtClean="0"/>
              <a:t>;</a:t>
            </a:r>
            <a:endParaRPr lang="cs-CZ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podpora prioritních oblastí práce školy;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poradenství v oblasti přípravy a řízení projektů – pomoc s výběrem šablon;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podpora tvorby školních akčních plánů ve vybraných školách (získání </a:t>
            </a:r>
            <a:r>
              <a:rPr lang="cs-CZ" sz="2800" dirty="0" err="1"/>
              <a:t>IPo</a:t>
            </a:r>
            <a:r>
              <a:rPr lang="cs-CZ" sz="2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417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Jaký je obecný princip metodické podpory projektu P-KAP?</a:t>
            </a:r>
            <a:endParaRPr lang="pl-PL" dirty="0"/>
          </a:p>
        </p:txBody>
      </p:sp>
      <p:grpSp>
        <p:nvGrpSpPr>
          <p:cNvPr id="4" name="Skupina 3"/>
          <p:cNvGrpSpPr/>
          <p:nvPr/>
        </p:nvGrpSpPr>
        <p:grpSpPr>
          <a:xfrm>
            <a:off x="1752601" y="1714500"/>
            <a:ext cx="13868404" cy="8001000"/>
            <a:chOff x="9265691" y="7303597"/>
            <a:chExt cx="1532610" cy="1524000"/>
          </a:xfrm>
        </p:grpSpPr>
        <p:sp>
          <p:nvSpPr>
            <p:cNvPr id="5" name="Ovál 11"/>
            <p:cNvSpPr/>
            <p:nvPr/>
          </p:nvSpPr>
          <p:spPr>
            <a:xfrm>
              <a:off x="9265691" y="7303597"/>
              <a:ext cx="1532610" cy="1524000"/>
            </a:xfrm>
            <a:prstGeom prst="ellipse">
              <a:avLst/>
            </a:prstGeom>
            <a:solidFill>
              <a:srgbClr val="0066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>
              <a:off x="9737263" y="8580854"/>
              <a:ext cx="637564" cy="114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3300" b="1" dirty="0" smtClean="0">
                  <a:solidFill>
                    <a:schemeClr val="bg1"/>
                  </a:solidFill>
                </a:rPr>
                <a:t>Tvorba ŠAP a PA</a:t>
              </a:r>
              <a:endParaRPr lang="cs-CZ" sz="33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9779368" y="7448740"/>
              <a:ext cx="527538" cy="114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3300" b="1" dirty="0" smtClean="0">
                  <a:solidFill>
                    <a:schemeClr val="bg1"/>
                  </a:solidFill>
                </a:rPr>
                <a:t>Tvorba KAP</a:t>
              </a:r>
              <a:endParaRPr lang="cs-CZ" sz="3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495800" y="3390900"/>
            <a:ext cx="8686800" cy="4648200"/>
            <a:chOff x="9274301" y="7303597"/>
            <a:chExt cx="1524000" cy="1524000"/>
          </a:xfrm>
        </p:grpSpPr>
        <p:sp>
          <p:nvSpPr>
            <p:cNvPr id="9" name="Ovál 11"/>
            <p:cNvSpPr/>
            <p:nvPr/>
          </p:nvSpPr>
          <p:spPr>
            <a:xfrm>
              <a:off x="9274301" y="7303597"/>
              <a:ext cx="1524000" cy="1524000"/>
            </a:xfrm>
            <a:prstGeom prst="ellipse">
              <a:avLst/>
            </a:prstGeom>
            <a:solidFill>
              <a:srgbClr val="F2B800"/>
            </a:solidFill>
            <a:ln w="63500">
              <a:solidFill>
                <a:srgbClr val="F2F2F5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9369252" y="7828253"/>
              <a:ext cx="306595" cy="514643"/>
            </a:xfrm>
            <a:prstGeom prst="rect">
              <a:avLst/>
            </a:prstGeom>
            <a:noFill/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/>
                <a:t>Odborní </a:t>
              </a:r>
            </a:p>
            <a:p>
              <a:pPr algn="ctr"/>
              <a:r>
                <a:rPr lang="cs-CZ" sz="3200" b="1" dirty="0" smtClean="0"/>
                <a:t>garanti </a:t>
              </a:r>
            </a:p>
            <a:p>
              <a:pPr algn="ctr"/>
              <a:r>
                <a:rPr lang="cs-CZ" sz="3200" b="1" dirty="0" smtClean="0"/>
                <a:t>v krajích</a:t>
              </a:r>
              <a:endParaRPr lang="cs-CZ" sz="3200" b="1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10387388" y="7828253"/>
              <a:ext cx="351030" cy="514643"/>
            </a:xfrm>
            <a:prstGeom prst="rect">
              <a:avLst/>
            </a:prstGeom>
            <a:noFill/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/>
                <a:t>Odborní </a:t>
              </a:r>
            </a:p>
            <a:p>
              <a:pPr algn="ctr"/>
              <a:r>
                <a:rPr lang="cs-CZ" sz="3200" b="1" dirty="0" smtClean="0"/>
                <a:t>garanti </a:t>
              </a:r>
            </a:p>
            <a:p>
              <a:pPr algn="ctr"/>
              <a:r>
                <a:rPr lang="cs-CZ" sz="3200" b="1" dirty="0" smtClean="0"/>
                <a:t>intervencí</a:t>
              </a:r>
              <a:endParaRPr lang="cs-CZ" sz="3200" b="1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7086600" y="4762500"/>
            <a:ext cx="3581400" cy="1905000"/>
            <a:chOff x="9274301" y="7303597"/>
            <a:chExt cx="1524000" cy="1524000"/>
          </a:xfrm>
          <a:solidFill>
            <a:srgbClr val="003399"/>
          </a:solidFill>
        </p:grpSpPr>
        <p:sp>
          <p:nvSpPr>
            <p:cNvPr id="13" name="Ovál 11"/>
            <p:cNvSpPr/>
            <p:nvPr/>
          </p:nvSpPr>
          <p:spPr>
            <a:xfrm>
              <a:off x="9274301" y="7303597"/>
              <a:ext cx="1524000" cy="1524000"/>
            </a:xfrm>
            <a:prstGeom prst="ellipse">
              <a:avLst/>
            </a:prstGeom>
            <a:grpFill/>
            <a:ln w="63500">
              <a:solidFill>
                <a:srgbClr val="F2F2F5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9509567" y="7451081"/>
              <a:ext cx="1086086" cy="1255728"/>
            </a:xfrm>
            <a:prstGeom prst="rect">
              <a:avLst/>
            </a:prstGeom>
            <a:solidFill>
              <a:srgbClr val="003399">
                <a:alpha val="0"/>
              </a:srgbClr>
            </a:solidFill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Analytické </a:t>
              </a:r>
            </a:p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a metodické </a:t>
              </a:r>
            </a:p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zázemí</a:t>
              </a:r>
              <a:endParaRPr lang="cs-CZ" sz="3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Přímá spojovací čára 14"/>
          <p:cNvCxnSpPr/>
          <p:nvPr/>
        </p:nvCxnSpPr>
        <p:spPr>
          <a:xfrm>
            <a:off x="13182600" y="5753100"/>
            <a:ext cx="2362200" cy="381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>
            <a:stCxn id="5" idx="2"/>
          </p:cNvCxnSpPr>
          <p:nvPr/>
        </p:nvCxnSpPr>
        <p:spPr>
          <a:xfrm>
            <a:off x="1752601" y="5715000"/>
            <a:ext cx="2743199" cy="381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stCxn id="13" idx="0"/>
            <a:endCxn id="9" idx="0"/>
          </p:cNvCxnSpPr>
          <p:nvPr/>
        </p:nvCxnSpPr>
        <p:spPr>
          <a:xfrm flipH="1" flipV="1">
            <a:off x="8839200" y="3390900"/>
            <a:ext cx="38100" cy="13716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H="1" flipV="1">
            <a:off x="8915400" y="6667500"/>
            <a:ext cx="38100" cy="13716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6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122" y="804259"/>
            <a:ext cx="16506678" cy="646331"/>
          </a:xfrm>
        </p:spPr>
        <p:txBody>
          <a:bodyPr/>
          <a:lstStyle/>
          <a:p>
            <a:r>
              <a:rPr lang="cs-CZ" dirty="0"/>
              <a:t>Podpora škol při přípravě plánu aktivit rozvoje vzdělávání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304800" y="2400300"/>
            <a:ext cx="1592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Implementace </a:t>
            </a:r>
            <a:r>
              <a:rPr lang="cs-CZ" sz="2800" dirty="0"/>
              <a:t>akčního plánování na školní </a:t>
            </a:r>
            <a:r>
              <a:rPr lang="cs-CZ" sz="2800" dirty="0" smtClean="0"/>
              <a:t>úroveň SŠ </a:t>
            </a:r>
            <a:r>
              <a:rPr lang="cs-CZ" sz="2800" dirty="0"/>
              <a:t>a VOŠ v </a:t>
            </a:r>
            <a:r>
              <a:rPr lang="cs-CZ" sz="2800" dirty="0" smtClean="0"/>
              <a:t>kraji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PA – plán aktivit rozvoje vzdělávání na </a:t>
            </a:r>
            <a:r>
              <a:rPr lang="cs-CZ" sz="2800" dirty="0" smtClean="0"/>
              <a:t>škole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cs-CZ" sz="2800" dirty="0"/>
              <a:t>ŠAP – školní akční plán</a:t>
            </a:r>
          </a:p>
        </p:txBody>
      </p:sp>
    </p:spTree>
    <p:extLst>
      <p:ext uri="{BB962C8B-B14F-4D97-AF65-F5344CB8AC3E}">
        <p14:creationId xmlns:p14="http://schemas.microsoft.com/office/powerpoint/2010/main" val="14350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klíčové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oblasti (oblasti intervencí) ve školním akčním plánu?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TextovéPole 14"/>
          <p:cNvSpPr txBox="1">
            <a:spLocks noChangeArrowheads="1"/>
          </p:cNvSpPr>
          <p:nvPr/>
        </p:nvSpPr>
        <p:spPr bwMode="auto">
          <a:xfrm>
            <a:off x="914400" y="2019300"/>
            <a:ext cx="16764000" cy="67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800" dirty="0"/>
              <a:t>Je stanoveno </a:t>
            </a:r>
            <a:r>
              <a:rPr lang="cs-CZ" sz="2800" b="1" dirty="0"/>
              <a:t>6 oblastí povinných </a:t>
            </a:r>
            <a:r>
              <a:rPr lang="cs-CZ" sz="2800" dirty="0"/>
              <a:t>pro </a:t>
            </a:r>
            <a:r>
              <a:rPr lang="cs-CZ" sz="2800" dirty="0" smtClean="0"/>
              <a:t>ŠAP </a:t>
            </a:r>
            <a:r>
              <a:rPr lang="cs-CZ" sz="2800" dirty="0"/>
              <a:t>(pro PA možno </a:t>
            </a:r>
            <a:r>
              <a:rPr lang="cs-CZ" sz="2800" dirty="0" smtClean="0"/>
              <a:t>vybrat jen některé):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b="1" dirty="0" smtClean="0"/>
              <a:t>  </a:t>
            </a:r>
            <a:r>
              <a:rPr lang="cs-CZ" sz="2800" b="1" dirty="0"/>
              <a:t>Rozvoj kariérového poradenství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2800" b="1" dirty="0"/>
              <a:t>  Podpora kompetencí k podnikavosti, iniciativě a kreativitě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2800" b="1" dirty="0"/>
              <a:t>  Podpora polytechnického vzdělávání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cs-CZ" sz="2800" dirty="0"/>
              <a:t>  Podpora odborného vzdělávání včetně spolupráce škol a zaměstnavatelů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2800" dirty="0"/>
              <a:t>  Rozvoj škol jako center dalšího profesního vzdělávání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2800" dirty="0"/>
              <a:t>  Podpora </a:t>
            </a:r>
            <a:r>
              <a:rPr lang="cs-CZ" sz="2800" dirty="0" smtClean="0"/>
              <a:t>inkluze</a:t>
            </a:r>
          </a:p>
          <a:p>
            <a:r>
              <a:rPr lang="cs-CZ" sz="2400" dirty="0"/>
              <a:t>Kromě nich jsou podporovány také tzv. </a:t>
            </a:r>
            <a:r>
              <a:rPr lang="cs-CZ" sz="2400" b="1" dirty="0"/>
              <a:t>nepovinné prioritní oblasti</a:t>
            </a:r>
            <a:r>
              <a:rPr lang="cs-CZ" sz="2400" dirty="0"/>
              <a:t> dle volby školy a </a:t>
            </a:r>
            <a:r>
              <a:rPr lang="cs-CZ" sz="2400" b="1" dirty="0"/>
              <a:t>i další dle potřeb školy:</a:t>
            </a:r>
            <a:endParaRPr lang="cs-CZ" sz="2400" dirty="0"/>
          </a:p>
          <a:p>
            <a:pPr lvl="0"/>
            <a:r>
              <a:rPr lang="cs-CZ" sz="2400" dirty="0"/>
              <a:t>Rozvoj výuky cizích jazyků, ICT kompetence, Čtenářská a matematická gramotnost. </a:t>
            </a:r>
          </a:p>
          <a:p>
            <a:pPr>
              <a:spcBef>
                <a:spcPts val="2400"/>
              </a:spcBef>
            </a:pPr>
            <a:r>
              <a:rPr lang="cs-CZ" sz="2800" dirty="0" smtClean="0"/>
              <a:t>Dotazníkové </a:t>
            </a:r>
            <a:r>
              <a:rPr lang="cs-CZ" sz="2800" dirty="0"/>
              <a:t>šetření </a:t>
            </a:r>
            <a:r>
              <a:rPr lang="cs-CZ" sz="2800" dirty="0" smtClean="0"/>
              <a:t>provedené v závěru roku 2015 na SŠ, </a:t>
            </a:r>
            <a:r>
              <a:rPr lang="cs-CZ" sz="2800" dirty="0"/>
              <a:t>zaměřené na stav a cíle v těchto oblastech ukázalo, </a:t>
            </a:r>
            <a:r>
              <a:rPr lang="cs-CZ" sz="2800" dirty="0" smtClean="0"/>
              <a:t>že SŠ tyto </a:t>
            </a:r>
            <a:r>
              <a:rPr lang="cs-CZ" sz="2800" dirty="0"/>
              <a:t>oblasti v různé míře rozvíjejí a plánují </a:t>
            </a:r>
            <a:r>
              <a:rPr lang="cs-CZ" sz="2800" dirty="0" smtClean="0"/>
              <a:t>rozvíjet. </a:t>
            </a:r>
            <a:endParaRPr lang="cs-CZ" sz="2800" dirty="0"/>
          </a:p>
          <a:p>
            <a:pPr>
              <a:spcBef>
                <a:spcPts val="100"/>
              </a:spcBef>
            </a:pPr>
            <a:endParaRPr lang="cs-CZ" sz="2800" spc="-20" dirty="0" smtClean="0"/>
          </a:p>
          <a:p>
            <a:pPr>
              <a:spcBef>
                <a:spcPts val="100"/>
              </a:spcBef>
            </a:pPr>
            <a:r>
              <a:rPr lang="cs-CZ" sz="2800" spc="-20" dirty="0" smtClean="0"/>
              <a:t>Tvorba </a:t>
            </a:r>
            <a:r>
              <a:rPr lang="cs-CZ" sz="2800" spc="-20" dirty="0"/>
              <a:t>ŠAP </a:t>
            </a:r>
            <a:r>
              <a:rPr lang="cs-CZ" sz="2800" spc="-20" dirty="0" smtClean="0"/>
              <a:t>nebo PA bude </a:t>
            </a:r>
            <a:r>
              <a:rPr lang="cs-CZ" sz="2800" spc="-20" dirty="0"/>
              <a:t>klíčovým východiskem v tomto procesu.</a:t>
            </a:r>
          </a:p>
          <a:p>
            <a:pPr lvl="0">
              <a:spcBef>
                <a:spcPts val="300"/>
              </a:spcBef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Jaká je obecná struktrura tvorby ŠAP i PA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3962400" y="3695700"/>
            <a:ext cx="2514600" cy="7791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Obecné </a:t>
            </a:r>
            <a:r>
              <a:rPr lang="cs-CZ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cíle</a:t>
            </a:r>
          </a:p>
          <a:p>
            <a:pPr algn="ctr">
              <a:buFont typeface="Arial" charset="0"/>
              <a:buNone/>
              <a:defRPr/>
            </a:pP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7315200" y="4762500"/>
            <a:ext cx="3733800" cy="12105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Konkrétní cíle </a:t>
            </a:r>
          </a:p>
          <a:p>
            <a:pPr>
              <a:buFont typeface="Arial" charset="0"/>
              <a:buNone/>
              <a:defRPr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Kritéria hodnocení</a:t>
            </a:r>
            <a:endParaRPr lang="cs-CZ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 bwMode="auto">
          <a:xfrm>
            <a:off x="1143000" y="2324100"/>
            <a:ext cx="2133600" cy="7620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Priority</a:t>
            </a:r>
            <a:endParaRPr lang="cs-CZ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11658600" y="6438900"/>
            <a:ext cx="1371600" cy="7620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Úkoly</a:t>
            </a:r>
          </a:p>
          <a:p>
            <a:pPr>
              <a:buFont typeface="Arial" charset="0"/>
              <a:buNone/>
              <a:defRPr/>
            </a:pPr>
            <a:r>
              <a:rPr lang="cs-CZ" sz="3200" dirty="0" smtClean="0">
                <a:latin typeface="Tahoma" pitchFamily="34" charset="0"/>
                <a:cs typeface="Tahoma" pitchFamily="34" charset="0"/>
              </a:rPr>
              <a:t>  </a:t>
            </a: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Ohnutá šipka 15"/>
          <p:cNvSpPr/>
          <p:nvPr/>
        </p:nvSpPr>
        <p:spPr bwMode="auto">
          <a:xfrm flipV="1">
            <a:off x="5181600" y="4686300"/>
            <a:ext cx="1981200" cy="9144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9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>
              <a:defRPr/>
            </a:pPr>
            <a:endParaRPr lang="cs-CZ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" name="Ohnutá šipka 20"/>
          <p:cNvSpPr/>
          <p:nvPr/>
        </p:nvSpPr>
        <p:spPr bwMode="auto">
          <a:xfrm flipV="1">
            <a:off x="1981200" y="3314700"/>
            <a:ext cx="1828800" cy="990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9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>
              <a:defRPr/>
            </a:pPr>
            <a:endParaRPr lang="cs-CZ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Ohnutá šipka 21"/>
          <p:cNvSpPr/>
          <p:nvPr/>
        </p:nvSpPr>
        <p:spPr bwMode="auto">
          <a:xfrm flipV="1">
            <a:off x="8991600" y="6057900"/>
            <a:ext cx="2514600" cy="990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9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>
              <a:defRPr/>
            </a:pPr>
            <a:endParaRPr lang="cs-CZ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 bwMode="auto">
          <a:xfrm>
            <a:off x="13792200" y="6972300"/>
            <a:ext cx="3258600" cy="2209800"/>
          </a:xfrm>
          <a:prstGeom prst="rect">
            <a:avLst/>
          </a:prstGeom>
          <a:solidFill>
            <a:srgbClr val="66FF33"/>
          </a:solidFill>
          <a:ln>
            <a:solidFill>
              <a:schemeClr val="tx1"/>
            </a:solidFill>
          </a:ln>
          <a:extLst/>
        </p:spPr>
        <p:txBody>
          <a:bodyPr lIns="0" tIns="108000" rIns="0"/>
          <a:lstStyle/>
          <a:p>
            <a:pPr>
              <a:buFont typeface="Arial" charset="0"/>
              <a:buNone/>
              <a:defRPr/>
            </a:pPr>
            <a:r>
              <a:rPr lang="cs-CZ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Úkoly</a:t>
            </a:r>
          </a:p>
          <a:p>
            <a:pPr>
              <a:buFont typeface="Arial" charset="0"/>
              <a:buNone/>
              <a:defRPr/>
            </a:pPr>
            <a:r>
              <a:rPr lang="cs-CZ" sz="3200" dirty="0" smtClean="0">
                <a:latin typeface="Tahoma" pitchFamily="34" charset="0"/>
                <a:cs typeface="Tahoma" pitchFamily="34" charset="0"/>
              </a:rPr>
              <a:t>  Předpoklady</a:t>
            </a:r>
          </a:p>
          <a:p>
            <a:pPr>
              <a:buFont typeface="Arial" charset="0"/>
              <a:buNone/>
              <a:defRPr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Termíny</a:t>
            </a:r>
          </a:p>
          <a:p>
            <a:pPr>
              <a:buFont typeface="Arial" charset="0"/>
              <a:buNone/>
              <a:defRPr/>
            </a:pPr>
            <a:r>
              <a:rPr lang="cs-CZ" sz="3200" dirty="0" smtClean="0">
                <a:latin typeface="Tahoma" pitchFamily="34" charset="0"/>
                <a:cs typeface="Tahoma" pitchFamily="34" charset="0"/>
              </a:rPr>
              <a:t>  Zodpovědnost</a:t>
            </a:r>
            <a:endParaRPr lang="cs-CZ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endParaRPr lang="cs-CZ" sz="180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84163" lvl="1" indent="-285750" algn="ctr">
              <a:buFont typeface="Wingdings" pitchFamily="2" charset="2"/>
              <a:buChar char="§"/>
              <a:defRPr/>
            </a:pPr>
            <a:endParaRPr lang="cs-CZ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Ohnutá šipka 23"/>
          <p:cNvSpPr/>
          <p:nvPr/>
        </p:nvSpPr>
        <p:spPr bwMode="auto">
          <a:xfrm flipV="1">
            <a:off x="12268200" y="7353300"/>
            <a:ext cx="1371600" cy="9906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59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/>
          <a:lstStyle/>
          <a:p>
            <a:pPr algn="ctr">
              <a:defRPr/>
            </a:pPr>
            <a:endParaRPr lang="cs-CZ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Jaký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je rozdí ŠAP a PA?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14"/>
          <p:cNvSpPr txBox="1">
            <a:spLocks noChangeArrowheads="1"/>
          </p:cNvSpPr>
          <p:nvPr/>
        </p:nvSpPr>
        <p:spPr bwMode="auto">
          <a:xfrm>
            <a:off x="914400" y="2019300"/>
            <a:ext cx="16207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3200" b="1" dirty="0"/>
              <a:t>Pro tvorbu PA platí stejná pravidla a postupy jako pro tvorbu ŠAP.</a:t>
            </a:r>
          </a:p>
          <a:p>
            <a:pPr>
              <a:spcBef>
                <a:spcPts val="1200"/>
              </a:spcBef>
            </a:pPr>
            <a:endParaRPr lang="cs-CZ" sz="3200" dirty="0" smtClean="0"/>
          </a:p>
          <a:p>
            <a:pPr>
              <a:spcBef>
                <a:spcPts val="1200"/>
              </a:spcBef>
            </a:pPr>
            <a:r>
              <a:rPr lang="cs-CZ" sz="2800" dirty="0" smtClean="0"/>
              <a:t>Rozdíl </a:t>
            </a:r>
            <a:r>
              <a:rPr lang="cs-CZ" sz="2800" dirty="0"/>
              <a:t>mezi ŠAP a PA: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/>
              <a:t>  ŠAP </a:t>
            </a:r>
            <a:r>
              <a:rPr lang="cs-CZ" sz="2800" dirty="0" smtClean="0"/>
              <a:t>- pro </a:t>
            </a:r>
            <a:r>
              <a:rPr lang="cs-CZ" sz="2800" dirty="0"/>
              <a:t>všechny povinné oblasti (+ příp. další nepovinné i vlastní)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/>
              <a:t>  PA </a:t>
            </a:r>
            <a:r>
              <a:rPr lang="cs-CZ" sz="2800" dirty="0" smtClean="0"/>
              <a:t>- jen </a:t>
            </a:r>
            <a:r>
              <a:rPr lang="cs-CZ" sz="2800" dirty="0"/>
              <a:t>pro vybranou oblast nebo oblasti (povinné, nepovinné i vlastní</a:t>
            </a:r>
            <a:r>
              <a:rPr lang="cs-CZ" sz="2800" dirty="0" smtClean="0"/>
              <a:t>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endParaRPr lang="cs-CZ" sz="2800" dirty="0" smtClean="0"/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endParaRPr lang="cs-CZ" sz="2800" dirty="0" smtClean="0"/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cs-CZ" sz="2800" dirty="0" smtClean="0"/>
              <a:t>  PA podmínkou pro šablony (kromě 2016)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cs-CZ" sz="2800" dirty="0" smtClean="0"/>
              <a:t>  ŠAP podmínkou pro </a:t>
            </a:r>
            <a:r>
              <a:rPr lang="cs-CZ" sz="2800" dirty="0" err="1" smtClean="0"/>
              <a:t>IPo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5" ma:contentTypeDescription="Vytvoří nový dokument" ma:contentTypeScope="" ma:versionID="b333860d1f8ee7686ea384f8df339f40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73559025c8c6e80c7b1d6eb410070e27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  <SharedWithUsers xmlns="4ed50015-f427-4bca-b79c-7b0ef9a9fc90">
      <UserInfo>
        <DisplayName>Petr Naske</DisplayName>
        <AccountId>104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952E203-4363-4FAC-8238-0743F45C2E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5E96E2-43E4-49D6-A503-6649E591F8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F2FF76-BB61-4B75-A674-4F47C6356249}">
  <ds:schemaRefs>
    <ds:schemaRef ds:uri="4ed50015-f427-4bca-b79c-7b0ef9a9fc90"/>
    <ds:schemaRef ds:uri="7ffaba63-cadb-4ee0-afcd-3a4a42323a6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8422</TotalTime>
  <Words>785</Words>
  <Application>Microsoft Office PowerPoint</Application>
  <PresentationFormat>Vlastní</PresentationFormat>
  <Paragraphs>160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2" baseType="lpstr">
      <vt:lpstr>Arial</vt:lpstr>
      <vt:lpstr>Calibri</vt:lpstr>
      <vt:lpstr>Wingdings</vt:lpstr>
      <vt:lpstr>Arial Narrow</vt:lpstr>
      <vt:lpstr>Tahoma</vt:lpstr>
      <vt:lpstr>Roboto Condensed</vt:lpstr>
      <vt:lpstr>Roboto</vt:lpstr>
      <vt:lpstr>GENARAL LAYOUTS</vt:lpstr>
      <vt:lpstr>Prezentace aplikace PowerPoint</vt:lpstr>
      <vt:lpstr>KRAJSKÉ AKČNÍ PLÁNY (KAP)</vt:lpstr>
      <vt:lpstr>Role NÚV v krajském akčním plánu – podpora pomocí projektu P-KAP</vt:lpstr>
      <vt:lpstr>Role NÚV v krajském akčním plánu – podpora pomocí projektu P-KAP </vt:lpstr>
      <vt:lpstr>Jaký je obecný princip metodické podpory projektu P-KAP?</vt:lpstr>
      <vt:lpstr>Podpora škol při přípravě plánu aktivit rozvoje vzdělávání</vt:lpstr>
      <vt:lpstr>Prezentace aplikace PowerPoint</vt:lpstr>
      <vt:lpstr>Prezentace aplikace PowerPoint</vt:lpstr>
      <vt:lpstr>Prezentace aplikace PowerPoint</vt:lpstr>
      <vt:lpstr>Jaké budou platformy podpory ŠAP a PA?</vt:lpstr>
      <vt:lpstr>Jak budou vypadat semináře pro školy?</vt:lpstr>
      <vt:lpstr>Jaké metodické materiály byly vytvořeny pro podporu tvorby ŠAP a PA?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Baťková Jitka</cp:lastModifiedBy>
  <cp:revision>1097</cp:revision>
  <dcterms:created xsi:type="dcterms:W3CDTF">2015-01-20T11:47:48Z</dcterms:created>
  <dcterms:modified xsi:type="dcterms:W3CDTF">2017-03-10T10:15:26Z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