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23" r:id="rId6"/>
    <p:sldId id="319" r:id="rId7"/>
    <p:sldId id="318" r:id="rId8"/>
    <p:sldId id="30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lachová Lenka" initials="PL" lastIdx="2" clrIdx="0"/>
  <p:cmAuthor id="1" name="Vláčilová Bronislava" initials="V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14" d="100"/>
          <a:sy n="114" d="100"/>
        </p:scale>
        <p:origin x="154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F722C-2138-4F5E-928C-5398C63BDA6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5C01-2BB1-4E0B-B696-D84222B251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20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05C01-2BB1-4E0B-B696-D84222B251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56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62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48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85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72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3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24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39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19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5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62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01D97-FC29-45AD-892D-C2EA6D4FDBC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9CC57-C768-4735-85F8-0B7076B4DB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0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b.vlacilova@kr-olomouck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:\PS_KUOK_Krajsky_akcni_plan\Publicita\logolink_MSMT_VVV_hor_barva_cz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725776"/>
            <a:ext cx="4610100" cy="102870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</p:spPr>
      </p:pic>
      <p:sp>
        <p:nvSpPr>
          <p:cNvPr id="4" name="TextovéPole 3"/>
          <p:cNvSpPr txBox="1"/>
          <p:nvPr/>
        </p:nvSpPr>
        <p:spPr>
          <a:xfrm>
            <a:off x="0" y="1686306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" panose="020F0502020204030204" pitchFamily="34" charset="0"/>
              </a:rPr>
              <a:t>Krajský akční plán rozvoje vzdělávání Olomouckého kraje v rámci OP VVV</a:t>
            </a:r>
          </a:p>
          <a:p>
            <a:pPr algn="ctr"/>
            <a:r>
              <a:rPr lang="cs-CZ" sz="4000" b="1" dirty="0" smtClean="0">
                <a:latin typeface="Calibri" panose="020F0502020204030204" pitchFamily="34" charset="0"/>
              </a:rPr>
              <a:t>Informace o projektu</a:t>
            </a:r>
            <a:endParaRPr lang="cs-C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endParaRPr lang="cs-CZ" sz="2000" dirty="0" smtClean="0">
              <a:latin typeface="Calibri" panose="020F0502020204030204" pitchFamily="34" charset="0"/>
            </a:endParaRPr>
          </a:p>
          <a:p>
            <a:pPr algn="ctr"/>
            <a:r>
              <a:rPr lang="cs-CZ" sz="2400" dirty="0" smtClean="0">
                <a:latin typeface="Calibri" panose="020F0502020204030204" pitchFamily="34" charset="0"/>
              </a:rPr>
              <a:t>Místní konference projektu SRP 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- Olomouc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 19. 1. 2017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4329" y="4933203"/>
            <a:ext cx="842493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500" i="1" dirty="0" smtClean="0"/>
              <a:t>RNDr. Bronislava Vláčilová</a:t>
            </a:r>
          </a:p>
          <a:p>
            <a:pPr>
              <a:spcAft>
                <a:spcPts val="600"/>
              </a:spcAft>
            </a:pPr>
            <a:r>
              <a:rPr lang="cs-CZ" sz="1500" i="1" dirty="0" smtClean="0"/>
              <a:t>věcná manažerka  projektu</a:t>
            </a:r>
          </a:p>
        </p:txBody>
      </p:sp>
    </p:spTree>
    <p:extLst>
      <p:ext uri="{BB962C8B-B14F-4D97-AF65-F5344CB8AC3E}">
        <p14:creationId xmlns:p14="http://schemas.microsoft.com/office/powerpoint/2010/main" val="14599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6491064" cy="93610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Základní profil projektu KAP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 smtClean="0"/>
              <a:t>Realizace projektu: </a:t>
            </a:r>
            <a:r>
              <a:rPr lang="cs-CZ" sz="2800" b="1" dirty="0"/>
              <a:t>1. 1. 2016 -</a:t>
            </a:r>
            <a:r>
              <a:rPr lang="cs-CZ" sz="2800" b="1" dirty="0" smtClean="0"/>
              <a:t> 31</a:t>
            </a:r>
            <a:r>
              <a:rPr lang="cs-CZ" sz="2800" b="1" dirty="0"/>
              <a:t>. 12. </a:t>
            </a:r>
            <a:r>
              <a:rPr lang="cs-CZ" sz="2800" b="1" dirty="0" smtClean="0"/>
              <a:t>2021</a:t>
            </a:r>
            <a:r>
              <a:rPr lang="cs-CZ" sz="2800" dirty="0" smtClean="0"/>
              <a:t> </a:t>
            </a:r>
          </a:p>
          <a:p>
            <a:pPr algn="just"/>
            <a:r>
              <a:rPr lang="cs-CZ" sz="2800" dirty="0"/>
              <a:t>C</a:t>
            </a:r>
            <a:r>
              <a:rPr lang="cs-CZ" sz="2800" dirty="0" smtClean="0"/>
              <a:t>elková výše způsobilých výdajů:</a:t>
            </a:r>
            <a:r>
              <a:rPr lang="cs-CZ" sz="2800" b="1" dirty="0" smtClean="0"/>
              <a:t> cca 19,5 mil. Kč</a:t>
            </a:r>
            <a:endParaRPr lang="cs-CZ" sz="2800" b="1" dirty="0"/>
          </a:p>
          <a:p>
            <a:pPr algn="just"/>
            <a:r>
              <a:rPr lang="cs-CZ" sz="2800" b="1" dirty="0" smtClean="0"/>
              <a:t>Hlavní úkol</a:t>
            </a:r>
            <a:r>
              <a:rPr lang="cs-CZ" sz="2800" dirty="0" smtClean="0"/>
              <a:t>: posílení strategického plánování a zvýšení efektivity řízení ve školství a nastavení vhodných podmínek v kraji k čerpání  finanční podpory z OP VVV a IROP </a:t>
            </a:r>
          </a:p>
          <a:p>
            <a:pPr algn="just"/>
            <a:r>
              <a:rPr lang="cs-CZ" sz="2800" b="1" dirty="0" smtClean="0"/>
              <a:t>Fáze projektu: </a:t>
            </a:r>
            <a:r>
              <a:rPr lang="cs-CZ" sz="2800" dirty="0" smtClean="0"/>
              <a:t>KAP č. 1  2016 – 2018 </a:t>
            </a:r>
          </a:p>
          <a:p>
            <a:pPr marL="0" indent="0" algn="just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KAP č. 2  2019 – 2021</a:t>
            </a:r>
          </a:p>
          <a:p>
            <a:pPr marL="0" indent="0" algn="just">
              <a:buNone/>
            </a:pPr>
            <a:endParaRPr lang="cs-CZ" sz="2800" dirty="0" smtClean="0"/>
          </a:p>
          <a:p>
            <a:endParaRPr lang="cs-CZ" sz="3800" b="1" dirty="0" smtClean="0"/>
          </a:p>
          <a:p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2146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922114"/>
          </a:xfrm>
        </p:spPr>
        <p:txBody>
          <a:bodyPr>
            <a:normAutofit/>
          </a:bodyPr>
          <a:lstStyle/>
          <a:p>
            <a:r>
              <a:rPr lang="cs-CZ" b="1" dirty="0" smtClean="0"/>
              <a:t>Aktivity KAP v roce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Nastavení projektu: </a:t>
            </a:r>
          </a:p>
          <a:p>
            <a:pPr marL="0" indent="0">
              <a:buNone/>
            </a:pPr>
            <a:r>
              <a:rPr lang="cs-CZ" sz="1800" b="1" dirty="0"/>
              <a:t> </a:t>
            </a:r>
            <a:r>
              <a:rPr lang="cs-CZ" sz="1800" b="1" dirty="0" smtClean="0"/>
              <a:t>      </a:t>
            </a:r>
            <a:r>
              <a:rPr lang="cs-CZ" sz="1600" dirty="0" smtClean="0"/>
              <a:t>realizační tým OŠSK + OSR + </a:t>
            </a:r>
            <a:r>
              <a:rPr lang="cs-CZ" sz="1600" dirty="0" err="1" smtClean="0"/>
              <a:t>minitýmy</a:t>
            </a:r>
            <a:r>
              <a:rPr lang="cs-CZ" sz="1600" dirty="0" smtClean="0"/>
              <a:t> + podpora P-KAP z NÚV + účast v ŘV MAP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b="1" dirty="0" smtClean="0"/>
              <a:t>Tvorba návrhu KAP č.1 </a:t>
            </a:r>
            <a:r>
              <a:rPr lang="cs-CZ" sz="1800" b="1" dirty="0"/>
              <a:t>pro období 2016 – </a:t>
            </a:r>
            <a:r>
              <a:rPr lang="cs-CZ" sz="1800" b="1" dirty="0" smtClean="0"/>
              <a:t>2018 včetně příloh</a:t>
            </a:r>
          </a:p>
          <a:p>
            <a:pPr marL="400050" lvl="1" indent="0" algn="just">
              <a:buNone/>
            </a:pPr>
            <a:r>
              <a:rPr lang="cs-CZ" sz="1600" dirty="0"/>
              <a:t>Kompletní dokument </a:t>
            </a:r>
            <a:r>
              <a:rPr lang="cs-CZ" sz="1600" dirty="0" smtClean="0"/>
              <a:t>KAP č.1 </a:t>
            </a:r>
            <a:r>
              <a:rPr lang="cs-CZ" sz="1600" dirty="0"/>
              <a:t>včetně všech příloh byl projednán PS Vzdělávání a </a:t>
            </a:r>
          </a:p>
          <a:p>
            <a:pPr marL="400050" lvl="1" indent="0" algn="just">
              <a:buNone/>
            </a:pPr>
            <a:r>
              <a:rPr lang="cs-CZ" sz="1600" dirty="0"/>
              <a:t>30. 9. 2016 schválen RSK, následně byl 21. 10. 2016 předložen na MŠMT ČR ke schválení. </a:t>
            </a:r>
          </a:p>
          <a:p>
            <a:pPr marL="400050" lvl="1" indent="0">
              <a:buNone/>
            </a:pPr>
            <a:r>
              <a:rPr lang="cs-CZ" sz="1600" dirty="0" smtClean="0"/>
              <a:t>Seznam </a:t>
            </a:r>
            <a:r>
              <a:rPr lang="cs-CZ" sz="1600" dirty="0"/>
              <a:t>projektových záměrů pro investiční intervence v SC 2.4 IROP a pro integrované nástroje ITI, IPRÚ a </a:t>
            </a:r>
            <a:r>
              <a:rPr lang="cs-CZ" sz="1600" dirty="0" smtClean="0"/>
              <a:t>CLLD schválen 28.6. 2016 </a:t>
            </a:r>
          </a:p>
          <a:p>
            <a:pPr marL="400050" lvl="1" indent="0">
              <a:buNone/>
            </a:pPr>
            <a:endParaRPr lang="cs-CZ" sz="1400" b="1" dirty="0" smtClean="0"/>
          </a:p>
          <a:p>
            <a:r>
              <a:rPr lang="cs-CZ" sz="1800" b="1" dirty="0" smtClean="0"/>
              <a:t>Workshopy s řediteli škol a škol. zařízení</a:t>
            </a:r>
          </a:p>
          <a:p>
            <a:pPr marL="0" indent="0">
              <a:buNone/>
            </a:pPr>
            <a:endParaRPr lang="cs-CZ" sz="1800" b="1" dirty="0" smtClean="0"/>
          </a:p>
          <a:p>
            <a:r>
              <a:rPr lang="cs-CZ" sz="1800" b="1" dirty="0" smtClean="0"/>
              <a:t>Platformy pro jednotlivé intervence</a:t>
            </a:r>
            <a:endParaRPr lang="cs-CZ" sz="1800" b="1" dirty="0"/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b="1" dirty="0" smtClean="0"/>
              <a:t>Příprava projektu na implementaci KAP č.1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22727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275040" cy="108498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Calibri" panose="020F0502020204030204" pitchFamily="34" charset="0"/>
              </a:rPr>
              <a:t>Plánované aktivity KAP</a:t>
            </a:r>
            <a:br>
              <a:rPr lang="cs-CZ" sz="3200" b="1" dirty="0" smtClean="0">
                <a:latin typeface="Calibri" panose="020F0502020204030204" pitchFamily="34" charset="0"/>
              </a:rPr>
            </a:br>
            <a:r>
              <a:rPr lang="cs-CZ" sz="3200" b="1" dirty="0" smtClean="0">
                <a:latin typeface="Calibri" panose="020F0502020204030204" pitchFamily="34" charset="0"/>
              </a:rPr>
              <a:t>2017 - 2018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4713387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/>
              <a:t>aktualizace</a:t>
            </a:r>
            <a:r>
              <a:rPr lang="cs-CZ" sz="2000" dirty="0" smtClean="0"/>
              <a:t> </a:t>
            </a:r>
            <a:r>
              <a:rPr lang="cs-CZ" sz="2000" dirty="0"/>
              <a:t>Seznamu projektových záměrů pro investiční intervence v SC 2.4 IROP a pro integrované nástroje ITI, IPRÚ a CLLD</a:t>
            </a:r>
          </a:p>
          <a:p>
            <a:pPr algn="just"/>
            <a:r>
              <a:rPr lang="cs-CZ" sz="2000" b="1" dirty="0" smtClean="0"/>
              <a:t>příprava </a:t>
            </a:r>
            <a:r>
              <a:rPr lang="cs-CZ" sz="2000" b="1" dirty="0"/>
              <a:t>projektu </a:t>
            </a:r>
            <a:r>
              <a:rPr lang="cs-CZ" sz="2000" dirty="0"/>
              <a:t>na implementaci </a:t>
            </a:r>
            <a:r>
              <a:rPr lang="cs-CZ" sz="2000" dirty="0" smtClean="0"/>
              <a:t>KAP č.1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pPr algn="just"/>
            <a:r>
              <a:rPr lang="cs-CZ" sz="2000" b="1" dirty="0" smtClean="0">
                <a:latin typeface="Calibri" panose="020F0502020204030204" pitchFamily="34" charset="0"/>
              </a:rPr>
              <a:t>jednání v platformách </a:t>
            </a:r>
            <a:r>
              <a:rPr lang="cs-CZ" sz="2000" dirty="0" smtClean="0">
                <a:latin typeface="Calibri" panose="020F0502020204030204" pitchFamily="34" charset="0"/>
              </a:rPr>
              <a:t>– min. 2x ročně každá (budou projednávána aktuální témata, výměny zkušeností apod.)</a:t>
            </a:r>
            <a:endParaRPr lang="cs-CZ" sz="2000" dirty="0">
              <a:latin typeface="Calibri" panose="020F0502020204030204" pitchFamily="34" charset="0"/>
            </a:endParaRPr>
          </a:p>
          <a:p>
            <a:pPr algn="just"/>
            <a:r>
              <a:rPr lang="cs-CZ" sz="2000" b="1" dirty="0" smtClean="0">
                <a:latin typeface="Calibri" panose="020F0502020204030204" pitchFamily="34" charset="0"/>
              </a:rPr>
              <a:t>tematická setkávání </a:t>
            </a:r>
            <a:r>
              <a:rPr lang="cs-CZ" sz="2000" dirty="0" smtClean="0">
                <a:latin typeface="Calibri" panose="020F0502020204030204" pitchFamily="34" charset="0"/>
              </a:rPr>
              <a:t>(dle potřeby semináře, workshopy)</a:t>
            </a:r>
            <a:endParaRPr lang="cs-CZ" sz="2000" dirty="0">
              <a:latin typeface="Calibri" panose="020F0502020204030204" pitchFamily="34" charset="0"/>
            </a:endParaRPr>
          </a:p>
          <a:p>
            <a:pPr algn="just"/>
            <a:r>
              <a:rPr lang="cs-CZ" sz="2000" b="1" dirty="0" smtClean="0">
                <a:latin typeface="Calibri" panose="020F0502020204030204" pitchFamily="34" charset="0"/>
              </a:rPr>
              <a:t>spolupráce s </a:t>
            </a:r>
            <a:r>
              <a:rPr lang="cs-CZ" sz="2000" b="1" dirty="0" err="1" smtClean="0">
                <a:latin typeface="Calibri" panose="020F0502020204030204" pitchFamily="34" charset="0"/>
              </a:rPr>
              <a:t>IPs</a:t>
            </a:r>
            <a:r>
              <a:rPr lang="cs-CZ" sz="2000" b="1" dirty="0" smtClean="0"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</a:rPr>
              <a:t>(NÚV, NIDV, ČŠI atd.)</a:t>
            </a:r>
          </a:p>
          <a:p>
            <a:pPr algn="just"/>
            <a:r>
              <a:rPr lang="cs-CZ" sz="2000" b="1" dirty="0" smtClean="0">
                <a:latin typeface="Calibri" panose="020F0502020204030204" pitchFamily="34" charset="0"/>
              </a:rPr>
              <a:t>monitoring a evaluace KAP č.1</a:t>
            </a:r>
          </a:p>
          <a:p>
            <a:pPr algn="just"/>
            <a:r>
              <a:rPr lang="cs-CZ" sz="2000" b="1" dirty="0">
                <a:latin typeface="Calibri" panose="020F0502020204030204" pitchFamily="34" charset="0"/>
              </a:rPr>
              <a:t>t</a:t>
            </a:r>
            <a:r>
              <a:rPr lang="cs-CZ" sz="2000" b="1" dirty="0" smtClean="0">
                <a:latin typeface="Calibri" panose="020F0502020204030204" pitchFamily="34" charset="0"/>
              </a:rPr>
              <a:t>vorba krajské inkluzívní koncepce</a:t>
            </a:r>
          </a:p>
          <a:p>
            <a:pPr lvl="0" algn="just"/>
            <a:r>
              <a:rPr lang="cs-CZ" sz="2000" b="1" dirty="0"/>
              <a:t>k</a:t>
            </a:r>
            <a:r>
              <a:rPr lang="cs-CZ" sz="2000" b="1" dirty="0" smtClean="0"/>
              <a:t>onzultace školám </a:t>
            </a:r>
            <a:r>
              <a:rPr lang="cs-CZ" sz="2000" dirty="0" smtClean="0"/>
              <a:t>k </a:t>
            </a:r>
            <a:r>
              <a:rPr lang="cs-CZ" sz="2000" dirty="0"/>
              <a:t>přípravě projektových </a:t>
            </a:r>
            <a:endParaRPr lang="cs-CZ" sz="2000" dirty="0" smtClean="0"/>
          </a:p>
          <a:p>
            <a:pPr marL="0" lv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žádostí </a:t>
            </a:r>
            <a:r>
              <a:rPr lang="cs-CZ" sz="2000" dirty="0"/>
              <a:t>pro OP VVV a </a:t>
            </a:r>
            <a:r>
              <a:rPr lang="cs-CZ" sz="2000" dirty="0" smtClean="0"/>
              <a:t>IROP</a:t>
            </a:r>
            <a:endParaRPr lang="cs-CZ" sz="2000" dirty="0"/>
          </a:p>
          <a:p>
            <a:pPr algn="just"/>
            <a:endParaRPr lang="cs-CZ" sz="20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 rot="781378">
            <a:off x="5207744" y="3923594"/>
            <a:ext cx="3384376" cy="2390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>
                <a:solidFill>
                  <a:srgbClr val="FF0000"/>
                </a:solidFill>
              </a:rPr>
              <a:t>Pozvánka </a:t>
            </a:r>
            <a:r>
              <a:rPr lang="cs-CZ" sz="1200" b="1" dirty="0" smtClean="0">
                <a:solidFill>
                  <a:srgbClr val="FF0000"/>
                </a:solidFill>
              </a:rPr>
              <a:t> na </a:t>
            </a:r>
            <a:r>
              <a:rPr lang="cs-CZ" sz="1200" b="1" dirty="0">
                <a:solidFill>
                  <a:srgbClr val="FF0000"/>
                </a:solidFill>
              </a:rPr>
              <a:t>seminář </a:t>
            </a:r>
            <a:r>
              <a:rPr lang="cs-CZ" sz="1200" dirty="0"/>
              <a:t>pro žadatele ve výzvě Podpora škol formou zjednodušeného finančního vykazování – </a:t>
            </a:r>
            <a:r>
              <a:rPr lang="cs-CZ" sz="1200" b="1" dirty="0">
                <a:solidFill>
                  <a:srgbClr val="FF0000"/>
                </a:solidFill>
              </a:rPr>
              <a:t>Šablony pro SŠ a </a:t>
            </a:r>
            <a:r>
              <a:rPr lang="cs-CZ" sz="1200" b="1" dirty="0" smtClean="0">
                <a:solidFill>
                  <a:srgbClr val="FF0000"/>
                </a:solidFill>
              </a:rPr>
              <a:t>VOŠ</a:t>
            </a:r>
            <a:r>
              <a:rPr lang="cs-CZ" sz="1200" dirty="0"/>
              <a:t>, který je po věcné stránce zajišťován Řídicím orgánem OP VVV (MŠMT) ve spolupráci s Olomouckým krajem v rámci projektu KAP po stránce organizační.</a:t>
            </a:r>
          </a:p>
          <a:p>
            <a:r>
              <a:rPr lang="cs-CZ" sz="1200" dirty="0"/>
              <a:t> </a:t>
            </a:r>
          </a:p>
          <a:p>
            <a:r>
              <a:rPr lang="cs-CZ" sz="1200" b="1" dirty="0" smtClean="0">
                <a:solidFill>
                  <a:srgbClr val="FF0000"/>
                </a:solidFill>
              </a:rPr>
              <a:t>Datum:</a:t>
            </a:r>
            <a:r>
              <a:rPr lang="cs-CZ" sz="1200" dirty="0"/>
              <a:t> </a:t>
            </a:r>
            <a:r>
              <a:rPr lang="cs-CZ" sz="1200" dirty="0" smtClean="0"/>
              <a:t>úterý </a:t>
            </a:r>
            <a:r>
              <a:rPr lang="cs-CZ" sz="1200" dirty="0"/>
              <a:t>21. února 2017 od 10:00 hodin</a:t>
            </a:r>
          </a:p>
          <a:p>
            <a:r>
              <a:rPr lang="cs-CZ" sz="1200" b="1" dirty="0">
                <a:solidFill>
                  <a:srgbClr val="FF0000"/>
                </a:solidFill>
              </a:rPr>
              <a:t>Místo konání:</a:t>
            </a:r>
            <a:r>
              <a:rPr lang="cs-CZ" sz="1200" dirty="0"/>
              <a:t>	Střední škola technická a obchodní, Kosinova 4, Olomouc, aula školy – 1. patro </a:t>
            </a:r>
          </a:p>
        </p:txBody>
      </p:sp>
    </p:spTree>
    <p:extLst>
      <p:ext uri="{BB962C8B-B14F-4D97-AF65-F5344CB8AC3E}">
        <p14:creationId xmlns:p14="http://schemas.microsoft.com/office/powerpoint/2010/main" val="42551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Děkuji za pozornost.</a:t>
            </a:r>
          </a:p>
          <a:p>
            <a:pPr marL="0" indent="0" algn="ctr">
              <a:buNone/>
            </a:pPr>
            <a:r>
              <a:rPr lang="cs-CZ" sz="1800" dirty="0" smtClean="0"/>
              <a:t>RNDr. Bronislava Vláčilová, věcná manažerka KAP</a:t>
            </a:r>
          </a:p>
          <a:p>
            <a:pPr marL="0" indent="0" algn="ctr">
              <a:buNone/>
            </a:pPr>
            <a:r>
              <a:rPr lang="cs-CZ" sz="1800" dirty="0" smtClean="0">
                <a:hlinkClick r:id="rId2"/>
              </a:rPr>
              <a:t>b.vlacilova@kr-olomoucky.cz</a:t>
            </a:r>
            <a:endParaRPr lang="cs-CZ" sz="1800" dirty="0" smtClean="0"/>
          </a:p>
          <a:p>
            <a:pPr marL="0" indent="0" algn="ctr">
              <a:buNone/>
            </a:pPr>
            <a:endParaRPr lang="cs-CZ" sz="1800" dirty="0"/>
          </a:p>
        </p:txBody>
      </p:sp>
      <p:pic>
        <p:nvPicPr>
          <p:cNvPr id="4" name="Picture 2" descr="V:\PS_KUOK_Krajsky_akcni_plan\Publicita\logolink_MSMT_VVV_hor_barva_cz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725776"/>
            <a:ext cx="4610100" cy="1028700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3827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  <SharedWithUsers xmlns="4ed50015-f427-4bca-b79c-7b0ef9a9fc90">
      <UserInfo>
        <DisplayName>Petr Naske</DisplayName>
        <AccountId>104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b333860d1f8ee7686ea384f8df339f40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3559025c8c6e80c7b1d6eb410070e27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DE5DFD-00DA-45B2-9989-F21D8EB84D7F}">
  <ds:schemaRefs>
    <ds:schemaRef ds:uri="http://purl.org/dc/dcmitype/"/>
    <ds:schemaRef ds:uri="4ed50015-f427-4bca-b79c-7b0ef9a9fc90"/>
    <ds:schemaRef ds:uri="7ffaba63-cadb-4ee0-afcd-3a4a42323a6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6441EC-1E57-4533-B8BE-E3B6790986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56712E-9552-437B-BC76-874A421FA7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3529</TotalTime>
  <Words>238</Words>
  <Application>Microsoft Office PowerPoint</Application>
  <PresentationFormat>Předvádění na obrazovce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Prezentace aplikace PowerPoint</vt:lpstr>
      <vt:lpstr>Základní profil projektu KAP </vt:lpstr>
      <vt:lpstr>Aktivity KAP v roce 2016</vt:lpstr>
      <vt:lpstr>Plánované aktivity KAP 2017 - 2018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Černocký Martin</dc:creator>
  <cp:lastModifiedBy>Baťková Jitka</cp:lastModifiedBy>
  <cp:revision>575</cp:revision>
  <dcterms:created xsi:type="dcterms:W3CDTF">2015-08-27T07:44:55Z</dcterms:created>
  <dcterms:modified xsi:type="dcterms:W3CDTF">2017-03-10T10:14:46Z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