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5" r:id="rId1"/>
  </p:sldMasterIdLst>
  <p:notesMasterIdLst>
    <p:notesMasterId r:id="rId25"/>
  </p:notesMasterIdLst>
  <p:handoutMasterIdLst>
    <p:handoutMasterId r:id="rId26"/>
  </p:handoutMasterIdLst>
  <p:sldIdLst>
    <p:sldId id="302" r:id="rId2"/>
    <p:sldId id="289" r:id="rId3"/>
    <p:sldId id="275" r:id="rId4"/>
    <p:sldId id="291" r:id="rId5"/>
    <p:sldId id="314" r:id="rId6"/>
    <p:sldId id="304" r:id="rId7"/>
    <p:sldId id="323" r:id="rId8"/>
    <p:sldId id="311" r:id="rId9"/>
    <p:sldId id="317" r:id="rId10"/>
    <p:sldId id="305" r:id="rId11"/>
    <p:sldId id="295" r:id="rId12"/>
    <p:sldId id="294" r:id="rId13"/>
    <p:sldId id="313" r:id="rId14"/>
    <p:sldId id="316" r:id="rId15"/>
    <p:sldId id="309" r:id="rId16"/>
    <p:sldId id="315" r:id="rId17"/>
    <p:sldId id="299" r:id="rId18"/>
    <p:sldId id="281" r:id="rId19"/>
    <p:sldId id="300" r:id="rId20"/>
    <p:sldId id="288" r:id="rId21"/>
    <p:sldId id="321" r:id="rId22"/>
    <p:sldId id="319" r:id="rId23"/>
    <p:sldId id="279" r:id="rId24"/>
  </p:sldIdLst>
  <p:sldSz cx="9906000" cy="6858000" type="A4"/>
  <p:notesSz cx="9144000" cy="6858000"/>
  <p:defaultTextStyle>
    <a:defPPr>
      <a:defRPr lang="cs-CZ"/>
    </a:defPPr>
    <a:lvl1pPr marL="0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1pPr>
    <a:lvl2pPr marL="478940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2pPr>
    <a:lvl3pPr marL="957879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3pPr>
    <a:lvl4pPr marL="1436819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4pPr>
    <a:lvl5pPr marL="1915758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5pPr>
    <a:lvl6pPr marL="2394698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6pPr>
    <a:lvl7pPr marL="2873637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7pPr>
    <a:lvl8pPr marL="3352576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8pPr>
    <a:lvl9pPr marL="3831516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Y" initials="m" lastIdx="1" clrIdx="0">
    <p:extLst>
      <p:ext uri="{19B8F6BF-5375-455C-9EA6-DF929625EA0E}">
        <p15:presenceInfo xmlns:p15="http://schemas.microsoft.com/office/powerpoint/2012/main" userId="mAR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C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187" autoAdjust="0"/>
  </p:normalViewPr>
  <p:slideViewPr>
    <p:cSldViewPr>
      <p:cViewPr varScale="1">
        <p:scale>
          <a:sx n="120" d="100"/>
          <a:sy n="120" d="100"/>
        </p:scale>
        <p:origin x="22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54"/>
    </p:cViewPr>
  </p:sorterViewPr>
  <p:notesViewPr>
    <p:cSldViewPr>
      <p:cViewPr varScale="1">
        <p:scale>
          <a:sx n="114" d="100"/>
          <a:sy n="114" d="100"/>
        </p:scale>
        <p:origin x="1170" y="96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07589-B8C2-4FED-AEC0-F9D323875A5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48E3008A-78AE-41A6-917F-2B855ED9B458}">
      <dgm:prSet phldrT="[Text]" custT="1"/>
      <dgm:spPr/>
      <dgm:t>
        <a:bodyPr/>
        <a:lstStyle/>
        <a:p>
          <a:r>
            <a:rPr lang="cs-CZ" sz="2400" b="1" dirty="0" smtClean="0"/>
            <a:t>Analytické a metodické zázemí</a:t>
          </a:r>
          <a:endParaRPr lang="cs-CZ" sz="2400" b="1" dirty="0"/>
        </a:p>
      </dgm:t>
    </dgm:pt>
    <dgm:pt modelId="{D28BE72F-78D6-46EC-BE96-A02A57DE72EF}" type="parTrans" cxnId="{5718D33D-5EB5-46D4-82E9-EA133D5FC5AD}">
      <dgm:prSet/>
      <dgm:spPr/>
      <dgm:t>
        <a:bodyPr/>
        <a:lstStyle/>
        <a:p>
          <a:endParaRPr lang="cs-CZ"/>
        </a:p>
      </dgm:t>
    </dgm:pt>
    <dgm:pt modelId="{AC560907-E939-42B7-8BEA-2C3E244DC1E2}" type="sibTrans" cxnId="{5718D33D-5EB5-46D4-82E9-EA133D5FC5AD}">
      <dgm:prSet/>
      <dgm:spPr/>
      <dgm:t>
        <a:bodyPr/>
        <a:lstStyle/>
        <a:p>
          <a:endParaRPr lang="cs-CZ"/>
        </a:p>
      </dgm:t>
    </dgm:pt>
    <dgm:pt modelId="{5237875F-C2D1-45EE-A6B6-28D0AA4A7B21}">
      <dgm:prSet phldrT="[Text]"/>
      <dgm:spPr/>
      <dgm:t>
        <a:bodyPr/>
        <a:lstStyle/>
        <a:p>
          <a:r>
            <a:rPr lang="cs-CZ" dirty="0" smtClean="0"/>
            <a:t>Tvorba KAP</a:t>
          </a:r>
          <a:endParaRPr lang="cs-CZ" dirty="0"/>
        </a:p>
      </dgm:t>
    </dgm:pt>
    <dgm:pt modelId="{CD34B211-64A9-4585-AC26-060994E3F31E}" type="parTrans" cxnId="{A2B71FB5-931E-47CF-85A1-F3ADB631A0C3}">
      <dgm:prSet/>
      <dgm:spPr/>
      <dgm:t>
        <a:bodyPr/>
        <a:lstStyle/>
        <a:p>
          <a:endParaRPr lang="cs-CZ"/>
        </a:p>
      </dgm:t>
    </dgm:pt>
    <dgm:pt modelId="{46A4475F-D329-463D-BD43-8FD1B32CE9FA}" type="sibTrans" cxnId="{A2B71FB5-931E-47CF-85A1-F3ADB631A0C3}">
      <dgm:prSet/>
      <dgm:spPr/>
      <dgm:t>
        <a:bodyPr/>
        <a:lstStyle/>
        <a:p>
          <a:endParaRPr lang="cs-CZ"/>
        </a:p>
      </dgm:t>
    </dgm:pt>
    <dgm:pt modelId="{B2DAC7E5-9861-4186-B2A9-B8BC1EC312E9}">
      <dgm:prSet phldrT="[Text]"/>
      <dgm:spPr/>
      <dgm:t>
        <a:bodyPr/>
        <a:lstStyle/>
        <a:p>
          <a:r>
            <a:rPr lang="cs-CZ" dirty="0" smtClean="0"/>
            <a:t>Odborní garanti intervencí</a:t>
          </a:r>
          <a:endParaRPr lang="cs-CZ" dirty="0"/>
        </a:p>
      </dgm:t>
    </dgm:pt>
    <dgm:pt modelId="{315D9A97-1A7E-437B-8753-94271FA83D3C}" type="parTrans" cxnId="{69A4D1B7-3413-4A79-A004-DB776B987230}">
      <dgm:prSet/>
      <dgm:spPr/>
      <dgm:t>
        <a:bodyPr/>
        <a:lstStyle/>
        <a:p>
          <a:endParaRPr lang="cs-CZ"/>
        </a:p>
      </dgm:t>
    </dgm:pt>
    <dgm:pt modelId="{80D3A515-E123-4E1D-A843-830922B901E3}" type="sibTrans" cxnId="{69A4D1B7-3413-4A79-A004-DB776B987230}">
      <dgm:prSet/>
      <dgm:spPr/>
      <dgm:t>
        <a:bodyPr/>
        <a:lstStyle/>
        <a:p>
          <a:endParaRPr lang="cs-CZ"/>
        </a:p>
      </dgm:t>
    </dgm:pt>
    <dgm:pt modelId="{B1553A3F-9490-49FE-8B39-C73CA0B1F096}">
      <dgm:prSet phldrT="[Text]"/>
      <dgm:spPr/>
      <dgm:t>
        <a:bodyPr/>
        <a:lstStyle/>
        <a:p>
          <a:r>
            <a:rPr lang="cs-CZ" dirty="0" smtClean="0"/>
            <a:t>Tvorba ŠAP a PA</a:t>
          </a:r>
          <a:endParaRPr lang="cs-CZ" dirty="0"/>
        </a:p>
      </dgm:t>
    </dgm:pt>
    <dgm:pt modelId="{4F07E371-CF6F-4065-A507-DAA68930B50C}" type="parTrans" cxnId="{52B8FEF4-6A29-456B-8D9E-D8332746E6F7}">
      <dgm:prSet/>
      <dgm:spPr/>
      <dgm:t>
        <a:bodyPr/>
        <a:lstStyle/>
        <a:p>
          <a:endParaRPr lang="cs-CZ"/>
        </a:p>
      </dgm:t>
    </dgm:pt>
    <dgm:pt modelId="{86D82361-3BFA-4FA4-8B2F-4C51DF6D0B99}" type="sibTrans" cxnId="{52B8FEF4-6A29-456B-8D9E-D8332746E6F7}">
      <dgm:prSet/>
      <dgm:spPr/>
      <dgm:t>
        <a:bodyPr/>
        <a:lstStyle/>
        <a:p>
          <a:endParaRPr lang="cs-CZ"/>
        </a:p>
      </dgm:t>
    </dgm:pt>
    <dgm:pt modelId="{BF4A25CB-8C76-4151-991B-2BD5C2571548}">
      <dgm:prSet phldrT="[Text]"/>
      <dgm:spPr/>
      <dgm:t>
        <a:bodyPr/>
        <a:lstStyle/>
        <a:p>
          <a:r>
            <a:rPr lang="cs-CZ" dirty="0" smtClean="0"/>
            <a:t>Odborní garanti v krajích</a:t>
          </a:r>
          <a:endParaRPr lang="cs-CZ" dirty="0"/>
        </a:p>
      </dgm:t>
    </dgm:pt>
    <dgm:pt modelId="{E4BEA457-7F5F-4D21-8EA0-78B108BD9EF9}" type="parTrans" cxnId="{87598D8C-566A-4090-B12A-47018030D57B}">
      <dgm:prSet/>
      <dgm:spPr/>
      <dgm:t>
        <a:bodyPr/>
        <a:lstStyle/>
        <a:p>
          <a:endParaRPr lang="cs-CZ"/>
        </a:p>
      </dgm:t>
    </dgm:pt>
    <dgm:pt modelId="{74A74A41-C487-40A8-BE96-2077863FC4AB}" type="sibTrans" cxnId="{87598D8C-566A-4090-B12A-47018030D57B}">
      <dgm:prSet/>
      <dgm:spPr/>
      <dgm:t>
        <a:bodyPr/>
        <a:lstStyle/>
        <a:p>
          <a:endParaRPr lang="cs-CZ"/>
        </a:p>
      </dgm:t>
    </dgm:pt>
    <dgm:pt modelId="{16F0FFA4-FF07-4309-8B24-BA5B83F81010}" type="pres">
      <dgm:prSet presAssocID="{64607589-B8C2-4FED-AEC0-F9D323875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DE2AF7F-C38F-49B2-AD6C-6D254AFAE97C}" type="pres">
      <dgm:prSet presAssocID="{48E3008A-78AE-41A6-917F-2B855ED9B458}" presName="centerShape" presStyleLbl="node0" presStyleIdx="0" presStyleCnt="1" custScaleX="224817" custScaleY="127433" custLinFactNeighborX="479" custLinFactNeighborY="2233"/>
      <dgm:spPr/>
      <dgm:t>
        <a:bodyPr/>
        <a:lstStyle/>
        <a:p>
          <a:endParaRPr lang="cs-CZ"/>
        </a:p>
      </dgm:t>
    </dgm:pt>
    <dgm:pt modelId="{8DE2BFA0-73B5-4FC4-A64B-63EB2E72A2FB}" type="pres">
      <dgm:prSet presAssocID="{CD34B211-64A9-4585-AC26-060994E3F31E}" presName="parTrans" presStyleLbl="sibTrans2D1" presStyleIdx="0" presStyleCnt="4" custScaleX="184843" custScaleY="138244"/>
      <dgm:spPr/>
      <dgm:t>
        <a:bodyPr/>
        <a:lstStyle/>
        <a:p>
          <a:endParaRPr lang="cs-CZ"/>
        </a:p>
      </dgm:t>
    </dgm:pt>
    <dgm:pt modelId="{53B9A24B-F226-4986-85D1-83816109BAAB}" type="pres">
      <dgm:prSet presAssocID="{CD34B211-64A9-4585-AC26-060994E3F31E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0DF253EE-E93C-4CD1-ABEC-2B0F9C5B4377}" type="pres">
      <dgm:prSet presAssocID="{5237875F-C2D1-45EE-A6B6-28D0AA4A7B21}" presName="node" presStyleLbl="node1" presStyleIdx="0" presStyleCnt="4" custScaleX="1430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E18F0F-F521-4C57-B456-44EEEE2DBB8E}" type="pres">
      <dgm:prSet presAssocID="{315D9A97-1A7E-437B-8753-94271FA83D3C}" presName="parTrans" presStyleLbl="sibTrans2D1" presStyleIdx="1" presStyleCnt="4" custAng="10927224" custScaleX="197513" custScaleY="140812" custLinFactNeighborX="-7989" custLinFactNeighborY="-18025"/>
      <dgm:spPr/>
      <dgm:t>
        <a:bodyPr/>
        <a:lstStyle/>
        <a:p>
          <a:endParaRPr lang="cs-CZ"/>
        </a:p>
      </dgm:t>
    </dgm:pt>
    <dgm:pt modelId="{9556102E-8E92-40F1-80B5-57EB06C93B23}" type="pres">
      <dgm:prSet presAssocID="{315D9A97-1A7E-437B-8753-94271FA83D3C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B04AC107-F5AA-4245-9FAB-A28168CF1F4E}" type="pres">
      <dgm:prSet presAssocID="{B2DAC7E5-9861-4186-B2A9-B8BC1EC312E9}" presName="node" presStyleLbl="node1" presStyleIdx="1" presStyleCnt="4" custScaleX="155999" custScaleY="102104" custRadScaleRad="175351" custRadScaleInc="-47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6420AA-B858-4E6C-BDD5-D11CCF36DB2B}" type="pres">
      <dgm:prSet presAssocID="{4F07E371-CF6F-4065-A507-DAA68930B50C}" presName="parTrans" presStyleLbl="sibTrans2D1" presStyleIdx="2" presStyleCnt="4" custScaleX="180844" custScaleY="140333"/>
      <dgm:spPr/>
      <dgm:t>
        <a:bodyPr/>
        <a:lstStyle/>
        <a:p>
          <a:endParaRPr lang="cs-CZ"/>
        </a:p>
      </dgm:t>
    </dgm:pt>
    <dgm:pt modelId="{1348EC8F-70D6-4FAA-A96D-FE84989C3DD3}" type="pres">
      <dgm:prSet presAssocID="{4F07E371-CF6F-4065-A507-DAA68930B50C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C08E8138-4BC5-43F2-9E5C-691961D037A1}" type="pres">
      <dgm:prSet presAssocID="{B1553A3F-9490-49FE-8B39-C73CA0B1F096}" presName="node" presStyleLbl="node1" presStyleIdx="2" presStyleCnt="4" custScaleX="1565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51D59E-7B80-4488-9E48-FBBF929CC3DC}" type="pres">
      <dgm:prSet presAssocID="{E4BEA457-7F5F-4D21-8EA0-78B108BD9EF9}" presName="parTrans" presStyleLbl="sibTrans2D1" presStyleIdx="3" presStyleCnt="4" custAng="10800000" custFlipVert="1" custScaleX="168701" custScaleY="128664" custLinFactNeighborX="1128" custLinFactNeighborY="-25196"/>
      <dgm:spPr/>
      <dgm:t>
        <a:bodyPr/>
        <a:lstStyle/>
        <a:p>
          <a:endParaRPr lang="cs-CZ"/>
        </a:p>
      </dgm:t>
    </dgm:pt>
    <dgm:pt modelId="{C2B9AC59-B006-454F-95F2-83988C0052B3}" type="pres">
      <dgm:prSet presAssocID="{E4BEA457-7F5F-4D21-8EA0-78B108BD9EF9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720DC290-466E-4C7A-AE86-88A1610BB1DB}" type="pres">
      <dgm:prSet presAssocID="{BF4A25CB-8C76-4151-991B-2BD5C2571548}" presName="node" presStyleLbl="node1" presStyleIdx="3" presStyleCnt="4" custScaleX="166316" custScaleY="102105" custRadScaleRad="180821" custRadScaleInc="-22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302F05-0113-48A3-BFB6-E0A36DAFECF9}" type="presOf" srcId="{E4BEA457-7F5F-4D21-8EA0-78B108BD9EF9}" destId="{C2B9AC59-B006-454F-95F2-83988C0052B3}" srcOrd="1" destOrd="0" presId="urn:microsoft.com/office/officeart/2005/8/layout/radial5"/>
    <dgm:cxn modelId="{05359177-624F-426D-AE5C-D58D2E8F5A06}" type="presOf" srcId="{E4BEA457-7F5F-4D21-8EA0-78B108BD9EF9}" destId="{8651D59E-7B80-4488-9E48-FBBF929CC3DC}" srcOrd="0" destOrd="0" presId="urn:microsoft.com/office/officeart/2005/8/layout/radial5"/>
    <dgm:cxn modelId="{3A0BD142-50BE-4917-BFAE-FC2C1AAF2C76}" type="presOf" srcId="{B2DAC7E5-9861-4186-B2A9-B8BC1EC312E9}" destId="{B04AC107-F5AA-4245-9FAB-A28168CF1F4E}" srcOrd="0" destOrd="0" presId="urn:microsoft.com/office/officeart/2005/8/layout/radial5"/>
    <dgm:cxn modelId="{45D047FD-E538-4C07-AB1D-480FAF7011AC}" type="presOf" srcId="{4F07E371-CF6F-4065-A507-DAA68930B50C}" destId="{266420AA-B858-4E6C-BDD5-D11CCF36DB2B}" srcOrd="0" destOrd="0" presId="urn:microsoft.com/office/officeart/2005/8/layout/radial5"/>
    <dgm:cxn modelId="{E11A2DF4-CFB5-4EBA-9E0C-EB605712A10A}" type="presOf" srcId="{48E3008A-78AE-41A6-917F-2B855ED9B458}" destId="{8DE2AF7F-C38F-49B2-AD6C-6D254AFAE97C}" srcOrd="0" destOrd="0" presId="urn:microsoft.com/office/officeart/2005/8/layout/radial5"/>
    <dgm:cxn modelId="{69A4D1B7-3413-4A79-A004-DB776B987230}" srcId="{48E3008A-78AE-41A6-917F-2B855ED9B458}" destId="{B2DAC7E5-9861-4186-B2A9-B8BC1EC312E9}" srcOrd="1" destOrd="0" parTransId="{315D9A97-1A7E-437B-8753-94271FA83D3C}" sibTransId="{80D3A515-E123-4E1D-A843-830922B901E3}"/>
    <dgm:cxn modelId="{FE53BFCE-B736-44AC-8007-1943EF55EC6D}" type="presOf" srcId="{4F07E371-CF6F-4065-A507-DAA68930B50C}" destId="{1348EC8F-70D6-4FAA-A96D-FE84989C3DD3}" srcOrd="1" destOrd="0" presId="urn:microsoft.com/office/officeart/2005/8/layout/radial5"/>
    <dgm:cxn modelId="{A802A665-5A34-4ABA-A5A4-AC4D59387C8A}" type="presOf" srcId="{315D9A97-1A7E-437B-8753-94271FA83D3C}" destId="{9556102E-8E92-40F1-80B5-57EB06C93B23}" srcOrd="1" destOrd="0" presId="urn:microsoft.com/office/officeart/2005/8/layout/radial5"/>
    <dgm:cxn modelId="{A2B71FB5-931E-47CF-85A1-F3ADB631A0C3}" srcId="{48E3008A-78AE-41A6-917F-2B855ED9B458}" destId="{5237875F-C2D1-45EE-A6B6-28D0AA4A7B21}" srcOrd="0" destOrd="0" parTransId="{CD34B211-64A9-4585-AC26-060994E3F31E}" sibTransId="{46A4475F-D329-463D-BD43-8FD1B32CE9FA}"/>
    <dgm:cxn modelId="{5718D33D-5EB5-46D4-82E9-EA133D5FC5AD}" srcId="{64607589-B8C2-4FED-AEC0-F9D323875A50}" destId="{48E3008A-78AE-41A6-917F-2B855ED9B458}" srcOrd="0" destOrd="0" parTransId="{D28BE72F-78D6-46EC-BE96-A02A57DE72EF}" sibTransId="{AC560907-E939-42B7-8BEA-2C3E244DC1E2}"/>
    <dgm:cxn modelId="{46726272-D3CC-4EEB-824D-2B9B6B0778A1}" type="presOf" srcId="{CD34B211-64A9-4585-AC26-060994E3F31E}" destId="{53B9A24B-F226-4986-85D1-83816109BAAB}" srcOrd="1" destOrd="0" presId="urn:microsoft.com/office/officeart/2005/8/layout/radial5"/>
    <dgm:cxn modelId="{98ED9856-04BF-481B-BE03-40051B145F50}" type="presOf" srcId="{BF4A25CB-8C76-4151-991B-2BD5C2571548}" destId="{720DC290-466E-4C7A-AE86-88A1610BB1DB}" srcOrd="0" destOrd="0" presId="urn:microsoft.com/office/officeart/2005/8/layout/radial5"/>
    <dgm:cxn modelId="{52B8FEF4-6A29-456B-8D9E-D8332746E6F7}" srcId="{48E3008A-78AE-41A6-917F-2B855ED9B458}" destId="{B1553A3F-9490-49FE-8B39-C73CA0B1F096}" srcOrd="2" destOrd="0" parTransId="{4F07E371-CF6F-4065-A507-DAA68930B50C}" sibTransId="{86D82361-3BFA-4FA4-8B2F-4C51DF6D0B99}"/>
    <dgm:cxn modelId="{6007B999-27E4-48AF-9C4D-AF3578D24DCD}" type="presOf" srcId="{5237875F-C2D1-45EE-A6B6-28D0AA4A7B21}" destId="{0DF253EE-E93C-4CD1-ABEC-2B0F9C5B4377}" srcOrd="0" destOrd="0" presId="urn:microsoft.com/office/officeart/2005/8/layout/radial5"/>
    <dgm:cxn modelId="{AB3FC85A-3823-4159-8908-A9A9FBFC1625}" type="presOf" srcId="{315D9A97-1A7E-437B-8753-94271FA83D3C}" destId="{1CE18F0F-F521-4C57-B456-44EEEE2DBB8E}" srcOrd="0" destOrd="0" presId="urn:microsoft.com/office/officeart/2005/8/layout/radial5"/>
    <dgm:cxn modelId="{87598D8C-566A-4090-B12A-47018030D57B}" srcId="{48E3008A-78AE-41A6-917F-2B855ED9B458}" destId="{BF4A25CB-8C76-4151-991B-2BD5C2571548}" srcOrd="3" destOrd="0" parTransId="{E4BEA457-7F5F-4D21-8EA0-78B108BD9EF9}" sibTransId="{74A74A41-C487-40A8-BE96-2077863FC4AB}"/>
    <dgm:cxn modelId="{D6E81255-DC5E-477E-9F4D-013CF2765A1F}" type="presOf" srcId="{B1553A3F-9490-49FE-8B39-C73CA0B1F096}" destId="{C08E8138-4BC5-43F2-9E5C-691961D037A1}" srcOrd="0" destOrd="0" presId="urn:microsoft.com/office/officeart/2005/8/layout/radial5"/>
    <dgm:cxn modelId="{F049712D-9794-41D2-AD38-319D6085A8FD}" type="presOf" srcId="{CD34B211-64A9-4585-AC26-060994E3F31E}" destId="{8DE2BFA0-73B5-4FC4-A64B-63EB2E72A2FB}" srcOrd="0" destOrd="0" presId="urn:microsoft.com/office/officeart/2005/8/layout/radial5"/>
    <dgm:cxn modelId="{A464155B-BAD6-411D-8108-1381620076BD}" type="presOf" srcId="{64607589-B8C2-4FED-AEC0-F9D323875A50}" destId="{16F0FFA4-FF07-4309-8B24-BA5B83F81010}" srcOrd="0" destOrd="0" presId="urn:microsoft.com/office/officeart/2005/8/layout/radial5"/>
    <dgm:cxn modelId="{6E1B1C71-EF8F-475E-A28F-BC11A754338A}" type="presParOf" srcId="{16F0FFA4-FF07-4309-8B24-BA5B83F81010}" destId="{8DE2AF7F-C38F-49B2-AD6C-6D254AFAE97C}" srcOrd="0" destOrd="0" presId="urn:microsoft.com/office/officeart/2005/8/layout/radial5"/>
    <dgm:cxn modelId="{873B0E08-A07F-4BBF-A39D-D5F188DD0B0F}" type="presParOf" srcId="{16F0FFA4-FF07-4309-8B24-BA5B83F81010}" destId="{8DE2BFA0-73B5-4FC4-A64B-63EB2E72A2FB}" srcOrd="1" destOrd="0" presId="urn:microsoft.com/office/officeart/2005/8/layout/radial5"/>
    <dgm:cxn modelId="{1A76556F-7948-4517-92A6-51CCBDDFA9E3}" type="presParOf" srcId="{8DE2BFA0-73B5-4FC4-A64B-63EB2E72A2FB}" destId="{53B9A24B-F226-4986-85D1-83816109BAAB}" srcOrd="0" destOrd="0" presId="urn:microsoft.com/office/officeart/2005/8/layout/radial5"/>
    <dgm:cxn modelId="{2875B867-4CA5-41D7-A454-C1CACA1420FC}" type="presParOf" srcId="{16F0FFA4-FF07-4309-8B24-BA5B83F81010}" destId="{0DF253EE-E93C-4CD1-ABEC-2B0F9C5B4377}" srcOrd="2" destOrd="0" presId="urn:microsoft.com/office/officeart/2005/8/layout/radial5"/>
    <dgm:cxn modelId="{3D5024B8-FE63-4516-A03A-0F9467C57376}" type="presParOf" srcId="{16F0FFA4-FF07-4309-8B24-BA5B83F81010}" destId="{1CE18F0F-F521-4C57-B456-44EEEE2DBB8E}" srcOrd="3" destOrd="0" presId="urn:microsoft.com/office/officeart/2005/8/layout/radial5"/>
    <dgm:cxn modelId="{DA5F63AE-A0AA-4C52-A25A-C8BD98883D84}" type="presParOf" srcId="{1CE18F0F-F521-4C57-B456-44EEEE2DBB8E}" destId="{9556102E-8E92-40F1-80B5-57EB06C93B23}" srcOrd="0" destOrd="0" presId="urn:microsoft.com/office/officeart/2005/8/layout/radial5"/>
    <dgm:cxn modelId="{C56A7BEC-C3A2-4D28-A001-C45544156585}" type="presParOf" srcId="{16F0FFA4-FF07-4309-8B24-BA5B83F81010}" destId="{B04AC107-F5AA-4245-9FAB-A28168CF1F4E}" srcOrd="4" destOrd="0" presId="urn:microsoft.com/office/officeart/2005/8/layout/radial5"/>
    <dgm:cxn modelId="{BFEB346D-054D-40DA-A5EE-B4108FD43233}" type="presParOf" srcId="{16F0FFA4-FF07-4309-8B24-BA5B83F81010}" destId="{266420AA-B858-4E6C-BDD5-D11CCF36DB2B}" srcOrd="5" destOrd="0" presId="urn:microsoft.com/office/officeart/2005/8/layout/radial5"/>
    <dgm:cxn modelId="{AF31BCEB-4E6C-4FD5-9269-866573220BF6}" type="presParOf" srcId="{266420AA-B858-4E6C-BDD5-D11CCF36DB2B}" destId="{1348EC8F-70D6-4FAA-A96D-FE84989C3DD3}" srcOrd="0" destOrd="0" presId="urn:microsoft.com/office/officeart/2005/8/layout/radial5"/>
    <dgm:cxn modelId="{43B8D44B-8EFD-470E-8BA4-BF67A8B092D1}" type="presParOf" srcId="{16F0FFA4-FF07-4309-8B24-BA5B83F81010}" destId="{C08E8138-4BC5-43F2-9E5C-691961D037A1}" srcOrd="6" destOrd="0" presId="urn:microsoft.com/office/officeart/2005/8/layout/radial5"/>
    <dgm:cxn modelId="{A3043E11-AE8D-43E1-8C06-DD8E073E3066}" type="presParOf" srcId="{16F0FFA4-FF07-4309-8B24-BA5B83F81010}" destId="{8651D59E-7B80-4488-9E48-FBBF929CC3DC}" srcOrd="7" destOrd="0" presId="urn:microsoft.com/office/officeart/2005/8/layout/radial5"/>
    <dgm:cxn modelId="{ED5EAD10-53FA-4C84-8744-EFFFFA08E9B9}" type="presParOf" srcId="{8651D59E-7B80-4488-9E48-FBBF929CC3DC}" destId="{C2B9AC59-B006-454F-95F2-83988C0052B3}" srcOrd="0" destOrd="0" presId="urn:microsoft.com/office/officeart/2005/8/layout/radial5"/>
    <dgm:cxn modelId="{23C236DC-26FE-41E0-9846-C53C3342B444}" type="presParOf" srcId="{16F0FFA4-FF07-4309-8B24-BA5B83F81010}" destId="{720DC290-466E-4C7A-AE86-88A1610BB1D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DEEFB-48A9-40D6-8287-C1B16D21A98C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cs-CZ"/>
        </a:p>
      </dgm:t>
    </dgm:pt>
    <dgm:pt modelId="{7AAAA5BF-DE49-4729-9A1E-35F6234F1064}">
      <dgm:prSet phldrT="[Text]" custT="1"/>
      <dgm:spPr/>
      <dgm:t>
        <a:bodyPr/>
        <a:lstStyle/>
        <a:p>
          <a:r>
            <a:rPr lang="cs-CZ" sz="2400" b="1" dirty="0" smtClean="0"/>
            <a:t>Analýza potřeb  území</a:t>
          </a:r>
          <a:endParaRPr lang="cs-CZ" sz="2400" b="1" dirty="0"/>
        </a:p>
      </dgm:t>
    </dgm:pt>
    <dgm:pt modelId="{8B1E386E-2675-4A8B-83B4-630D44CC68CF}" type="parTrans" cxnId="{C8633406-D9FA-4114-AF02-921236AC0A7B}">
      <dgm:prSet/>
      <dgm:spPr/>
      <dgm:t>
        <a:bodyPr/>
        <a:lstStyle/>
        <a:p>
          <a:endParaRPr lang="cs-CZ"/>
        </a:p>
      </dgm:t>
    </dgm:pt>
    <dgm:pt modelId="{888D1634-E043-4EB7-A381-51DE768D8623}" type="sibTrans" cxnId="{C8633406-D9FA-4114-AF02-921236AC0A7B}">
      <dgm:prSet/>
      <dgm:spPr/>
      <dgm:t>
        <a:bodyPr/>
        <a:lstStyle/>
        <a:p>
          <a:endParaRPr lang="cs-CZ"/>
        </a:p>
      </dgm:t>
    </dgm:pt>
    <dgm:pt modelId="{9F51F1CA-D135-4D99-8CC0-F88B0F9DCF66}">
      <dgm:prSet phldrT="[Text]" custT="1"/>
      <dgm:spPr/>
      <dgm:t>
        <a:bodyPr/>
        <a:lstStyle/>
        <a:p>
          <a:r>
            <a:rPr lang="cs-CZ" sz="2400" b="1" dirty="0" err="1" smtClean="0"/>
            <a:t>Prioritizace</a:t>
          </a:r>
          <a:r>
            <a:rPr lang="cs-CZ" sz="2400" b="1" dirty="0" smtClean="0"/>
            <a:t> potřeb</a:t>
          </a:r>
          <a:endParaRPr lang="cs-CZ" sz="2400" b="1" dirty="0"/>
        </a:p>
      </dgm:t>
    </dgm:pt>
    <dgm:pt modelId="{662291E2-F816-4826-BDD4-63B43F33C979}" type="parTrans" cxnId="{233B4280-46AD-4EE2-B646-02046CF368FA}">
      <dgm:prSet/>
      <dgm:spPr/>
      <dgm:t>
        <a:bodyPr/>
        <a:lstStyle/>
        <a:p>
          <a:endParaRPr lang="cs-CZ"/>
        </a:p>
      </dgm:t>
    </dgm:pt>
    <dgm:pt modelId="{090B406A-AA9A-457F-8B44-E51DC25E3315}" type="sibTrans" cxnId="{233B4280-46AD-4EE2-B646-02046CF368FA}">
      <dgm:prSet/>
      <dgm:spPr/>
      <dgm:t>
        <a:bodyPr/>
        <a:lstStyle/>
        <a:p>
          <a:endParaRPr lang="cs-CZ"/>
        </a:p>
      </dgm:t>
    </dgm:pt>
    <dgm:pt modelId="{66478855-0697-40E8-878A-480969ECD3BE}">
      <dgm:prSet phldrT="[Text]" custT="1"/>
      <dgm:spPr/>
      <dgm:t>
        <a:bodyPr/>
        <a:lstStyle/>
        <a:p>
          <a:r>
            <a:rPr lang="cs-CZ" sz="2400" b="1" dirty="0" smtClean="0"/>
            <a:t>Sestavení KAP</a:t>
          </a:r>
          <a:endParaRPr lang="cs-CZ" sz="2400" b="1" dirty="0"/>
        </a:p>
      </dgm:t>
    </dgm:pt>
    <dgm:pt modelId="{89C0546A-D77D-44D6-ABC0-BB237DB43685}" type="parTrans" cxnId="{B5908E28-C8E7-431B-8EB7-EA61F98CECFD}">
      <dgm:prSet/>
      <dgm:spPr/>
      <dgm:t>
        <a:bodyPr/>
        <a:lstStyle/>
        <a:p>
          <a:endParaRPr lang="cs-CZ"/>
        </a:p>
      </dgm:t>
    </dgm:pt>
    <dgm:pt modelId="{534643DE-8C90-4AC1-80DC-8F1EF12D4639}" type="sibTrans" cxnId="{B5908E28-C8E7-431B-8EB7-EA61F98CECFD}">
      <dgm:prSet/>
      <dgm:spPr/>
      <dgm:t>
        <a:bodyPr/>
        <a:lstStyle/>
        <a:p>
          <a:endParaRPr lang="cs-CZ"/>
        </a:p>
      </dgm:t>
    </dgm:pt>
    <dgm:pt modelId="{2128792E-AB07-4373-9F8A-1008A23D4F53}">
      <dgm:prSet phldrT="[Text]" custT="1"/>
      <dgm:spPr/>
      <dgm:t>
        <a:bodyPr/>
        <a:lstStyle/>
        <a:p>
          <a:r>
            <a:rPr lang="cs-CZ" sz="2400" b="1" dirty="0" smtClean="0"/>
            <a:t>Dotazníkové šetření na školách</a:t>
          </a:r>
          <a:endParaRPr lang="cs-CZ" sz="2400" b="1" dirty="0"/>
        </a:p>
      </dgm:t>
    </dgm:pt>
    <dgm:pt modelId="{B36504A6-0888-4900-B691-3EAFEB356FF3}" type="parTrans" cxnId="{6A88EC3E-35E7-4DC4-81ED-E54D1216BC60}">
      <dgm:prSet/>
      <dgm:spPr/>
      <dgm:t>
        <a:bodyPr/>
        <a:lstStyle/>
        <a:p>
          <a:endParaRPr lang="cs-CZ"/>
        </a:p>
      </dgm:t>
    </dgm:pt>
    <dgm:pt modelId="{21CE4503-4CCF-42C6-81E8-36C4C1EA965B}" type="sibTrans" cxnId="{6A88EC3E-35E7-4DC4-81ED-E54D1216BC60}">
      <dgm:prSet/>
      <dgm:spPr/>
      <dgm:t>
        <a:bodyPr/>
        <a:lstStyle/>
        <a:p>
          <a:endParaRPr lang="cs-CZ"/>
        </a:p>
      </dgm:t>
    </dgm:pt>
    <dgm:pt modelId="{56C487CE-A897-49AE-ACE6-600CEE04E8C8}">
      <dgm:prSet phldrT="[Text]" custT="1"/>
      <dgm:spPr/>
      <dgm:t>
        <a:bodyPr/>
        <a:lstStyle/>
        <a:p>
          <a:r>
            <a:rPr lang="cs-CZ" sz="2400" b="1" dirty="0" smtClean="0"/>
            <a:t>Analýza potřeb škol</a:t>
          </a:r>
          <a:endParaRPr lang="cs-CZ" sz="2400" b="1" dirty="0"/>
        </a:p>
      </dgm:t>
    </dgm:pt>
    <dgm:pt modelId="{3ABECB2C-9972-4CC5-A980-4E3956B2AF64}" type="parTrans" cxnId="{BF7FD458-EB1A-45A0-A32D-1A87FF57CCB2}">
      <dgm:prSet/>
      <dgm:spPr/>
      <dgm:t>
        <a:bodyPr/>
        <a:lstStyle/>
        <a:p>
          <a:endParaRPr lang="cs-CZ"/>
        </a:p>
      </dgm:t>
    </dgm:pt>
    <dgm:pt modelId="{F4CF0BE7-738B-4899-92A9-C2E8852AA10F}" type="sibTrans" cxnId="{BF7FD458-EB1A-45A0-A32D-1A87FF57CCB2}">
      <dgm:prSet/>
      <dgm:spPr/>
      <dgm:t>
        <a:bodyPr/>
        <a:lstStyle/>
        <a:p>
          <a:endParaRPr lang="cs-CZ"/>
        </a:p>
      </dgm:t>
    </dgm:pt>
    <dgm:pt modelId="{5BCD1622-2CBD-4CAB-A651-BF910333FF79}" type="pres">
      <dgm:prSet presAssocID="{2B2DEEFB-48A9-40D6-8287-C1B16D21A9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15F5033-B684-4E9B-92E0-9EBEE9325B25}" type="pres">
      <dgm:prSet presAssocID="{7AAAA5BF-DE49-4729-9A1E-35F6234F1064}" presName="node" presStyleLbl="node1" presStyleIdx="0" presStyleCnt="5" custScaleX="260551" custScaleY="68409" custLinFactX="301701" custLinFactNeighborX="400000" custLinFactNeighborY="-916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10BD84-9CF4-4A24-B6F1-0DC6CBB925E3}" type="pres">
      <dgm:prSet presAssocID="{888D1634-E043-4EB7-A381-51DE768D8623}" presName="sibTrans" presStyleLbl="sibTrans2D1" presStyleIdx="0" presStyleCnt="4" custScaleX="185421" custScaleY="254264" custLinFactNeighborX="-5866" custLinFactNeighborY="44331"/>
      <dgm:spPr/>
      <dgm:t>
        <a:bodyPr/>
        <a:lstStyle/>
        <a:p>
          <a:endParaRPr lang="cs-CZ"/>
        </a:p>
      </dgm:t>
    </dgm:pt>
    <dgm:pt modelId="{FEC3214F-E367-4912-AEE6-1E59AD0AFFD1}" type="pres">
      <dgm:prSet presAssocID="{888D1634-E043-4EB7-A381-51DE768D8623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C1962AD2-A124-44D0-8EEF-5EE613FDD3B0}" type="pres">
      <dgm:prSet presAssocID="{9F51F1CA-D135-4D99-8CC0-F88B0F9DCF66}" presName="node" presStyleLbl="node1" presStyleIdx="1" presStyleCnt="5" custScaleX="309894" custScaleY="64628" custLinFactX="400000" custLinFactNeighborX="457962" custLinFactNeighborY="-62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926BC1-AA69-4BA5-8BA2-260BBB1195C0}" type="pres">
      <dgm:prSet presAssocID="{090B406A-AA9A-457F-8B44-E51DC25E3315}" presName="sibTrans" presStyleLbl="sibTrans2D1" presStyleIdx="1" presStyleCnt="4" custAng="21464180" custScaleX="173537" custScaleY="286357" custLinFactNeighborX="4479" custLinFactNeighborY="16177"/>
      <dgm:spPr/>
      <dgm:t>
        <a:bodyPr/>
        <a:lstStyle/>
        <a:p>
          <a:endParaRPr lang="cs-CZ"/>
        </a:p>
      </dgm:t>
    </dgm:pt>
    <dgm:pt modelId="{DB504577-4500-43B9-9089-16145CB0C10B}" type="pres">
      <dgm:prSet presAssocID="{090B406A-AA9A-457F-8B44-E51DC25E3315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592A0BA0-8A34-4606-A05B-370BDB12DAFA}" type="pres">
      <dgm:prSet presAssocID="{66478855-0697-40E8-878A-480969ECD3BE}" presName="node" presStyleLbl="node1" presStyleIdx="2" presStyleCnt="5" custScaleX="275668" custScaleY="82905" custLinFactX="446821" custLinFactNeighborX="500000" custLinFactNeighborY="-95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8840DF-D272-42F5-B7E0-ED44348FBE7B}" type="pres">
      <dgm:prSet presAssocID="{534643DE-8C90-4AC1-80DC-8F1EF12D4639}" presName="sibTrans" presStyleLbl="sibTrans2D1" presStyleIdx="2" presStyleCnt="4" custAng="12558869" custFlipVert="1" custScaleX="33285" custScaleY="257528" custLinFactY="-34057" custLinFactNeighborX="-21391" custLinFactNeighborY="-100000"/>
      <dgm:spPr/>
      <dgm:t>
        <a:bodyPr/>
        <a:lstStyle/>
        <a:p>
          <a:endParaRPr lang="cs-CZ"/>
        </a:p>
      </dgm:t>
    </dgm:pt>
    <dgm:pt modelId="{A37E9B8D-D9BF-444C-93C9-1449C4A23894}" type="pres">
      <dgm:prSet presAssocID="{534643DE-8C90-4AC1-80DC-8F1EF12D4639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786D1B4E-CD9E-4D95-BD21-741A33B2F0F5}" type="pres">
      <dgm:prSet presAssocID="{2128792E-AB07-4373-9F8A-1008A23D4F53}" presName="node" presStyleLbl="node1" presStyleIdx="3" presStyleCnt="5" custScaleX="343547" custScaleY="79051" custLinFactX="-800000" custLinFactNeighborX="-871621" custLinFactNeighborY="9398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C694BE-308B-424D-8B74-963B1F029496}" type="pres">
      <dgm:prSet presAssocID="{21CE4503-4CCF-42C6-81E8-36C4C1EA965B}" presName="sibTrans" presStyleLbl="sibTrans2D1" presStyleIdx="3" presStyleCnt="4" custScaleX="229325" custScaleY="337006" custLinFactNeighborX="-51347" custLinFactNeighborY="-86564"/>
      <dgm:spPr/>
      <dgm:t>
        <a:bodyPr/>
        <a:lstStyle/>
        <a:p>
          <a:endParaRPr lang="cs-CZ"/>
        </a:p>
      </dgm:t>
    </dgm:pt>
    <dgm:pt modelId="{93446064-B42D-4691-8D99-8209EAFCCF93}" type="pres">
      <dgm:prSet presAssocID="{21CE4503-4CCF-42C6-81E8-36C4C1EA965B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389F9F60-EB5B-42D6-AC67-D2AA11F4CE4C}" type="pres">
      <dgm:prSet presAssocID="{56C487CE-A897-49AE-ACE6-600CEE04E8C8}" presName="node" presStyleLbl="node1" presStyleIdx="4" presStyleCnt="5" custScaleX="252040" custScaleY="79913" custLinFactX="-804687" custLinFactNeighborX="-900000" custLinFactNeighborY="42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5908E28-C8E7-431B-8EB7-EA61F98CECFD}" srcId="{2B2DEEFB-48A9-40D6-8287-C1B16D21A98C}" destId="{66478855-0697-40E8-878A-480969ECD3BE}" srcOrd="2" destOrd="0" parTransId="{89C0546A-D77D-44D6-ABC0-BB237DB43685}" sibTransId="{534643DE-8C90-4AC1-80DC-8F1EF12D4639}"/>
    <dgm:cxn modelId="{F7CD7714-CD2D-4738-BE00-5DB56808E11F}" type="presOf" srcId="{9F51F1CA-D135-4D99-8CC0-F88B0F9DCF66}" destId="{C1962AD2-A124-44D0-8EEF-5EE613FDD3B0}" srcOrd="0" destOrd="0" presId="urn:microsoft.com/office/officeart/2005/8/layout/process1"/>
    <dgm:cxn modelId="{4009F8A2-EA4A-483C-97D8-91D540F1C5B8}" type="presOf" srcId="{7AAAA5BF-DE49-4729-9A1E-35F6234F1064}" destId="{315F5033-B684-4E9B-92E0-9EBEE9325B25}" srcOrd="0" destOrd="0" presId="urn:microsoft.com/office/officeart/2005/8/layout/process1"/>
    <dgm:cxn modelId="{1D54E514-D3B7-413F-AB95-446DA1E24287}" type="presOf" srcId="{2B2DEEFB-48A9-40D6-8287-C1B16D21A98C}" destId="{5BCD1622-2CBD-4CAB-A651-BF910333FF79}" srcOrd="0" destOrd="0" presId="urn:microsoft.com/office/officeart/2005/8/layout/process1"/>
    <dgm:cxn modelId="{6758A047-8474-453A-8E3A-1735316E6484}" type="presOf" srcId="{21CE4503-4CCF-42C6-81E8-36C4C1EA965B}" destId="{CDC694BE-308B-424D-8B74-963B1F029496}" srcOrd="0" destOrd="0" presId="urn:microsoft.com/office/officeart/2005/8/layout/process1"/>
    <dgm:cxn modelId="{9E2F515A-DC22-4953-ACC8-162121C1B585}" type="presOf" srcId="{66478855-0697-40E8-878A-480969ECD3BE}" destId="{592A0BA0-8A34-4606-A05B-370BDB12DAFA}" srcOrd="0" destOrd="0" presId="urn:microsoft.com/office/officeart/2005/8/layout/process1"/>
    <dgm:cxn modelId="{83155E06-A3AB-4443-B60F-D9DC4FA7C3E4}" type="presOf" srcId="{21CE4503-4CCF-42C6-81E8-36C4C1EA965B}" destId="{93446064-B42D-4691-8D99-8209EAFCCF93}" srcOrd="1" destOrd="0" presId="urn:microsoft.com/office/officeart/2005/8/layout/process1"/>
    <dgm:cxn modelId="{6A88EC3E-35E7-4DC4-81ED-E54D1216BC60}" srcId="{2B2DEEFB-48A9-40D6-8287-C1B16D21A98C}" destId="{2128792E-AB07-4373-9F8A-1008A23D4F53}" srcOrd="3" destOrd="0" parTransId="{B36504A6-0888-4900-B691-3EAFEB356FF3}" sibTransId="{21CE4503-4CCF-42C6-81E8-36C4C1EA965B}"/>
    <dgm:cxn modelId="{BF7FD458-EB1A-45A0-A32D-1A87FF57CCB2}" srcId="{2B2DEEFB-48A9-40D6-8287-C1B16D21A98C}" destId="{56C487CE-A897-49AE-ACE6-600CEE04E8C8}" srcOrd="4" destOrd="0" parTransId="{3ABECB2C-9972-4CC5-A980-4E3956B2AF64}" sibTransId="{F4CF0BE7-738B-4899-92A9-C2E8852AA10F}"/>
    <dgm:cxn modelId="{938AD0CA-6A36-4054-BF9B-8AB966EF3F2F}" type="presOf" srcId="{888D1634-E043-4EB7-A381-51DE768D8623}" destId="{FEC3214F-E367-4912-AEE6-1E59AD0AFFD1}" srcOrd="1" destOrd="0" presId="urn:microsoft.com/office/officeart/2005/8/layout/process1"/>
    <dgm:cxn modelId="{7AA8806F-C9A5-4AF0-BB35-2AE3332EB9A6}" type="presOf" srcId="{888D1634-E043-4EB7-A381-51DE768D8623}" destId="{2810BD84-9CF4-4A24-B6F1-0DC6CBB925E3}" srcOrd="0" destOrd="0" presId="urn:microsoft.com/office/officeart/2005/8/layout/process1"/>
    <dgm:cxn modelId="{C9E352CD-0C41-4551-B49A-146572622AFA}" type="presOf" srcId="{2128792E-AB07-4373-9F8A-1008A23D4F53}" destId="{786D1B4E-CD9E-4D95-BD21-741A33B2F0F5}" srcOrd="0" destOrd="0" presId="urn:microsoft.com/office/officeart/2005/8/layout/process1"/>
    <dgm:cxn modelId="{C8633406-D9FA-4114-AF02-921236AC0A7B}" srcId="{2B2DEEFB-48A9-40D6-8287-C1B16D21A98C}" destId="{7AAAA5BF-DE49-4729-9A1E-35F6234F1064}" srcOrd="0" destOrd="0" parTransId="{8B1E386E-2675-4A8B-83B4-630D44CC68CF}" sibTransId="{888D1634-E043-4EB7-A381-51DE768D8623}"/>
    <dgm:cxn modelId="{B25C2807-B93D-4E8E-B00B-07D0516DFB13}" type="presOf" srcId="{534643DE-8C90-4AC1-80DC-8F1EF12D4639}" destId="{6A8840DF-D272-42F5-B7E0-ED44348FBE7B}" srcOrd="0" destOrd="0" presId="urn:microsoft.com/office/officeart/2005/8/layout/process1"/>
    <dgm:cxn modelId="{7B4F2504-0774-4811-88E9-537D67444925}" type="presOf" srcId="{56C487CE-A897-49AE-ACE6-600CEE04E8C8}" destId="{389F9F60-EB5B-42D6-AC67-D2AA11F4CE4C}" srcOrd="0" destOrd="0" presId="urn:microsoft.com/office/officeart/2005/8/layout/process1"/>
    <dgm:cxn modelId="{233B4280-46AD-4EE2-B646-02046CF368FA}" srcId="{2B2DEEFB-48A9-40D6-8287-C1B16D21A98C}" destId="{9F51F1CA-D135-4D99-8CC0-F88B0F9DCF66}" srcOrd="1" destOrd="0" parTransId="{662291E2-F816-4826-BDD4-63B43F33C979}" sibTransId="{090B406A-AA9A-457F-8B44-E51DC25E3315}"/>
    <dgm:cxn modelId="{94CEADBA-F08C-4352-AA2D-0B078757DE53}" type="presOf" srcId="{090B406A-AA9A-457F-8B44-E51DC25E3315}" destId="{DB504577-4500-43B9-9089-16145CB0C10B}" srcOrd="1" destOrd="0" presId="urn:microsoft.com/office/officeart/2005/8/layout/process1"/>
    <dgm:cxn modelId="{4C5A5D57-1BDE-4013-8C3C-8B4234E2BCEA}" type="presOf" srcId="{090B406A-AA9A-457F-8B44-E51DC25E3315}" destId="{6E926BC1-AA69-4BA5-8BA2-260BBB1195C0}" srcOrd="0" destOrd="0" presId="urn:microsoft.com/office/officeart/2005/8/layout/process1"/>
    <dgm:cxn modelId="{CE3BEC22-28EF-49F3-AEDF-CFA3644605BB}" type="presOf" srcId="{534643DE-8C90-4AC1-80DC-8F1EF12D4639}" destId="{A37E9B8D-D9BF-444C-93C9-1449C4A23894}" srcOrd="1" destOrd="0" presId="urn:microsoft.com/office/officeart/2005/8/layout/process1"/>
    <dgm:cxn modelId="{BA71139B-9E42-4D93-82AB-B57AEE69E3D8}" type="presParOf" srcId="{5BCD1622-2CBD-4CAB-A651-BF910333FF79}" destId="{315F5033-B684-4E9B-92E0-9EBEE9325B25}" srcOrd="0" destOrd="0" presId="urn:microsoft.com/office/officeart/2005/8/layout/process1"/>
    <dgm:cxn modelId="{41D6A6A1-900D-4081-9D39-81B6A8C3A145}" type="presParOf" srcId="{5BCD1622-2CBD-4CAB-A651-BF910333FF79}" destId="{2810BD84-9CF4-4A24-B6F1-0DC6CBB925E3}" srcOrd="1" destOrd="0" presId="urn:microsoft.com/office/officeart/2005/8/layout/process1"/>
    <dgm:cxn modelId="{23E9C806-9024-4D08-8BF6-2A5B81A9B2D0}" type="presParOf" srcId="{2810BD84-9CF4-4A24-B6F1-0DC6CBB925E3}" destId="{FEC3214F-E367-4912-AEE6-1E59AD0AFFD1}" srcOrd="0" destOrd="0" presId="urn:microsoft.com/office/officeart/2005/8/layout/process1"/>
    <dgm:cxn modelId="{CDF31DE6-88E6-49D1-8E91-657798466422}" type="presParOf" srcId="{5BCD1622-2CBD-4CAB-A651-BF910333FF79}" destId="{C1962AD2-A124-44D0-8EEF-5EE613FDD3B0}" srcOrd="2" destOrd="0" presId="urn:microsoft.com/office/officeart/2005/8/layout/process1"/>
    <dgm:cxn modelId="{91D20E51-695B-4787-BC87-3BAA214EB6BD}" type="presParOf" srcId="{5BCD1622-2CBD-4CAB-A651-BF910333FF79}" destId="{6E926BC1-AA69-4BA5-8BA2-260BBB1195C0}" srcOrd="3" destOrd="0" presId="urn:microsoft.com/office/officeart/2005/8/layout/process1"/>
    <dgm:cxn modelId="{F07E335D-E3E8-42EB-AA79-882667D3CDBF}" type="presParOf" srcId="{6E926BC1-AA69-4BA5-8BA2-260BBB1195C0}" destId="{DB504577-4500-43B9-9089-16145CB0C10B}" srcOrd="0" destOrd="0" presId="urn:microsoft.com/office/officeart/2005/8/layout/process1"/>
    <dgm:cxn modelId="{CC87F0EB-2971-419D-8A32-C853B2284173}" type="presParOf" srcId="{5BCD1622-2CBD-4CAB-A651-BF910333FF79}" destId="{592A0BA0-8A34-4606-A05B-370BDB12DAFA}" srcOrd="4" destOrd="0" presId="urn:microsoft.com/office/officeart/2005/8/layout/process1"/>
    <dgm:cxn modelId="{4324E770-BE2A-439C-90DB-DA2C85E4C4BA}" type="presParOf" srcId="{5BCD1622-2CBD-4CAB-A651-BF910333FF79}" destId="{6A8840DF-D272-42F5-B7E0-ED44348FBE7B}" srcOrd="5" destOrd="0" presId="urn:microsoft.com/office/officeart/2005/8/layout/process1"/>
    <dgm:cxn modelId="{7F9D461E-E968-49A8-BF0A-3D681B098EA8}" type="presParOf" srcId="{6A8840DF-D272-42F5-B7E0-ED44348FBE7B}" destId="{A37E9B8D-D9BF-444C-93C9-1449C4A23894}" srcOrd="0" destOrd="0" presId="urn:microsoft.com/office/officeart/2005/8/layout/process1"/>
    <dgm:cxn modelId="{C17011EA-428D-4642-909C-FDDA55466533}" type="presParOf" srcId="{5BCD1622-2CBD-4CAB-A651-BF910333FF79}" destId="{786D1B4E-CD9E-4D95-BD21-741A33B2F0F5}" srcOrd="6" destOrd="0" presId="urn:microsoft.com/office/officeart/2005/8/layout/process1"/>
    <dgm:cxn modelId="{F7592101-DBA0-4DDB-8F30-565FB3629DE3}" type="presParOf" srcId="{5BCD1622-2CBD-4CAB-A651-BF910333FF79}" destId="{CDC694BE-308B-424D-8B74-963B1F029496}" srcOrd="7" destOrd="0" presId="urn:microsoft.com/office/officeart/2005/8/layout/process1"/>
    <dgm:cxn modelId="{F303E972-4E52-48E8-9F05-2FAE288E2310}" type="presParOf" srcId="{CDC694BE-308B-424D-8B74-963B1F029496}" destId="{93446064-B42D-4691-8D99-8209EAFCCF93}" srcOrd="0" destOrd="0" presId="urn:microsoft.com/office/officeart/2005/8/layout/process1"/>
    <dgm:cxn modelId="{0A13FB42-27A5-46DE-9A10-146542EA1A89}" type="presParOf" srcId="{5BCD1622-2CBD-4CAB-A651-BF910333FF79}" destId="{389F9F60-EB5B-42D6-AC67-D2AA11F4CE4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2AF7F-C38F-49B2-AD6C-6D254AFAE97C}">
      <dsp:nvSpPr>
        <dsp:cNvPr id="0" name=""/>
        <dsp:cNvSpPr/>
      </dsp:nvSpPr>
      <dsp:spPr>
        <a:xfrm>
          <a:off x="3330025" y="1931333"/>
          <a:ext cx="2444805" cy="1385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Analytické a metodické zázemí</a:t>
          </a:r>
          <a:endParaRPr lang="cs-CZ" sz="2400" b="1" kern="1200" dirty="0"/>
        </a:p>
      </dsp:txBody>
      <dsp:txXfrm>
        <a:off x="3688058" y="2134277"/>
        <a:ext cx="1728739" cy="979901"/>
      </dsp:txXfrm>
    </dsp:sp>
    <dsp:sp modelId="{8DE2BFA0-73B5-4FC4-A64B-63EB2E72A2FB}">
      <dsp:nvSpPr>
        <dsp:cNvPr id="0" name=""/>
        <dsp:cNvSpPr/>
      </dsp:nvSpPr>
      <dsp:spPr>
        <a:xfrm rot="16168475">
          <a:off x="4252766" y="1329585"/>
          <a:ext cx="581337" cy="627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 rot="10800000">
        <a:off x="4340766" y="1542369"/>
        <a:ext cx="406936" cy="376763"/>
      </dsp:txXfrm>
    </dsp:sp>
    <dsp:sp modelId="{0DF253EE-E93C-4CD1-ABEC-2B0F9C5B4377}">
      <dsp:nvSpPr>
        <dsp:cNvPr id="0" name=""/>
        <dsp:cNvSpPr/>
      </dsp:nvSpPr>
      <dsp:spPr>
        <a:xfrm>
          <a:off x="3578954" y="2025"/>
          <a:ext cx="1911106" cy="13359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Tvorba KAP</a:t>
          </a:r>
          <a:endParaRPr lang="cs-CZ" sz="2100" kern="1200" dirty="0"/>
        </a:p>
      </dsp:txBody>
      <dsp:txXfrm>
        <a:off x="3858829" y="197671"/>
        <a:ext cx="1351356" cy="944660"/>
      </dsp:txXfrm>
    </dsp:sp>
    <dsp:sp modelId="{1CE18F0F-F521-4C57-B456-44EEEE2DBB8E}">
      <dsp:nvSpPr>
        <dsp:cNvPr id="0" name=""/>
        <dsp:cNvSpPr/>
      </dsp:nvSpPr>
      <dsp:spPr>
        <a:xfrm rot="10711429">
          <a:off x="5684872" y="2115462"/>
          <a:ext cx="1057139" cy="639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5876720" y="2240910"/>
        <a:ext cx="865259" cy="383761"/>
      </dsp:txXfrm>
    </dsp:sp>
    <dsp:sp modelId="{B04AC107-F5AA-4245-9FAB-A28168CF1F4E}">
      <dsp:nvSpPr>
        <dsp:cNvPr id="0" name=""/>
        <dsp:cNvSpPr/>
      </dsp:nvSpPr>
      <dsp:spPr>
        <a:xfrm>
          <a:off x="6770483" y="1737284"/>
          <a:ext cx="2084072" cy="13640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Odborní garanti intervencí</a:t>
          </a:r>
          <a:endParaRPr lang="cs-CZ" sz="2100" kern="1200" dirty="0"/>
        </a:p>
      </dsp:txBody>
      <dsp:txXfrm>
        <a:off x="7075688" y="1937046"/>
        <a:ext cx="1473662" cy="964536"/>
      </dsp:txXfrm>
    </dsp:sp>
    <dsp:sp modelId="{266420AA-B858-4E6C-BDD5-D11CCF36DB2B}">
      <dsp:nvSpPr>
        <dsp:cNvPr id="0" name=""/>
        <dsp:cNvSpPr/>
      </dsp:nvSpPr>
      <dsp:spPr>
        <a:xfrm rot="5434472">
          <a:off x="4339102" y="3205148"/>
          <a:ext cx="408608" cy="637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 rot="10800000">
        <a:off x="4401008" y="3271345"/>
        <a:ext cx="286026" cy="382455"/>
      </dsp:txXfrm>
    </dsp:sp>
    <dsp:sp modelId="{C08E8138-4BC5-43F2-9E5C-691961D037A1}">
      <dsp:nvSpPr>
        <dsp:cNvPr id="0" name=""/>
        <dsp:cNvSpPr/>
      </dsp:nvSpPr>
      <dsp:spPr>
        <a:xfrm>
          <a:off x="3488951" y="3743387"/>
          <a:ext cx="2091112" cy="13359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Tvorba ŠAP a PA</a:t>
          </a:r>
          <a:endParaRPr lang="cs-CZ" sz="2100" kern="1200" dirty="0"/>
        </a:p>
      </dsp:txBody>
      <dsp:txXfrm>
        <a:off x="3795187" y="3939033"/>
        <a:ext cx="1478640" cy="944660"/>
      </dsp:txXfrm>
    </dsp:sp>
    <dsp:sp modelId="{8651D59E-7B80-4488-9E48-FBBF929CC3DC}">
      <dsp:nvSpPr>
        <dsp:cNvPr id="0" name=""/>
        <dsp:cNvSpPr/>
      </dsp:nvSpPr>
      <dsp:spPr>
        <a:xfrm rot="21574809" flipV="1">
          <a:off x="2342151" y="2204821"/>
          <a:ext cx="953889" cy="584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 rot="10800000">
        <a:off x="2342153" y="2322347"/>
        <a:ext cx="778562" cy="350654"/>
      </dsp:txXfrm>
    </dsp:sp>
    <dsp:sp modelId="{720DC290-466E-4C7A-AE86-88A1610BB1DB}">
      <dsp:nvSpPr>
        <dsp:cNvPr id="0" name=""/>
        <dsp:cNvSpPr/>
      </dsp:nvSpPr>
      <dsp:spPr>
        <a:xfrm>
          <a:off x="41480" y="1917275"/>
          <a:ext cx="2221902" cy="13640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Odborní garanti v krajích</a:t>
          </a:r>
          <a:endParaRPr lang="cs-CZ" sz="2100" kern="1200" dirty="0"/>
        </a:p>
      </dsp:txBody>
      <dsp:txXfrm>
        <a:off x="366870" y="2117039"/>
        <a:ext cx="1571122" cy="964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F5033-B684-4E9B-92E0-9EBEE9325B25}">
      <dsp:nvSpPr>
        <dsp:cNvPr id="0" name=""/>
        <dsp:cNvSpPr/>
      </dsp:nvSpPr>
      <dsp:spPr>
        <a:xfrm>
          <a:off x="2250027" y="270003"/>
          <a:ext cx="1505164" cy="1161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Analýza potřeb  území</a:t>
          </a:r>
          <a:endParaRPr lang="cs-CZ" sz="2400" b="1" kern="1200" dirty="0"/>
        </a:p>
      </dsp:txBody>
      <dsp:txXfrm>
        <a:off x="2284033" y="304009"/>
        <a:ext cx="1437152" cy="1093033"/>
      </dsp:txXfrm>
    </dsp:sp>
    <dsp:sp modelId="{2810BD84-9CF4-4A24-B6F1-0DC6CBB925E3}">
      <dsp:nvSpPr>
        <dsp:cNvPr id="0" name=""/>
        <dsp:cNvSpPr/>
      </dsp:nvSpPr>
      <dsp:spPr>
        <a:xfrm rot="1771522">
          <a:off x="3677430" y="1423626"/>
          <a:ext cx="1028033" cy="364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684526" y="1469553"/>
        <a:ext cx="918751" cy="218563"/>
      </dsp:txXfrm>
    </dsp:sp>
    <dsp:sp modelId="{C1962AD2-A124-44D0-8EEF-5EE613FDD3B0}">
      <dsp:nvSpPr>
        <dsp:cNvPr id="0" name=""/>
        <dsp:cNvSpPr/>
      </dsp:nvSpPr>
      <dsp:spPr>
        <a:xfrm>
          <a:off x="4665440" y="1750795"/>
          <a:ext cx="1790211" cy="10968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/>
            <a:t>Prioritizace</a:t>
          </a:r>
          <a:r>
            <a:rPr lang="cs-CZ" sz="2400" b="1" kern="1200" dirty="0" smtClean="0"/>
            <a:t> potřeb</a:t>
          </a:r>
          <a:endParaRPr lang="cs-CZ" sz="2400" b="1" kern="1200" dirty="0"/>
        </a:p>
      </dsp:txBody>
      <dsp:txXfrm>
        <a:off x="4697566" y="1782921"/>
        <a:ext cx="1725959" cy="1032622"/>
      </dsp:txXfrm>
    </dsp:sp>
    <dsp:sp modelId="{6E926BC1-AA69-4BA5-8BA2-260BBB1195C0}">
      <dsp:nvSpPr>
        <dsp:cNvPr id="0" name=""/>
        <dsp:cNvSpPr/>
      </dsp:nvSpPr>
      <dsp:spPr>
        <a:xfrm rot="21398739">
          <a:off x="6551926" y="2088260"/>
          <a:ext cx="1124094" cy="410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6552031" y="2173911"/>
        <a:ext cx="1001019" cy="246151"/>
      </dsp:txXfrm>
    </dsp:sp>
    <dsp:sp modelId="{592A0BA0-8A34-4606-A05B-370BDB12DAFA}">
      <dsp:nvSpPr>
        <dsp:cNvPr id="0" name=""/>
        <dsp:cNvSpPr/>
      </dsp:nvSpPr>
      <dsp:spPr>
        <a:xfrm>
          <a:off x="7677609" y="1540230"/>
          <a:ext cx="1592493" cy="14070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Sestavení KAP</a:t>
          </a:r>
          <a:endParaRPr lang="cs-CZ" sz="2400" b="1" kern="1200" dirty="0"/>
        </a:p>
      </dsp:txBody>
      <dsp:txXfrm>
        <a:off x="7718821" y="1581442"/>
        <a:ext cx="1510069" cy="1324649"/>
      </dsp:txXfrm>
    </dsp:sp>
    <dsp:sp modelId="{6A8840DF-D272-42F5-B7E0-ED44348FBE7B}">
      <dsp:nvSpPr>
        <dsp:cNvPr id="0" name=""/>
        <dsp:cNvSpPr/>
      </dsp:nvSpPr>
      <dsp:spPr>
        <a:xfrm rot="20643455" flipV="1">
          <a:off x="3631160" y="2742462"/>
          <a:ext cx="1015970" cy="368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3633289" y="2831453"/>
        <a:ext cx="905285" cy="221369"/>
      </dsp:txXfrm>
    </dsp:sp>
    <dsp:sp modelId="{786D1B4E-CD9E-4D95-BD21-741A33B2F0F5}">
      <dsp:nvSpPr>
        <dsp:cNvPr id="0" name=""/>
        <dsp:cNvSpPr/>
      </dsp:nvSpPr>
      <dsp:spPr>
        <a:xfrm>
          <a:off x="90001" y="3330042"/>
          <a:ext cx="1984619" cy="13416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Dotazníkové šetření na školách</a:t>
          </a:r>
          <a:endParaRPr lang="cs-CZ" sz="2400" b="1" kern="1200" dirty="0"/>
        </a:p>
      </dsp:txBody>
      <dsp:txXfrm>
        <a:off x="129297" y="3369338"/>
        <a:ext cx="1906027" cy="1263071"/>
      </dsp:txXfrm>
    </dsp:sp>
    <dsp:sp modelId="{CDC694BE-308B-424D-8B74-963B1F029496}">
      <dsp:nvSpPr>
        <dsp:cNvPr id="0" name=""/>
        <dsp:cNvSpPr/>
      </dsp:nvSpPr>
      <dsp:spPr>
        <a:xfrm rot="19273638">
          <a:off x="1713438" y="2827052"/>
          <a:ext cx="518435" cy="482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1729397" y="2968968"/>
        <a:ext cx="373591" cy="289688"/>
      </dsp:txXfrm>
    </dsp:sp>
    <dsp:sp modelId="{389F9F60-EB5B-42D6-AC67-D2AA11F4CE4C}">
      <dsp:nvSpPr>
        <dsp:cNvPr id="0" name=""/>
        <dsp:cNvSpPr/>
      </dsp:nvSpPr>
      <dsp:spPr>
        <a:xfrm>
          <a:off x="2250023" y="1800022"/>
          <a:ext cx="1455997" cy="1356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Analýza potřeb škol</a:t>
          </a:r>
          <a:endParaRPr lang="cs-CZ" sz="2400" b="1" kern="1200" dirty="0"/>
        </a:p>
      </dsp:txBody>
      <dsp:txXfrm>
        <a:off x="2289747" y="1839746"/>
        <a:ext cx="1376549" cy="127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quarter" idx="1"/>
          </p:nvPr>
        </p:nvSpPr>
        <p:spPr>
          <a:xfrm>
            <a:off x="5181600" y="6505124"/>
            <a:ext cx="3962400" cy="344488"/>
          </a:xfrm>
          <a:prstGeom prst="rect">
            <a:avLst/>
          </a:prstGeom>
        </p:spPr>
        <p:txBody>
          <a:bodyPr vert="horz" lIns="91440" tIns="45720" rIns="612000" bIns="45720" rtlCol="0"/>
          <a:lstStyle>
            <a:lvl1pPr algn="r">
              <a:defRPr sz="1200"/>
            </a:lvl1pPr>
          </a:lstStyle>
          <a:p>
            <a:fld id="{426FD384-D035-43AF-8B3E-D7E26B794101}" type="datetimeFigureOut">
              <a:rPr lang="cs-CZ" sz="800" smtClean="0"/>
              <a:pPr/>
              <a:t>10.03.2017</a:t>
            </a:fld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067352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932004" y="650603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96F02EE-927F-4DCD-A0F3-42968C96869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1449388"/>
            <a:ext cx="6389688" cy="4424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42023" y="1448978"/>
            <a:ext cx="2250027" cy="44100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269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78940" algn="l" defTabSz="9578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57879" algn="l" defTabSz="9578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436819" algn="l" defTabSz="9578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915758" algn="l" defTabSz="9578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394698" algn="l" defTabSz="957879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637" algn="l" defTabSz="957879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576" algn="l" defTabSz="957879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516" algn="l" defTabSz="957879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1925" y="1449388"/>
            <a:ext cx="6389688" cy="4424362"/>
          </a:xfrm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88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1925" y="1449388"/>
            <a:ext cx="6389688" cy="4424362"/>
          </a:xfrm>
          <a:solidFill>
            <a:srgbClr val="FFFFFF"/>
          </a:solidFill>
          <a:ln/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smtClean="0"/>
          </a:p>
        </p:txBody>
      </p:sp>
      <p:sp>
        <p:nvSpPr>
          <p:cNvPr id="10244" name="Zástupný symbol pro číslo snímku 3"/>
          <p:cNvSpPr txBox="1">
            <a:spLocks noGrp="1"/>
          </p:cNvSpPr>
          <p:nvPr/>
        </p:nvSpPr>
        <p:spPr bwMode="auto">
          <a:xfrm>
            <a:off x="5179485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DD34876-1752-41F6-905B-D3EC4502D989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14</a:t>
            </a:fld>
            <a:endParaRPr lang="cs-CZ" altLang="cs-CZ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5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3513" y="1449388"/>
            <a:ext cx="6386512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38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3513" y="1449388"/>
            <a:ext cx="6386512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95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1438" y="1268413"/>
            <a:ext cx="5980112" cy="41402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102017" y="1268977"/>
            <a:ext cx="2880032" cy="504005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7845D7C1-3DAD-4E4B-9E84-F564AF2E2340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6" name="Zástupný symbol pro poznámky 2"/>
          <p:cNvSpPr txBox="1">
            <a:spLocks/>
          </p:cNvSpPr>
          <p:nvPr/>
        </p:nvSpPr>
        <p:spPr>
          <a:xfrm>
            <a:off x="5962015" y="1808983"/>
            <a:ext cx="2880032" cy="3960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40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79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819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758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698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637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576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516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49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16039746"/>
              </p:ext>
            </p:extLst>
          </p:nvPr>
        </p:nvGraphicFramePr>
        <p:xfrm>
          <a:off x="-8921" y="2258987"/>
          <a:ext cx="4683125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orelDRAW" r:id="rId3" imgW="6239933" imgH="5880100" progId="">
                  <p:embed/>
                </p:oleObj>
              </mc:Choice>
              <mc:Fallback>
                <p:oleObj name="CorelDRAW" r:id="rId3" imgW="6239933" imgH="5880100" progId="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921" y="2258987"/>
                        <a:ext cx="4683125" cy="441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4457337"/>
              </p:ext>
            </p:extLst>
          </p:nvPr>
        </p:nvGraphicFramePr>
        <p:xfrm>
          <a:off x="362952" y="207290"/>
          <a:ext cx="1422810" cy="409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CorelDRAW" r:id="rId5" imgW="9027360" imgH="2598840" progId="">
                  <p:embed/>
                </p:oleObj>
              </mc:Choice>
              <mc:Fallback>
                <p:oleObj name="CorelDRAW" r:id="rId5" imgW="9027360" imgH="2598840" progId="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52" y="207290"/>
                        <a:ext cx="1422810" cy="409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63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2000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360000" tIns="180000" rIns="360000" bIns="36000" anchor="ctr" anchorCtr="0"/>
          <a:lstStyle>
            <a:lvl1pPr algn="l">
              <a:defRPr sz="32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idx="1"/>
          </p:nvPr>
        </p:nvSpPr>
        <p:spPr>
          <a:xfrm>
            <a:off x="3" y="728970"/>
            <a:ext cx="9906001" cy="6129030"/>
          </a:xfrm>
          <a:prstGeom prst="rect">
            <a:avLst/>
          </a:prstGeom>
        </p:spPr>
        <p:txBody>
          <a:bodyPr vert="horz" wrap="square" lIns="360000" tIns="360000" rIns="360000" bIns="45720" rtlCol="0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2000" b="0" cap="none" baseline="0"/>
            </a:lvl1pPr>
            <a:lvl2pPr marL="685800" indent="-228600" algn="l">
              <a:buSzPct val="110000"/>
              <a:buFont typeface="Wingdings" panose="05000000000000000000" pitchFamily="2" charset="2"/>
              <a:buChar char="§"/>
              <a:defRPr sz="1800" b="0"/>
            </a:lvl2pPr>
            <a:lvl3pPr marL="1143000" indent="-228600" algn="l">
              <a:buFont typeface="Wingdings" panose="05000000000000000000" pitchFamily="2" charset="2"/>
              <a:buChar char="§"/>
              <a:defRPr sz="2000"/>
            </a:lvl3pPr>
            <a:lvl4pPr algn="r">
              <a:defRPr sz="2800" i="0"/>
            </a:lvl4pPr>
            <a:lvl5pPr algn="r"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2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04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87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66388911"/>
              </p:ext>
            </p:extLst>
          </p:nvPr>
        </p:nvGraphicFramePr>
        <p:xfrm>
          <a:off x="3" y="2270074"/>
          <a:ext cx="4683125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CorelDRAW" r:id="rId3" imgW="6239160" imgH="5861160" progId="">
                  <p:embed/>
                </p:oleObj>
              </mc:Choice>
              <mc:Fallback>
                <p:oleObj name="CorelDRAW" r:id="rId3" imgW="6239160" imgH="58611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270074"/>
                        <a:ext cx="4683125" cy="439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77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56731534"/>
              </p:ext>
            </p:extLst>
          </p:nvPr>
        </p:nvGraphicFramePr>
        <p:xfrm>
          <a:off x="3" y="2258987"/>
          <a:ext cx="4683125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CorelDRAW" r:id="rId3" imgW="6239160" imgH="2903040" progId="">
                  <p:embed/>
                </p:oleObj>
              </mc:Choice>
              <mc:Fallback>
                <p:oleObj name="CorelDRAW" r:id="rId3" imgW="6239160" imgH="290304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258987"/>
                        <a:ext cx="4683125" cy="217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00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67507121"/>
              </p:ext>
            </p:extLst>
          </p:nvPr>
        </p:nvGraphicFramePr>
        <p:xfrm>
          <a:off x="4322993" y="2298648"/>
          <a:ext cx="5456786" cy="419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CorelDRAW" r:id="rId3" imgW="7582680" imgH="5822640" progId="">
                  <p:embed/>
                </p:oleObj>
              </mc:Choice>
              <mc:Fallback>
                <p:oleObj name="CorelDRAW" r:id="rId3" imgW="7582680" imgH="582264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993" y="2298648"/>
                        <a:ext cx="5456786" cy="4190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82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81794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81794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0858" y="528479"/>
            <a:ext cx="89411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3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515937" y="6360113"/>
            <a:ext cx="8936038" cy="275761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16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16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16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16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81794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81794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0858" y="528479"/>
            <a:ext cx="89411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3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515937" y="6360113"/>
            <a:ext cx="8936038" cy="275761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16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16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16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16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2" y="27305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4FDED-5D22-4C11-A990-D19C66CFB067}" type="datetimeFigureOut">
              <a:rPr lang="cs-CZ" smtClean="0"/>
              <a:pPr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9ADD-60DC-4B7C-B1AD-AE8897CD680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690" r:id="rId14"/>
    <p:sldLayoutId id="2147483693" r:id="rId15"/>
    <p:sldLayoutId id="2147483694" r:id="rId16"/>
    <p:sldLayoutId id="2147483691" r:id="rId17"/>
    <p:sldLayoutId id="2147483709" r:id="rId18"/>
    <p:sldLayoutId id="2147483710" r:id="rId19"/>
    <p:sldLayoutId id="214748371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enka.navratova@nuv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Grp="1" noChangeAspect="1"/>
          </p:cNvGrpSpPr>
          <p:nvPr/>
        </p:nvGrpSpPr>
        <p:grpSpPr bwMode="auto">
          <a:xfrm>
            <a:off x="495300" y="274638"/>
            <a:ext cx="8915400" cy="1143000"/>
            <a:chOff x="4205" y="3032"/>
            <a:chExt cx="3110" cy="41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7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5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6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8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6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0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2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4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0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2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3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6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8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9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1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3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5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46" name="Nadpis 5"/>
          <p:cNvSpPr txBox="1">
            <a:spLocks/>
          </p:cNvSpPr>
          <p:nvPr/>
        </p:nvSpPr>
        <p:spPr>
          <a:xfrm>
            <a:off x="366715" y="2438989"/>
            <a:ext cx="9539287" cy="78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PODPORA KRAJSK</a:t>
            </a:r>
            <a:r>
              <a:rPr kumimoji="0" lang="cs-CZ" sz="3200" b="1" i="1" u="none" strike="noStrike" kern="1200" cap="all" spc="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ÉHO</a:t>
            </a:r>
            <a:r>
              <a:rPr kumimoji="0" lang="cs-CZ" sz="32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AKČNÍHO PLÁNOVÁNÍ</a:t>
            </a:r>
            <a:br>
              <a:rPr kumimoji="0" lang="cs-CZ" sz="32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2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(P-KAP)</a:t>
            </a:r>
            <a:endParaRPr kumimoji="0" lang="cs-CZ" sz="3200" b="1" i="0" u="none" strike="noStrike" kern="1200" cap="all" spc="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7" name="Picture 2" descr="http://st.depositphotos.com/1006899/1971/i/450/depositphotos_19714877-Pla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015" y="2708992"/>
            <a:ext cx="2757983" cy="2070023"/>
          </a:xfrm>
          <a:prstGeom prst="rect">
            <a:avLst/>
          </a:prstGeom>
          <a:noFill/>
        </p:spPr>
      </p:pic>
      <p:sp>
        <p:nvSpPr>
          <p:cNvPr id="148" name="Obdélník 147"/>
          <p:cNvSpPr/>
          <p:nvPr/>
        </p:nvSpPr>
        <p:spPr>
          <a:xfrm>
            <a:off x="452950" y="5859033"/>
            <a:ext cx="3240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Ing. Mgr. Lenka Návratová</a:t>
            </a:r>
          </a:p>
          <a:p>
            <a:pPr marL="0" indent="0"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Ostrava  18. 1. 2017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bdélník 149"/>
          <p:cNvSpPr/>
          <p:nvPr/>
        </p:nvSpPr>
        <p:spPr>
          <a:xfrm>
            <a:off x="3692986" y="5679025"/>
            <a:ext cx="4140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51" name="Group 4"/>
          <p:cNvGrpSpPr>
            <a:grpSpLocks noChangeAspect="1"/>
          </p:cNvGrpSpPr>
          <p:nvPr/>
        </p:nvGrpSpPr>
        <p:grpSpPr bwMode="auto">
          <a:xfrm>
            <a:off x="8463040" y="5499023"/>
            <a:ext cx="842879" cy="1031182"/>
            <a:chOff x="5384" y="2780"/>
            <a:chExt cx="752" cy="920"/>
          </a:xfrm>
        </p:grpSpPr>
        <p:sp>
          <p:nvSpPr>
            <p:cNvPr id="1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3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krinka-s-patin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991" y="4599013"/>
            <a:ext cx="1715999" cy="507428"/>
          </a:xfrm>
          <a:prstGeom prst="rect">
            <a:avLst/>
          </a:prstGeom>
        </p:spPr>
      </p:pic>
      <p:sp>
        <p:nvSpPr>
          <p:cNvPr id="2" name="TextovéPole 14"/>
          <p:cNvSpPr txBox="1">
            <a:spLocks noChangeArrowheads="1"/>
          </p:cNvSpPr>
          <p:nvPr/>
        </p:nvSpPr>
        <p:spPr bwMode="auto">
          <a:xfrm>
            <a:off x="273000" y="1088974"/>
            <a:ext cx="9633000" cy="281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ŠAP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 budou zahrnovat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všechny povinné oblasti 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 intervencí(+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příp. další nepovinné i vlastní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), vstupní brána pro  zapojení se do </a:t>
            </a:r>
            <a:r>
              <a:rPr lang="cs-CZ" sz="2400" b="1" dirty="0" err="1" smtClean="0">
                <a:solidFill>
                  <a:schemeClr val="accent1">
                    <a:lumMod val="50000"/>
                  </a:schemeClr>
                </a:solidFill>
              </a:rPr>
              <a:t>Ipo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 (individuální projekty ostatní)</a:t>
            </a:r>
          </a:p>
          <a:p>
            <a:pPr>
              <a:spcBef>
                <a:spcPts val="900"/>
              </a:spcBef>
            </a:pP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PA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 budou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jen pro vybranou oblast nebo 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více oblasti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(povinné, nepovinné i vlastní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),  jsou vstupní </a:t>
            </a:r>
            <a:r>
              <a:rPr lang="cs-CZ" sz="2400" b="1" dirty="0" err="1" smtClean="0">
                <a:solidFill>
                  <a:schemeClr val="accent1">
                    <a:lumMod val="50000"/>
                  </a:schemeClr>
                </a:solidFill>
              </a:rPr>
              <a:t>bráou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 pro zapojení se do projektů se zjednodušeným vykazováním tzv. šablony     </a:t>
            </a: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2" descr="skrinka-s-patin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2958" y="4059007"/>
            <a:ext cx="1314400" cy="22322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62989" y="4599017"/>
            <a:ext cx="148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PA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42961" y="3879009"/>
            <a:ext cx="46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/>
              <a:t>Š</a:t>
            </a:r>
          </a:p>
          <a:p>
            <a:pPr algn="ctr"/>
            <a:r>
              <a:rPr lang="cs-CZ" sz="5400" dirty="0"/>
              <a:t>A</a:t>
            </a:r>
          </a:p>
          <a:p>
            <a:pPr algn="ctr"/>
            <a:r>
              <a:rPr lang="cs-CZ" sz="5400" dirty="0"/>
              <a:t>P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2612974" y="4509012"/>
            <a:ext cx="1080012" cy="64807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14"/>
          <p:cNvSpPr txBox="1">
            <a:spLocks noChangeArrowheads="1"/>
          </p:cNvSpPr>
          <p:nvPr/>
        </p:nvSpPr>
        <p:spPr bwMode="auto">
          <a:xfrm>
            <a:off x="6303017" y="3879005"/>
            <a:ext cx="32700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Plán aktivit lze chápat</a:t>
            </a:r>
          </a:p>
          <a:p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jako </a:t>
            </a:r>
            <a:r>
              <a:rPr lang="cs-CZ" sz="2400" b="1" u="sng" dirty="0">
                <a:solidFill>
                  <a:schemeClr val="accent1">
                    <a:lumMod val="50000"/>
                  </a:schemeClr>
                </a:solidFill>
              </a:rPr>
              <a:t>podmnožinu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ŠAP</a:t>
            </a:r>
          </a:p>
          <a:p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pro </a:t>
            </a:r>
            <a:r>
              <a:rPr lang="cs-CZ" sz="2400" b="1" u="sng" dirty="0">
                <a:solidFill>
                  <a:schemeClr val="accent1">
                    <a:lumMod val="50000"/>
                  </a:schemeClr>
                </a:solidFill>
              </a:rPr>
              <a:t>vybranou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oblast nebo 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oblasti.</a:t>
            </a: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" y="4"/>
            <a:ext cx="9503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PA a ŠAP, ROZDÍL MEZI ŠAP a PA (naplnění 2. dílčího cíle)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Oblastí intervencí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Povinné oblasti intervencí: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rgbClr val="003399"/>
                </a:solidFill>
              </a:rPr>
              <a:t>  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kvalita spolupráce škol a zaměstnavatelů;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 polytechnické vzdělávání  (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přírodovědné, technické a   </a:t>
            </a:r>
            <a:b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    environmentální);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podnikavost; 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kariérové poradenství,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  sítě škol CŽU včetně potřeb infrastruktury,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cs-CZ" sz="2800" b="1" dirty="0" err="1" smtClean="0">
                <a:solidFill>
                  <a:schemeClr val="tx2">
                    <a:lumMod val="75000"/>
                  </a:schemeClr>
                </a:solidFill>
              </a:rPr>
              <a:t>inkluzivní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vzdělávání 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(spolupráce s ASZ – Agentura pro </a:t>
            </a:r>
            <a:b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     sociální začleňování),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  potřeby infrastruktury SŠ a VOŠ 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(pro oblast </a:t>
            </a:r>
            <a:b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     polytechnického vzdělávání ).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intervencí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C00000"/>
                </a:solidFill>
              </a:rPr>
              <a:t>Volitelné oblasti intervencí: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rgbClr val="003399"/>
                </a:solidFill>
              </a:rPr>
              <a:t> 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jazykové vzdělávání včetně potřeb infrastruktury,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 ICT včetně potřeb infrastruktury (podpora digitálních </a:t>
            </a:r>
            <a:b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   kompetencí, konektivita škol),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 základní gramotnosti</a:t>
            </a:r>
          </a:p>
          <a:p>
            <a:pPr>
              <a:buFont typeface="Arial" pitchFamily="34" charset="0"/>
              <a:buChar char="•"/>
              <a:defRPr/>
            </a:pPr>
            <a:endParaRPr lang="cs-CZ" sz="2400" b="1" dirty="0" smtClean="0">
              <a:solidFill>
                <a:srgbClr val="003399"/>
              </a:solidFill>
            </a:endParaRPr>
          </a:p>
          <a:p>
            <a:pPr>
              <a:defRPr/>
            </a:pPr>
            <a:r>
              <a:rPr lang="cs-CZ" sz="2400" b="1" dirty="0" smtClean="0">
                <a:solidFill>
                  <a:srgbClr val="003399"/>
                </a:solidFill>
              </a:rPr>
              <a:t>  </a:t>
            </a:r>
          </a:p>
          <a:p>
            <a:pPr>
              <a:defRPr/>
            </a:pPr>
            <a:endParaRPr lang="cs-CZ" sz="24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sz="2400" b="1" dirty="0" smtClean="0">
              <a:solidFill>
                <a:srgbClr val="003399"/>
              </a:solidFill>
            </a:endParaRPr>
          </a:p>
        </p:txBody>
      </p:sp>
      <p:pic>
        <p:nvPicPr>
          <p:cNvPr id="6" name="Picture 3" descr="C:\Users\ivana.krajcikova\Desktop\počíta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963" y="3969012"/>
            <a:ext cx="2610030" cy="1946131"/>
          </a:xfrm>
          <a:prstGeom prst="rect">
            <a:avLst/>
          </a:prstGeom>
          <a:noFill/>
        </p:spPr>
      </p:pic>
      <p:pic>
        <p:nvPicPr>
          <p:cNvPr id="8" name="Picture 4" descr="C:\Users\ivana.krajcikova\Desktop\anglickyjazprimat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4867">
            <a:off x="5357548" y="3362471"/>
            <a:ext cx="2167163" cy="3060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54025" y="3276600"/>
            <a:ext cx="1651000" cy="1066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 algn="ctr">
              <a:buFont typeface="Arial" charset="0"/>
              <a:buNone/>
            </a:pPr>
            <a:r>
              <a:rPr lang="cs-CZ" sz="19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19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19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641600" y="1854200"/>
            <a:ext cx="1298375" cy="18288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 algn="ctr">
              <a:buFont typeface="Arial" charset="0"/>
              <a:buNone/>
            </a:pPr>
            <a:endParaRPr lang="cs-CZ" sz="1900" dirty="0" smtClean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v krajích </a:t>
            </a:r>
            <a:endParaRPr lang="cs-CZ" sz="1900" dirty="0"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641600" y="3987800"/>
            <a:ext cx="1298375" cy="18796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 algn="ctr">
              <a:buFont typeface="Arial" charset="0"/>
              <a:buNone/>
            </a:pPr>
            <a:endParaRPr lang="cs-CZ" sz="1900" dirty="0" smtClean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intervencí</a:t>
            </a:r>
            <a:endParaRPr lang="cs-CZ" sz="1900" dirty="0"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911725" y="1854200"/>
            <a:ext cx="2889250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  Workshopy s řediteli škol</a:t>
            </a:r>
            <a:endParaRPr lang="cs-CZ" sz="1900" dirty="0"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911725" y="3378200"/>
            <a:ext cx="2930525" cy="248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  </a:t>
            </a:r>
            <a:r>
              <a:rPr lang="cs-CZ" sz="1900" b="1" dirty="0" smtClean="0">
                <a:latin typeface="Tahoma" pitchFamily="34" charset="0"/>
              </a:rPr>
              <a:t>Semináře</a:t>
            </a:r>
          </a:p>
          <a:p>
            <a:pPr>
              <a:spcBef>
                <a:spcPts val="1056"/>
              </a:spcBef>
            </a:pPr>
            <a:r>
              <a:rPr lang="cs-CZ" sz="1900" dirty="0" smtClean="0">
                <a:latin typeface="Tahoma" pitchFamily="34" charset="0"/>
              </a:rPr>
              <a:t>  - Příprava ŠAP a PA</a:t>
            </a:r>
          </a:p>
          <a:p>
            <a:pPr>
              <a:spcBef>
                <a:spcPts val="1056"/>
              </a:spcBef>
            </a:pPr>
            <a:r>
              <a:rPr lang="cs-CZ" sz="1900" dirty="0" smtClean="0">
                <a:latin typeface="Tahoma" pitchFamily="34" charset="0"/>
              </a:rPr>
              <a:t>  - Uplatňování intervencí</a:t>
            </a:r>
          </a:p>
          <a:p>
            <a:pPr>
              <a:spcBef>
                <a:spcPts val="1056"/>
              </a:spcBef>
            </a:pPr>
            <a:r>
              <a:rPr lang="cs-CZ" sz="1900" dirty="0" smtClean="0">
                <a:latin typeface="Tahoma" pitchFamily="34" charset="0"/>
              </a:rPr>
              <a:t>  - Realizace ŠAP</a:t>
            </a:r>
          </a:p>
          <a:p>
            <a:pPr>
              <a:spcBef>
                <a:spcPts val="1056"/>
              </a:spcBef>
            </a:pPr>
            <a:r>
              <a:rPr lang="cs-CZ" sz="1900" dirty="0" smtClean="0">
                <a:latin typeface="Tahoma" pitchFamily="34" charset="0"/>
              </a:rPr>
              <a:t>  - Výměna zkušeností</a:t>
            </a:r>
          </a:p>
          <a:p>
            <a:pPr algn="ctr">
              <a:buFont typeface="Arial" charset="0"/>
              <a:buNone/>
            </a:pPr>
            <a:endParaRPr lang="cs-CZ" sz="1900" dirty="0"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4003675" y="1955800"/>
            <a:ext cx="825500" cy="3048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4003675" y="2667000"/>
            <a:ext cx="825500" cy="3048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4003675" y="3378200"/>
            <a:ext cx="825500" cy="3048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003675" y="4699000"/>
            <a:ext cx="825500" cy="3048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1238250" y="2667000"/>
            <a:ext cx="1320800" cy="5588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2" name="Ohnutá šipka 21"/>
          <p:cNvSpPr/>
          <p:nvPr/>
        </p:nvSpPr>
        <p:spPr>
          <a:xfrm flipV="1">
            <a:off x="1279525" y="4394200"/>
            <a:ext cx="1279525" cy="6604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4911725" y="2616200"/>
            <a:ext cx="2930525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  Osobní návštěvy škol</a:t>
            </a:r>
            <a:endParaRPr lang="cs-CZ" sz="1900" dirty="0">
              <a:latin typeface="Tahoma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4622800" y="2463800"/>
            <a:ext cx="3425825" cy="3657600"/>
          </a:xfrm>
          <a:prstGeom prst="roundRect">
            <a:avLst>
              <a:gd name="adj" fmla="val 7018"/>
            </a:avLst>
          </a:prstGeom>
          <a:solidFill>
            <a:srgbClr val="66FF33">
              <a:alpha val="0"/>
            </a:srgbClr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0" y="0"/>
            <a:ext cx="7663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PLATFORMA PODPORY ŠAP a PA VE ŠKOLÁCH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6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2949" y="1088975"/>
            <a:ext cx="92701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Projekt Podpora krajského akčního plánování (P-KAP) nabízí školám: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Přímou práci odborného garanta ve škole při přípravě ŠAP.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Metodiku tvorby ŠAP, včetně příkladů pro jednotlivé tematické oblasti.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Videometodiku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pro tvůrce ŠAP/PA.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Semináře k akčnímu plánování a pro tvůrce ŠAP/PA (4hod. nebo dvoudenní).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Semináře k tématům jednotlivých strategických oblastí  (intervencí) v rámci přípravy nebo naplňování ŠAP/PA.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Semináře k výměně zkušeností s tvorbou nebo naplňováním ŠAP/PA.</a:t>
            </a:r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278965"/>
            <a:ext cx="802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 smtClean="0">
                <a:solidFill>
                  <a:schemeClr val="bg1"/>
                </a:solidFill>
              </a:rPr>
              <a:t>PODPORA ŠKOLÁM V RÁMCI PROJEKTU P-KAP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342971" y="2258987"/>
            <a:ext cx="1716352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 algn="ctr">
              <a:buFont typeface="Arial" charset="0"/>
              <a:buNone/>
              <a:defRPr/>
            </a:pPr>
            <a:r>
              <a:rPr lang="cs-CZ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Obecné cíle</a:t>
            </a: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592996" y="3068996"/>
            <a:ext cx="3276364" cy="7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cs-CZ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Konkrétní cíle </a:t>
            </a:r>
          </a:p>
          <a:p>
            <a:pPr>
              <a:buFont typeface="Arial" charset="0"/>
              <a:buNone/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Kritéria jejich hodnocení</a:t>
            </a:r>
            <a:endParaRPr lang="cs-CZ" sz="1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b="1" i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452950" y="1268976"/>
            <a:ext cx="1716771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 algn="ctr">
              <a:buFont typeface="Arial" charset="0"/>
              <a:buNone/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Priority školy</a:t>
            </a:r>
            <a:endParaRPr lang="cs-CZ" sz="1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7023023" y="4329010"/>
            <a:ext cx="2028503" cy="1656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cs-CZ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Úkoly</a:t>
            </a:r>
          </a:p>
          <a:p>
            <a:pPr>
              <a:buFont typeface="Arial" charset="0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Předpoklady</a:t>
            </a:r>
          </a:p>
          <a:p>
            <a:pPr>
              <a:buFont typeface="Arial" charset="0"/>
              <a:buNone/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Termíny</a:t>
            </a:r>
          </a:p>
          <a:p>
            <a:pPr>
              <a:buFont typeface="Arial" charset="0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Zodpovědnost</a:t>
            </a:r>
            <a:endParaRPr lang="cs-CZ" sz="1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b="1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Ohnutá šipka 19"/>
          <p:cNvSpPr/>
          <p:nvPr/>
        </p:nvSpPr>
        <p:spPr bwMode="auto">
          <a:xfrm flipV="1">
            <a:off x="992956" y="1898983"/>
            <a:ext cx="1092000" cy="575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Ohnutá šipka 20"/>
          <p:cNvSpPr/>
          <p:nvPr/>
        </p:nvSpPr>
        <p:spPr bwMode="auto">
          <a:xfrm flipV="1">
            <a:off x="2972978" y="2888994"/>
            <a:ext cx="1248000" cy="576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Ohnutá šipka 26"/>
          <p:cNvSpPr/>
          <p:nvPr/>
        </p:nvSpPr>
        <p:spPr bwMode="auto">
          <a:xfrm flipV="1">
            <a:off x="5133002" y="3969006"/>
            <a:ext cx="1404000" cy="61118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351000" y="6093000"/>
            <a:ext cx="60060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4163" lvl="1" indent="-285750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232992" y="2168986"/>
            <a:ext cx="5382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smtClean="0"/>
              <a:t> </a:t>
            </a:r>
            <a:r>
              <a:rPr lang="cs-CZ" sz="2000" b="1" i="1" dirty="0" smtClean="0">
                <a:solidFill>
                  <a:schemeClr val="accent3">
                    <a:lumMod val="50000"/>
                  </a:schemeClr>
                </a:solidFill>
              </a:rPr>
              <a:t>Vytvořit ve škole funkční systém kariérového poradenství (KP) pro žáky školy.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2972" y="1268976"/>
            <a:ext cx="6084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i="1" dirty="0" smtClean="0">
                <a:solidFill>
                  <a:srgbClr val="006600"/>
                </a:solidFill>
              </a:rPr>
              <a:t>Kariérové poradenství jako součást vzdělávání.</a:t>
            </a:r>
            <a:endParaRPr lang="cs-CZ" sz="2000" b="1" dirty="0"/>
          </a:p>
        </p:txBody>
      </p:sp>
      <p:sp>
        <p:nvSpPr>
          <p:cNvPr id="16" name="Obdélník 15"/>
          <p:cNvSpPr/>
          <p:nvPr/>
        </p:nvSpPr>
        <p:spPr>
          <a:xfrm>
            <a:off x="0" y="3609002"/>
            <a:ext cx="4836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cs-CZ" sz="2000" b="1" i="1" dirty="0" smtClean="0">
                <a:solidFill>
                  <a:schemeClr val="accent3">
                    <a:lumMod val="50000"/>
                  </a:schemeClr>
                </a:solidFill>
              </a:rPr>
              <a:t>Realizovat exkurze žáků u zaměstnavatelů zohledňující různé kariérové orientace.</a:t>
            </a:r>
            <a:endParaRPr lang="cs-CZ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52950" y="4959017"/>
            <a:ext cx="6474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b="1" i="1" dirty="0" smtClean="0">
                <a:solidFill>
                  <a:srgbClr val="006600"/>
                </a:solidFill>
              </a:rPr>
              <a:t>Ve spolupráci s odbornými učiteli a s externisty zpracovat varianty kariérové orientace žáků po absolvování školy.</a:t>
            </a:r>
            <a:endParaRPr lang="cs-CZ" sz="2000" b="1" i="1" dirty="0">
              <a:solidFill>
                <a:srgbClr val="006600"/>
              </a:solidFill>
            </a:endParaRPr>
          </a:p>
        </p:txBody>
      </p:sp>
      <p:sp>
        <p:nvSpPr>
          <p:cNvPr id="18" name="Nadpis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STRUKTURA kap, </a:t>
            </a:r>
            <a:r>
              <a:rPr lang="cs-CZ" dirty="0" err="1" smtClean="0"/>
              <a:t>šap</a:t>
            </a:r>
            <a:r>
              <a:rPr lang="cs-CZ" dirty="0" smtClean="0"/>
              <a:t>, </a:t>
            </a:r>
            <a:r>
              <a:rPr lang="cs-CZ" dirty="0" err="1" smtClean="0"/>
              <a:t>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2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Vytvořené materiály na podporu tvorby ŠAP, 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Základní metodika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Metodika tvorby školního akčního plánu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Příloha 1 k metodice - příklady částí ŠAP pro všechny povinné oblasti intervencí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Příloha 2 k metodice - šablona ŠAP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Příloha 3 k metodice - specifika PA oproti ŠAP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Příloha 4 k metodice - šablona PA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endParaRPr lang="cs-CZ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Školicí/metodické prezentace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Prezentace pro využití na workshopech s řediteli škol – kratší verze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Prezentace pro využití na workshopech s řediteli škol – delší verze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Videometodika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 „Proč a jak tvořit ŠAP a PA“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Jsou připraveny školicí prezentace pro první kolo seminářů k tvorbě ŠAP a PA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Činnosti škol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548968"/>
            <a:ext cx="9906001" cy="612903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školy se zapojily do dotazníkového šetření, které identifikuje  jejich potřeby (100% vyplnění),</a:t>
            </a:r>
          </a:p>
          <a:p>
            <a:pPr>
              <a:buFont typeface="Arial" pitchFamily="34" charset="0"/>
              <a:buChar char="•"/>
            </a:pPr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tvorba plánů aktivit rozvoje vzdělávání (PA),</a:t>
            </a:r>
          </a:p>
          <a:p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              -  jejich zpracování je v každé SŠ a VOŠ závazné,</a:t>
            </a:r>
          </a:p>
          <a:p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              -  při zpracování bude školám poskytnuta metodická podpora,</a:t>
            </a:r>
          </a:p>
          <a:p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              -  plán je posouzen</a:t>
            </a:r>
            <a:r>
              <a:rPr lang="cs-CZ" sz="19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 odsouhlasen odborným garantem ve spolupráci s </a:t>
            </a:r>
            <a:br>
              <a:rPr lang="cs-CZ" sz="1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      realizačním týmem, </a:t>
            </a:r>
            <a:endParaRPr lang="cs-CZ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tvorba školních akčních plánů (ŠAP),</a:t>
            </a:r>
          </a:p>
          <a:p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               - budou zpracovávat školy, které chtějí požádat o individuální projekt, </a:t>
            </a:r>
          </a:p>
          <a:p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               - metodickou podporu školám budou zajišťovat garanti  intervencí a odborní  </a:t>
            </a:r>
            <a:b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                  garanti</a:t>
            </a:r>
          </a:p>
          <a:p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              -  plán je posouzen</a:t>
            </a:r>
            <a:r>
              <a:rPr lang="cs-CZ" sz="19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 odsouhlasen odborným garantem ve spolupráci s </a:t>
            </a:r>
            <a:br>
              <a:rPr lang="cs-CZ" sz="1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      realizačním týmem,</a:t>
            </a:r>
          </a:p>
          <a:p>
            <a:pPr>
              <a:buFont typeface="Arial" pitchFamily="34" charset="0"/>
              <a:buChar char="•"/>
            </a:pPr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š</a:t>
            </a:r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koly budou přímo realizovat aktivity naplánované ve svých PA/ŠAP,</a:t>
            </a:r>
          </a:p>
          <a:p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                - z největší části prostřednictvím šablon,</a:t>
            </a:r>
          </a:p>
          <a:p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                - minoritně individuálními projekty,</a:t>
            </a:r>
          </a:p>
          <a:p>
            <a:r>
              <a:rPr lang="cs-CZ" sz="1900" b="1" dirty="0" smtClean="0">
                <a:solidFill>
                  <a:schemeClr val="tx2">
                    <a:lumMod val="75000"/>
                  </a:schemeClr>
                </a:solidFill>
              </a:rPr>
              <a:t>                 - tematická partnerství a sítě.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 smtClean="0"/>
              <a:t> Role v projektu p-kap vzhledem ke školám</a:t>
            </a:r>
            <a:endParaRPr lang="cs-CZ" dirty="0"/>
          </a:p>
        </p:txBody>
      </p:sp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198438" y="692150"/>
            <a:ext cx="9359900" cy="5689600"/>
          </a:xfrm>
        </p:spPr>
        <p:txBody>
          <a:bodyPr/>
          <a:lstStyle/>
          <a:p>
            <a:pPr marL="342900" indent="-342900" eaLnBrk="1" hangingPunct="1">
              <a:buClr>
                <a:srgbClr val="003399"/>
              </a:buClr>
              <a:defRPr/>
            </a:pPr>
            <a:r>
              <a:rPr lang="cs-CZ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Školám budou nápomocni:</a:t>
            </a:r>
          </a:p>
          <a:p>
            <a:pPr marL="342900" indent="-342900" eaLnBrk="1" hangingPunct="1">
              <a:buClr>
                <a:srgbClr val="003399"/>
              </a:buClr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Garanti intervencí</a:t>
            </a:r>
          </a:p>
          <a:p>
            <a:pPr marL="342900" indent="-342900" eaLnBrk="1" hangingPunct="1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zajišťují podporu škol a vedou semináře v oblastech jednotlivých intervencí</a:t>
            </a:r>
          </a:p>
          <a:p>
            <a:pPr marL="342900" indent="-342900" eaLnBrk="1" hangingPunct="1">
              <a:buClr>
                <a:srgbClr val="003399"/>
              </a:buClr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Garant inkluze</a:t>
            </a:r>
          </a:p>
          <a:p>
            <a:pPr marL="342900" indent="-342900" eaLnBrk="1" hangingPunct="1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mapuje situaci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 oblasti inkluzivního vzdělávání na všech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SŠ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VOŠ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 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kraji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 připravuje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zprávy o stavu inkluze a návrh opatření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eaLnBrk="1" hangingPunct="1">
              <a:buClr>
                <a:srgbClr val="003399"/>
              </a:buClr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Metodici</a:t>
            </a:r>
          </a:p>
          <a:p>
            <a:pPr marL="342900" indent="-342900" eaLnBrk="1" hangingPunct="1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podílejí se na seminářích pro školy v oblastech intervencí</a:t>
            </a:r>
          </a:p>
          <a:p>
            <a:pPr marL="342900" indent="-342900" eaLnBrk="1" hangingPunct="1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doplňují činnost odborných garantů a garantů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intervencíintervencí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spolupracují při sběru zpětnovazebných informací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endParaRPr lang="cs-CZ" sz="2400" dirty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endParaRPr lang="cs-CZ" sz="2200" dirty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endParaRPr lang="cs-CZ" altLang="cs-CZ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v projektu p-kap vzhledem ke školám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Odborný garant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řídí veškerou projektovou činnost v kraji, především metodickou a </a:t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  konzultační podporu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intenzivně spolupracuje se SŠ a VOŠ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realizuje konzultace, semináře pro školy ( přímá práce se školami)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schvaluje KAP, ŠAP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aj.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 p-kap, KAP</a:t>
            </a:r>
            <a:endParaRPr lang="cs-CZ" dirty="0"/>
          </a:p>
        </p:txBody>
      </p:sp>
      <p:sp>
        <p:nvSpPr>
          <p:cNvPr id="4" name="Podnadpi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19100" eaLnBrk="1" hangingPunct="1">
              <a:defRPr/>
            </a:pPr>
            <a:r>
              <a:rPr lang="cs-CZ" altLang="cs-CZ" sz="2400" b="1" u="sng" dirty="0" smtClean="0">
                <a:solidFill>
                  <a:srgbClr val="003399"/>
                </a:solidFill>
                <a:latin typeface="Calibri" panose="020F0502020204030204" pitchFamily="34" charset="0"/>
              </a:rPr>
              <a:t>P-KAP</a:t>
            </a:r>
          </a:p>
          <a:p>
            <a:pPr indent="-419100" eaLnBrk="1" hangingPunct="1">
              <a:defRPr/>
            </a:pPr>
            <a:r>
              <a:rPr lang="cs-CZ" altLang="cs-CZ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Příjemce</a:t>
            </a:r>
            <a:r>
              <a:rPr lang="cs-CZ" altLang="cs-CZ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NÚV Praha</a:t>
            </a:r>
            <a:endParaRPr lang="cs-CZ" altLang="cs-CZ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indent="-419100" eaLnBrk="1" hangingPunct="1">
              <a:defRPr/>
            </a:pPr>
            <a:endParaRPr lang="cs-CZ" altLang="cs-CZ" sz="2400" b="1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s-CZ" altLang="cs-CZ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Doba trvání 		70 měsíců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1. 3. 2016 </a:t>
            </a: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– 31. 12. 2021</a:t>
            </a:r>
          </a:p>
          <a:p>
            <a:pPr eaLnBrk="1" hangingPunct="1">
              <a:defRPr/>
            </a:pPr>
            <a:r>
              <a:rPr lang="cs-CZ" altLang="cs-CZ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Podpořeny všechny kraje ČR včetně Prahy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b="1" u="sng" dirty="0" smtClean="0">
                <a:solidFill>
                  <a:schemeClr val="accent3">
                    <a:lumMod val="50000"/>
                  </a:schemeClr>
                </a:solidFill>
              </a:rPr>
              <a:t>KAP</a:t>
            </a:r>
          </a:p>
          <a:p>
            <a:pPr>
              <a:defRPr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Příjemce                        MSK</a:t>
            </a:r>
          </a:p>
          <a:p>
            <a:pPr>
              <a:defRPr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Doba trvání 		72 měsíců</a:t>
            </a:r>
          </a:p>
          <a:p>
            <a:pPr>
              <a:defRPr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1.12. 2015 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– 30. 11. 2021</a:t>
            </a:r>
            <a:endParaRPr lang="cs-CZ" altLang="cs-CZ" sz="2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cs-CZ" altLang="cs-CZ" dirty="0" smtClean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3879005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příležitosti pro školy</a:t>
            </a:r>
            <a:endParaRPr lang="cs-CZ" dirty="0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198438" y="765181"/>
            <a:ext cx="9359900" cy="5445125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003399"/>
              </a:buClr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ŠAP/PA  jako příležitost:</a:t>
            </a:r>
          </a:p>
          <a:p>
            <a:pPr marL="342900" indent="-342900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Finanční - možnost získat  finanční prostředky  pro školu </a:t>
            </a:r>
            <a:b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        v rámci 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IPo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</a:t>
            </a:r>
          </a:p>
          <a:p>
            <a:pPr marL="457200" indent="-457200">
              <a:buClr>
                <a:srgbClr val="003399"/>
              </a:buClr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           - možnost uplatnit se v krajských projektech   </a:t>
            </a:r>
            <a:b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     „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Tématické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sítě a partnerství“,</a:t>
            </a:r>
          </a:p>
          <a:p>
            <a:pPr marL="457200" indent="-457200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Manažerská – zkvalitnění práce školy s využitím prvků akčního plánování,</a:t>
            </a:r>
          </a:p>
          <a:p>
            <a:pPr marL="457200" indent="-457200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Výměna zkušeností v jednotlivých prioritách mezi kraji</a:t>
            </a:r>
          </a:p>
          <a:p>
            <a:pPr marL="342900" indent="-342900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Prohloubení pojetí jednotlivých priorit:</a:t>
            </a:r>
          </a:p>
          <a:p>
            <a:pPr marL="1028700" lvl="1" indent="-342900"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návrhy do budoucna</a:t>
            </a:r>
          </a:p>
          <a:p>
            <a:pPr marL="1028700" lvl="1" indent="-342900"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návrhy pro revize ŠVP </a:t>
            </a:r>
          </a:p>
          <a:p>
            <a:pPr marL="342900" indent="-342900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Posílení strategického plánování a řízení školy</a:t>
            </a:r>
          </a:p>
          <a:p>
            <a:pPr marL="342900" indent="-342900"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Příprava na společné vzdělávání</a:t>
            </a:r>
          </a:p>
          <a:p>
            <a:pPr marL="342900" indent="-342900">
              <a:buClr>
                <a:srgbClr val="003399"/>
              </a:buClr>
              <a:defRPr/>
            </a:pPr>
            <a:endParaRPr lang="cs-CZ" sz="2400" b="1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cs-CZ" sz="22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pic>
        <p:nvPicPr>
          <p:cNvPr id="34819" name="Picture 3" descr="C:\Users\ivana.krajcikova\Desktop\příležito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3027" y="4239009"/>
            <a:ext cx="1890021" cy="1890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4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SOUČASNÝ STAV TVORBY KAP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Projednání KAP v PS Vzdělávání 	 7. 12. 2016</a:t>
            </a:r>
          </a:p>
          <a:p>
            <a:endParaRPr lang="cs-CZ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Schválení v RSK			 4.  1. 2017</a:t>
            </a:r>
          </a:p>
          <a:p>
            <a:endParaRPr lang="cs-CZ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Odesláno na MŠMT ke schválení      10.  1. 2017</a:t>
            </a:r>
          </a:p>
          <a:p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794" name="AutoShape 2" descr="Výsledek obrázku pro mšm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6" name="AutoShape 4" descr="Výsledek obrázku pro mšm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798" name="Picture 6" descr="Výsledek obrázku pro mšm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021" y="3699003"/>
            <a:ext cx="2390775" cy="1914525"/>
          </a:xfrm>
          <a:prstGeom prst="rect">
            <a:avLst/>
          </a:prstGeom>
          <a:noFill/>
        </p:spPr>
      </p:pic>
      <p:sp>
        <p:nvSpPr>
          <p:cNvPr id="7" name="Šipka dolů 6"/>
          <p:cNvSpPr/>
          <p:nvPr/>
        </p:nvSpPr>
        <p:spPr>
          <a:xfrm>
            <a:off x="7563029" y="1268975"/>
            <a:ext cx="484632" cy="1890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40215" y="2667000"/>
            <a:ext cx="7308120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336845" y="5511800"/>
            <a:ext cx="7619830" cy="792826"/>
          </a:xfrm>
          <a:prstGeom prst="rect">
            <a:avLst/>
          </a:prstGeom>
        </p:spPr>
        <p:txBody>
          <a:bodyPr wrap="square" lIns="53639" tIns="26819" rIns="53639" bIns="26819">
            <a:spAutoFit/>
          </a:bodyPr>
          <a:lstStyle/>
          <a:p>
            <a:r>
              <a:rPr lang="cs-CZ" sz="1600" dirty="0" smtClean="0"/>
              <a:t>Projekt </a:t>
            </a:r>
            <a:r>
              <a:rPr lang="en-US" sz="1600" dirty="0" smtClean="0"/>
              <a:t>Podpora</a:t>
            </a:r>
            <a:r>
              <a:rPr lang="en-US" sz="1600" dirty="0" smtClean="0"/>
              <a:t> </a:t>
            </a:r>
            <a:r>
              <a:rPr lang="en-US" sz="1600" dirty="0"/>
              <a:t>krajského</a:t>
            </a:r>
            <a:r>
              <a:rPr lang="en-US" sz="1600" dirty="0"/>
              <a:t> </a:t>
            </a:r>
            <a:r>
              <a:rPr lang="en-US" sz="1600" dirty="0"/>
              <a:t>akčního</a:t>
            </a:r>
            <a:r>
              <a:rPr lang="en-US" sz="1600" dirty="0"/>
              <a:t> </a:t>
            </a:r>
            <a:r>
              <a:rPr lang="en-US" sz="1600" dirty="0"/>
              <a:t>plánování</a:t>
            </a:r>
            <a:r>
              <a:rPr lang="en-US" sz="1600" dirty="0"/>
              <a:t> (P-KAP) </a:t>
            </a:r>
            <a:r>
              <a:rPr lang="en-US" sz="1600" dirty="0"/>
              <a:t>zajišťuje</a:t>
            </a:r>
            <a:r>
              <a:rPr lang="en-US" sz="1600" dirty="0"/>
              <a:t> </a:t>
            </a:r>
            <a:r>
              <a:rPr lang="en-US" sz="1600" dirty="0"/>
              <a:t>metodickou</a:t>
            </a:r>
            <a:r>
              <a:rPr lang="en-US" sz="1600" dirty="0"/>
              <a:t> </a:t>
            </a:r>
            <a:r>
              <a:rPr lang="en-US" sz="1600" dirty="0" smtClean="0"/>
              <a:t>podporu</a:t>
            </a:r>
            <a:r>
              <a:rPr lang="en-US" sz="1600" dirty="0" smtClean="0"/>
              <a:t> </a:t>
            </a:r>
            <a:r>
              <a:rPr lang="en-US" sz="1600" dirty="0"/>
              <a:t>při</a:t>
            </a:r>
            <a:r>
              <a:rPr lang="en-US" sz="1600" dirty="0"/>
              <a:t> </a:t>
            </a:r>
            <a:r>
              <a:rPr lang="en-US" sz="1600" dirty="0"/>
              <a:t>využívání</a:t>
            </a:r>
            <a:r>
              <a:rPr lang="en-US" sz="1600" dirty="0"/>
              <a:t> </a:t>
            </a:r>
            <a:r>
              <a:rPr lang="en-US" sz="1600" dirty="0"/>
              <a:t>akčního</a:t>
            </a:r>
            <a:r>
              <a:rPr lang="en-US" sz="1600" dirty="0"/>
              <a:t> </a:t>
            </a:r>
            <a:r>
              <a:rPr lang="en-US" sz="1600" dirty="0"/>
              <a:t>plánování</a:t>
            </a:r>
            <a:r>
              <a:rPr lang="en-US" sz="1600" dirty="0"/>
              <a:t> na </a:t>
            </a:r>
            <a:r>
              <a:rPr lang="en-US" sz="1600" dirty="0"/>
              <a:t>úrovni</a:t>
            </a:r>
            <a:r>
              <a:rPr lang="en-US" sz="1600" dirty="0"/>
              <a:t> </a:t>
            </a:r>
            <a:r>
              <a:rPr lang="en-US" sz="1600" dirty="0"/>
              <a:t>kraje</a:t>
            </a:r>
            <a:r>
              <a:rPr lang="en-US" sz="1600" dirty="0"/>
              <a:t> a </a:t>
            </a:r>
            <a:r>
              <a:rPr lang="en-US" sz="1600" dirty="0"/>
              <a:t>středních</a:t>
            </a:r>
            <a:r>
              <a:rPr lang="en-US" sz="1600" dirty="0"/>
              <a:t> a </a:t>
            </a:r>
            <a:r>
              <a:rPr lang="en-US" sz="1600" dirty="0"/>
              <a:t>vyšších</a:t>
            </a:r>
            <a:r>
              <a:rPr lang="en-US" sz="1600" dirty="0"/>
              <a:t> </a:t>
            </a:r>
            <a:r>
              <a:rPr lang="en-US" sz="1600" dirty="0"/>
              <a:t>odborných</a:t>
            </a:r>
            <a:r>
              <a:rPr lang="en-US" sz="1600" dirty="0"/>
              <a:t> </a:t>
            </a:r>
            <a:r>
              <a:rPr lang="en-US" sz="1600" dirty="0" err="1"/>
              <a:t>škol</a:t>
            </a:r>
            <a:endParaRPr lang="en-US" sz="1600" dirty="0"/>
          </a:p>
          <a:p>
            <a:pPr marL="268194" indent="-268194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72988" y="4043246"/>
            <a:ext cx="1350015" cy="81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366713" y="1089025"/>
            <a:ext cx="9539287" cy="7858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cs-CZ" sz="3200" b="1" cap="all" dirty="0" smtClean="0">
                <a:solidFill>
                  <a:schemeClr val="tx2">
                    <a:lumMod val="75000"/>
                  </a:schemeClr>
                </a:solidFill>
              </a:rPr>
              <a:t>                        DĚKUJI ZA POZORNOST</a:t>
            </a:r>
            <a:endParaRPr lang="cs-CZ" sz="3200" b="1" cap="all" spc="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12974" y="2798993"/>
            <a:ext cx="4230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Ing. Mgr. Lenka Návratová</a:t>
            </a:r>
          </a:p>
          <a:p>
            <a:r>
              <a:rPr lang="cs-CZ" sz="2800" b="1" dirty="0" smtClean="0">
                <a:solidFill>
                  <a:schemeClr val="tx2"/>
                </a:solidFill>
                <a:hlinkClick r:id="rId3"/>
              </a:rPr>
              <a:t>lenka.navratova@nuv.cz</a:t>
            </a:r>
            <a:endParaRPr lang="cs-CZ" sz="2800" b="1" dirty="0" smtClean="0">
              <a:solidFill>
                <a:schemeClr val="tx2"/>
              </a:solidFill>
            </a:endParaRPr>
          </a:p>
          <a:p>
            <a:r>
              <a:rPr lang="cs-CZ" sz="2800" b="1" dirty="0" smtClean="0">
                <a:solidFill>
                  <a:schemeClr val="tx2"/>
                </a:solidFill>
              </a:rPr>
              <a:t>M: 775 583 515</a:t>
            </a:r>
            <a:endParaRPr lang="cs-CZ" sz="2800" b="1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332982" y="5499023"/>
            <a:ext cx="4322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16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193036" y="5409022"/>
            <a:ext cx="882793" cy="1080012"/>
            <a:chOff x="5384" y="2780"/>
            <a:chExt cx="752" cy="9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Obecný cíl projektu P-KAP</a:t>
            </a:r>
            <a:endParaRPr lang="cs-CZ" dirty="0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818971"/>
            <a:ext cx="9434614" cy="297003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Obecným cílem projektu je podpora vzdělávání na středních a vyšších odborných školách v souladu se vzdělávací strategií MŠMT a s využitím akčního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(strategického) plánování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Uvedený obecný cíl bude realizován prostřednictvím </a:t>
            </a:r>
            <a:r>
              <a:rPr lang="cs-CZ" sz="32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dvou dílčích cílů.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cs-CZ" sz="32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cs-CZ" sz="32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cs-CZ" sz="32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54274" name="AutoShape 2" descr="Výsledek obrázku pro vzd&amp;ecaron;lává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54277" name="Picture 5" descr="C:\Users\ivana.krajcikova\Desktop\studenti-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52" y="4239009"/>
            <a:ext cx="3490499" cy="1980022"/>
          </a:xfrm>
          <a:prstGeom prst="rect">
            <a:avLst/>
          </a:prstGeom>
          <a:noFill/>
        </p:spPr>
      </p:pic>
      <p:sp>
        <p:nvSpPr>
          <p:cNvPr id="49156" name="AutoShape 4" descr="Výsledek obrázku pro strategické plánová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49157" name="Picture 5" descr="C:\Users\ivana.krajcikova\Desktop\strateg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996" y="3699009"/>
            <a:ext cx="4860054" cy="2798993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>
            <a:off x="1802968" y="3068996"/>
            <a:ext cx="2790031" cy="1260014"/>
          </a:xfrm>
          <a:prstGeom prst="straightConnector1">
            <a:avLst/>
          </a:prstGeom>
          <a:ln w="15875" cmpd="sng">
            <a:solidFill>
              <a:srgbClr val="C00000"/>
            </a:solidFill>
            <a:headEnd w="lg" len="lg"/>
            <a:tailEnd type="arrow"/>
          </a:ln>
          <a:scene3d>
            <a:camera prst="orthographicFront"/>
            <a:lightRig rig="threePt" dir="t"/>
          </a:scene3d>
          <a:sp3d contour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Dílčí </a:t>
            </a:r>
            <a:r>
              <a:rPr lang="cs-CZ" dirty="0" err="1" smtClean="0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DC 1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Podpora přípravy a realizace krajských akčních plánů v oblasti vzdělávání </a:t>
            </a:r>
            <a:r>
              <a:rPr lang="cs-CZ" sz="3200" b="1" dirty="0" smtClean="0">
                <a:solidFill>
                  <a:srgbClr val="FF0000"/>
                </a:solidFill>
                <a:latin typeface="Calibri" pitchFamily="34" charset="0"/>
              </a:rPr>
              <a:t>(KAP)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cs-CZ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cs-CZ" sz="3200" b="1" dirty="0" smtClean="0">
                <a:solidFill>
                  <a:srgbClr val="FF0000"/>
                </a:solidFill>
                <a:latin typeface="Calibri" pitchFamily="34" charset="0"/>
              </a:rPr>
              <a:t>DC 2</a:t>
            </a:r>
            <a:r>
              <a:rPr lang="cs-CZ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Cílená podpora škol při přípravě plánů aktivit rozvoje vzdělávání </a:t>
            </a:r>
            <a:r>
              <a:rPr lang="cs-CZ" sz="3200" b="1" dirty="0" smtClean="0">
                <a:solidFill>
                  <a:srgbClr val="FF0000"/>
                </a:solidFill>
                <a:latin typeface="Calibri" pitchFamily="34" charset="0"/>
              </a:rPr>
              <a:t>(PA),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resp. školních akčních plánů </a:t>
            </a:r>
            <a:r>
              <a:rPr lang="cs-CZ" sz="3200" b="1" dirty="0" smtClean="0">
                <a:solidFill>
                  <a:srgbClr val="FF0000"/>
                </a:solidFill>
                <a:latin typeface="Calibri" pitchFamily="34" charset="0"/>
              </a:rPr>
              <a:t>(ŠAP),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jejich vyhodnocování a zajišťování kvality realizovaných činností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342971" y="2888994"/>
            <a:ext cx="4950055" cy="19800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princip metodické podpory projektu P-KAP</a:t>
            </a:r>
            <a:endParaRPr lang="cs-CZ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72948" y="1227666"/>
          <a:ext cx="9000100" cy="508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 txBox="1">
            <a:spLocks/>
          </p:cNvSpPr>
          <p:nvPr/>
        </p:nvSpPr>
        <p:spPr>
          <a:xfrm>
            <a:off x="0" y="0"/>
            <a:ext cx="9906000" cy="7200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72948" y="188967"/>
            <a:ext cx="8842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PROCESY PŘI TVORBĚ KAP (naplnění dílčího cíle č. 1)</a:t>
            </a:r>
            <a:endParaRPr lang="cs-CZ" sz="3200" dirty="0">
              <a:solidFill>
                <a:schemeClr val="bg1"/>
              </a:solidFill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362949" y="1088974"/>
          <a:ext cx="9270103" cy="481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/>
          <p:cNvSpPr/>
          <p:nvPr/>
        </p:nvSpPr>
        <p:spPr>
          <a:xfrm>
            <a:off x="4232992" y="5049018"/>
            <a:ext cx="13500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Vytvořené analytické výstupy</a:t>
            </a:r>
            <a:endParaRPr lang="cs-CZ" b="1" dirty="0"/>
          </a:p>
        </p:txBody>
      </p:sp>
      <p:sp>
        <p:nvSpPr>
          <p:cNvPr id="8" name="Šipka ohnutá nahoru 7"/>
          <p:cNvSpPr/>
          <p:nvPr/>
        </p:nvSpPr>
        <p:spPr>
          <a:xfrm rot="5400000">
            <a:off x="3213263" y="4718732"/>
            <a:ext cx="1150960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12954" y="908971"/>
            <a:ext cx="82800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Zpracování výsledků dotazníkového šetření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První vlna šetření proběhla v období 25.11.2015 – 19.1.2016, v období 9.5.2016 – 30.6.2016 realizován </a:t>
            </a:r>
            <a:r>
              <a:rPr lang="cs-CZ" sz="2000" b="1" dirty="0" err="1" smtClean="0">
                <a:solidFill>
                  <a:schemeClr val="tx2">
                    <a:lumMod val="75000"/>
                  </a:schemeClr>
                </a:solidFill>
              </a:rPr>
              <a:t>dosběr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– celková návratnost činí 98 % za ČR ( v MSK 100% návratnost).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Pro každý kraj byl vytvořen detailní report s výsledky dotazníkového šetření v úplné a zkrácené podobě, vždy pro příslušný kraj.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Momentálně jsou připravovány podklady pro celorepublikovou analýzu a následně komparační analýzu výsledků.</a:t>
            </a:r>
          </a:p>
          <a:p>
            <a:pPr marL="457200" indent="-457200">
              <a:spcBef>
                <a:spcPts val="1200"/>
              </a:spcBef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Zpracování regionálně specifických dat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Pro každý kraj byly zpracovány výstupy obsahující informace o struktuře pracovní síly, vývoji vzdělanostní struktury a nezaměstnanosti.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Výstupy obsahují časové řady, které budou dále aktualizovány</a:t>
            </a:r>
            <a:r>
              <a:rPr lang="cs-CZ" sz="2000" dirty="0" smtClean="0"/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2947" y="278965"/>
            <a:ext cx="5915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spc="-20" dirty="0" smtClean="0">
                <a:solidFill>
                  <a:schemeClr val="bg1"/>
                </a:solidFill>
              </a:rPr>
              <a:t>VYTVOŘENÉ ANALYTICKÉ VÝSTUPY 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54025" y="3276600"/>
            <a:ext cx="1651000" cy="1066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 algn="ctr">
              <a:buFont typeface="Arial" charset="0"/>
              <a:buNone/>
            </a:pPr>
            <a:r>
              <a:rPr lang="cs-CZ" sz="19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19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19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2641600" y="1854200"/>
            <a:ext cx="1298375" cy="18288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 algn="ctr">
              <a:buFont typeface="Arial" charset="0"/>
              <a:buNone/>
            </a:pPr>
            <a:endParaRPr lang="cs-CZ" sz="1900" dirty="0" smtClean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v krajích </a:t>
            </a:r>
            <a:endParaRPr lang="cs-CZ" sz="1900" dirty="0">
              <a:latin typeface="Tahoma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2641600" y="3987800"/>
            <a:ext cx="1298375" cy="18796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 algn="ctr">
              <a:buFont typeface="Arial" charset="0"/>
              <a:buNone/>
            </a:pPr>
            <a:endParaRPr lang="cs-CZ" sz="1900" dirty="0" smtClean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intervencí</a:t>
            </a:r>
            <a:endParaRPr lang="cs-CZ" sz="1900" dirty="0"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870450" y="1854200"/>
            <a:ext cx="1485900" cy="762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Komunikace </a:t>
            </a: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s RT KAP</a:t>
            </a:r>
            <a:endParaRPr lang="cs-CZ" sz="1900" dirty="0">
              <a:latin typeface="Tahoma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4870450" y="2921000"/>
            <a:ext cx="1485900" cy="762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PS </a:t>
            </a: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Vzdělávání</a:t>
            </a:r>
            <a:endParaRPr lang="cs-CZ" sz="1900" dirty="0"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870450" y="3987800"/>
            <a:ext cx="1485900" cy="762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Workshopy </a:t>
            </a:r>
          </a:p>
          <a:p>
            <a:pPr algn="ctr"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s řediteli škol</a:t>
            </a:r>
            <a:endParaRPr lang="cs-CZ" sz="1900" dirty="0">
              <a:latin typeface="Tahoma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4870450" y="5054600"/>
            <a:ext cx="1485900" cy="762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 algn="ctr">
              <a:buFont typeface="Arial" charset="0"/>
              <a:buNone/>
            </a:pPr>
            <a:r>
              <a:rPr lang="cs-CZ" sz="1900" dirty="0" err="1" smtClean="0">
                <a:latin typeface="Tahoma" pitchFamily="34" charset="0"/>
              </a:rPr>
              <a:t>Minitýmy</a:t>
            </a:r>
            <a:r>
              <a:rPr lang="cs-CZ" sz="1900" dirty="0" smtClean="0">
                <a:latin typeface="Tahoma" pitchFamily="34" charset="0"/>
              </a:rPr>
              <a:t> intervencí</a:t>
            </a:r>
            <a:endParaRPr lang="cs-CZ" sz="1900" dirty="0">
              <a:latin typeface="Tahoma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7140575" y="1854200"/>
            <a:ext cx="1898650" cy="3962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21118" rIns="0" bIns="6335"/>
          <a:lstStyle/>
          <a:p>
            <a:pPr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  Semináře</a:t>
            </a:r>
          </a:p>
          <a:p>
            <a:pPr>
              <a:spcBef>
                <a:spcPts val="469"/>
              </a:spcBef>
            </a:pPr>
            <a:r>
              <a:rPr lang="cs-CZ" sz="1900" dirty="0" smtClean="0">
                <a:latin typeface="Tahoma" pitchFamily="34" charset="0"/>
              </a:rPr>
              <a:t>  - Uplatňování </a:t>
            </a:r>
          </a:p>
          <a:p>
            <a:pPr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    intervencí</a:t>
            </a:r>
          </a:p>
          <a:p>
            <a:pPr>
              <a:spcBef>
                <a:spcPts val="587"/>
              </a:spcBef>
            </a:pPr>
            <a:r>
              <a:rPr lang="cs-CZ" sz="1900" dirty="0" smtClean="0">
                <a:latin typeface="Tahoma" pitchFamily="34" charset="0"/>
              </a:rPr>
              <a:t>  - Výměna </a:t>
            </a:r>
          </a:p>
          <a:p>
            <a:pPr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    zkušeností </a:t>
            </a:r>
          </a:p>
          <a:p>
            <a:pPr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    při přípravě </a:t>
            </a:r>
          </a:p>
          <a:p>
            <a:pPr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    a realizaci KAP</a:t>
            </a:r>
          </a:p>
          <a:p>
            <a:pPr>
              <a:spcBef>
                <a:spcPts val="587"/>
              </a:spcBef>
            </a:pPr>
            <a:r>
              <a:rPr lang="cs-CZ" sz="1900" dirty="0" smtClean="0">
                <a:latin typeface="Tahoma" pitchFamily="34" charset="0"/>
              </a:rPr>
              <a:t>  - Témata dle </a:t>
            </a:r>
          </a:p>
          <a:p>
            <a:pPr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    poptávky krajů</a:t>
            </a:r>
          </a:p>
          <a:p>
            <a:pPr>
              <a:spcBef>
                <a:spcPts val="587"/>
              </a:spcBef>
            </a:pPr>
            <a:r>
              <a:rPr lang="cs-CZ" sz="1900" dirty="0" smtClean="0">
                <a:latin typeface="Tahoma" pitchFamily="34" charset="0"/>
              </a:rPr>
              <a:t>  - Příprava KAP II</a:t>
            </a:r>
          </a:p>
          <a:p>
            <a:pPr>
              <a:buFont typeface="Arial" charset="0"/>
              <a:buNone/>
            </a:pPr>
            <a:r>
              <a:rPr lang="cs-CZ" sz="1900" dirty="0" smtClean="0">
                <a:latin typeface="Tahoma" pitchFamily="34" charset="0"/>
              </a:rPr>
              <a:t>    (až 2018)</a:t>
            </a:r>
          </a:p>
          <a:p>
            <a:pPr>
              <a:buFont typeface="Arial" charset="0"/>
              <a:buNone/>
            </a:pPr>
            <a:endParaRPr lang="cs-CZ" sz="1900" dirty="0" smtClean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endParaRPr lang="cs-CZ" sz="1900" dirty="0">
              <a:latin typeface="Tahoma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4003675" y="2108200"/>
            <a:ext cx="825500" cy="3048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4003675" y="3124200"/>
            <a:ext cx="825500" cy="3048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1642843">
            <a:off x="3948052" y="3734798"/>
            <a:ext cx="969627" cy="295633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4003675" y="4445000"/>
            <a:ext cx="825500" cy="3048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4003675" y="5308600"/>
            <a:ext cx="825500" cy="3048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1" name="Šipka ohnutá nahoru 20"/>
          <p:cNvSpPr/>
          <p:nvPr/>
        </p:nvSpPr>
        <p:spPr>
          <a:xfrm flipV="1">
            <a:off x="3343275" y="1295400"/>
            <a:ext cx="4787900" cy="457200"/>
          </a:xfrm>
          <a:prstGeom prst="bentUpArrow">
            <a:avLst>
              <a:gd name="adj1" fmla="val 25000"/>
              <a:gd name="adj2" fmla="val 25000"/>
              <a:gd name="adj3" fmla="val 46053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2" name="Šipka ohnutá nahoru 21"/>
          <p:cNvSpPr/>
          <p:nvPr/>
        </p:nvSpPr>
        <p:spPr>
          <a:xfrm>
            <a:off x="3260725" y="5969000"/>
            <a:ext cx="4870450" cy="431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302000" y="1295400"/>
            <a:ext cx="82550" cy="5080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260725" y="5918200"/>
            <a:ext cx="82550" cy="4572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7" name="Ohnutá šipka 26"/>
          <p:cNvSpPr/>
          <p:nvPr/>
        </p:nvSpPr>
        <p:spPr>
          <a:xfrm>
            <a:off x="1238250" y="2667000"/>
            <a:ext cx="1320800" cy="5588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28" name="Ohnutá šipka 27"/>
          <p:cNvSpPr/>
          <p:nvPr/>
        </p:nvSpPr>
        <p:spPr>
          <a:xfrm flipV="1">
            <a:off x="1279525" y="4445000"/>
            <a:ext cx="1279525" cy="6096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0" y="0"/>
            <a:ext cx="4693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PLATFORMY PODPORY KAP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52950" y="1166842"/>
            <a:ext cx="828009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Metodické listy pro jednotlivé fáze tvorby KAP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ML 01 – Analýza potřeb v území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ML 02 – Rámec pro investice do infrastruktury (+ ML 06 k jeho aktualizaci)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ML 03 – Analýza potřeb škol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ML 04 – </a:t>
            </a:r>
            <a:r>
              <a:rPr lang="cs-CZ" sz="2800" dirty="0" err="1" smtClean="0">
                <a:solidFill>
                  <a:schemeClr val="tx2">
                    <a:lumMod val="75000"/>
                  </a:schemeClr>
                </a:solidFill>
              </a:rPr>
              <a:t>Prioritizace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 potřeb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ML 05 – Sestavení krajského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ML 07 – Dokumentace krajského akčního plánu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633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spc="-20" dirty="0" smtClean="0">
                <a:solidFill>
                  <a:schemeClr val="bg1"/>
                </a:solidFill>
              </a:rPr>
              <a:t>METODICKÉ MATERIÁLY VYTVOŘENÉ NA PODPORU TVORBY KAP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</TotalTime>
  <Words>962</Words>
  <Application>Microsoft Office PowerPoint</Application>
  <PresentationFormat>A4 (210 × 297 mm)</PresentationFormat>
  <Paragraphs>229</Paragraphs>
  <Slides>23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Roboto Condensed</vt:lpstr>
      <vt:lpstr>Tahoma</vt:lpstr>
      <vt:lpstr>Wingdings</vt:lpstr>
      <vt:lpstr>Motiv sady Office</vt:lpstr>
      <vt:lpstr>CorelDRAW</vt:lpstr>
      <vt:lpstr>Prezentace aplikace PowerPoint</vt:lpstr>
      <vt:lpstr>Základní údaje p-kap, KAP</vt:lpstr>
      <vt:lpstr>Obecný cíl projektu P-KAP</vt:lpstr>
      <vt:lpstr>Dílčí cílE</vt:lpstr>
      <vt:lpstr>princip metodické podpory projektu P-KAP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Oblastí intervencí</vt:lpstr>
      <vt:lpstr>Oblasti intervencí</vt:lpstr>
      <vt:lpstr>Prezentace aplikace PowerPoint</vt:lpstr>
      <vt:lpstr>Prezentace aplikace PowerPoint</vt:lpstr>
      <vt:lpstr>OBECNÁ STRUKTURA kap, šap, pa</vt:lpstr>
      <vt:lpstr>Vytvořené materiály na podporu tvorby ŠAP, PA</vt:lpstr>
      <vt:lpstr>Činnosti škol </vt:lpstr>
      <vt:lpstr> Role v projektu p-kap vzhledem ke školám</vt:lpstr>
      <vt:lpstr>Role v projektu p-kap vzhledem ke školám</vt:lpstr>
      <vt:lpstr> příležitosti pro školy</vt:lpstr>
      <vt:lpstr> SOUČASNÝ STAV TVORBY KAP </vt:lpstr>
      <vt:lpstr>Prezentace aplikace PowerPoint</vt:lpstr>
      <vt:lpstr>                        DĚKUJI ZA POZORNOST</vt:lpstr>
    </vt:vector>
  </TitlesOfParts>
  <Company>NUV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Baťková Jitka</cp:lastModifiedBy>
  <cp:revision>191</cp:revision>
  <dcterms:created xsi:type="dcterms:W3CDTF">2014-09-08T12:25:00Z</dcterms:created>
  <dcterms:modified xsi:type="dcterms:W3CDTF">2017-03-10T10:19:53Z</dcterms:modified>
</cp:coreProperties>
</file>