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4"/>
  </p:sldMasterIdLst>
  <p:notesMasterIdLst>
    <p:notesMasterId r:id="rId14"/>
  </p:notesMasterIdLst>
  <p:handoutMasterIdLst>
    <p:handoutMasterId r:id="rId15"/>
  </p:handoutMasterIdLst>
  <p:sldIdLst>
    <p:sldId id="602" r:id="rId5"/>
    <p:sldId id="685" r:id="rId6"/>
    <p:sldId id="686" r:id="rId7"/>
    <p:sldId id="687" r:id="rId8"/>
    <p:sldId id="652" r:id="rId9"/>
    <p:sldId id="606" r:id="rId10"/>
    <p:sldId id="682" r:id="rId11"/>
    <p:sldId id="651" r:id="rId12"/>
    <p:sldId id="650" r:id="rId13"/>
  </p:sldIdLst>
  <p:sldSz cx="18288000" cy="10287000"/>
  <p:notesSz cx="6858000" cy="9144000"/>
  <p:embeddedFontLs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Roboto Condensed" panose="020B0604020202020204" charset="0"/>
      <p:regular r:id="rId26"/>
      <p:bold r:id="rId27"/>
      <p:italic r:id="rId28"/>
      <p:boldItalic r:id="rId29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E7F00"/>
    <a:srgbClr val="CC6600"/>
    <a:srgbClr val="FF3300"/>
    <a:srgbClr val="FFCC99"/>
    <a:srgbClr val="3FCDFF"/>
    <a:srgbClr val="33CC33"/>
    <a:srgbClr val="008000"/>
    <a:srgbClr val="96969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6" autoAdjust="0"/>
    <p:restoredTop sz="96740" autoAdjust="0"/>
  </p:normalViewPr>
  <p:slideViewPr>
    <p:cSldViewPr>
      <p:cViewPr varScale="1">
        <p:scale>
          <a:sx n="78" d="100"/>
          <a:sy n="78" d="100"/>
        </p:scale>
        <p:origin x="852" y="108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66294"/>
    </p:cViewPr>
  </p:sorterViewPr>
  <p:notesViewPr>
    <p:cSldViewPr>
      <p:cViewPr varScale="1">
        <p:scale>
          <a:sx n="52" d="100"/>
          <a:sy n="52" d="100"/>
        </p:scale>
        <p:origin x="-282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821FB-49E1-4394-AC56-32E3E6991C29}" type="datetimeFigureOut">
              <a:rPr lang="cs-CZ" smtClean="0"/>
              <a:pPr/>
              <a:t>10.03.2017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3381A-801C-4F7F-9C9A-36BD9822DA5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665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pPr/>
              <a:t>10.03.2017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331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D01A021-EC96-49F1-B31D-8BC036D7442B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2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11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331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D01A021-EC96-49F1-B31D-8BC036D7442B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3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11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331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D01A021-EC96-49F1-B31D-8BC036D7442B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4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11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5887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zasazení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do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širšího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kontextu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</a:rPr>
              <a:t>čím začít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3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stanovení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cílů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a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kritérií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jejich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hodnocení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10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pl-PL" sz="2800" dirty="0">
                <a:solidFill>
                  <a:schemeClr val="bg2">
                    <a:lumMod val="85000"/>
                  </a:schemeClr>
                </a:solidFill>
              </a:rPr>
              <a:t>stanovení úkolů a jejich rozpracování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7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</a:rPr>
              <a:t>strategické 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oblast</a:t>
            </a:r>
            <a:r>
              <a:rPr lang="cs-CZ" sz="2800" dirty="0">
                <a:solidFill>
                  <a:schemeClr val="bg2">
                    <a:lumMod val="85000"/>
                  </a:schemeClr>
                </a:solidFill>
              </a:rPr>
              <a:t>i 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v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plánech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aktivit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a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šablonách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7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0F919869-1D4F-4317-B763-9C5C7067888F}" type="datetimeFigureOut">
              <a:rPr lang="cs-CZ" smtClean="0"/>
              <a:pPr/>
              <a:t>10.03.2017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952F81AE-1528-460F-9151-EDF346649875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5" name="Skupina 4"/>
          <p:cNvGrpSpPr/>
          <p:nvPr userDrawn="1"/>
        </p:nvGrpSpPr>
        <p:grpSpPr>
          <a:xfrm>
            <a:off x="428627" y="390527"/>
            <a:ext cx="826294" cy="1016795"/>
            <a:chOff x="285750" y="260350"/>
            <a:chExt cx="550863" cy="677863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85750" y="260350"/>
              <a:ext cx="5461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285750" y="260350"/>
              <a:ext cx="250825" cy="273050"/>
            </a:xfrm>
            <a:custGeom>
              <a:avLst/>
              <a:gdLst>
                <a:gd name="T0" fmla="*/ 545 w 681"/>
                <a:gd name="T1" fmla="*/ 566 h 744"/>
                <a:gd name="T2" fmla="*/ 681 w 681"/>
                <a:gd name="T3" fmla="*/ 179 h 744"/>
                <a:gd name="T4" fmla="*/ 660 w 681"/>
                <a:gd name="T5" fmla="*/ 0 h 744"/>
                <a:gd name="T6" fmla="*/ 316 w 681"/>
                <a:gd name="T7" fmla="*/ 0 h 744"/>
                <a:gd name="T8" fmla="*/ 348 w 681"/>
                <a:gd name="T9" fmla="*/ 176 h 744"/>
                <a:gd name="T10" fmla="*/ 113 w 681"/>
                <a:gd name="T11" fmla="*/ 483 h 744"/>
                <a:gd name="T12" fmla="*/ 0 w 681"/>
                <a:gd name="T13" fmla="*/ 452 h 744"/>
                <a:gd name="T14" fmla="*/ 0 w 681"/>
                <a:gd name="T15" fmla="*/ 735 h 744"/>
                <a:gd name="T16" fmla="*/ 113 w 681"/>
                <a:gd name="T17" fmla="*/ 744 h 744"/>
                <a:gd name="T18" fmla="*/ 545 w 681"/>
                <a:gd name="T19" fmla="*/ 56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744">
                  <a:moveTo>
                    <a:pt x="545" y="566"/>
                  </a:moveTo>
                  <a:cubicBezTo>
                    <a:pt x="630" y="468"/>
                    <a:pt x="681" y="323"/>
                    <a:pt x="681" y="179"/>
                  </a:cubicBezTo>
                  <a:cubicBezTo>
                    <a:pt x="681" y="115"/>
                    <a:pt x="674" y="56"/>
                    <a:pt x="660" y="0"/>
                  </a:cubicBezTo>
                  <a:lnTo>
                    <a:pt x="316" y="0"/>
                  </a:lnTo>
                  <a:cubicBezTo>
                    <a:pt x="337" y="48"/>
                    <a:pt x="348" y="108"/>
                    <a:pt x="348" y="176"/>
                  </a:cubicBezTo>
                  <a:cubicBezTo>
                    <a:pt x="348" y="360"/>
                    <a:pt x="254" y="483"/>
                    <a:pt x="113" y="483"/>
                  </a:cubicBezTo>
                  <a:cubicBezTo>
                    <a:pt x="70" y="483"/>
                    <a:pt x="33" y="472"/>
                    <a:pt x="0" y="452"/>
                  </a:cubicBezTo>
                  <a:lnTo>
                    <a:pt x="0" y="735"/>
                  </a:lnTo>
                  <a:cubicBezTo>
                    <a:pt x="36" y="741"/>
                    <a:pt x="74" y="744"/>
                    <a:pt x="113" y="744"/>
                  </a:cubicBezTo>
                  <a:cubicBezTo>
                    <a:pt x="293" y="744"/>
                    <a:pt x="442" y="682"/>
                    <a:pt x="545" y="566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285750" y="260350"/>
              <a:ext cx="550863" cy="677863"/>
            </a:xfrm>
            <a:custGeom>
              <a:avLst/>
              <a:gdLst>
                <a:gd name="T0" fmla="*/ 113 w 1491"/>
                <a:gd name="T1" fmla="*/ 742 h 1842"/>
                <a:gd name="T2" fmla="*/ 427 w 1491"/>
                <a:gd name="T3" fmla="*/ 1100 h 1842"/>
                <a:gd name="T4" fmla="*/ 777 w 1491"/>
                <a:gd name="T5" fmla="*/ 1100 h 1842"/>
                <a:gd name="T6" fmla="*/ 1029 w 1491"/>
                <a:gd name="T7" fmla="*/ 1100 h 1842"/>
                <a:gd name="T8" fmla="*/ 1330 w 1491"/>
                <a:gd name="T9" fmla="*/ 1100 h 1842"/>
                <a:gd name="T10" fmla="*/ 1491 w 1491"/>
                <a:gd name="T11" fmla="*/ 0 h 1842"/>
                <a:gd name="T12" fmla="*/ 128 w 1491"/>
                <a:gd name="T13" fmla="*/ 1662 h 1842"/>
                <a:gd name="T14" fmla="*/ 96 w 1491"/>
                <a:gd name="T15" fmla="*/ 1733 h 1842"/>
                <a:gd name="T16" fmla="*/ 65 w 1491"/>
                <a:gd name="T17" fmla="*/ 1663 h 1842"/>
                <a:gd name="T18" fmla="*/ 85 w 1491"/>
                <a:gd name="T19" fmla="*/ 1770 h 1842"/>
                <a:gd name="T20" fmla="*/ 187 w 1491"/>
                <a:gd name="T21" fmla="*/ 1724 h 1842"/>
                <a:gd name="T22" fmla="*/ 147 w 1491"/>
                <a:gd name="T23" fmla="*/ 1604 h 1842"/>
                <a:gd name="T24" fmla="*/ 55 w 1491"/>
                <a:gd name="T25" fmla="*/ 1602 h 1842"/>
                <a:gd name="T26" fmla="*/ 61 w 1491"/>
                <a:gd name="T27" fmla="*/ 1749 h 1842"/>
                <a:gd name="T28" fmla="*/ 198 w 1491"/>
                <a:gd name="T29" fmla="*/ 1688 h 1842"/>
                <a:gd name="T30" fmla="*/ 349 w 1491"/>
                <a:gd name="T31" fmla="*/ 1766 h 1842"/>
                <a:gd name="T32" fmla="*/ 349 w 1491"/>
                <a:gd name="T33" fmla="*/ 1608 h 1842"/>
                <a:gd name="T34" fmla="*/ 329 w 1491"/>
                <a:gd name="T35" fmla="*/ 1661 h 1842"/>
                <a:gd name="T36" fmla="*/ 296 w 1491"/>
                <a:gd name="T37" fmla="*/ 1736 h 1842"/>
                <a:gd name="T38" fmla="*/ 264 w 1491"/>
                <a:gd name="T39" fmla="*/ 1661 h 1842"/>
                <a:gd name="T40" fmla="*/ 533 w 1491"/>
                <a:gd name="T41" fmla="*/ 1626 h 1842"/>
                <a:gd name="T42" fmla="*/ 411 w 1491"/>
                <a:gd name="T43" fmla="*/ 1639 h 1842"/>
                <a:gd name="T44" fmla="*/ 447 w 1491"/>
                <a:gd name="T45" fmla="*/ 1769 h 1842"/>
                <a:gd name="T46" fmla="*/ 539 w 1491"/>
                <a:gd name="T47" fmla="*/ 1773 h 1842"/>
                <a:gd name="T48" fmla="*/ 533 w 1491"/>
                <a:gd name="T49" fmla="*/ 1312 h 1842"/>
                <a:gd name="T50" fmla="*/ 515 w 1491"/>
                <a:gd name="T51" fmla="*/ 1646 h 1842"/>
                <a:gd name="T52" fmla="*/ 516 w 1491"/>
                <a:gd name="T53" fmla="*/ 1727 h 1842"/>
                <a:gd name="T54" fmla="*/ 461 w 1491"/>
                <a:gd name="T55" fmla="*/ 1687 h 1842"/>
                <a:gd name="T56" fmla="*/ 704 w 1491"/>
                <a:gd name="T57" fmla="*/ 1641 h 1842"/>
                <a:gd name="T58" fmla="*/ 735 w 1491"/>
                <a:gd name="T59" fmla="*/ 1711 h 1842"/>
                <a:gd name="T60" fmla="*/ 672 w 1491"/>
                <a:gd name="T61" fmla="*/ 1712 h 1842"/>
                <a:gd name="T62" fmla="*/ 704 w 1491"/>
                <a:gd name="T63" fmla="*/ 1641 h 1842"/>
                <a:gd name="T64" fmla="*/ 754 w 1491"/>
                <a:gd name="T65" fmla="*/ 1771 h 1842"/>
                <a:gd name="T66" fmla="*/ 794 w 1491"/>
                <a:gd name="T67" fmla="*/ 1650 h 1842"/>
                <a:gd name="T68" fmla="*/ 688 w 1491"/>
                <a:gd name="T69" fmla="*/ 1607 h 1842"/>
                <a:gd name="T70" fmla="*/ 610 w 1491"/>
                <a:gd name="T71" fmla="*/ 1842 h 1842"/>
                <a:gd name="T72" fmla="*/ 855 w 1491"/>
                <a:gd name="T73" fmla="*/ 1608 h 1842"/>
                <a:gd name="T74" fmla="*/ 855 w 1491"/>
                <a:gd name="T75" fmla="*/ 1766 h 1842"/>
                <a:gd name="T76" fmla="*/ 1006 w 1491"/>
                <a:gd name="T77" fmla="*/ 1688 h 1842"/>
                <a:gd name="T78" fmla="*/ 908 w 1491"/>
                <a:gd name="T79" fmla="*/ 1638 h 1842"/>
                <a:gd name="T80" fmla="*/ 941 w 1491"/>
                <a:gd name="T81" fmla="*/ 1713 h 1842"/>
                <a:gd name="T82" fmla="*/ 876 w 1491"/>
                <a:gd name="T83" fmla="*/ 1713 h 1842"/>
                <a:gd name="T84" fmla="*/ 908 w 1491"/>
                <a:gd name="T85" fmla="*/ 1638 h 1842"/>
                <a:gd name="T86" fmla="*/ 1092 w 1491"/>
                <a:gd name="T87" fmla="*/ 1607 h 1842"/>
                <a:gd name="T88" fmla="*/ 1018 w 1491"/>
                <a:gd name="T89" fmla="*/ 1773 h 1842"/>
                <a:gd name="T90" fmla="*/ 1119 w 1491"/>
                <a:gd name="T91" fmla="*/ 1647 h 1842"/>
                <a:gd name="T92" fmla="*/ 1300 w 1491"/>
                <a:gd name="T93" fmla="*/ 1684 h 1842"/>
                <a:gd name="T94" fmla="*/ 1183 w 1491"/>
                <a:gd name="T95" fmla="*/ 1600 h 1842"/>
                <a:gd name="T96" fmla="*/ 1203 w 1491"/>
                <a:gd name="T97" fmla="*/ 1634 h 1842"/>
                <a:gd name="T98" fmla="*/ 1222 w 1491"/>
                <a:gd name="T99" fmla="*/ 1665 h 1842"/>
                <a:gd name="T100" fmla="*/ 1157 w 1491"/>
                <a:gd name="T101" fmla="*/ 1768 h 1842"/>
                <a:gd name="T102" fmla="*/ 1249 w 1491"/>
                <a:gd name="T103" fmla="*/ 1773 h 1842"/>
                <a:gd name="T104" fmla="*/ 1245 w 1491"/>
                <a:gd name="T105" fmla="*/ 1695 h 1842"/>
                <a:gd name="T106" fmla="*/ 1208 w 1491"/>
                <a:gd name="T107" fmla="*/ 1739 h 1842"/>
                <a:gd name="T108" fmla="*/ 1191 w 1491"/>
                <a:gd name="T109" fmla="*/ 1705 h 1842"/>
                <a:gd name="T110" fmla="*/ 1065 w 1491"/>
                <a:gd name="T111" fmla="*/ 1491 h 1842"/>
                <a:gd name="T112" fmla="*/ 1294 w 1491"/>
                <a:gd name="T113" fmla="*/ 1491 h 1842"/>
                <a:gd name="T114" fmla="*/ 1339 w 1491"/>
                <a:gd name="T115" fmla="*/ 1358 h 1842"/>
                <a:gd name="T116" fmla="*/ 1013 w 1491"/>
                <a:gd name="T117" fmla="*/ 1337 h 1842"/>
                <a:gd name="T118" fmla="*/ 1323 w 1491"/>
                <a:gd name="T119" fmla="*/ 1172 h 1842"/>
                <a:gd name="T120" fmla="*/ 1322 w 1491"/>
                <a:gd name="T121" fmla="*/ 1287 h 1842"/>
                <a:gd name="T122" fmla="*/ 316 w 1491"/>
                <a:gd name="T123" fmla="*/ 0 h 1842"/>
                <a:gd name="T124" fmla="*/ 348 w 1491"/>
                <a:gd name="T125" fmla="*/ 176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1" h="1842">
                  <a:moveTo>
                    <a:pt x="658" y="0"/>
                  </a:moveTo>
                  <a:cubicBezTo>
                    <a:pt x="672" y="55"/>
                    <a:pt x="679" y="115"/>
                    <a:pt x="679" y="178"/>
                  </a:cubicBezTo>
                  <a:cubicBezTo>
                    <a:pt x="679" y="322"/>
                    <a:pt x="628" y="466"/>
                    <a:pt x="543" y="564"/>
                  </a:cubicBezTo>
                  <a:cubicBezTo>
                    <a:pt x="440" y="680"/>
                    <a:pt x="292" y="742"/>
                    <a:pt x="113" y="742"/>
                  </a:cubicBezTo>
                  <a:cubicBezTo>
                    <a:pt x="74" y="742"/>
                    <a:pt x="36" y="739"/>
                    <a:pt x="0" y="733"/>
                  </a:cubicBezTo>
                  <a:lnTo>
                    <a:pt x="0" y="1491"/>
                  </a:lnTo>
                  <a:lnTo>
                    <a:pt x="427" y="1491"/>
                  </a:lnTo>
                  <a:lnTo>
                    <a:pt x="427" y="1100"/>
                  </a:lnTo>
                  <a:lnTo>
                    <a:pt x="533" y="1100"/>
                  </a:lnTo>
                  <a:lnTo>
                    <a:pt x="533" y="1271"/>
                  </a:lnTo>
                  <a:lnTo>
                    <a:pt x="657" y="1100"/>
                  </a:lnTo>
                  <a:lnTo>
                    <a:pt x="777" y="1100"/>
                  </a:lnTo>
                  <a:lnTo>
                    <a:pt x="630" y="1282"/>
                  </a:lnTo>
                  <a:lnTo>
                    <a:pt x="763" y="1458"/>
                  </a:lnTo>
                  <a:lnTo>
                    <a:pt x="901" y="1100"/>
                  </a:lnTo>
                  <a:lnTo>
                    <a:pt x="1029" y="1100"/>
                  </a:lnTo>
                  <a:lnTo>
                    <a:pt x="1179" y="1491"/>
                  </a:lnTo>
                  <a:lnTo>
                    <a:pt x="1187" y="1491"/>
                  </a:lnTo>
                  <a:lnTo>
                    <a:pt x="1187" y="1100"/>
                  </a:lnTo>
                  <a:lnTo>
                    <a:pt x="1330" y="1100"/>
                  </a:lnTo>
                  <a:cubicBezTo>
                    <a:pt x="1367" y="1100"/>
                    <a:pt x="1397" y="1105"/>
                    <a:pt x="1422" y="1114"/>
                  </a:cubicBezTo>
                  <a:cubicBezTo>
                    <a:pt x="1446" y="1123"/>
                    <a:pt x="1464" y="1137"/>
                    <a:pt x="1476" y="1155"/>
                  </a:cubicBezTo>
                  <a:cubicBezTo>
                    <a:pt x="1483" y="1166"/>
                    <a:pt x="1488" y="1178"/>
                    <a:pt x="1491" y="1192"/>
                  </a:cubicBezTo>
                  <a:lnTo>
                    <a:pt x="1491" y="0"/>
                  </a:lnTo>
                  <a:lnTo>
                    <a:pt x="658" y="0"/>
                  </a:lnTo>
                  <a:close/>
                  <a:moveTo>
                    <a:pt x="97" y="1641"/>
                  </a:moveTo>
                  <a:cubicBezTo>
                    <a:pt x="104" y="1641"/>
                    <a:pt x="110" y="1643"/>
                    <a:pt x="116" y="1647"/>
                  </a:cubicBezTo>
                  <a:cubicBezTo>
                    <a:pt x="121" y="1651"/>
                    <a:pt x="125" y="1656"/>
                    <a:pt x="128" y="1662"/>
                  </a:cubicBezTo>
                  <a:cubicBezTo>
                    <a:pt x="131" y="1669"/>
                    <a:pt x="132" y="1677"/>
                    <a:pt x="132" y="1686"/>
                  </a:cubicBezTo>
                  <a:cubicBezTo>
                    <a:pt x="132" y="1696"/>
                    <a:pt x="131" y="1704"/>
                    <a:pt x="128" y="1711"/>
                  </a:cubicBezTo>
                  <a:cubicBezTo>
                    <a:pt x="125" y="1718"/>
                    <a:pt x="121" y="1724"/>
                    <a:pt x="115" y="1727"/>
                  </a:cubicBezTo>
                  <a:cubicBezTo>
                    <a:pt x="110" y="1731"/>
                    <a:pt x="103" y="1733"/>
                    <a:pt x="96" y="1733"/>
                  </a:cubicBezTo>
                  <a:cubicBezTo>
                    <a:pt x="89" y="1733"/>
                    <a:pt x="83" y="1731"/>
                    <a:pt x="78" y="1728"/>
                  </a:cubicBezTo>
                  <a:cubicBezTo>
                    <a:pt x="72" y="1724"/>
                    <a:pt x="68" y="1719"/>
                    <a:pt x="65" y="1712"/>
                  </a:cubicBezTo>
                  <a:cubicBezTo>
                    <a:pt x="62" y="1705"/>
                    <a:pt x="61" y="1697"/>
                    <a:pt x="61" y="1688"/>
                  </a:cubicBezTo>
                  <a:cubicBezTo>
                    <a:pt x="61" y="1678"/>
                    <a:pt x="62" y="1669"/>
                    <a:pt x="65" y="1663"/>
                  </a:cubicBezTo>
                  <a:cubicBezTo>
                    <a:pt x="68" y="1656"/>
                    <a:pt x="72" y="1651"/>
                    <a:pt x="78" y="1647"/>
                  </a:cubicBezTo>
                  <a:cubicBezTo>
                    <a:pt x="83" y="1643"/>
                    <a:pt x="90" y="1641"/>
                    <a:pt x="97" y="1641"/>
                  </a:cubicBezTo>
                  <a:close/>
                  <a:moveTo>
                    <a:pt x="61" y="1749"/>
                  </a:moveTo>
                  <a:cubicBezTo>
                    <a:pt x="68" y="1758"/>
                    <a:pt x="76" y="1766"/>
                    <a:pt x="85" y="1770"/>
                  </a:cubicBezTo>
                  <a:cubicBezTo>
                    <a:pt x="94" y="1775"/>
                    <a:pt x="105" y="1778"/>
                    <a:pt x="117" y="1778"/>
                  </a:cubicBezTo>
                  <a:cubicBezTo>
                    <a:pt x="128" y="1778"/>
                    <a:pt x="138" y="1775"/>
                    <a:pt x="147" y="1771"/>
                  </a:cubicBezTo>
                  <a:cubicBezTo>
                    <a:pt x="156" y="1767"/>
                    <a:pt x="164" y="1761"/>
                    <a:pt x="171" y="1753"/>
                  </a:cubicBezTo>
                  <a:cubicBezTo>
                    <a:pt x="178" y="1745"/>
                    <a:pt x="183" y="1735"/>
                    <a:pt x="187" y="1724"/>
                  </a:cubicBezTo>
                  <a:cubicBezTo>
                    <a:pt x="191" y="1713"/>
                    <a:pt x="193" y="1700"/>
                    <a:pt x="193" y="1687"/>
                  </a:cubicBezTo>
                  <a:cubicBezTo>
                    <a:pt x="193" y="1673"/>
                    <a:pt x="191" y="1661"/>
                    <a:pt x="187" y="1650"/>
                  </a:cubicBezTo>
                  <a:cubicBezTo>
                    <a:pt x="184" y="1639"/>
                    <a:pt x="178" y="1629"/>
                    <a:pt x="171" y="1622"/>
                  </a:cubicBezTo>
                  <a:cubicBezTo>
                    <a:pt x="165" y="1614"/>
                    <a:pt x="157" y="1608"/>
                    <a:pt x="147" y="1604"/>
                  </a:cubicBezTo>
                  <a:cubicBezTo>
                    <a:pt x="138" y="1600"/>
                    <a:pt x="127" y="1598"/>
                    <a:pt x="116" y="1598"/>
                  </a:cubicBezTo>
                  <a:cubicBezTo>
                    <a:pt x="103" y="1598"/>
                    <a:pt x="91" y="1601"/>
                    <a:pt x="80" y="1607"/>
                  </a:cubicBezTo>
                  <a:cubicBezTo>
                    <a:pt x="70" y="1614"/>
                    <a:pt x="61" y="1623"/>
                    <a:pt x="55" y="1635"/>
                  </a:cubicBezTo>
                  <a:lnTo>
                    <a:pt x="55" y="1602"/>
                  </a:lnTo>
                  <a:lnTo>
                    <a:pt x="2" y="1602"/>
                  </a:lnTo>
                  <a:lnTo>
                    <a:pt x="2" y="1842"/>
                  </a:lnTo>
                  <a:lnTo>
                    <a:pt x="61" y="1842"/>
                  </a:lnTo>
                  <a:lnTo>
                    <a:pt x="61" y="1749"/>
                  </a:lnTo>
                  <a:close/>
                  <a:moveTo>
                    <a:pt x="296" y="1598"/>
                  </a:moveTo>
                  <a:cubicBezTo>
                    <a:pt x="276" y="1598"/>
                    <a:pt x="258" y="1601"/>
                    <a:pt x="244" y="1608"/>
                  </a:cubicBezTo>
                  <a:cubicBezTo>
                    <a:pt x="229" y="1616"/>
                    <a:pt x="218" y="1626"/>
                    <a:pt x="210" y="1639"/>
                  </a:cubicBezTo>
                  <a:cubicBezTo>
                    <a:pt x="202" y="1653"/>
                    <a:pt x="198" y="1669"/>
                    <a:pt x="198" y="1688"/>
                  </a:cubicBezTo>
                  <a:cubicBezTo>
                    <a:pt x="198" y="1706"/>
                    <a:pt x="202" y="1722"/>
                    <a:pt x="210" y="1736"/>
                  </a:cubicBezTo>
                  <a:cubicBezTo>
                    <a:pt x="218" y="1749"/>
                    <a:pt x="229" y="1759"/>
                    <a:pt x="244" y="1766"/>
                  </a:cubicBezTo>
                  <a:cubicBezTo>
                    <a:pt x="258" y="1774"/>
                    <a:pt x="276" y="1777"/>
                    <a:pt x="296" y="1777"/>
                  </a:cubicBezTo>
                  <a:cubicBezTo>
                    <a:pt x="317" y="1777"/>
                    <a:pt x="335" y="1774"/>
                    <a:pt x="349" y="1766"/>
                  </a:cubicBezTo>
                  <a:cubicBezTo>
                    <a:pt x="364" y="1759"/>
                    <a:pt x="375" y="1749"/>
                    <a:pt x="383" y="1736"/>
                  </a:cubicBezTo>
                  <a:cubicBezTo>
                    <a:pt x="391" y="1722"/>
                    <a:pt x="395" y="1706"/>
                    <a:pt x="395" y="1688"/>
                  </a:cubicBezTo>
                  <a:cubicBezTo>
                    <a:pt x="395" y="1669"/>
                    <a:pt x="391" y="1653"/>
                    <a:pt x="383" y="1639"/>
                  </a:cubicBezTo>
                  <a:cubicBezTo>
                    <a:pt x="375" y="1626"/>
                    <a:pt x="364" y="1616"/>
                    <a:pt x="349" y="1608"/>
                  </a:cubicBezTo>
                  <a:cubicBezTo>
                    <a:pt x="335" y="1601"/>
                    <a:pt x="317" y="1598"/>
                    <a:pt x="296" y="1598"/>
                  </a:cubicBezTo>
                  <a:close/>
                  <a:moveTo>
                    <a:pt x="296" y="1638"/>
                  </a:moveTo>
                  <a:cubicBezTo>
                    <a:pt x="304" y="1638"/>
                    <a:pt x="310" y="1640"/>
                    <a:pt x="316" y="1644"/>
                  </a:cubicBezTo>
                  <a:cubicBezTo>
                    <a:pt x="321" y="1648"/>
                    <a:pt x="326" y="1654"/>
                    <a:pt x="329" y="1661"/>
                  </a:cubicBezTo>
                  <a:cubicBezTo>
                    <a:pt x="332" y="1668"/>
                    <a:pt x="334" y="1677"/>
                    <a:pt x="334" y="1687"/>
                  </a:cubicBezTo>
                  <a:cubicBezTo>
                    <a:pt x="334" y="1697"/>
                    <a:pt x="332" y="1706"/>
                    <a:pt x="329" y="1713"/>
                  </a:cubicBezTo>
                  <a:cubicBezTo>
                    <a:pt x="326" y="1720"/>
                    <a:pt x="321" y="1726"/>
                    <a:pt x="316" y="1730"/>
                  </a:cubicBezTo>
                  <a:cubicBezTo>
                    <a:pt x="310" y="1734"/>
                    <a:pt x="304" y="1736"/>
                    <a:pt x="296" y="1736"/>
                  </a:cubicBezTo>
                  <a:cubicBezTo>
                    <a:pt x="289" y="1736"/>
                    <a:pt x="283" y="1734"/>
                    <a:pt x="277" y="1730"/>
                  </a:cubicBezTo>
                  <a:cubicBezTo>
                    <a:pt x="272" y="1726"/>
                    <a:pt x="267" y="1720"/>
                    <a:pt x="264" y="1713"/>
                  </a:cubicBezTo>
                  <a:cubicBezTo>
                    <a:pt x="261" y="1706"/>
                    <a:pt x="259" y="1697"/>
                    <a:pt x="259" y="1687"/>
                  </a:cubicBezTo>
                  <a:cubicBezTo>
                    <a:pt x="259" y="1677"/>
                    <a:pt x="261" y="1669"/>
                    <a:pt x="264" y="1661"/>
                  </a:cubicBezTo>
                  <a:cubicBezTo>
                    <a:pt x="267" y="1654"/>
                    <a:pt x="272" y="1648"/>
                    <a:pt x="277" y="1644"/>
                  </a:cubicBezTo>
                  <a:cubicBezTo>
                    <a:pt x="283" y="1640"/>
                    <a:pt x="289" y="1638"/>
                    <a:pt x="296" y="1638"/>
                  </a:cubicBezTo>
                  <a:close/>
                  <a:moveTo>
                    <a:pt x="533" y="1491"/>
                  </a:moveTo>
                  <a:lnTo>
                    <a:pt x="533" y="1626"/>
                  </a:lnTo>
                  <a:cubicBezTo>
                    <a:pt x="527" y="1616"/>
                    <a:pt x="518" y="1609"/>
                    <a:pt x="509" y="1605"/>
                  </a:cubicBezTo>
                  <a:cubicBezTo>
                    <a:pt x="500" y="1600"/>
                    <a:pt x="489" y="1598"/>
                    <a:pt x="477" y="1598"/>
                  </a:cubicBezTo>
                  <a:cubicBezTo>
                    <a:pt x="462" y="1598"/>
                    <a:pt x="448" y="1601"/>
                    <a:pt x="437" y="1608"/>
                  </a:cubicBezTo>
                  <a:cubicBezTo>
                    <a:pt x="426" y="1615"/>
                    <a:pt x="417" y="1626"/>
                    <a:pt x="411" y="1639"/>
                  </a:cubicBezTo>
                  <a:cubicBezTo>
                    <a:pt x="405" y="1652"/>
                    <a:pt x="402" y="1667"/>
                    <a:pt x="402" y="1685"/>
                  </a:cubicBezTo>
                  <a:cubicBezTo>
                    <a:pt x="402" y="1699"/>
                    <a:pt x="403" y="1711"/>
                    <a:pt x="407" y="1723"/>
                  </a:cubicBezTo>
                  <a:cubicBezTo>
                    <a:pt x="411" y="1734"/>
                    <a:pt x="416" y="1743"/>
                    <a:pt x="423" y="1751"/>
                  </a:cubicBezTo>
                  <a:cubicBezTo>
                    <a:pt x="430" y="1759"/>
                    <a:pt x="438" y="1765"/>
                    <a:pt x="447" y="1769"/>
                  </a:cubicBezTo>
                  <a:cubicBezTo>
                    <a:pt x="456" y="1773"/>
                    <a:pt x="466" y="1776"/>
                    <a:pt x="478" y="1776"/>
                  </a:cubicBezTo>
                  <a:cubicBezTo>
                    <a:pt x="491" y="1776"/>
                    <a:pt x="503" y="1772"/>
                    <a:pt x="514" y="1766"/>
                  </a:cubicBezTo>
                  <a:cubicBezTo>
                    <a:pt x="524" y="1760"/>
                    <a:pt x="533" y="1751"/>
                    <a:pt x="539" y="1739"/>
                  </a:cubicBezTo>
                  <a:lnTo>
                    <a:pt x="539" y="1773"/>
                  </a:lnTo>
                  <a:lnTo>
                    <a:pt x="592" y="1773"/>
                  </a:lnTo>
                  <a:lnTo>
                    <a:pt x="592" y="1491"/>
                  </a:lnTo>
                  <a:lnTo>
                    <a:pt x="656" y="1491"/>
                  </a:lnTo>
                  <a:lnTo>
                    <a:pt x="533" y="1312"/>
                  </a:lnTo>
                  <a:lnTo>
                    <a:pt x="533" y="1490"/>
                  </a:lnTo>
                  <a:lnTo>
                    <a:pt x="533" y="1491"/>
                  </a:lnTo>
                  <a:close/>
                  <a:moveTo>
                    <a:pt x="496" y="1640"/>
                  </a:moveTo>
                  <a:cubicBezTo>
                    <a:pt x="503" y="1640"/>
                    <a:pt x="510" y="1642"/>
                    <a:pt x="515" y="1646"/>
                  </a:cubicBezTo>
                  <a:cubicBezTo>
                    <a:pt x="521" y="1650"/>
                    <a:pt x="525" y="1655"/>
                    <a:pt x="528" y="1662"/>
                  </a:cubicBezTo>
                  <a:cubicBezTo>
                    <a:pt x="531" y="1668"/>
                    <a:pt x="533" y="1677"/>
                    <a:pt x="533" y="1686"/>
                  </a:cubicBezTo>
                  <a:cubicBezTo>
                    <a:pt x="533" y="1696"/>
                    <a:pt x="532" y="1704"/>
                    <a:pt x="529" y="1711"/>
                  </a:cubicBezTo>
                  <a:cubicBezTo>
                    <a:pt x="526" y="1718"/>
                    <a:pt x="522" y="1723"/>
                    <a:pt x="516" y="1727"/>
                  </a:cubicBezTo>
                  <a:cubicBezTo>
                    <a:pt x="511" y="1730"/>
                    <a:pt x="504" y="1732"/>
                    <a:pt x="497" y="1732"/>
                  </a:cubicBezTo>
                  <a:cubicBezTo>
                    <a:pt x="490" y="1732"/>
                    <a:pt x="484" y="1730"/>
                    <a:pt x="478" y="1727"/>
                  </a:cubicBezTo>
                  <a:cubicBezTo>
                    <a:pt x="473" y="1723"/>
                    <a:pt x="469" y="1718"/>
                    <a:pt x="466" y="1711"/>
                  </a:cubicBezTo>
                  <a:cubicBezTo>
                    <a:pt x="463" y="1704"/>
                    <a:pt x="461" y="1696"/>
                    <a:pt x="461" y="1687"/>
                  </a:cubicBezTo>
                  <a:cubicBezTo>
                    <a:pt x="461" y="1677"/>
                    <a:pt x="463" y="1669"/>
                    <a:pt x="466" y="1662"/>
                  </a:cubicBezTo>
                  <a:cubicBezTo>
                    <a:pt x="469" y="1655"/>
                    <a:pt x="473" y="1650"/>
                    <a:pt x="478" y="1646"/>
                  </a:cubicBezTo>
                  <a:cubicBezTo>
                    <a:pt x="483" y="1642"/>
                    <a:pt x="489" y="1640"/>
                    <a:pt x="496" y="1640"/>
                  </a:cubicBezTo>
                  <a:close/>
                  <a:moveTo>
                    <a:pt x="704" y="1641"/>
                  </a:moveTo>
                  <a:cubicBezTo>
                    <a:pt x="711" y="1641"/>
                    <a:pt x="718" y="1643"/>
                    <a:pt x="723" y="1647"/>
                  </a:cubicBezTo>
                  <a:cubicBezTo>
                    <a:pt x="728" y="1651"/>
                    <a:pt x="732" y="1656"/>
                    <a:pt x="735" y="1662"/>
                  </a:cubicBezTo>
                  <a:cubicBezTo>
                    <a:pt x="738" y="1669"/>
                    <a:pt x="740" y="1677"/>
                    <a:pt x="740" y="1686"/>
                  </a:cubicBezTo>
                  <a:cubicBezTo>
                    <a:pt x="740" y="1696"/>
                    <a:pt x="738" y="1704"/>
                    <a:pt x="735" y="1711"/>
                  </a:cubicBezTo>
                  <a:cubicBezTo>
                    <a:pt x="732" y="1718"/>
                    <a:pt x="728" y="1724"/>
                    <a:pt x="722" y="1727"/>
                  </a:cubicBezTo>
                  <a:cubicBezTo>
                    <a:pt x="717" y="1731"/>
                    <a:pt x="711" y="1733"/>
                    <a:pt x="703" y="1733"/>
                  </a:cubicBezTo>
                  <a:cubicBezTo>
                    <a:pt x="696" y="1733"/>
                    <a:pt x="690" y="1731"/>
                    <a:pt x="685" y="1728"/>
                  </a:cubicBezTo>
                  <a:cubicBezTo>
                    <a:pt x="680" y="1724"/>
                    <a:pt x="675" y="1719"/>
                    <a:pt x="672" y="1712"/>
                  </a:cubicBezTo>
                  <a:cubicBezTo>
                    <a:pt x="669" y="1705"/>
                    <a:pt x="668" y="1697"/>
                    <a:pt x="668" y="1688"/>
                  </a:cubicBezTo>
                  <a:cubicBezTo>
                    <a:pt x="668" y="1678"/>
                    <a:pt x="669" y="1669"/>
                    <a:pt x="672" y="1663"/>
                  </a:cubicBezTo>
                  <a:cubicBezTo>
                    <a:pt x="675" y="1656"/>
                    <a:pt x="680" y="1651"/>
                    <a:pt x="685" y="1647"/>
                  </a:cubicBezTo>
                  <a:cubicBezTo>
                    <a:pt x="691" y="1643"/>
                    <a:pt x="697" y="1641"/>
                    <a:pt x="704" y="1641"/>
                  </a:cubicBezTo>
                  <a:close/>
                  <a:moveTo>
                    <a:pt x="668" y="1749"/>
                  </a:moveTo>
                  <a:cubicBezTo>
                    <a:pt x="675" y="1758"/>
                    <a:pt x="683" y="1766"/>
                    <a:pt x="692" y="1770"/>
                  </a:cubicBezTo>
                  <a:cubicBezTo>
                    <a:pt x="701" y="1775"/>
                    <a:pt x="712" y="1778"/>
                    <a:pt x="724" y="1778"/>
                  </a:cubicBezTo>
                  <a:cubicBezTo>
                    <a:pt x="735" y="1778"/>
                    <a:pt x="745" y="1775"/>
                    <a:pt x="754" y="1771"/>
                  </a:cubicBezTo>
                  <a:cubicBezTo>
                    <a:pt x="764" y="1767"/>
                    <a:pt x="772" y="1761"/>
                    <a:pt x="778" y="1753"/>
                  </a:cubicBezTo>
                  <a:cubicBezTo>
                    <a:pt x="785" y="1745"/>
                    <a:pt x="791" y="1735"/>
                    <a:pt x="794" y="1724"/>
                  </a:cubicBezTo>
                  <a:cubicBezTo>
                    <a:pt x="798" y="1713"/>
                    <a:pt x="800" y="1700"/>
                    <a:pt x="800" y="1687"/>
                  </a:cubicBezTo>
                  <a:cubicBezTo>
                    <a:pt x="800" y="1673"/>
                    <a:pt x="798" y="1661"/>
                    <a:pt x="794" y="1650"/>
                  </a:cubicBezTo>
                  <a:cubicBezTo>
                    <a:pt x="791" y="1639"/>
                    <a:pt x="785" y="1629"/>
                    <a:pt x="779" y="1622"/>
                  </a:cubicBezTo>
                  <a:cubicBezTo>
                    <a:pt x="772" y="1614"/>
                    <a:pt x="764" y="1608"/>
                    <a:pt x="754" y="1604"/>
                  </a:cubicBezTo>
                  <a:cubicBezTo>
                    <a:pt x="745" y="1600"/>
                    <a:pt x="735" y="1598"/>
                    <a:pt x="723" y="1598"/>
                  </a:cubicBezTo>
                  <a:cubicBezTo>
                    <a:pt x="710" y="1598"/>
                    <a:pt x="698" y="1601"/>
                    <a:pt x="688" y="1607"/>
                  </a:cubicBezTo>
                  <a:cubicBezTo>
                    <a:pt x="677" y="1614"/>
                    <a:pt x="669" y="1623"/>
                    <a:pt x="662" y="1635"/>
                  </a:cubicBezTo>
                  <a:lnTo>
                    <a:pt x="662" y="1602"/>
                  </a:lnTo>
                  <a:lnTo>
                    <a:pt x="610" y="1602"/>
                  </a:lnTo>
                  <a:lnTo>
                    <a:pt x="610" y="1842"/>
                  </a:lnTo>
                  <a:lnTo>
                    <a:pt x="668" y="1842"/>
                  </a:lnTo>
                  <a:lnTo>
                    <a:pt x="668" y="1749"/>
                  </a:lnTo>
                  <a:close/>
                  <a:moveTo>
                    <a:pt x="908" y="1598"/>
                  </a:moveTo>
                  <a:cubicBezTo>
                    <a:pt x="887" y="1598"/>
                    <a:pt x="870" y="1601"/>
                    <a:pt x="855" y="1608"/>
                  </a:cubicBezTo>
                  <a:cubicBezTo>
                    <a:pt x="841" y="1616"/>
                    <a:pt x="829" y="1626"/>
                    <a:pt x="822" y="1639"/>
                  </a:cubicBezTo>
                  <a:cubicBezTo>
                    <a:pt x="814" y="1653"/>
                    <a:pt x="810" y="1669"/>
                    <a:pt x="810" y="1688"/>
                  </a:cubicBezTo>
                  <a:cubicBezTo>
                    <a:pt x="810" y="1706"/>
                    <a:pt x="814" y="1722"/>
                    <a:pt x="822" y="1736"/>
                  </a:cubicBezTo>
                  <a:cubicBezTo>
                    <a:pt x="830" y="1749"/>
                    <a:pt x="841" y="1759"/>
                    <a:pt x="855" y="1766"/>
                  </a:cubicBezTo>
                  <a:cubicBezTo>
                    <a:pt x="870" y="1774"/>
                    <a:pt x="888" y="1777"/>
                    <a:pt x="908" y="1777"/>
                  </a:cubicBezTo>
                  <a:cubicBezTo>
                    <a:pt x="929" y="1777"/>
                    <a:pt x="946" y="1774"/>
                    <a:pt x="961" y="1766"/>
                  </a:cubicBezTo>
                  <a:cubicBezTo>
                    <a:pt x="976" y="1759"/>
                    <a:pt x="987" y="1749"/>
                    <a:pt x="995" y="1736"/>
                  </a:cubicBezTo>
                  <a:cubicBezTo>
                    <a:pt x="1002" y="1722"/>
                    <a:pt x="1006" y="1706"/>
                    <a:pt x="1006" y="1688"/>
                  </a:cubicBezTo>
                  <a:cubicBezTo>
                    <a:pt x="1006" y="1669"/>
                    <a:pt x="1002" y="1653"/>
                    <a:pt x="995" y="1639"/>
                  </a:cubicBezTo>
                  <a:cubicBezTo>
                    <a:pt x="987" y="1626"/>
                    <a:pt x="976" y="1616"/>
                    <a:pt x="961" y="1608"/>
                  </a:cubicBezTo>
                  <a:cubicBezTo>
                    <a:pt x="946" y="1601"/>
                    <a:pt x="929" y="1598"/>
                    <a:pt x="908" y="1598"/>
                  </a:cubicBezTo>
                  <a:close/>
                  <a:moveTo>
                    <a:pt x="908" y="1638"/>
                  </a:moveTo>
                  <a:cubicBezTo>
                    <a:pt x="915" y="1638"/>
                    <a:pt x="922" y="1640"/>
                    <a:pt x="927" y="1644"/>
                  </a:cubicBezTo>
                  <a:cubicBezTo>
                    <a:pt x="933" y="1648"/>
                    <a:pt x="937" y="1654"/>
                    <a:pt x="941" y="1661"/>
                  </a:cubicBezTo>
                  <a:cubicBezTo>
                    <a:pt x="944" y="1668"/>
                    <a:pt x="945" y="1677"/>
                    <a:pt x="945" y="1687"/>
                  </a:cubicBezTo>
                  <a:cubicBezTo>
                    <a:pt x="945" y="1697"/>
                    <a:pt x="944" y="1706"/>
                    <a:pt x="941" y="1713"/>
                  </a:cubicBezTo>
                  <a:cubicBezTo>
                    <a:pt x="937" y="1720"/>
                    <a:pt x="933" y="1726"/>
                    <a:pt x="927" y="1730"/>
                  </a:cubicBezTo>
                  <a:cubicBezTo>
                    <a:pt x="922" y="1734"/>
                    <a:pt x="915" y="1736"/>
                    <a:pt x="908" y="1736"/>
                  </a:cubicBezTo>
                  <a:cubicBezTo>
                    <a:pt x="901" y="1736"/>
                    <a:pt x="895" y="1734"/>
                    <a:pt x="889" y="1730"/>
                  </a:cubicBezTo>
                  <a:cubicBezTo>
                    <a:pt x="883" y="1726"/>
                    <a:pt x="879" y="1720"/>
                    <a:pt x="876" y="1713"/>
                  </a:cubicBezTo>
                  <a:cubicBezTo>
                    <a:pt x="873" y="1706"/>
                    <a:pt x="871" y="1697"/>
                    <a:pt x="871" y="1687"/>
                  </a:cubicBezTo>
                  <a:cubicBezTo>
                    <a:pt x="871" y="1677"/>
                    <a:pt x="873" y="1669"/>
                    <a:pt x="876" y="1661"/>
                  </a:cubicBezTo>
                  <a:cubicBezTo>
                    <a:pt x="879" y="1654"/>
                    <a:pt x="883" y="1648"/>
                    <a:pt x="889" y="1644"/>
                  </a:cubicBezTo>
                  <a:cubicBezTo>
                    <a:pt x="894" y="1640"/>
                    <a:pt x="901" y="1638"/>
                    <a:pt x="908" y="1638"/>
                  </a:cubicBezTo>
                  <a:close/>
                  <a:moveTo>
                    <a:pt x="1140" y="1600"/>
                  </a:moveTo>
                  <a:cubicBezTo>
                    <a:pt x="1137" y="1599"/>
                    <a:pt x="1134" y="1599"/>
                    <a:pt x="1131" y="1598"/>
                  </a:cubicBezTo>
                  <a:cubicBezTo>
                    <a:pt x="1128" y="1598"/>
                    <a:pt x="1125" y="1598"/>
                    <a:pt x="1123" y="1598"/>
                  </a:cubicBezTo>
                  <a:cubicBezTo>
                    <a:pt x="1111" y="1598"/>
                    <a:pt x="1101" y="1601"/>
                    <a:pt x="1092" y="1607"/>
                  </a:cubicBezTo>
                  <a:cubicBezTo>
                    <a:pt x="1084" y="1613"/>
                    <a:pt x="1076" y="1622"/>
                    <a:pt x="1071" y="1635"/>
                  </a:cubicBezTo>
                  <a:lnTo>
                    <a:pt x="1071" y="1602"/>
                  </a:lnTo>
                  <a:lnTo>
                    <a:pt x="1018" y="1602"/>
                  </a:lnTo>
                  <a:lnTo>
                    <a:pt x="1018" y="1773"/>
                  </a:lnTo>
                  <a:lnTo>
                    <a:pt x="1077" y="1773"/>
                  </a:lnTo>
                  <a:lnTo>
                    <a:pt x="1077" y="1700"/>
                  </a:lnTo>
                  <a:cubicBezTo>
                    <a:pt x="1077" y="1683"/>
                    <a:pt x="1080" y="1669"/>
                    <a:pt x="1088" y="1660"/>
                  </a:cubicBezTo>
                  <a:cubicBezTo>
                    <a:pt x="1095" y="1652"/>
                    <a:pt x="1105" y="1647"/>
                    <a:pt x="1119" y="1647"/>
                  </a:cubicBezTo>
                  <a:cubicBezTo>
                    <a:pt x="1122" y="1647"/>
                    <a:pt x="1125" y="1647"/>
                    <a:pt x="1129" y="1648"/>
                  </a:cubicBezTo>
                  <a:cubicBezTo>
                    <a:pt x="1132" y="1648"/>
                    <a:pt x="1134" y="1649"/>
                    <a:pt x="1137" y="1650"/>
                  </a:cubicBezTo>
                  <a:lnTo>
                    <a:pt x="1140" y="1600"/>
                  </a:lnTo>
                  <a:close/>
                  <a:moveTo>
                    <a:pt x="1300" y="1684"/>
                  </a:moveTo>
                  <a:cubicBezTo>
                    <a:pt x="1300" y="1664"/>
                    <a:pt x="1297" y="1648"/>
                    <a:pt x="1291" y="1635"/>
                  </a:cubicBezTo>
                  <a:cubicBezTo>
                    <a:pt x="1286" y="1622"/>
                    <a:pt x="1277" y="1613"/>
                    <a:pt x="1265" y="1607"/>
                  </a:cubicBezTo>
                  <a:cubicBezTo>
                    <a:pt x="1253" y="1600"/>
                    <a:pt x="1237" y="1597"/>
                    <a:pt x="1219" y="1597"/>
                  </a:cubicBezTo>
                  <a:cubicBezTo>
                    <a:pt x="1206" y="1597"/>
                    <a:pt x="1194" y="1598"/>
                    <a:pt x="1183" y="1600"/>
                  </a:cubicBezTo>
                  <a:cubicBezTo>
                    <a:pt x="1172" y="1602"/>
                    <a:pt x="1161" y="1605"/>
                    <a:pt x="1151" y="1609"/>
                  </a:cubicBezTo>
                  <a:lnTo>
                    <a:pt x="1152" y="1648"/>
                  </a:lnTo>
                  <a:cubicBezTo>
                    <a:pt x="1162" y="1643"/>
                    <a:pt x="1172" y="1640"/>
                    <a:pt x="1180" y="1637"/>
                  </a:cubicBezTo>
                  <a:cubicBezTo>
                    <a:pt x="1188" y="1635"/>
                    <a:pt x="1196" y="1634"/>
                    <a:pt x="1203" y="1634"/>
                  </a:cubicBezTo>
                  <a:cubicBezTo>
                    <a:pt x="1216" y="1634"/>
                    <a:pt x="1227" y="1636"/>
                    <a:pt x="1234" y="1641"/>
                  </a:cubicBezTo>
                  <a:cubicBezTo>
                    <a:pt x="1241" y="1646"/>
                    <a:pt x="1245" y="1653"/>
                    <a:pt x="1245" y="1663"/>
                  </a:cubicBezTo>
                  <a:lnTo>
                    <a:pt x="1245" y="1665"/>
                  </a:lnTo>
                  <a:lnTo>
                    <a:pt x="1222" y="1665"/>
                  </a:lnTo>
                  <a:cubicBezTo>
                    <a:pt x="1191" y="1665"/>
                    <a:pt x="1168" y="1669"/>
                    <a:pt x="1153" y="1679"/>
                  </a:cubicBezTo>
                  <a:cubicBezTo>
                    <a:pt x="1138" y="1688"/>
                    <a:pt x="1130" y="1702"/>
                    <a:pt x="1130" y="1721"/>
                  </a:cubicBezTo>
                  <a:cubicBezTo>
                    <a:pt x="1130" y="1732"/>
                    <a:pt x="1133" y="1741"/>
                    <a:pt x="1137" y="1749"/>
                  </a:cubicBezTo>
                  <a:cubicBezTo>
                    <a:pt x="1142" y="1757"/>
                    <a:pt x="1148" y="1764"/>
                    <a:pt x="1157" y="1768"/>
                  </a:cubicBezTo>
                  <a:cubicBezTo>
                    <a:pt x="1165" y="1773"/>
                    <a:pt x="1175" y="1775"/>
                    <a:pt x="1187" y="1775"/>
                  </a:cubicBezTo>
                  <a:cubicBezTo>
                    <a:pt x="1201" y="1775"/>
                    <a:pt x="1212" y="1773"/>
                    <a:pt x="1222" y="1768"/>
                  </a:cubicBezTo>
                  <a:cubicBezTo>
                    <a:pt x="1232" y="1764"/>
                    <a:pt x="1240" y="1756"/>
                    <a:pt x="1248" y="1746"/>
                  </a:cubicBezTo>
                  <a:lnTo>
                    <a:pt x="1249" y="1773"/>
                  </a:lnTo>
                  <a:lnTo>
                    <a:pt x="1300" y="1773"/>
                  </a:lnTo>
                  <a:lnTo>
                    <a:pt x="1300" y="1684"/>
                  </a:lnTo>
                  <a:close/>
                  <a:moveTo>
                    <a:pt x="1235" y="1695"/>
                  </a:moveTo>
                  <a:lnTo>
                    <a:pt x="1245" y="1695"/>
                  </a:lnTo>
                  <a:lnTo>
                    <a:pt x="1245" y="1700"/>
                  </a:lnTo>
                  <a:cubicBezTo>
                    <a:pt x="1245" y="1708"/>
                    <a:pt x="1243" y="1715"/>
                    <a:pt x="1240" y="1721"/>
                  </a:cubicBezTo>
                  <a:cubicBezTo>
                    <a:pt x="1237" y="1726"/>
                    <a:pt x="1232" y="1731"/>
                    <a:pt x="1227" y="1734"/>
                  </a:cubicBezTo>
                  <a:cubicBezTo>
                    <a:pt x="1221" y="1737"/>
                    <a:pt x="1215" y="1739"/>
                    <a:pt x="1208" y="1739"/>
                  </a:cubicBezTo>
                  <a:cubicBezTo>
                    <a:pt x="1204" y="1739"/>
                    <a:pt x="1200" y="1738"/>
                    <a:pt x="1197" y="1736"/>
                  </a:cubicBezTo>
                  <a:cubicBezTo>
                    <a:pt x="1193" y="1734"/>
                    <a:pt x="1191" y="1732"/>
                    <a:pt x="1189" y="1729"/>
                  </a:cubicBezTo>
                  <a:cubicBezTo>
                    <a:pt x="1187" y="1726"/>
                    <a:pt x="1186" y="1723"/>
                    <a:pt x="1186" y="1719"/>
                  </a:cubicBezTo>
                  <a:cubicBezTo>
                    <a:pt x="1186" y="1713"/>
                    <a:pt x="1188" y="1708"/>
                    <a:pt x="1191" y="1705"/>
                  </a:cubicBezTo>
                  <a:cubicBezTo>
                    <a:pt x="1195" y="1702"/>
                    <a:pt x="1200" y="1699"/>
                    <a:pt x="1207" y="1697"/>
                  </a:cubicBezTo>
                  <a:cubicBezTo>
                    <a:pt x="1215" y="1696"/>
                    <a:pt x="1224" y="1695"/>
                    <a:pt x="1235" y="1695"/>
                  </a:cubicBezTo>
                  <a:close/>
                  <a:moveTo>
                    <a:pt x="856" y="1491"/>
                  </a:moveTo>
                  <a:lnTo>
                    <a:pt x="1065" y="1491"/>
                  </a:lnTo>
                  <a:lnTo>
                    <a:pt x="1038" y="1412"/>
                  </a:lnTo>
                  <a:lnTo>
                    <a:pt x="884" y="1412"/>
                  </a:lnTo>
                  <a:lnTo>
                    <a:pt x="856" y="1491"/>
                  </a:lnTo>
                  <a:close/>
                  <a:moveTo>
                    <a:pt x="1294" y="1491"/>
                  </a:moveTo>
                  <a:lnTo>
                    <a:pt x="1491" y="1491"/>
                  </a:lnTo>
                  <a:lnTo>
                    <a:pt x="1491" y="1260"/>
                  </a:lnTo>
                  <a:cubicBezTo>
                    <a:pt x="1486" y="1287"/>
                    <a:pt x="1474" y="1308"/>
                    <a:pt x="1455" y="1324"/>
                  </a:cubicBezTo>
                  <a:cubicBezTo>
                    <a:pt x="1429" y="1346"/>
                    <a:pt x="1390" y="1358"/>
                    <a:pt x="1339" y="1358"/>
                  </a:cubicBezTo>
                  <a:lnTo>
                    <a:pt x="1294" y="1358"/>
                  </a:lnTo>
                  <a:lnTo>
                    <a:pt x="1294" y="1491"/>
                  </a:lnTo>
                  <a:close/>
                  <a:moveTo>
                    <a:pt x="963" y="1189"/>
                  </a:moveTo>
                  <a:lnTo>
                    <a:pt x="1013" y="1337"/>
                  </a:lnTo>
                  <a:lnTo>
                    <a:pt x="911" y="1337"/>
                  </a:lnTo>
                  <a:lnTo>
                    <a:pt x="963" y="1189"/>
                  </a:lnTo>
                  <a:close/>
                  <a:moveTo>
                    <a:pt x="1294" y="1172"/>
                  </a:moveTo>
                  <a:lnTo>
                    <a:pt x="1323" y="1172"/>
                  </a:lnTo>
                  <a:cubicBezTo>
                    <a:pt x="1344" y="1172"/>
                    <a:pt x="1359" y="1177"/>
                    <a:pt x="1370" y="1187"/>
                  </a:cubicBezTo>
                  <a:cubicBezTo>
                    <a:pt x="1381" y="1197"/>
                    <a:pt x="1386" y="1212"/>
                    <a:pt x="1386" y="1231"/>
                  </a:cubicBezTo>
                  <a:cubicBezTo>
                    <a:pt x="1386" y="1250"/>
                    <a:pt x="1381" y="1263"/>
                    <a:pt x="1370" y="1273"/>
                  </a:cubicBezTo>
                  <a:cubicBezTo>
                    <a:pt x="1359" y="1282"/>
                    <a:pt x="1343" y="1287"/>
                    <a:pt x="1322" y="1287"/>
                  </a:cubicBezTo>
                  <a:lnTo>
                    <a:pt x="1294" y="1287"/>
                  </a:lnTo>
                  <a:lnTo>
                    <a:pt x="1294" y="1172"/>
                  </a:lnTo>
                  <a:close/>
                  <a:moveTo>
                    <a:pt x="348" y="176"/>
                  </a:moveTo>
                  <a:cubicBezTo>
                    <a:pt x="348" y="108"/>
                    <a:pt x="337" y="48"/>
                    <a:pt x="316" y="0"/>
                  </a:cubicBezTo>
                  <a:lnTo>
                    <a:pt x="0" y="0"/>
                  </a:lnTo>
                  <a:lnTo>
                    <a:pt x="0" y="452"/>
                  </a:lnTo>
                  <a:cubicBezTo>
                    <a:pt x="33" y="472"/>
                    <a:pt x="70" y="483"/>
                    <a:pt x="113" y="483"/>
                  </a:cubicBezTo>
                  <a:cubicBezTo>
                    <a:pt x="254" y="483"/>
                    <a:pt x="348" y="360"/>
                    <a:pt x="348" y="176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442913" y="665163"/>
              <a:ext cx="393700" cy="144463"/>
            </a:xfrm>
            <a:custGeom>
              <a:avLst/>
              <a:gdLst>
                <a:gd name="T0" fmla="*/ 0 w 1064"/>
                <a:gd name="T1" fmla="*/ 391 h 391"/>
                <a:gd name="T2" fmla="*/ 106 w 1064"/>
                <a:gd name="T3" fmla="*/ 391 h 391"/>
                <a:gd name="T4" fmla="*/ 106 w 1064"/>
                <a:gd name="T5" fmla="*/ 212 h 391"/>
                <a:gd name="T6" fmla="*/ 229 w 1064"/>
                <a:gd name="T7" fmla="*/ 391 h 391"/>
                <a:gd name="T8" fmla="*/ 429 w 1064"/>
                <a:gd name="T9" fmla="*/ 391 h 391"/>
                <a:gd name="T10" fmla="*/ 457 w 1064"/>
                <a:gd name="T11" fmla="*/ 312 h 391"/>
                <a:gd name="T12" fmla="*/ 611 w 1064"/>
                <a:gd name="T13" fmla="*/ 312 h 391"/>
                <a:gd name="T14" fmla="*/ 638 w 1064"/>
                <a:gd name="T15" fmla="*/ 391 h 391"/>
                <a:gd name="T16" fmla="*/ 752 w 1064"/>
                <a:gd name="T17" fmla="*/ 391 h 391"/>
                <a:gd name="T18" fmla="*/ 602 w 1064"/>
                <a:gd name="T19" fmla="*/ 0 h 391"/>
                <a:gd name="T20" fmla="*/ 474 w 1064"/>
                <a:gd name="T21" fmla="*/ 0 h 391"/>
                <a:gd name="T22" fmla="*/ 336 w 1064"/>
                <a:gd name="T23" fmla="*/ 358 h 391"/>
                <a:gd name="T24" fmla="*/ 203 w 1064"/>
                <a:gd name="T25" fmla="*/ 182 h 391"/>
                <a:gd name="T26" fmla="*/ 350 w 1064"/>
                <a:gd name="T27" fmla="*/ 0 h 391"/>
                <a:gd name="T28" fmla="*/ 230 w 1064"/>
                <a:gd name="T29" fmla="*/ 0 h 391"/>
                <a:gd name="T30" fmla="*/ 106 w 1064"/>
                <a:gd name="T31" fmla="*/ 171 h 391"/>
                <a:gd name="T32" fmla="*/ 106 w 1064"/>
                <a:gd name="T33" fmla="*/ 0 h 391"/>
                <a:gd name="T34" fmla="*/ 0 w 1064"/>
                <a:gd name="T35" fmla="*/ 0 h 391"/>
                <a:gd name="T36" fmla="*/ 0 w 1064"/>
                <a:gd name="T37" fmla="*/ 391 h 391"/>
                <a:gd name="T38" fmla="*/ 760 w 1064"/>
                <a:gd name="T39" fmla="*/ 391 h 391"/>
                <a:gd name="T40" fmla="*/ 867 w 1064"/>
                <a:gd name="T41" fmla="*/ 391 h 391"/>
                <a:gd name="T42" fmla="*/ 867 w 1064"/>
                <a:gd name="T43" fmla="*/ 258 h 391"/>
                <a:gd name="T44" fmla="*/ 912 w 1064"/>
                <a:gd name="T45" fmla="*/ 258 h 391"/>
                <a:gd name="T46" fmla="*/ 1028 w 1064"/>
                <a:gd name="T47" fmla="*/ 224 h 391"/>
                <a:gd name="T48" fmla="*/ 1064 w 1064"/>
                <a:gd name="T49" fmla="*/ 160 h 391"/>
                <a:gd name="T50" fmla="*/ 1064 w 1064"/>
                <a:gd name="T51" fmla="*/ 92 h 391"/>
                <a:gd name="T52" fmla="*/ 1049 w 1064"/>
                <a:gd name="T53" fmla="*/ 55 h 391"/>
                <a:gd name="T54" fmla="*/ 995 w 1064"/>
                <a:gd name="T55" fmla="*/ 14 h 391"/>
                <a:gd name="T56" fmla="*/ 903 w 1064"/>
                <a:gd name="T57" fmla="*/ 0 h 391"/>
                <a:gd name="T58" fmla="*/ 760 w 1064"/>
                <a:gd name="T59" fmla="*/ 0 h 391"/>
                <a:gd name="T60" fmla="*/ 760 w 1064"/>
                <a:gd name="T61" fmla="*/ 391 h 391"/>
                <a:gd name="T62" fmla="*/ 536 w 1064"/>
                <a:gd name="T63" fmla="*/ 89 h 391"/>
                <a:gd name="T64" fmla="*/ 586 w 1064"/>
                <a:gd name="T65" fmla="*/ 237 h 391"/>
                <a:gd name="T66" fmla="*/ 484 w 1064"/>
                <a:gd name="T67" fmla="*/ 237 h 391"/>
                <a:gd name="T68" fmla="*/ 536 w 1064"/>
                <a:gd name="T69" fmla="*/ 89 h 391"/>
                <a:gd name="T70" fmla="*/ 867 w 1064"/>
                <a:gd name="T71" fmla="*/ 72 h 391"/>
                <a:gd name="T72" fmla="*/ 896 w 1064"/>
                <a:gd name="T73" fmla="*/ 72 h 391"/>
                <a:gd name="T74" fmla="*/ 943 w 1064"/>
                <a:gd name="T75" fmla="*/ 87 h 391"/>
                <a:gd name="T76" fmla="*/ 959 w 1064"/>
                <a:gd name="T77" fmla="*/ 131 h 391"/>
                <a:gd name="T78" fmla="*/ 943 w 1064"/>
                <a:gd name="T79" fmla="*/ 173 h 391"/>
                <a:gd name="T80" fmla="*/ 895 w 1064"/>
                <a:gd name="T81" fmla="*/ 187 h 391"/>
                <a:gd name="T82" fmla="*/ 867 w 1064"/>
                <a:gd name="T83" fmla="*/ 187 h 391"/>
                <a:gd name="T84" fmla="*/ 867 w 1064"/>
                <a:gd name="T85" fmla="*/ 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4" h="391">
                  <a:moveTo>
                    <a:pt x="0" y="391"/>
                  </a:moveTo>
                  <a:lnTo>
                    <a:pt x="106" y="391"/>
                  </a:lnTo>
                  <a:lnTo>
                    <a:pt x="106" y="212"/>
                  </a:lnTo>
                  <a:lnTo>
                    <a:pt x="229" y="391"/>
                  </a:lnTo>
                  <a:lnTo>
                    <a:pt x="429" y="391"/>
                  </a:lnTo>
                  <a:lnTo>
                    <a:pt x="457" y="312"/>
                  </a:lnTo>
                  <a:lnTo>
                    <a:pt x="611" y="312"/>
                  </a:lnTo>
                  <a:lnTo>
                    <a:pt x="638" y="391"/>
                  </a:lnTo>
                  <a:lnTo>
                    <a:pt x="752" y="391"/>
                  </a:lnTo>
                  <a:lnTo>
                    <a:pt x="602" y="0"/>
                  </a:lnTo>
                  <a:lnTo>
                    <a:pt x="474" y="0"/>
                  </a:lnTo>
                  <a:lnTo>
                    <a:pt x="336" y="358"/>
                  </a:lnTo>
                  <a:lnTo>
                    <a:pt x="203" y="182"/>
                  </a:lnTo>
                  <a:lnTo>
                    <a:pt x="350" y="0"/>
                  </a:lnTo>
                  <a:lnTo>
                    <a:pt x="230" y="0"/>
                  </a:lnTo>
                  <a:lnTo>
                    <a:pt x="106" y="171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391"/>
                  </a:lnTo>
                  <a:close/>
                  <a:moveTo>
                    <a:pt x="760" y="391"/>
                  </a:moveTo>
                  <a:lnTo>
                    <a:pt x="867" y="391"/>
                  </a:lnTo>
                  <a:lnTo>
                    <a:pt x="867" y="258"/>
                  </a:lnTo>
                  <a:lnTo>
                    <a:pt x="912" y="258"/>
                  </a:lnTo>
                  <a:cubicBezTo>
                    <a:pt x="963" y="258"/>
                    <a:pt x="1002" y="246"/>
                    <a:pt x="1028" y="224"/>
                  </a:cubicBezTo>
                  <a:cubicBezTo>
                    <a:pt x="1047" y="208"/>
                    <a:pt x="1059" y="187"/>
                    <a:pt x="1064" y="160"/>
                  </a:cubicBezTo>
                  <a:lnTo>
                    <a:pt x="1064" y="92"/>
                  </a:lnTo>
                  <a:cubicBezTo>
                    <a:pt x="1061" y="78"/>
                    <a:pt x="1056" y="66"/>
                    <a:pt x="1049" y="55"/>
                  </a:cubicBezTo>
                  <a:cubicBezTo>
                    <a:pt x="1037" y="37"/>
                    <a:pt x="1019" y="23"/>
                    <a:pt x="995" y="14"/>
                  </a:cubicBezTo>
                  <a:cubicBezTo>
                    <a:pt x="970" y="5"/>
                    <a:pt x="940" y="0"/>
                    <a:pt x="903" y="0"/>
                  </a:cubicBezTo>
                  <a:lnTo>
                    <a:pt x="760" y="0"/>
                  </a:lnTo>
                  <a:lnTo>
                    <a:pt x="760" y="391"/>
                  </a:lnTo>
                  <a:close/>
                  <a:moveTo>
                    <a:pt x="536" y="89"/>
                  </a:moveTo>
                  <a:lnTo>
                    <a:pt x="586" y="237"/>
                  </a:lnTo>
                  <a:lnTo>
                    <a:pt x="484" y="237"/>
                  </a:lnTo>
                  <a:lnTo>
                    <a:pt x="536" y="89"/>
                  </a:lnTo>
                  <a:close/>
                  <a:moveTo>
                    <a:pt x="867" y="72"/>
                  </a:moveTo>
                  <a:lnTo>
                    <a:pt x="896" y="72"/>
                  </a:lnTo>
                  <a:cubicBezTo>
                    <a:pt x="917" y="72"/>
                    <a:pt x="932" y="77"/>
                    <a:pt x="943" y="87"/>
                  </a:cubicBezTo>
                  <a:cubicBezTo>
                    <a:pt x="954" y="97"/>
                    <a:pt x="959" y="112"/>
                    <a:pt x="959" y="131"/>
                  </a:cubicBezTo>
                  <a:cubicBezTo>
                    <a:pt x="959" y="150"/>
                    <a:pt x="954" y="163"/>
                    <a:pt x="943" y="173"/>
                  </a:cubicBezTo>
                  <a:cubicBezTo>
                    <a:pt x="932" y="182"/>
                    <a:pt x="916" y="187"/>
                    <a:pt x="895" y="187"/>
                  </a:cubicBezTo>
                  <a:lnTo>
                    <a:pt x="867" y="187"/>
                  </a:lnTo>
                  <a:lnTo>
                    <a:pt x="867" y="72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114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4" r:id="rId2"/>
    <p:sldLayoutId id="2147483735" r:id="rId3"/>
    <p:sldLayoutId id="2147483737" r:id="rId4"/>
    <p:sldLayoutId id="2147483738" r:id="rId5"/>
    <p:sldLayoutId id="2147483740" r:id="rId6"/>
    <p:sldLayoutId id="2147483741" r:id="rId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3400" y="4305300"/>
            <a:ext cx="12439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/>
              <a:t>Metodická podpora projektu P-KAP</a:t>
            </a:r>
            <a:endParaRPr lang="cs-CZ" sz="6000" b="1" dirty="0"/>
          </a:p>
          <a:p>
            <a:pPr algn="r"/>
            <a:r>
              <a:rPr lang="cs-CZ" sz="6000" b="1" dirty="0" smtClean="0"/>
              <a:t>krajskému akčnímu plánování</a:t>
            </a:r>
            <a:r>
              <a:rPr lang="en-US" sz="6000" b="1" dirty="0" smtClean="0"/>
              <a:t>    </a:t>
            </a:r>
            <a:endParaRPr lang="uk-UA" sz="6000" b="1" dirty="0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2971800" y="876300"/>
            <a:ext cx="13672047" cy="1828800"/>
            <a:chOff x="4205" y="3032"/>
            <a:chExt cx="3110" cy="416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59" name="Obdélník 158"/>
          <p:cNvSpPr/>
          <p:nvPr/>
        </p:nvSpPr>
        <p:spPr>
          <a:xfrm>
            <a:off x="9601200" y="8496300"/>
            <a:ext cx="5700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Národní ústav pro vzdělávání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Podpora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krajského akčního plánování</a:t>
            </a:r>
          </a:p>
          <a:p>
            <a:pPr algn="r"/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www.pkap.cz</a:t>
            </a:r>
          </a:p>
        </p:txBody>
      </p:sp>
      <p:grpSp>
        <p:nvGrpSpPr>
          <p:cNvPr id="160" name="Group 4"/>
          <p:cNvGrpSpPr>
            <a:grpSpLocks noChangeAspect="1"/>
          </p:cNvGrpSpPr>
          <p:nvPr/>
        </p:nvGrpSpPr>
        <p:grpSpPr bwMode="auto">
          <a:xfrm>
            <a:off x="15697200" y="8496300"/>
            <a:ext cx="1092200" cy="1336202"/>
            <a:chOff x="5384" y="2780"/>
            <a:chExt cx="752" cy="920"/>
          </a:xfrm>
        </p:grpSpPr>
        <p:sp>
          <p:nvSpPr>
            <p:cNvPr id="161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84" y="2780"/>
              <a:ext cx="75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2" name="Freeform 5"/>
            <p:cNvSpPr>
              <a:spLocks/>
            </p:cNvSpPr>
            <p:nvPr/>
          </p:nvSpPr>
          <p:spPr bwMode="auto">
            <a:xfrm>
              <a:off x="5384" y="2780"/>
              <a:ext cx="346" cy="374"/>
            </a:xfrm>
            <a:custGeom>
              <a:avLst/>
              <a:gdLst>
                <a:gd name="T0" fmla="*/ 1192 w 1491"/>
                <a:gd name="T1" fmla="*/ 1239 h 1629"/>
                <a:gd name="T2" fmla="*/ 1491 w 1491"/>
                <a:gd name="T3" fmla="*/ 391 h 1629"/>
                <a:gd name="T4" fmla="*/ 1444 w 1491"/>
                <a:gd name="T5" fmla="*/ 0 h 1629"/>
                <a:gd name="T6" fmla="*/ 691 w 1491"/>
                <a:gd name="T7" fmla="*/ 0 h 1629"/>
                <a:gd name="T8" fmla="*/ 762 w 1491"/>
                <a:gd name="T9" fmla="*/ 384 h 1629"/>
                <a:gd name="T10" fmla="*/ 248 w 1491"/>
                <a:gd name="T11" fmla="*/ 1056 h 1629"/>
                <a:gd name="T12" fmla="*/ 0 w 1491"/>
                <a:gd name="T13" fmla="*/ 988 h 1629"/>
                <a:gd name="T14" fmla="*/ 0 w 1491"/>
                <a:gd name="T15" fmla="*/ 1609 h 1629"/>
                <a:gd name="T16" fmla="*/ 248 w 1491"/>
                <a:gd name="T17" fmla="*/ 1629 h 1629"/>
                <a:gd name="T18" fmla="*/ 1192 w 1491"/>
                <a:gd name="T19" fmla="*/ 123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1" h="1629">
                  <a:moveTo>
                    <a:pt x="1192" y="1239"/>
                  </a:moveTo>
                  <a:cubicBezTo>
                    <a:pt x="1379" y="1024"/>
                    <a:pt x="1491" y="707"/>
                    <a:pt x="1491" y="391"/>
                  </a:cubicBezTo>
                  <a:cubicBezTo>
                    <a:pt x="1491" y="251"/>
                    <a:pt x="1475" y="122"/>
                    <a:pt x="1444" y="0"/>
                  </a:cubicBezTo>
                  <a:lnTo>
                    <a:pt x="691" y="0"/>
                  </a:lnTo>
                  <a:cubicBezTo>
                    <a:pt x="737" y="105"/>
                    <a:pt x="762" y="235"/>
                    <a:pt x="762" y="384"/>
                  </a:cubicBezTo>
                  <a:cubicBezTo>
                    <a:pt x="762" y="788"/>
                    <a:pt x="556" y="1056"/>
                    <a:pt x="248" y="1056"/>
                  </a:cubicBezTo>
                  <a:cubicBezTo>
                    <a:pt x="154" y="1056"/>
                    <a:pt x="71" y="1032"/>
                    <a:pt x="0" y="988"/>
                  </a:cubicBezTo>
                  <a:lnTo>
                    <a:pt x="0" y="1609"/>
                  </a:lnTo>
                  <a:cubicBezTo>
                    <a:pt x="79" y="1622"/>
                    <a:pt x="162" y="1629"/>
                    <a:pt x="248" y="1629"/>
                  </a:cubicBezTo>
                  <a:cubicBezTo>
                    <a:pt x="641" y="1629"/>
                    <a:pt x="967" y="1493"/>
                    <a:pt x="1192" y="1239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3" name="Freeform 6"/>
            <p:cNvSpPr>
              <a:spLocks noEditPoints="1"/>
            </p:cNvSpPr>
            <p:nvPr/>
          </p:nvSpPr>
          <p:spPr bwMode="auto">
            <a:xfrm>
              <a:off x="5384" y="2780"/>
              <a:ext cx="758" cy="927"/>
            </a:xfrm>
            <a:custGeom>
              <a:avLst/>
              <a:gdLst>
                <a:gd name="T0" fmla="*/ 247 w 3263"/>
                <a:gd name="T1" fmla="*/ 1623 h 4032"/>
                <a:gd name="T2" fmla="*/ 934 w 3263"/>
                <a:gd name="T3" fmla="*/ 2408 h 4032"/>
                <a:gd name="T4" fmla="*/ 1699 w 3263"/>
                <a:gd name="T5" fmla="*/ 2408 h 4032"/>
                <a:gd name="T6" fmla="*/ 2252 w 3263"/>
                <a:gd name="T7" fmla="*/ 2408 h 4032"/>
                <a:gd name="T8" fmla="*/ 2910 w 3263"/>
                <a:gd name="T9" fmla="*/ 2408 h 4032"/>
                <a:gd name="T10" fmla="*/ 3263 w 3263"/>
                <a:gd name="T11" fmla="*/ 0 h 4032"/>
                <a:gd name="T12" fmla="*/ 280 w 3263"/>
                <a:gd name="T13" fmla="*/ 3638 h 4032"/>
                <a:gd name="T14" fmla="*/ 211 w 3263"/>
                <a:gd name="T15" fmla="*/ 3792 h 4032"/>
                <a:gd name="T16" fmla="*/ 143 w 3263"/>
                <a:gd name="T17" fmla="*/ 3638 h 4032"/>
                <a:gd name="T18" fmla="*/ 186 w 3263"/>
                <a:gd name="T19" fmla="*/ 3874 h 4032"/>
                <a:gd name="T20" fmla="*/ 409 w 3263"/>
                <a:gd name="T21" fmla="*/ 3773 h 4032"/>
                <a:gd name="T22" fmla="*/ 322 w 3263"/>
                <a:gd name="T23" fmla="*/ 3510 h 4032"/>
                <a:gd name="T24" fmla="*/ 120 w 3263"/>
                <a:gd name="T25" fmla="*/ 3506 h 4032"/>
                <a:gd name="T26" fmla="*/ 133 w 3263"/>
                <a:gd name="T27" fmla="*/ 3827 h 4032"/>
                <a:gd name="T28" fmla="*/ 434 w 3263"/>
                <a:gd name="T29" fmla="*/ 3693 h 4032"/>
                <a:gd name="T30" fmla="*/ 764 w 3263"/>
                <a:gd name="T31" fmla="*/ 3865 h 4032"/>
                <a:gd name="T32" fmla="*/ 764 w 3263"/>
                <a:gd name="T33" fmla="*/ 3520 h 4032"/>
                <a:gd name="T34" fmla="*/ 720 w 3263"/>
                <a:gd name="T35" fmla="*/ 3635 h 4032"/>
                <a:gd name="T36" fmla="*/ 649 w 3263"/>
                <a:gd name="T37" fmla="*/ 3798 h 4032"/>
                <a:gd name="T38" fmla="*/ 578 w 3263"/>
                <a:gd name="T39" fmla="*/ 3635 h 4032"/>
                <a:gd name="T40" fmla="*/ 1167 w 3263"/>
                <a:gd name="T41" fmla="*/ 3558 h 4032"/>
                <a:gd name="T42" fmla="*/ 899 w 3263"/>
                <a:gd name="T43" fmla="*/ 3586 h 4032"/>
                <a:gd name="T44" fmla="*/ 978 w 3263"/>
                <a:gd name="T45" fmla="*/ 3871 h 4032"/>
                <a:gd name="T46" fmla="*/ 1180 w 3263"/>
                <a:gd name="T47" fmla="*/ 3880 h 4032"/>
                <a:gd name="T48" fmla="*/ 1167 w 3263"/>
                <a:gd name="T49" fmla="*/ 2871 h 4032"/>
                <a:gd name="T50" fmla="*/ 1156 w 3263"/>
                <a:gd name="T51" fmla="*/ 3636 h 4032"/>
                <a:gd name="T52" fmla="*/ 1087 w 3263"/>
                <a:gd name="T53" fmla="*/ 3790 h 4032"/>
                <a:gd name="T54" fmla="*/ 1020 w 3263"/>
                <a:gd name="T55" fmla="*/ 3637 h 4032"/>
                <a:gd name="T56" fmla="*/ 1582 w 3263"/>
                <a:gd name="T57" fmla="*/ 3604 h 4032"/>
                <a:gd name="T58" fmla="*/ 1581 w 3263"/>
                <a:gd name="T59" fmla="*/ 3780 h 4032"/>
                <a:gd name="T60" fmla="*/ 1462 w 3263"/>
                <a:gd name="T61" fmla="*/ 3693 h 4032"/>
                <a:gd name="T62" fmla="*/ 1462 w 3263"/>
                <a:gd name="T63" fmla="*/ 3827 h 4032"/>
                <a:gd name="T64" fmla="*/ 1703 w 3263"/>
                <a:gd name="T65" fmla="*/ 3835 h 4032"/>
                <a:gd name="T66" fmla="*/ 1704 w 3263"/>
                <a:gd name="T67" fmla="*/ 3548 h 4032"/>
                <a:gd name="T68" fmla="*/ 1449 w 3263"/>
                <a:gd name="T69" fmla="*/ 3577 h 4032"/>
                <a:gd name="T70" fmla="*/ 1462 w 3263"/>
                <a:gd name="T71" fmla="*/ 4032 h 4032"/>
                <a:gd name="T72" fmla="*/ 1798 w 3263"/>
                <a:gd name="T73" fmla="*/ 3587 h 4032"/>
                <a:gd name="T74" fmla="*/ 1987 w 3263"/>
                <a:gd name="T75" fmla="*/ 3889 h 4032"/>
                <a:gd name="T76" fmla="*/ 2177 w 3263"/>
                <a:gd name="T77" fmla="*/ 3587 h 4032"/>
                <a:gd name="T78" fmla="*/ 2030 w 3263"/>
                <a:gd name="T79" fmla="*/ 3598 h 4032"/>
                <a:gd name="T80" fmla="*/ 2030 w 3263"/>
                <a:gd name="T81" fmla="*/ 3785 h 4032"/>
                <a:gd name="T82" fmla="*/ 1906 w 3263"/>
                <a:gd name="T83" fmla="*/ 3692 h 4032"/>
                <a:gd name="T84" fmla="*/ 2495 w 3263"/>
                <a:gd name="T85" fmla="*/ 3500 h 4032"/>
                <a:gd name="T86" fmla="*/ 2343 w 3263"/>
                <a:gd name="T87" fmla="*/ 3577 h 4032"/>
                <a:gd name="T88" fmla="*/ 2356 w 3263"/>
                <a:gd name="T89" fmla="*/ 3880 h 4032"/>
                <a:gd name="T90" fmla="*/ 2469 w 3263"/>
                <a:gd name="T91" fmla="*/ 3606 h 4032"/>
                <a:gd name="T92" fmla="*/ 2826 w 3263"/>
                <a:gd name="T93" fmla="*/ 3578 h 4032"/>
                <a:gd name="T94" fmla="*/ 2519 w 3263"/>
                <a:gd name="T95" fmla="*/ 3521 h 4032"/>
                <a:gd name="T96" fmla="*/ 2700 w 3263"/>
                <a:gd name="T97" fmla="*/ 3592 h 4032"/>
                <a:gd name="T98" fmla="*/ 2523 w 3263"/>
                <a:gd name="T99" fmla="*/ 3673 h 4032"/>
                <a:gd name="T100" fmla="*/ 2598 w 3263"/>
                <a:gd name="T101" fmla="*/ 3884 h 4032"/>
                <a:gd name="T102" fmla="*/ 2844 w 3263"/>
                <a:gd name="T103" fmla="*/ 3880 h 4032"/>
                <a:gd name="T104" fmla="*/ 2723 w 3263"/>
                <a:gd name="T105" fmla="*/ 3721 h 4032"/>
                <a:gd name="T106" fmla="*/ 2618 w 3263"/>
                <a:gd name="T107" fmla="*/ 3799 h 4032"/>
                <a:gd name="T108" fmla="*/ 2642 w 3263"/>
                <a:gd name="T109" fmla="*/ 3715 h 4032"/>
                <a:gd name="T110" fmla="*/ 2272 w 3263"/>
                <a:gd name="T111" fmla="*/ 3090 h 4032"/>
                <a:gd name="T112" fmla="*/ 3263 w 3263"/>
                <a:gd name="T113" fmla="*/ 3263 h 4032"/>
                <a:gd name="T114" fmla="*/ 2831 w 3263"/>
                <a:gd name="T115" fmla="*/ 2971 h 4032"/>
                <a:gd name="T116" fmla="*/ 1993 w 3263"/>
                <a:gd name="T117" fmla="*/ 2925 h 4032"/>
                <a:gd name="T118" fmla="*/ 2998 w 3263"/>
                <a:gd name="T119" fmla="*/ 2597 h 4032"/>
                <a:gd name="T120" fmla="*/ 2831 w 3263"/>
                <a:gd name="T121" fmla="*/ 2815 h 4032"/>
                <a:gd name="T122" fmla="*/ 0 w 3263"/>
                <a:gd name="T123" fmla="*/ 0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3" h="4032">
                  <a:moveTo>
                    <a:pt x="1439" y="0"/>
                  </a:moveTo>
                  <a:cubicBezTo>
                    <a:pt x="1470" y="121"/>
                    <a:pt x="1486" y="251"/>
                    <a:pt x="1486" y="390"/>
                  </a:cubicBezTo>
                  <a:cubicBezTo>
                    <a:pt x="1486" y="705"/>
                    <a:pt x="1374" y="1020"/>
                    <a:pt x="1188" y="1235"/>
                  </a:cubicBezTo>
                  <a:cubicBezTo>
                    <a:pt x="964" y="1487"/>
                    <a:pt x="639" y="1623"/>
                    <a:pt x="247" y="1623"/>
                  </a:cubicBezTo>
                  <a:cubicBezTo>
                    <a:pt x="162" y="1623"/>
                    <a:pt x="79" y="1617"/>
                    <a:pt x="0" y="1604"/>
                  </a:cubicBezTo>
                  <a:lnTo>
                    <a:pt x="0" y="3263"/>
                  </a:lnTo>
                  <a:lnTo>
                    <a:pt x="934" y="3263"/>
                  </a:lnTo>
                  <a:lnTo>
                    <a:pt x="934" y="2408"/>
                  </a:lnTo>
                  <a:lnTo>
                    <a:pt x="1167" y="2408"/>
                  </a:lnTo>
                  <a:lnTo>
                    <a:pt x="1167" y="2782"/>
                  </a:lnTo>
                  <a:lnTo>
                    <a:pt x="1438" y="2408"/>
                  </a:lnTo>
                  <a:lnTo>
                    <a:pt x="1699" y="2408"/>
                  </a:lnTo>
                  <a:lnTo>
                    <a:pt x="1378" y="2805"/>
                  </a:lnTo>
                  <a:lnTo>
                    <a:pt x="1670" y="3191"/>
                  </a:lnTo>
                  <a:lnTo>
                    <a:pt x="1971" y="2408"/>
                  </a:lnTo>
                  <a:lnTo>
                    <a:pt x="2252" y="2408"/>
                  </a:lnTo>
                  <a:lnTo>
                    <a:pt x="2580" y="3263"/>
                  </a:lnTo>
                  <a:lnTo>
                    <a:pt x="2598" y="3263"/>
                  </a:lnTo>
                  <a:lnTo>
                    <a:pt x="2598" y="2408"/>
                  </a:lnTo>
                  <a:lnTo>
                    <a:pt x="2910" y="2408"/>
                  </a:lnTo>
                  <a:cubicBezTo>
                    <a:pt x="2991" y="2408"/>
                    <a:pt x="3058" y="2418"/>
                    <a:pt x="3111" y="2437"/>
                  </a:cubicBezTo>
                  <a:cubicBezTo>
                    <a:pt x="3165" y="2457"/>
                    <a:pt x="3204" y="2487"/>
                    <a:pt x="3231" y="2528"/>
                  </a:cubicBezTo>
                  <a:cubicBezTo>
                    <a:pt x="3246" y="2551"/>
                    <a:pt x="3256" y="2578"/>
                    <a:pt x="3263" y="2608"/>
                  </a:cubicBezTo>
                  <a:lnTo>
                    <a:pt x="3263" y="0"/>
                  </a:lnTo>
                  <a:lnTo>
                    <a:pt x="1439" y="0"/>
                  </a:lnTo>
                  <a:close/>
                  <a:moveTo>
                    <a:pt x="213" y="3592"/>
                  </a:moveTo>
                  <a:cubicBezTo>
                    <a:pt x="228" y="3592"/>
                    <a:pt x="242" y="3596"/>
                    <a:pt x="253" y="3604"/>
                  </a:cubicBezTo>
                  <a:cubicBezTo>
                    <a:pt x="265" y="3612"/>
                    <a:pt x="274" y="3623"/>
                    <a:pt x="280" y="3638"/>
                  </a:cubicBezTo>
                  <a:cubicBezTo>
                    <a:pt x="286" y="3652"/>
                    <a:pt x="290" y="3669"/>
                    <a:pt x="290" y="3689"/>
                  </a:cubicBezTo>
                  <a:cubicBezTo>
                    <a:pt x="290" y="3711"/>
                    <a:pt x="286" y="3730"/>
                    <a:pt x="280" y="3745"/>
                  </a:cubicBezTo>
                  <a:cubicBezTo>
                    <a:pt x="273" y="3760"/>
                    <a:pt x="264" y="3772"/>
                    <a:pt x="252" y="3780"/>
                  </a:cubicBezTo>
                  <a:cubicBezTo>
                    <a:pt x="240" y="3788"/>
                    <a:pt x="226" y="3793"/>
                    <a:pt x="211" y="3792"/>
                  </a:cubicBezTo>
                  <a:cubicBezTo>
                    <a:pt x="195" y="3792"/>
                    <a:pt x="181" y="3788"/>
                    <a:pt x="170" y="3781"/>
                  </a:cubicBezTo>
                  <a:cubicBezTo>
                    <a:pt x="158" y="3773"/>
                    <a:pt x="149" y="3761"/>
                    <a:pt x="143" y="3746"/>
                  </a:cubicBezTo>
                  <a:cubicBezTo>
                    <a:pt x="136" y="3732"/>
                    <a:pt x="133" y="3714"/>
                    <a:pt x="133" y="3693"/>
                  </a:cubicBezTo>
                  <a:cubicBezTo>
                    <a:pt x="133" y="3671"/>
                    <a:pt x="136" y="3653"/>
                    <a:pt x="143" y="3638"/>
                  </a:cubicBezTo>
                  <a:cubicBezTo>
                    <a:pt x="149" y="3623"/>
                    <a:pt x="158" y="3612"/>
                    <a:pt x="170" y="3604"/>
                  </a:cubicBezTo>
                  <a:cubicBezTo>
                    <a:pt x="182" y="3596"/>
                    <a:pt x="196" y="3592"/>
                    <a:pt x="213" y="3592"/>
                  </a:cubicBezTo>
                  <a:close/>
                  <a:moveTo>
                    <a:pt x="133" y="3827"/>
                  </a:moveTo>
                  <a:cubicBezTo>
                    <a:pt x="148" y="3848"/>
                    <a:pt x="165" y="3864"/>
                    <a:pt x="186" y="3874"/>
                  </a:cubicBezTo>
                  <a:cubicBezTo>
                    <a:pt x="206" y="3885"/>
                    <a:pt x="229" y="3890"/>
                    <a:pt x="256" y="3890"/>
                  </a:cubicBezTo>
                  <a:cubicBezTo>
                    <a:pt x="280" y="3890"/>
                    <a:pt x="302" y="3885"/>
                    <a:pt x="322" y="3876"/>
                  </a:cubicBezTo>
                  <a:cubicBezTo>
                    <a:pt x="342" y="3866"/>
                    <a:pt x="360" y="3853"/>
                    <a:pt x="375" y="3835"/>
                  </a:cubicBezTo>
                  <a:cubicBezTo>
                    <a:pt x="389" y="3818"/>
                    <a:pt x="401" y="3797"/>
                    <a:pt x="409" y="3773"/>
                  </a:cubicBezTo>
                  <a:cubicBezTo>
                    <a:pt x="418" y="3748"/>
                    <a:pt x="422" y="3721"/>
                    <a:pt x="422" y="3691"/>
                  </a:cubicBezTo>
                  <a:cubicBezTo>
                    <a:pt x="422" y="3661"/>
                    <a:pt x="418" y="3634"/>
                    <a:pt x="410" y="3610"/>
                  </a:cubicBezTo>
                  <a:cubicBezTo>
                    <a:pt x="402" y="3586"/>
                    <a:pt x="390" y="3565"/>
                    <a:pt x="375" y="3548"/>
                  </a:cubicBezTo>
                  <a:cubicBezTo>
                    <a:pt x="360" y="3531"/>
                    <a:pt x="343" y="3519"/>
                    <a:pt x="322" y="3510"/>
                  </a:cubicBezTo>
                  <a:cubicBezTo>
                    <a:pt x="302" y="3501"/>
                    <a:pt x="279" y="3496"/>
                    <a:pt x="254" y="3496"/>
                  </a:cubicBezTo>
                  <a:cubicBezTo>
                    <a:pt x="225" y="3496"/>
                    <a:pt x="199" y="3503"/>
                    <a:pt x="176" y="3517"/>
                  </a:cubicBezTo>
                  <a:cubicBezTo>
                    <a:pt x="153" y="3531"/>
                    <a:pt x="134" y="3551"/>
                    <a:pt x="120" y="3577"/>
                  </a:cubicBezTo>
                  <a:lnTo>
                    <a:pt x="120" y="3506"/>
                  </a:lnTo>
                  <a:lnTo>
                    <a:pt x="5" y="3506"/>
                  </a:lnTo>
                  <a:lnTo>
                    <a:pt x="5" y="4032"/>
                  </a:lnTo>
                  <a:lnTo>
                    <a:pt x="133" y="4032"/>
                  </a:lnTo>
                  <a:lnTo>
                    <a:pt x="133" y="3827"/>
                  </a:lnTo>
                  <a:close/>
                  <a:moveTo>
                    <a:pt x="649" y="3496"/>
                  </a:moveTo>
                  <a:cubicBezTo>
                    <a:pt x="603" y="3496"/>
                    <a:pt x="565" y="3504"/>
                    <a:pt x="533" y="3520"/>
                  </a:cubicBezTo>
                  <a:cubicBezTo>
                    <a:pt x="501" y="3535"/>
                    <a:pt x="477" y="3558"/>
                    <a:pt x="460" y="3587"/>
                  </a:cubicBezTo>
                  <a:cubicBezTo>
                    <a:pt x="443" y="3617"/>
                    <a:pt x="434" y="3652"/>
                    <a:pt x="434" y="3693"/>
                  </a:cubicBezTo>
                  <a:cubicBezTo>
                    <a:pt x="434" y="3734"/>
                    <a:pt x="443" y="3769"/>
                    <a:pt x="460" y="3798"/>
                  </a:cubicBezTo>
                  <a:cubicBezTo>
                    <a:pt x="477" y="3828"/>
                    <a:pt x="501" y="3850"/>
                    <a:pt x="533" y="3865"/>
                  </a:cubicBezTo>
                  <a:cubicBezTo>
                    <a:pt x="565" y="3881"/>
                    <a:pt x="604" y="3889"/>
                    <a:pt x="649" y="3889"/>
                  </a:cubicBezTo>
                  <a:cubicBezTo>
                    <a:pt x="694" y="3889"/>
                    <a:pt x="732" y="3881"/>
                    <a:pt x="764" y="3865"/>
                  </a:cubicBezTo>
                  <a:cubicBezTo>
                    <a:pt x="796" y="3850"/>
                    <a:pt x="821" y="3828"/>
                    <a:pt x="838" y="3798"/>
                  </a:cubicBezTo>
                  <a:cubicBezTo>
                    <a:pt x="855" y="3769"/>
                    <a:pt x="864" y="3734"/>
                    <a:pt x="864" y="3693"/>
                  </a:cubicBezTo>
                  <a:cubicBezTo>
                    <a:pt x="864" y="3652"/>
                    <a:pt x="855" y="3617"/>
                    <a:pt x="838" y="3587"/>
                  </a:cubicBezTo>
                  <a:cubicBezTo>
                    <a:pt x="821" y="3558"/>
                    <a:pt x="796" y="3535"/>
                    <a:pt x="764" y="3520"/>
                  </a:cubicBezTo>
                  <a:cubicBezTo>
                    <a:pt x="732" y="3504"/>
                    <a:pt x="694" y="3496"/>
                    <a:pt x="649" y="3496"/>
                  </a:cubicBezTo>
                  <a:close/>
                  <a:moveTo>
                    <a:pt x="649" y="3585"/>
                  </a:moveTo>
                  <a:cubicBezTo>
                    <a:pt x="665" y="3585"/>
                    <a:pt x="679" y="3590"/>
                    <a:pt x="691" y="3598"/>
                  </a:cubicBezTo>
                  <a:cubicBezTo>
                    <a:pt x="703" y="3607"/>
                    <a:pt x="713" y="3619"/>
                    <a:pt x="720" y="3635"/>
                  </a:cubicBezTo>
                  <a:cubicBezTo>
                    <a:pt x="726" y="3651"/>
                    <a:pt x="730" y="3670"/>
                    <a:pt x="730" y="3692"/>
                  </a:cubicBezTo>
                  <a:cubicBezTo>
                    <a:pt x="730" y="3714"/>
                    <a:pt x="726" y="3733"/>
                    <a:pt x="720" y="3749"/>
                  </a:cubicBezTo>
                  <a:cubicBezTo>
                    <a:pt x="713" y="3765"/>
                    <a:pt x="703" y="3777"/>
                    <a:pt x="691" y="3785"/>
                  </a:cubicBezTo>
                  <a:cubicBezTo>
                    <a:pt x="679" y="3794"/>
                    <a:pt x="665" y="3798"/>
                    <a:pt x="649" y="3798"/>
                  </a:cubicBezTo>
                  <a:cubicBezTo>
                    <a:pt x="633" y="3798"/>
                    <a:pt x="619" y="3794"/>
                    <a:pt x="607" y="3785"/>
                  </a:cubicBezTo>
                  <a:cubicBezTo>
                    <a:pt x="595" y="3777"/>
                    <a:pt x="585" y="3765"/>
                    <a:pt x="578" y="3749"/>
                  </a:cubicBezTo>
                  <a:cubicBezTo>
                    <a:pt x="571" y="3733"/>
                    <a:pt x="567" y="3714"/>
                    <a:pt x="567" y="3692"/>
                  </a:cubicBezTo>
                  <a:cubicBezTo>
                    <a:pt x="567" y="3670"/>
                    <a:pt x="571" y="3651"/>
                    <a:pt x="578" y="3635"/>
                  </a:cubicBezTo>
                  <a:cubicBezTo>
                    <a:pt x="585" y="3620"/>
                    <a:pt x="594" y="3607"/>
                    <a:pt x="606" y="3599"/>
                  </a:cubicBezTo>
                  <a:cubicBezTo>
                    <a:pt x="619" y="3590"/>
                    <a:pt x="633" y="3585"/>
                    <a:pt x="649" y="3585"/>
                  </a:cubicBezTo>
                  <a:close/>
                  <a:moveTo>
                    <a:pt x="1167" y="3263"/>
                  </a:moveTo>
                  <a:lnTo>
                    <a:pt x="1167" y="3558"/>
                  </a:lnTo>
                  <a:cubicBezTo>
                    <a:pt x="1152" y="3537"/>
                    <a:pt x="1135" y="3522"/>
                    <a:pt x="1114" y="3511"/>
                  </a:cubicBezTo>
                  <a:cubicBezTo>
                    <a:pt x="1093" y="3501"/>
                    <a:pt x="1070" y="3496"/>
                    <a:pt x="1044" y="3496"/>
                  </a:cubicBezTo>
                  <a:cubicBezTo>
                    <a:pt x="1010" y="3496"/>
                    <a:pt x="981" y="3504"/>
                    <a:pt x="957" y="3520"/>
                  </a:cubicBezTo>
                  <a:cubicBezTo>
                    <a:pt x="932" y="3535"/>
                    <a:pt x="913" y="3557"/>
                    <a:pt x="899" y="3586"/>
                  </a:cubicBezTo>
                  <a:cubicBezTo>
                    <a:pt x="886" y="3614"/>
                    <a:pt x="879" y="3648"/>
                    <a:pt x="879" y="3688"/>
                  </a:cubicBezTo>
                  <a:cubicBezTo>
                    <a:pt x="879" y="3718"/>
                    <a:pt x="883" y="3745"/>
                    <a:pt x="891" y="3769"/>
                  </a:cubicBezTo>
                  <a:cubicBezTo>
                    <a:pt x="899" y="3794"/>
                    <a:pt x="910" y="3814"/>
                    <a:pt x="925" y="3832"/>
                  </a:cubicBezTo>
                  <a:cubicBezTo>
                    <a:pt x="940" y="3849"/>
                    <a:pt x="957" y="3862"/>
                    <a:pt x="978" y="3871"/>
                  </a:cubicBezTo>
                  <a:cubicBezTo>
                    <a:pt x="998" y="3881"/>
                    <a:pt x="1021" y="3885"/>
                    <a:pt x="1045" y="3885"/>
                  </a:cubicBezTo>
                  <a:cubicBezTo>
                    <a:pt x="1075" y="3885"/>
                    <a:pt x="1101" y="3878"/>
                    <a:pt x="1124" y="3865"/>
                  </a:cubicBezTo>
                  <a:cubicBezTo>
                    <a:pt x="1147" y="3851"/>
                    <a:pt x="1166" y="3831"/>
                    <a:pt x="1180" y="3805"/>
                  </a:cubicBezTo>
                  <a:lnTo>
                    <a:pt x="1180" y="3880"/>
                  </a:lnTo>
                  <a:lnTo>
                    <a:pt x="1295" y="3880"/>
                  </a:lnTo>
                  <a:lnTo>
                    <a:pt x="1295" y="3263"/>
                  </a:lnTo>
                  <a:lnTo>
                    <a:pt x="1435" y="3263"/>
                  </a:lnTo>
                  <a:lnTo>
                    <a:pt x="1167" y="2871"/>
                  </a:lnTo>
                  <a:lnTo>
                    <a:pt x="1167" y="3263"/>
                  </a:lnTo>
                  <a:close/>
                  <a:moveTo>
                    <a:pt x="1084" y="3590"/>
                  </a:moveTo>
                  <a:cubicBezTo>
                    <a:pt x="1101" y="3590"/>
                    <a:pt x="1115" y="3594"/>
                    <a:pt x="1128" y="3602"/>
                  </a:cubicBezTo>
                  <a:cubicBezTo>
                    <a:pt x="1140" y="3610"/>
                    <a:pt x="1149" y="3621"/>
                    <a:pt x="1156" y="3636"/>
                  </a:cubicBezTo>
                  <a:cubicBezTo>
                    <a:pt x="1163" y="3651"/>
                    <a:pt x="1166" y="3669"/>
                    <a:pt x="1166" y="3690"/>
                  </a:cubicBezTo>
                  <a:cubicBezTo>
                    <a:pt x="1166" y="3711"/>
                    <a:pt x="1163" y="3729"/>
                    <a:pt x="1157" y="3744"/>
                  </a:cubicBezTo>
                  <a:cubicBezTo>
                    <a:pt x="1150" y="3759"/>
                    <a:pt x="1141" y="3770"/>
                    <a:pt x="1129" y="3778"/>
                  </a:cubicBezTo>
                  <a:cubicBezTo>
                    <a:pt x="1118" y="3786"/>
                    <a:pt x="1104" y="3790"/>
                    <a:pt x="1087" y="3790"/>
                  </a:cubicBezTo>
                  <a:cubicBezTo>
                    <a:pt x="1072" y="3790"/>
                    <a:pt x="1058" y="3786"/>
                    <a:pt x="1046" y="3778"/>
                  </a:cubicBezTo>
                  <a:cubicBezTo>
                    <a:pt x="1035" y="3771"/>
                    <a:pt x="1026" y="3759"/>
                    <a:pt x="1019" y="3745"/>
                  </a:cubicBezTo>
                  <a:cubicBezTo>
                    <a:pt x="1013" y="3730"/>
                    <a:pt x="1010" y="3712"/>
                    <a:pt x="1010" y="3691"/>
                  </a:cubicBezTo>
                  <a:cubicBezTo>
                    <a:pt x="1010" y="3671"/>
                    <a:pt x="1013" y="3652"/>
                    <a:pt x="1020" y="3637"/>
                  </a:cubicBezTo>
                  <a:cubicBezTo>
                    <a:pt x="1026" y="3622"/>
                    <a:pt x="1035" y="3610"/>
                    <a:pt x="1047" y="3602"/>
                  </a:cubicBezTo>
                  <a:cubicBezTo>
                    <a:pt x="1058" y="3594"/>
                    <a:pt x="1070" y="3590"/>
                    <a:pt x="1084" y="3590"/>
                  </a:cubicBezTo>
                  <a:close/>
                  <a:moveTo>
                    <a:pt x="1542" y="3592"/>
                  </a:moveTo>
                  <a:cubicBezTo>
                    <a:pt x="1557" y="3592"/>
                    <a:pt x="1570" y="3596"/>
                    <a:pt x="1582" y="3604"/>
                  </a:cubicBezTo>
                  <a:cubicBezTo>
                    <a:pt x="1593" y="3612"/>
                    <a:pt x="1602" y="3623"/>
                    <a:pt x="1609" y="3638"/>
                  </a:cubicBezTo>
                  <a:cubicBezTo>
                    <a:pt x="1615" y="3652"/>
                    <a:pt x="1618" y="3669"/>
                    <a:pt x="1619" y="3689"/>
                  </a:cubicBezTo>
                  <a:cubicBezTo>
                    <a:pt x="1618" y="3711"/>
                    <a:pt x="1615" y="3730"/>
                    <a:pt x="1609" y="3745"/>
                  </a:cubicBezTo>
                  <a:cubicBezTo>
                    <a:pt x="1602" y="3760"/>
                    <a:pt x="1593" y="3772"/>
                    <a:pt x="1581" y="3780"/>
                  </a:cubicBezTo>
                  <a:cubicBezTo>
                    <a:pt x="1569" y="3788"/>
                    <a:pt x="1555" y="3792"/>
                    <a:pt x="1539" y="3792"/>
                  </a:cubicBezTo>
                  <a:cubicBezTo>
                    <a:pt x="1524" y="3792"/>
                    <a:pt x="1510" y="3788"/>
                    <a:pt x="1499" y="3781"/>
                  </a:cubicBezTo>
                  <a:cubicBezTo>
                    <a:pt x="1487" y="3773"/>
                    <a:pt x="1478" y="3761"/>
                    <a:pt x="1471" y="3746"/>
                  </a:cubicBezTo>
                  <a:cubicBezTo>
                    <a:pt x="1465" y="3732"/>
                    <a:pt x="1462" y="3714"/>
                    <a:pt x="1462" y="3693"/>
                  </a:cubicBezTo>
                  <a:cubicBezTo>
                    <a:pt x="1462" y="3671"/>
                    <a:pt x="1465" y="3653"/>
                    <a:pt x="1472" y="3638"/>
                  </a:cubicBezTo>
                  <a:cubicBezTo>
                    <a:pt x="1478" y="3623"/>
                    <a:pt x="1487" y="3612"/>
                    <a:pt x="1499" y="3604"/>
                  </a:cubicBezTo>
                  <a:cubicBezTo>
                    <a:pt x="1511" y="3596"/>
                    <a:pt x="1525" y="3592"/>
                    <a:pt x="1542" y="3592"/>
                  </a:cubicBezTo>
                  <a:close/>
                  <a:moveTo>
                    <a:pt x="1462" y="3827"/>
                  </a:moveTo>
                  <a:cubicBezTo>
                    <a:pt x="1477" y="3848"/>
                    <a:pt x="1494" y="3864"/>
                    <a:pt x="1515" y="3874"/>
                  </a:cubicBezTo>
                  <a:cubicBezTo>
                    <a:pt x="1535" y="3885"/>
                    <a:pt x="1558" y="3890"/>
                    <a:pt x="1584" y="3890"/>
                  </a:cubicBezTo>
                  <a:cubicBezTo>
                    <a:pt x="1608" y="3890"/>
                    <a:pt x="1630" y="3885"/>
                    <a:pt x="1651" y="3876"/>
                  </a:cubicBezTo>
                  <a:cubicBezTo>
                    <a:pt x="1671" y="3866"/>
                    <a:pt x="1688" y="3853"/>
                    <a:pt x="1703" y="3835"/>
                  </a:cubicBezTo>
                  <a:cubicBezTo>
                    <a:pt x="1718" y="3818"/>
                    <a:pt x="1730" y="3797"/>
                    <a:pt x="1738" y="3773"/>
                  </a:cubicBezTo>
                  <a:cubicBezTo>
                    <a:pt x="1746" y="3748"/>
                    <a:pt x="1751" y="3721"/>
                    <a:pt x="1751" y="3691"/>
                  </a:cubicBezTo>
                  <a:cubicBezTo>
                    <a:pt x="1751" y="3661"/>
                    <a:pt x="1747" y="3634"/>
                    <a:pt x="1738" y="3610"/>
                  </a:cubicBezTo>
                  <a:cubicBezTo>
                    <a:pt x="1730" y="3586"/>
                    <a:pt x="1719" y="3565"/>
                    <a:pt x="1704" y="3548"/>
                  </a:cubicBezTo>
                  <a:cubicBezTo>
                    <a:pt x="1689" y="3531"/>
                    <a:pt x="1671" y="3519"/>
                    <a:pt x="1651" y="3510"/>
                  </a:cubicBezTo>
                  <a:cubicBezTo>
                    <a:pt x="1630" y="3501"/>
                    <a:pt x="1608" y="3496"/>
                    <a:pt x="1583" y="3496"/>
                  </a:cubicBezTo>
                  <a:cubicBezTo>
                    <a:pt x="1554" y="3496"/>
                    <a:pt x="1528" y="3503"/>
                    <a:pt x="1505" y="3517"/>
                  </a:cubicBezTo>
                  <a:cubicBezTo>
                    <a:pt x="1482" y="3531"/>
                    <a:pt x="1463" y="3551"/>
                    <a:pt x="1449" y="3577"/>
                  </a:cubicBezTo>
                  <a:lnTo>
                    <a:pt x="1449" y="3506"/>
                  </a:lnTo>
                  <a:lnTo>
                    <a:pt x="1334" y="3506"/>
                  </a:lnTo>
                  <a:lnTo>
                    <a:pt x="1334" y="4032"/>
                  </a:lnTo>
                  <a:lnTo>
                    <a:pt x="1462" y="4032"/>
                  </a:lnTo>
                  <a:lnTo>
                    <a:pt x="1462" y="3827"/>
                  </a:lnTo>
                  <a:close/>
                  <a:moveTo>
                    <a:pt x="1987" y="3496"/>
                  </a:moveTo>
                  <a:cubicBezTo>
                    <a:pt x="1942" y="3496"/>
                    <a:pt x="1903" y="3504"/>
                    <a:pt x="1871" y="3520"/>
                  </a:cubicBezTo>
                  <a:cubicBezTo>
                    <a:pt x="1840" y="3535"/>
                    <a:pt x="1815" y="3558"/>
                    <a:pt x="1798" y="3587"/>
                  </a:cubicBezTo>
                  <a:cubicBezTo>
                    <a:pt x="1781" y="3617"/>
                    <a:pt x="1773" y="3652"/>
                    <a:pt x="1773" y="3693"/>
                  </a:cubicBezTo>
                  <a:cubicBezTo>
                    <a:pt x="1773" y="3734"/>
                    <a:pt x="1781" y="3769"/>
                    <a:pt x="1798" y="3798"/>
                  </a:cubicBezTo>
                  <a:cubicBezTo>
                    <a:pt x="1815" y="3828"/>
                    <a:pt x="1840" y="3850"/>
                    <a:pt x="1872" y="3865"/>
                  </a:cubicBezTo>
                  <a:cubicBezTo>
                    <a:pt x="1904" y="3881"/>
                    <a:pt x="1942" y="3889"/>
                    <a:pt x="1987" y="3889"/>
                  </a:cubicBezTo>
                  <a:cubicBezTo>
                    <a:pt x="2032" y="3889"/>
                    <a:pt x="2071" y="3881"/>
                    <a:pt x="2103" y="3865"/>
                  </a:cubicBezTo>
                  <a:cubicBezTo>
                    <a:pt x="2135" y="3850"/>
                    <a:pt x="2159" y="3828"/>
                    <a:pt x="2177" y="3798"/>
                  </a:cubicBezTo>
                  <a:cubicBezTo>
                    <a:pt x="2193" y="3769"/>
                    <a:pt x="2202" y="3734"/>
                    <a:pt x="2202" y="3693"/>
                  </a:cubicBezTo>
                  <a:cubicBezTo>
                    <a:pt x="2202" y="3652"/>
                    <a:pt x="2193" y="3617"/>
                    <a:pt x="2177" y="3587"/>
                  </a:cubicBezTo>
                  <a:cubicBezTo>
                    <a:pt x="2159" y="3558"/>
                    <a:pt x="2135" y="3535"/>
                    <a:pt x="2103" y="3520"/>
                  </a:cubicBezTo>
                  <a:cubicBezTo>
                    <a:pt x="2071" y="3504"/>
                    <a:pt x="2032" y="3496"/>
                    <a:pt x="1987" y="3496"/>
                  </a:cubicBezTo>
                  <a:close/>
                  <a:moveTo>
                    <a:pt x="1987" y="3585"/>
                  </a:moveTo>
                  <a:cubicBezTo>
                    <a:pt x="2003" y="3585"/>
                    <a:pt x="2017" y="3590"/>
                    <a:pt x="2030" y="3598"/>
                  </a:cubicBezTo>
                  <a:cubicBezTo>
                    <a:pt x="2042" y="3607"/>
                    <a:pt x="2051" y="3619"/>
                    <a:pt x="2058" y="3635"/>
                  </a:cubicBezTo>
                  <a:cubicBezTo>
                    <a:pt x="2065" y="3651"/>
                    <a:pt x="2068" y="3670"/>
                    <a:pt x="2069" y="3692"/>
                  </a:cubicBezTo>
                  <a:cubicBezTo>
                    <a:pt x="2068" y="3714"/>
                    <a:pt x="2065" y="3733"/>
                    <a:pt x="2058" y="3749"/>
                  </a:cubicBezTo>
                  <a:cubicBezTo>
                    <a:pt x="2051" y="3765"/>
                    <a:pt x="2042" y="3777"/>
                    <a:pt x="2030" y="3785"/>
                  </a:cubicBezTo>
                  <a:cubicBezTo>
                    <a:pt x="2017" y="3794"/>
                    <a:pt x="2003" y="3798"/>
                    <a:pt x="1987" y="3798"/>
                  </a:cubicBezTo>
                  <a:cubicBezTo>
                    <a:pt x="1971" y="3798"/>
                    <a:pt x="1958" y="3794"/>
                    <a:pt x="1945" y="3785"/>
                  </a:cubicBezTo>
                  <a:cubicBezTo>
                    <a:pt x="1933" y="3777"/>
                    <a:pt x="1924" y="3765"/>
                    <a:pt x="1917" y="3749"/>
                  </a:cubicBezTo>
                  <a:cubicBezTo>
                    <a:pt x="1909" y="3733"/>
                    <a:pt x="1906" y="3714"/>
                    <a:pt x="1906" y="3692"/>
                  </a:cubicBezTo>
                  <a:cubicBezTo>
                    <a:pt x="1906" y="3670"/>
                    <a:pt x="1909" y="3651"/>
                    <a:pt x="1916" y="3635"/>
                  </a:cubicBezTo>
                  <a:cubicBezTo>
                    <a:pt x="1923" y="3620"/>
                    <a:pt x="1933" y="3607"/>
                    <a:pt x="1945" y="3599"/>
                  </a:cubicBezTo>
                  <a:cubicBezTo>
                    <a:pt x="1957" y="3590"/>
                    <a:pt x="1971" y="3585"/>
                    <a:pt x="1987" y="3585"/>
                  </a:cubicBezTo>
                  <a:close/>
                  <a:moveTo>
                    <a:pt x="2495" y="3500"/>
                  </a:moveTo>
                  <a:cubicBezTo>
                    <a:pt x="2488" y="3499"/>
                    <a:pt x="2481" y="3498"/>
                    <a:pt x="2474" y="3497"/>
                  </a:cubicBezTo>
                  <a:cubicBezTo>
                    <a:pt x="2468" y="3496"/>
                    <a:pt x="2462" y="3496"/>
                    <a:pt x="2457" y="3496"/>
                  </a:cubicBezTo>
                  <a:cubicBezTo>
                    <a:pt x="2431" y="3496"/>
                    <a:pt x="2409" y="3503"/>
                    <a:pt x="2390" y="3516"/>
                  </a:cubicBezTo>
                  <a:cubicBezTo>
                    <a:pt x="2371" y="3529"/>
                    <a:pt x="2356" y="3550"/>
                    <a:pt x="2343" y="3577"/>
                  </a:cubicBezTo>
                  <a:lnTo>
                    <a:pt x="2343" y="3506"/>
                  </a:lnTo>
                  <a:lnTo>
                    <a:pt x="2228" y="3506"/>
                  </a:lnTo>
                  <a:lnTo>
                    <a:pt x="2228" y="3880"/>
                  </a:lnTo>
                  <a:lnTo>
                    <a:pt x="2356" y="3880"/>
                  </a:lnTo>
                  <a:lnTo>
                    <a:pt x="2356" y="3721"/>
                  </a:lnTo>
                  <a:cubicBezTo>
                    <a:pt x="2356" y="3682"/>
                    <a:pt x="2364" y="3653"/>
                    <a:pt x="2380" y="3633"/>
                  </a:cubicBezTo>
                  <a:cubicBezTo>
                    <a:pt x="2395" y="3614"/>
                    <a:pt x="2418" y="3604"/>
                    <a:pt x="2449" y="3604"/>
                  </a:cubicBezTo>
                  <a:cubicBezTo>
                    <a:pt x="2456" y="3604"/>
                    <a:pt x="2463" y="3605"/>
                    <a:pt x="2469" y="3606"/>
                  </a:cubicBezTo>
                  <a:cubicBezTo>
                    <a:pt x="2476" y="3607"/>
                    <a:pt x="2482" y="3608"/>
                    <a:pt x="2489" y="3611"/>
                  </a:cubicBezTo>
                  <a:lnTo>
                    <a:pt x="2495" y="3500"/>
                  </a:lnTo>
                  <a:close/>
                  <a:moveTo>
                    <a:pt x="2844" y="3684"/>
                  </a:moveTo>
                  <a:cubicBezTo>
                    <a:pt x="2844" y="3641"/>
                    <a:pt x="2838" y="3606"/>
                    <a:pt x="2826" y="3578"/>
                  </a:cubicBezTo>
                  <a:cubicBezTo>
                    <a:pt x="2813" y="3550"/>
                    <a:pt x="2794" y="3529"/>
                    <a:pt x="2768" y="3516"/>
                  </a:cubicBezTo>
                  <a:cubicBezTo>
                    <a:pt x="2742" y="3502"/>
                    <a:pt x="2708" y="3495"/>
                    <a:pt x="2667" y="3495"/>
                  </a:cubicBezTo>
                  <a:cubicBezTo>
                    <a:pt x="2639" y="3495"/>
                    <a:pt x="2613" y="3497"/>
                    <a:pt x="2588" y="3502"/>
                  </a:cubicBezTo>
                  <a:cubicBezTo>
                    <a:pt x="2564" y="3506"/>
                    <a:pt x="2541" y="3512"/>
                    <a:pt x="2519" y="3521"/>
                  </a:cubicBezTo>
                  <a:lnTo>
                    <a:pt x="2521" y="3606"/>
                  </a:lnTo>
                  <a:cubicBezTo>
                    <a:pt x="2543" y="3596"/>
                    <a:pt x="2564" y="3588"/>
                    <a:pt x="2582" y="3583"/>
                  </a:cubicBezTo>
                  <a:cubicBezTo>
                    <a:pt x="2601" y="3578"/>
                    <a:pt x="2617" y="3575"/>
                    <a:pt x="2632" y="3575"/>
                  </a:cubicBezTo>
                  <a:cubicBezTo>
                    <a:pt x="2662" y="3575"/>
                    <a:pt x="2684" y="3581"/>
                    <a:pt x="2700" y="3592"/>
                  </a:cubicBezTo>
                  <a:cubicBezTo>
                    <a:pt x="2716" y="3602"/>
                    <a:pt x="2723" y="3618"/>
                    <a:pt x="2723" y="3638"/>
                  </a:cubicBezTo>
                  <a:lnTo>
                    <a:pt x="2723" y="3643"/>
                  </a:lnTo>
                  <a:lnTo>
                    <a:pt x="2673" y="3643"/>
                  </a:lnTo>
                  <a:cubicBezTo>
                    <a:pt x="2606" y="3643"/>
                    <a:pt x="2556" y="3653"/>
                    <a:pt x="2523" y="3673"/>
                  </a:cubicBezTo>
                  <a:cubicBezTo>
                    <a:pt x="2490" y="3693"/>
                    <a:pt x="2473" y="3724"/>
                    <a:pt x="2473" y="3766"/>
                  </a:cubicBezTo>
                  <a:cubicBezTo>
                    <a:pt x="2474" y="3789"/>
                    <a:pt x="2479" y="3810"/>
                    <a:pt x="2489" y="3828"/>
                  </a:cubicBezTo>
                  <a:cubicBezTo>
                    <a:pt x="2499" y="3846"/>
                    <a:pt x="2513" y="3859"/>
                    <a:pt x="2532" y="3869"/>
                  </a:cubicBezTo>
                  <a:cubicBezTo>
                    <a:pt x="2550" y="3879"/>
                    <a:pt x="2572" y="3884"/>
                    <a:pt x="2598" y="3884"/>
                  </a:cubicBezTo>
                  <a:cubicBezTo>
                    <a:pt x="2627" y="3884"/>
                    <a:pt x="2653" y="3879"/>
                    <a:pt x="2674" y="3869"/>
                  </a:cubicBezTo>
                  <a:cubicBezTo>
                    <a:pt x="2696" y="3859"/>
                    <a:pt x="2714" y="3844"/>
                    <a:pt x="2730" y="3822"/>
                  </a:cubicBezTo>
                  <a:lnTo>
                    <a:pt x="2733" y="3880"/>
                  </a:lnTo>
                  <a:lnTo>
                    <a:pt x="2844" y="3880"/>
                  </a:lnTo>
                  <a:lnTo>
                    <a:pt x="2844" y="3684"/>
                  </a:lnTo>
                  <a:close/>
                  <a:moveTo>
                    <a:pt x="2702" y="3710"/>
                  </a:moveTo>
                  <a:lnTo>
                    <a:pt x="2723" y="3710"/>
                  </a:lnTo>
                  <a:lnTo>
                    <a:pt x="2723" y="3721"/>
                  </a:lnTo>
                  <a:cubicBezTo>
                    <a:pt x="2723" y="3738"/>
                    <a:pt x="2720" y="3753"/>
                    <a:pt x="2713" y="3765"/>
                  </a:cubicBezTo>
                  <a:cubicBezTo>
                    <a:pt x="2706" y="3778"/>
                    <a:pt x="2697" y="3788"/>
                    <a:pt x="2685" y="3794"/>
                  </a:cubicBezTo>
                  <a:cubicBezTo>
                    <a:pt x="2673" y="3801"/>
                    <a:pt x="2659" y="3805"/>
                    <a:pt x="2644" y="3805"/>
                  </a:cubicBezTo>
                  <a:cubicBezTo>
                    <a:pt x="2634" y="3805"/>
                    <a:pt x="2626" y="3803"/>
                    <a:pt x="2618" y="3799"/>
                  </a:cubicBezTo>
                  <a:cubicBezTo>
                    <a:pt x="2611" y="3795"/>
                    <a:pt x="2605" y="3790"/>
                    <a:pt x="2602" y="3784"/>
                  </a:cubicBezTo>
                  <a:cubicBezTo>
                    <a:pt x="2598" y="3777"/>
                    <a:pt x="2596" y="3770"/>
                    <a:pt x="2596" y="3761"/>
                  </a:cubicBezTo>
                  <a:cubicBezTo>
                    <a:pt x="2596" y="3749"/>
                    <a:pt x="2599" y="3739"/>
                    <a:pt x="2607" y="3731"/>
                  </a:cubicBezTo>
                  <a:cubicBezTo>
                    <a:pt x="2615" y="3723"/>
                    <a:pt x="2626" y="3718"/>
                    <a:pt x="2642" y="3715"/>
                  </a:cubicBezTo>
                  <a:cubicBezTo>
                    <a:pt x="2658" y="3711"/>
                    <a:pt x="2678" y="3709"/>
                    <a:pt x="2702" y="3710"/>
                  </a:cubicBezTo>
                  <a:close/>
                  <a:moveTo>
                    <a:pt x="1873" y="3263"/>
                  </a:moveTo>
                  <a:lnTo>
                    <a:pt x="2331" y="3263"/>
                  </a:lnTo>
                  <a:lnTo>
                    <a:pt x="2272" y="3090"/>
                  </a:lnTo>
                  <a:lnTo>
                    <a:pt x="1935" y="3090"/>
                  </a:lnTo>
                  <a:lnTo>
                    <a:pt x="1873" y="3263"/>
                  </a:lnTo>
                  <a:close/>
                  <a:moveTo>
                    <a:pt x="2831" y="3263"/>
                  </a:moveTo>
                  <a:lnTo>
                    <a:pt x="3263" y="3263"/>
                  </a:lnTo>
                  <a:lnTo>
                    <a:pt x="3263" y="2758"/>
                  </a:lnTo>
                  <a:cubicBezTo>
                    <a:pt x="3251" y="2816"/>
                    <a:pt x="3224" y="2862"/>
                    <a:pt x="3183" y="2897"/>
                  </a:cubicBezTo>
                  <a:cubicBezTo>
                    <a:pt x="3126" y="2946"/>
                    <a:pt x="3042" y="2971"/>
                    <a:pt x="2931" y="2971"/>
                  </a:cubicBezTo>
                  <a:lnTo>
                    <a:pt x="2831" y="2971"/>
                  </a:lnTo>
                  <a:lnTo>
                    <a:pt x="2831" y="3263"/>
                  </a:lnTo>
                  <a:close/>
                  <a:moveTo>
                    <a:pt x="2107" y="2601"/>
                  </a:moveTo>
                  <a:lnTo>
                    <a:pt x="2217" y="2925"/>
                  </a:lnTo>
                  <a:lnTo>
                    <a:pt x="1993" y="2925"/>
                  </a:lnTo>
                  <a:lnTo>
                    <a:pt x="2107" y="2601"/>
                  </a:lnTo>
                  <a:close/>
                  <a:moveTo>
                    <a:pt x="2831" y="2564"/>
                  </a:moveTo>
                  <a:lnTo>
                    <a:pt x="2894" y="2564"/>
                  </a:lnTo>
                  <a:cubicBezTo>
                    <a:pt x="2940" y="2564"/>
                    <a:pt x="2975" y="2575"/>
                    <a:pt x="2998" y="2597"/>
                  </a:cubicBezTo>
                  <a:cubicBezTo>
                    <a:pt x="3022" y="2620"/>
                    <a:pt x="3034" y="2652"/>
                    <a:pt x="3034" y="2695"/>
                  </a:cubicBezTo>
                  <a:cubicBezTo>
                    <a:pt x="3034" y="2734"/>
                    <a:pt x="3022" y="2765"/>
                    <a:pt x="2998" y="2785"/>
                  </a:cubicBezTo>
                  <a:cubicBezTo>
                    <a:pt x="2975" y="2805"/>
                    <a:pt x="2939" y="2815"/>
                    <a:pt x="2893" y="2815"/>
                  </a:cubicBezTo>
                  <a:lnTo>
                    <a:pt x="2831" y="2815"/>
                  </a:lnTo>
                  <a:lnTo>
                    <a:pt x="2831" y="2564"/>
                  </a:lnTo>
                  <a:close/>
                  <a:moveTo>
                    <a:pt x="763" y="384"/>
                  </a:moveTo>
                  <a:cubicBezTo>
                    <a:pt x="763" y="235"/>
                    <a:pt x="737" y="105"/>
                    <a:pt x="691" y="0"/>
                  </a:cubicBezTo>
                  <a:lnTo>
                    <a:pt x="0" y="0"/>
                  </a:lnTo>
                  <a:lnTo>
                    <a:pt x="0" y="988"/>
                  </a:lnTo>
                  <a:cubicBezTo>
                    <a:pt x="71" y="1032"/>
                    <a:pt x="154" y="1056"/>
                    <a:pt x="248" y="1056"/>
                  </a:cubicBezTo>
                  <a:cubicBezTo>
                    <a:pt x="556" y="1056"/>
                    <a:pt x="763" y="788"/>
                    <a:pt x="763" y="384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4" name="Freeform 7"/>
            <p:cNvSpPr>
              <a:spLocks noEditPoints="1"/>
            </p:cNvSpPr>
            <p:nvPr/>
          </p:nvSpPr>
          <p:spPr bwMode="auto">
            <a:xfrm>
              <a:off x="5601" y="3334"/>
              <a:ext cx="541" cy="196"/>
            </a:xfrm>
            <a:custGeom>
              <a:avLst/>
              <a:gdLst>
                <a:gd name="T0" fmla="*/ 0 w 2329"/>
                <a:gd name="T1" fmla="*/ 855 h 855"/>
                <a:gd name="T2" fmla="*/ 233 w 2329"/>
                <a:gd name="T3" fmla="*/ 855 h 855"/>
                <a:gd name="T4" fmla="*/ 233 w 2329"/>
                <a:gd name="T5" fmla="*/ 463 h 855"/>
                <a:gd name="T6" fmla="*/ 501 w 2329"/>
                <a:gd name="T7" fmla="*/ 855 h 855"/>
                <a:gd name="T8" fmla="*/ 939 w 2329"/>
                <a:gd name="T9" fmla="*/ 855 h 855"/>
                <a:gd name="T10" fmla="*/ 1001 w 2329"/>
                <a:gd name="T11" fmla="*/ 682 h 855"/>
                <a:gd name="T12" fmla="*/ 1338 w 2329"/>
                <a:gd name="T13" fmla="*/ 682 h 855"/>
                <a:gd name="T14" fmla="*/ 1397 w 2329"/>
                <a:gd name="T15" fmla="*/ 855 h 855"/>
                <a:gd name="T16" fmla="*/ 1646 w 2329"/>
                <a:gd name="T17" fmla="*/ 855 h 855"/>
                <a:gd name="T18" fmla="*/ 1318 w 2329"/>
                <a:gd name="T19" fmla="*/ 0 h 855"/>
                <a:gd name="T20" fmla="*/ 1037 w 2329"/>
                <a:gd name="T21" fmla="*/ 0 h 855"/>
                <a:gd name="T22" fmla="*/ 736 w 2329"/>
                <a:gd name="T23" fmla="*/ 783 h 855"/>
                <a:gd name="T24" fmla="*/ 444 w 2329"/>
                <a:gd name="T25" fmla="*/ 397 h 855"/>
                <a:gd name="T26" fmla="*/ 765 w 2329"/>
                <a:gd name="T27" fmla="*/ 0 h 855"/>
                <a:gd name="T28" fmla="*/ 504 w 2329"/>
                <a:gd name="T29" fmla="*/ 0 h 855"/>
                <a:gd name="T30" fmla="*/ 233 w 2329"/>
                <a:gd name="T31" fmla="*/ 374 h 855"/>
                <a:gd name="T32" fmla="*/ 233 w 2329"/>
                <a:gd name="T33" fmla="*/ 0 h 855"/>
                <a:gd name="T34" fmla="*/ 0 w 2329"/>
                <a:gd name="T35" fmla="*/ 0 h 855"/>
                <a:gd name="T36" fmla="*/ 0 w 2329"/>
                <a:gd name="T37" fmla="*/ 855 h 855"/>
                <a:gd name="T38" fmla="*/ 1664 w 2329"/>
                <a:gd name="T39" fmla="*/ 855 h 855"/>
                <a:gd name="T40" fmla="*/ 1897 w 2329"/>
                <a:gd name="T41" fmla="*/ 855 h 855"/>
                <a:gd name="T42" fmla="*/ 1897 w 2329"/>
                <a:gd name="T43" fmla="*/ 563 h 855"/>
                <a:gd name="T44" fmla="*/ 1997 w 2329"/>
                <a:gd name="T45" fmla="*/ 563 h 855"/>
                <a:gd name="T46" fmla="*/ 2249 w 2329"/>
                <a:gd name="T47" fmla="*/ 489 h 855"/>
                <a:gd name="T48" fmla="*/ 2329 w 2329"/>
                <a:gd name="T49" fmla="*/ 350 h 855"/>
                <a:gd name="T50" fmla="*/ 2329 w 2329"/>
                <a:gd name="T51" fmla="*/ 200 h 855"/>
                <a:gd name="T52" fmla="*/ 2297 w 2329"/>
                <a:gd name="T53" fmla="*/ 120 h 855"/>
                <a:gd name="T54" fmla="*/ 2177 w 2329"/>
                <a:gd name="T55" fmla="*/ 29 h 855"/>
                <a:gd name="T56" fmla="*/ 1976 w 2329"/>
                <a:gd name="T57" fmla="*/ 0 h 855"/>
                <a:gd name="T58" fmla="*/ 1664 w 2329"/>
                <a:gd name="T59" fmla="*/ 0 h 855"/>
                <a:gd name="T60" fmla="*/ 1664 w 2329"/>
                <a:gd name="T61" fmla="*/ 855 h 855"/>
                <a:gd name="T62" fmla="*/ 1173 w 2329"/>
                <a:gd name="T63" fmla="*/ 193 h 855"/>
                <a:gd name="T64" fmla="*/ 1283 w 2329"/>
                <a:gd name="T65" fmla="*/ 517 h 855"/>
                <a:gd name="T66" fmla="*/ 1059 w 2329"/>
                <a:gd name="T67" fmla="*/ 517 h 855"/>
                <a:gd name="T68" fmla="*/ 1173 w 2329"/>
                <a:gd name="T69" fmla="*/ 193 h 855"/>
                <a:gd name="T70" fmla="*/ 1897 w 2329"/>
                <a:gd name="T71" fmla="*/ 156 h 855"/>
                <a:gd name="T72" fmla="*/ 1960 w 2329"/>
                <a:gd name="T73" fmla="*/ 156 h 855"/>
                <a:gd name="T74" fmla="*/ 2064 w 2329"/>
                <a:gd name="T75" fmla="*/ 189 h 855"/>
                <a:gd name="T76" fmla="*/ 2100 w 2329"/>
                <a:gd name="T77" fmla="*/ 287 h 855"/>
                <a:gd name="T78" fmla="*/ 2064 w 2329"/>
                <a:gd name="T79" fmla="*/ 377 h 855"/>
                <a:gd name="T80" fmla="*/ 1959 w 2329"/>
                <a:gd name="T81" fmla="*/ 407 h 855"/>
                <a:gd name="T82" fmla="*/ 1897 w 2329"/>
                <a:gd name="T83" fmla="*/ 407 h 855"/>
                <a:gd name="T84" fmla="*/ 1897 w 2329"/>
                <a:gd name="T85" fmla="*/ 156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9" h="855">
                  <a:moveTo>
                    <a:pt x="0" y="855"/>
                  </a:moveTo>
                  <a:lnTo>
                    <a:pt x="233" y="855"/>
                  </a:lnTo>
                  <a:lnTo>
                    <a:pt x="233" y="463"/>
                  </a:lnTo>
                  <a:lnTo>
                    <a:pt x="501" y="855"/>
                  </a:lnTo>
                  <a:lnTo>
                    <a:pt x="939" y="855"/>
                  </a:lnTo>
                  <a:lnTo>
                    <a:pt x="1001" y="682"/>
                  </a:lnTo>
                  <a:lnTo>
                    <a:pt x="1338" y="682"/>
                  </a:lnTo>
                  <a:lnTo>
                    <a:pt x="1397" y="855"/>
                  </a:lnTo>
                  <a:lnTo>
                    <a:pt x="1646" y="855"/>
                  </a:lnTo>
                  <a:lnTo>
                    <a:pt x="1318" y="0"/>
                  </a:lnTo>
                  <a:lnTo>
                    <a:pt x="1037" y="0"/>
                  </a:lnTo>
                  <a:lnTo>
                    <a:pt x="736" y="783"/>
                  </a:lnTo>
                  <a:lnTo>
                    <a:pt x="444" y="397"/>
                  </a:lnTo>
                  <a:lnTo>
                    <a:pt x="765" y="0"/>
                  </a:lnTo>
                  <a:lnTo>
                    <a:pt x="504" y="0"/>
                  </a:lnTo>
                  <a:lnTo>
                    <a:pt x="233" y="3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855"/>
                  </a:lnTo>
                  <a:close/>
                  <a:moveTo>
                    <a:pt x="1664" y="855"/>
                  </a:moveTo>
                  <a:lnTo>
                    <a:pt x="1897" y="855"/>
                  </a:lnTo>
                  <a:lnTo>
                    <a:pt x="1897" y="563"/>
                  </a:lnTo>
                  <a:lnTo>
                    <a:pt x="1997" y="563"/>
                  </a:lnTo>
                  <a:cubicBezTo>
                    <a:pt x="2108" y="563"/>
                    <a:pt x="2192" y="538"/>
                    <a:pt x="2249" y="489"/>
                  </a:cubicBezTo>
                  <a:cubicBezTo>
                    <a:pt x="2290" y="454"/>
                    <a:pt x="2317" y="408"/>
                    <a:pt x="2329" y="350"/>
                  </a:cubicBezTo>
                  <a:lnTo>
                    <a:pt x="2329" y="200"/>
                  </a:lnTo>
                  <a:cubicBezTo>
                    <a:pt x="2322" y="170"/>
                    <a:pt x="2312" y="143"/>
                    <a:pt x="2297" y="120"/>
                  </a:cubicBezTo>
                  <a:cubicBezTo>
                    <a:pt x="2270" y="79"/>
                    <a:pt x="2231" y="49"/>
                    <a:pt x="2177" y="29"/>
                  </a:cubicBezTo>
                  <a:cubicBezTo>
                    <a:pt x="2124" y="10"/>
                    <a:pt x="2057" y="0"/>
                    <a:pt x="1976" y="0"/>
                  </a:cubicBezTo>
                  <a:lnTo>
                    <a:pt x="1664" y="0"/>
                  </a:lnTo>
                  <a:lnTo>
                    <a:pt x="1664" y="855"/>
                  </a:lnTo>
                  <a:close/>
                  <a:moveTo>
                    <a:pt x="1173" y="193"/>
                  </a:moveTo>
                  <a:lnTo>
                    <a:pt x="1283" y="517"/>
                  </a:lnTo>
                  <a:lnTo>
                    <a:pt x="1059" y="517"/>
                  </a:lnTo>
                  <a:lnTo>
                    <a:pt x="1173" y="193"/>
                  </a:lnTo>
                  <a:close/>
                  <a:moveTo>
                    <a:pt x="1897" y="156"/>
                  </a:moveTo>
                  <a:lnTo>
                    <a:pt x="1960" y="156"/>
                  </a:lnTo>
                  <a:cubicBezTo>
                    <a:pt x="2006" y="156"/>
                    <a:pt x="2041" y="167"/>
                    <a:pt x="2064" y="189"/>
                  </a:cubicBezTo>
                  <a:cubicBezTo>
                    <a:pt x="2088" y="212"/>
                    <a:pt x="2100" y="244"/>
                    <a:pt x="2100" y="287"/>
                  </a:cubicBezTo>
                  <a:cubicBezTo>
                    <a:pt x="2100" y="326"/>
                    <a:pt x="2088" y="357"/>
                    <a:pt x="2064" y="377"/>
                  </a:cubicBezTo>
                  <a:cubicBezTo>
                    <a:pt x="2041" y="397"/>
                    <a:pt x="2005" y="407"/>
                    <a:pt x="1959" y="407"/>
                  </a:cubicBezTo>
                  <a:lnTo>
                    <a:pt x="1897" y="407"/>
                  </a:lnTo>
                  <a:lnTo>
                    <a:pt x="1897" y="156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94883764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3092450" y="3848101"/>
            <a:ext cx="1514476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dirty="0">
                <a:latin typeface="Tahoma" pitchFamily="34" charset="0"/>
              </a:rPr>
              <a:t>IROP</a:t>
            </a:r>
          </a:p>
        </p:txBody>
      </p:sp>
      <p:sp>
        <p:nvSpPr>
          <p:cNvPr id="2" name="Zástupný symbol pro obsah 2"/>
          <p:cNvSpPr txBox="1">
            <a:spLocks/>
          </p:cNvSpPr>
          <p:nvPr/>
        </p:nvSpPr>
        <p:spPr bwMode="auto">
          <a:xfrm>
            <a:off x="6480176" y="3848101"/>
            <a:ext cx="1727200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dirty="0">
                <a:latin typeface="Tahoma" pitchFamily="34" charset="0"/>
              </a:rPr>
              <a:t>OP VVV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5112000" y="4764882"/>
            <a:ext cx="4320000" cy="91861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dirty="0">
                <a:latin typeface="Tahoma" pitchFamily="34" charset="0"/>
              </a:rPr>
              <a:t>Strategické oblasti</a:t>
            </a:r>
          </a:p>
          <a:p>
            <a:pPr algn="ctr">
              <a:buFont typeface="Arial" charset="0"/>
              <a:buNone/>
            </a:pPr>
            <a:r>
              <a:rPr lang="cs-CZ" sz="2400" dirty="0">
                <a:latin typeface="Tahoma" pitchFamily="34" charset="0"/>
              </a:rPr>
              <a:t>(oblasti intervencí)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5976000" y="8923500"/>
            <a:ext cx="2448000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latin typeface="Tahoma" pitchFamily="34" charset="0"/>
              </a:rPr>
              <a:t>ŠAP, PA</a:t>
            </a:r>
          </a:p>
        </p:txBody>
      </p:sp>
      <p:sp>
        <p:nvSpPr>
          <p:cNvPr id="4111" name="Zástupný symbol pro obsah 2"/>
          <p:cNvSpPr txBox="1">
            <a:spLocks/>
          </p:cNvSpPr>
          <p:nvPr/>
        </p:nvSpPr>
        <p:spPr bwMode="auto">
          <a:xfrm>
            <a:off x="358777" y="3848100"/>
            <a:ext cx="1514474" cy="592932"/>
          </a:xfrm>
          <a:prstGeom prst="rect">
            <a:avLst/>
          </a:prstGeom>
          <a:solidFill>
            <a:srgbClr val="666699"/>
          </a:solidFill>
          <a:ln w="9525">
            <a:solidFill>
              <a:srgbClr val="000000">
                <a:alpha val="1176"/>
              </a:srgbClr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solidFill>
                  <a:schemeClr val="bg1"/>
                </a:solidFill>
                <a:latin typeface="Tahoma" pitchFamily="34" charset="0"/>
              </a:rPr>
              <a:t>ČR</a:t>
            </a:r>
          </a:p>
        </p:txBody>
      </p:sp>
      <p:sp>
        <p:nvSpPr>
          <p:cNvPr id="4112" name="Zástupný symbol pro obsah 2"/>
          <p:cNvSpPr txBox="1">
            <a:spLocks/>
          </p:cNvSpPr>
          <p:nvPr/>
        </p:nvSpPr>
        <p:spPr bwMode="auto">
          <a:xfrm>
            <a:off x="358777" y="6762751"/>
            <a:ext cx="1514474" cy="595313"/>
          </a:xfrm>
          <a:prstGeom prst="rect">
            <a:avLst/>
          </a:prstGeom>
          <a:solidFill>
            <a:srgbClr val="666699"/>
          </a:solidFill>
          <a:ln w="9525">
            <a:solidFill>
              <a:srgbClr val="000000">
                <a:alpha val="1176"/>
              </a:srgbClr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solidFill>
                  <a:schemeClr val="bg1"/>
                </a:solidFill>
                <a:latin typeface="Tahoma" pitchFamily="34" charset="0"/>
              </a:rPr>
              <a:t>Kraj</a:t>
            </a:r>
          </a:p>
        </p:txBody>
      </p:sp>
      <p:sp>
        <p:nvSpPr>
          <p:cNvPr id="4113" name="Zástupný symbol pro obsah 2"/>
          <p:cNvSpPr txBox="1">
            <a:spLocks/>
          </p:cNvSpPr>
          <p:nvPr/>
        </p:nvSpPr>
        <p:spPr bwMode="auto">
          <a:xfrm>
            <a:off x="358777" y="8978008"/>
            <a:ext cx="1514474" cy="592931"/>
          </a:xfrm>
          <a:prstGeom prst="rect">
            <a:avLst/>
          </a:prstGeom>
          <a:solidFill>
            <a:srgbClr val="666699"/>
          </a:solidFill>
          <a:ln w="9525">
            <a:solidFill>
              <a:srgbClr val="000000">
                <a:alpha val="1176"/>
              </a:srgbClr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solidFill>
                  <a:schemeClr val="bg1"/>
                </a:solidFill>
                <a:latin typeface="Tahoma" pitchFamily="34" charset="0"/>
              </a:rPr>
              <a:t>Škola</a:t>
            </a:r>
          </a:p>
        </p:txBody>
      </p:sp>
      <p:sp>
        <p:nvSpPr>
          <p:cNvPr id="4114" name="Line 38"/>
          <p:cNvSpPr>
            <a:spLocks noChangeShapeType="1"/>
          </p:cNvSpPr>
          <p:nvPr/>
        </p:nvSpPr>
        <p:spPr bwMode="auto">
          <a:xfrm>
            <a:off x="0" y="5791500"/>
            <a:ext cx="18288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4115" name="Line 39"/>
          <p:cNvSpPr>
            <a:spLocks noChangeShapeType="1"/>
          </p:cNvSpPr>
          <p:nvPr/>
        </p:nvSpPr>
        <p:spPr bwMode="auto">
          <a:xfrm>
            <a:off x="0" y="8167500"/>
            <a:ext cx="18288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 bwMode="auto">
          <a:xfrm>
            <a:off x="3092450" y="6762750"/>
            <a:ext cx="1514476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latin typeface="Tahoma" pitchFamily="34" charset="0"/>
              </a:rPr>
              <a:t>RAP</a:t>
            </a:r>
          </a:p>
        </p:txBody>
      </p:sp>
      <p:sp>
        <p:nvSpPr>
          <p:cNvPr id="4144" name="Line 48"/>
          <p:cNvSpPr>
            <a:spLocks noChangeShapeType="1"/>
          </p:cNvSpPr>
          <p:nvPr/>
        </p:nvSpPr>
        <p:spPr bwMode="auto">
          <a:xfrm>
            <a:off x="3813176" y="4386263"/>
            <a:ext cx="0" cy="2376488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>
            <a:off x="7270750" y="4386263"/>
            <a:ext cx="0" cy="37862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 bwMode="auto">
          <a:xfrm>
            <a:off x="5397501" y="2928938"/>
            <a:ext cx="3743326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i="1" dirty="0">
                <a:latin typeface="Tahoma" pitchFamily="34" charset="0"/>
              </a:rPr>
              <a:t>Strategie VP 2020</a:t>
            </a:r>
          </a:p>
        </p:txBody>
      </p:sp>
      <p:sp>
        <p:nvSpPr>
          <p:cNvPr id="4120" name="Line 57"/>
          <p:cNvSpPr>
            <a:spLocks noChangeShapeType="1"/>
          </p:cNvSpPr>
          <p:nvPr/>
        </p:nvSpPr>
        <p:spPr bwMode="auto">
          <a:xfrm>
            <a:off x="0" y="2821782"/>
            <a:ext cx="18288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4155" name="Line 59"/>
          <p:cNvSpPr>
            <a:spLocks noChangeShapeType="1"/>
          </p:cNvSpPr>
          <p:nvPr/>
        </p:nvSpPr>
        <p:spPr bwMode="auto">
          <a:xfrm>
            <a:off x="7270750" y="3469482"/>
            <a:ext cx="0" cy="378618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 bwMode="auto">
          <a:xfrm>
            <a:off x="2517776" y="2928938"/>
            <a:ext cx="2590800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i="1" dirty="0">
                <a:latin typeface="Tahoma" pitchFamily="34" charset="0"/>
              </a:rPr>
              <a:t>Strategie RR</a:t>
            </a:r>
          </a:p>
        </p:txBody>
      </p:sp>
      <p:sp>
        <p:nvSpPr>
          <p:cNvPr id="4157" name="Line 61"/>
          <p:cNvSpPr>
            <a:spLocks noChangeShapeType="1"/>
          </p:cNvSpPr>
          <p:nvPr/>
        </p:nvSpPr>
        <p:spPr bwMode="auto">
          <a:xfrm>
            <a:off x="3813176" y="3469482"/>
            <a:ext cx="0" cy="378618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4158" name="Line 62"/>
          <p:cNvSpPr>
            <a:spLocks noChangeShapeType="1"/>
          </p:cNvSpPr>
          <p:nvPr/>
        </p:nvSpPr>
        <p:spPr bwMode="auto">
          <a:xfrm>
            <a:off x="7270748" y="7412832"/>
            <a:ext cx="1252" cy="1510668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 bwMode="auto">
          <a:xfrm>
            <a:off x="2376000" y="9031501"/>
            <a:ext cx="2806700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dirty="0">
                <a:latin typeface="Tahoma" pitchFamily="34" charset="0"/>
              </a:rPr>
              <a:t>Potřeby škol</a:t>
            </a:r>
          </a:p>
        </p:txBody>
      </p:sp>
      <p:sp>
        <p:nvSpPr>
          <p:cNvPr id="4175" name="Line 79"/>
          <p:cNvSpPr>
            <a:spLocks noChangeShapeType="1"/>
          </p:cNvSpPr>
          <p:nvPr/>
        </p:nvSpPr>
        <p:spPr bwMode="auto">
          <a:xfrm>
            <a:off x="5256000" y="9247500"/>
            <a:ext cx="720000" cy="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4184" name="Line 88"/>
          <p:cNvSpPr>
            <a:spLocks noChangeShapeType="1"/>
          </p:cNvSpPr>
          <p:nvPr/>
        </p:nvSpPr>
        <p:spPr bwMode="auto">
          <a:xfrm flipV="1">
            <a:off x="3960003" y="7411500"/>
            <a:ext cx="2591998" cy="162000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4187" name="Line 91"/>
          <p:cNvSpPr>
            <a:spLocks noChangeShapeType="1"/>
          </p:cNvSpPr>
          <p:nvPr/>
        </p:nvSpPr>
        <p:spPr bwMode="auto">
          <a:xfrm flipH="1">
            <a:off x="7270749" y="5683500"/>
            <a:ext cx="1250" cy="107925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 bwMode="auto">
          <a:xfrm>
            <a:off x="6480177" y="6762750"/>
            <a:ext cx="1514474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latin typeface="Tahoma" pitchFamily="34" charset="0"/>
              </a:rPr>
              <a:t>KAP</a:t>
            </a:r>
          </a:p>
        </p:txBody>
      </p:sp>
      <p:sp>
        <p:nvSpPr>
          <p:cNvPr id="4189" name="Line 93"/>
          <p:cNvSpPr>
            <a:spLocks noChangeShapeType="1"/>
          </p:cNvSpPr>
          <p:nvPr/>
        </p:nvSpPr>
        <p:spPr bwMode="auto">
          <a:xfrm>
            <a:off x="4606927" y="7086600"/>
            <a:ext cx="1873250" cy="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0151999" y="8491500"/>
            <a:ext cx="3093334" cy="648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0" rIns="0" bIns="0" numCol="1" anchor="ctr" anchorCtr="0" compatLnSpc="1">
            <a:prstTxWarp prst="textNoShape">
              <a:avLst/>
            </a:prstTxWarp>
          </a:bodyPr>
          <a:lstStyle/>
          <a:p>
            <a:pPr defTabSz="1632844" fontAlgn="base">
              <a:spcBef>
                <a:spcPct val="0"/>
              </a:spcBef>
              <a:spcAft>
                <a:spcPts val="1786"/>
              </a:spcAft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Projekty škol</a:t>
            </a:r>
          </a:p>
        </p:txBody>
      </p:sp>
      <p:sp>
        <p:nvSpPr>
          <p:cNvPr id="44" name="Text Box 1"/>
          <p:cNvSpPr txBox="1">
            <a:spLocks noChangeArrowheads="1"/>
          </p:cNvSpPr>
          <p:nvPr/>
        </p:nvSpPr>
        <p:spPr bwMode="auto">
          <a:xfrm>
            <a:off x="10152000" y="9355500"/>
            <a:ext cx="3744000" cy="648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0" rIns="0" bIns="0" numCol="1" anchor="ctr" anchorCtr="0" compatLnSpc="1">
            <a:prstTxWarp prst="textNoShape">
              <a:avLst/>
            </a:prstTxWarp>
          </a:bodyPr>
          <a:lstStyle/>
          <a:p>
            <a:pPr defTabSz="1632844" fontAlgn="base">
              <a:spcBef>
                <a:spcPct val="0"/>
              </a:spcBef>
              <a:spcAft>
                <a:spcPts val="1786"/>
              </a:spcAft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Další aktivity škol</a:t>
            </a:r>
          </a:p>
        </p:txBody>
      </p:sp>
      <p:sp>
        <p:nvSpPr>
          <p:cNvPr id="45" name="Text Box 1"/>
          <p:cNvSpPr txBox="1">
            <a:spLocks noChangeArrowheads="1"/>
          </p:cNvSpPr>
          <p:nvPr/>
        </p:nvSpPr>
        <p:spPr bwMode="auto">
          <a:xfrm>
            <a:off x="10151999" y="6331500"/>
            <a:ext cx="3093334" cy="648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0" rIns="0" bIns="0" numCol="1" anchor="ctr" anchorCtr="0" compatLnSpc="1">
            <a:prstTxWarp prst="textNoShape">
              <a:avLst/>
            </a:prstTxWarp>
          </a:bodyPr>
          <a:lstStyle/>
          <a:p>
            <a:pPr defTabSz="1632844" fontAlgn="base">
              <a:spcBef>
                <a:spcPct val="0"/>
              </a:spcBef>
              <a:spcAft>
                <a:spcPts val="1786"/>
              </a:spcAft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Projekty krajů</a:t>
            </a:r>
          </a:p>
        </p:txBody>
      </p:sp>
      <p:sp>
        <p:nvSpPr>
          <p:cNvPr id="46" name="Text Box 1"/>
          <p:cNvSpPr txBox="1">
            <a:spLocks noChangeArrowheads="1"/>
          </p:cNvSpPr>
          <p:nvPr/>
        </p:nvSpPr>
        <p:spPr bwMode="auto">
          <a:xfrm>
            <a:off x="10152000" y="7195500"/>
            <a:ext cx="3744000" cy="648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0" rIns="0" bIns="0" numCol="1" anchor="ctr" anchorCtr="0" compatLnSpc="1">
            <a:prstTxWarp prst="textNoShape">
              <a:avLst/>
            </a:prstTxWarp>
          </a:bodyPr>
          <a:lstStyle/>
          <a:p>
            <a:pPr defTabSz="1632844" fontAlgn="base">
              <a:spcBef>
                <a:spcPct val="0"/>
              </a:spcBef>
              <a:spcAft>
                <a:spcPts val="1786"/>
              </a:spcAft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Další aktivity krajů</a:t>
            </a: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8280000" y="6763500"/>
            <a:ext cx="1728000" cy="756000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9" name="AutoShape 2"/>
          <p:cNvSpPr>
            <a:spLocks noChangeArrowheads="1"/>
          </p:cNvSpPr>
          <p:nvPr/>
        </p:nvSpPr>
        <p:spPr bwMode="auto">
          <a:xfrm>
            <a:off x="8568000" y="8815500"/>
            <a:ext cx="1440000" cy="756000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0" name="Text Box 1"/>
          <p:cNvSpPr txBox="1">
            <a:spLocks noChangeArrowheads="1"/>
          </p:cNvSpPr>
          <p:nvPr/>
        </p:nvSpPr>
        <p:spPr bwMode="auto">
          <a:xfrm>
            <a:off x="14760001" y="6331500"/>
            <a:ext cx="3093334" cy="3672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12857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1071"/>
              </a:spcBef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Posílení</a:t>
            </a:r>
          </a:p>
          <a:p>
            <a:pPr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cs-CZ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strategického plánování</a:t>
            </a:r>
          </a:p>
          <a:p>
            <a:pPr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cs-CZ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efektivity systému řízení</a:t>
            </a:r>
          </a:p>
          <a:p>
            <a:pPr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cs-CZ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zaměření na cíle a výsledky</a:t>
            </a:r>
            <a:endParaRPr lang="cs-CZ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0" y="0"/>
            <a:ext cx="1524000" cy="1638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37" name="Nadpis 2"/>
          <p:cNvSpPr txBox="1">
            <a:spLocks/>
          </p:cNvSpPr>
          <p:nvPr/>
        </p:nvSpPr>
        <p:spPr>
          <a:xfrm>
            <a:off x="914400" y="800100"/>
            <a:ext cx="16506678" cy="6463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Jaké jsou hlavní dokumenty</a:t>
            </a:r>
            <a:r>
              <a:rPr kumimoji="0" lang="pl-PL" sz="4000" b="1" i="0" u="none" strike="noStrike" kern="1200" cap="none" spc="0" normalizeH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 a aktéři a k čemu směřují?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3FCDFF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4" grpId="0" animBg="1"/>
      <p:bldP spid="10" grpId="0" animBg="1"/>
      <p:bldP spid="15" grpId="0" animBg="1"/>
      <p:bldP spid="4144" grpId="0" animBg="1"/>
      <p:bldP spid="4145" grpId="0" animBg="1"/>
      <p:bldP spid="16" grpId="0" animBg="1"/>
      <p:bldP spid="4155" grpId="0" animBg="1"/>
      <p:bldP spid="17" grpId="0" animBg="1"/>
      <p:bldP spid="4157" grpId="0" animBg="1"/>
      <p:bldP spid="4158" grpId="0" animBg="1"/>
      <p:bldP spid="18" grpId="0" animBg="1"/>
      <p:bldP spid="4175" grpId="0" animBg="1"/>
      <p:bldP spid="4184" grpId="0" animBg="1"/>
      <p:bldP spid="4187" grpId="0" animBg="1"/>
      <p:bldP spid="19" grpId="0" animBg="1"/>
      <p:bldP spid="4189" grpId="0" animBg="1"/>
      <p:bldP spid="3073" grpId="0" animBg="1"/>
      <p:bldP spid="44" grpId="0" animBg="1"/>
      <p:bldP spid="45" grpId="0" animBg="1"/>
      <p:bldP spid="46" grpId="0" animBg="1"/>
      <p:bldP spid="3074" grpId="0" animBg="1"/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 35"/>
          <p:cNvSpPr/>
          <p:nvPr/>
        </p:nvSpPr>
        <p:spPr>
          <a:xfrm>
            <a:off x="0" y="0"/>
            <a:ext cx="1524000" cy="1638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37" name="Nadpis 2"/>
          <p:cNvSpPr txBox="1">
            <a:spLocks/>
          </p:cNvSpPr>
          <p:nvPr/>
        </p:nvSpPr>
        <p:spPr>
          <a:xfrm>
            <a:off x="914400" y="800100"/>
            <a:ext cx="16506678" cy="6463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Jaké jsou klíčové</a:t>
            </a:r>
            <a:r>
              <a:rPr kumimoji="0" lang="pl-PL" sz="4000" b="1" i="0" u="none" strike="noStrike" kern="1200" cap="none" spc="0" normalizeH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 oblasti (oblasti intervencí)?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3FCDFF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5" name="TextovéPole 14"/>
          <p:cNvSpPr txBox="1">
            <a:spLocks noChangeArrowheads="1"/>
          </p:cNvSpPr>
          <p:nvPr/>
        </p:nvSpPr>
        <p:spPr bwMode="auto">
          <a:xfrm>
            <a:off x="914400" y="2019300"/>
            <a:ext cx="16764000" cy="746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3200" dirty="0"/>
              <a:t>Je stanoveno 6 oblastí povinných pro </a:t>
            </a:r>
            <a:r>
              <a:rPr lang="cs-CZ" sz="3200" dirty="0" smtClean="0"/>
              <a:t>KAP a ŠAP </a:t>
            </a:r>
            <a:r>
              <a:rPr lang="cs-CZ" sz="3200" dirty="0"/>
              <a:t>(pro PA možno </a:t>
            </a:r>
            <a:r>
              <a:rPr lang="cs-CZ" sz="3200" dirty="0" smtClean="0"/>
              <a:t>vybrat jen některé):</a:t>
            </a:r>
            <a:endParaRPr lang="cs-CZ" sz="3200" dirty="0"/>
          </a:p>
          <a:p>
            <a:pPr lvl="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/>
              <a:t>  Rozvoj kariérového poradenství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/>
              <a:t>  Podpora kompetencí k podnikavosti, iniciativě a kreativitě 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/>
              <a:t>  Podpora polytechnického vzdělávání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/>
              <a:t>  Podpora odborného vzdělávání včetně spolupráce škol a zaměstnavatelů 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/>
              <a:t>  Rozvoj škol jako center dalšího profesního vzdělávání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/>
              <a:t>  Podpora inkluze</a:t>
            </a:r>
          </a:p>
          <a:p>
            <a:pPr>
              <a:spcBef>
                <a:spcPts val="2400"/>
              </a:spcBef>
            </a:pPr>
            <a:r>
              <a:rPr lang="cs-CZ" sz="3200" dirty="0"/>
              <a:t>Dotazníkové šetření na SŠ zaměřené na stav a cíle v těchto oblastech ukázalo, </a:t>
            </a:r>
          </a:p>
          <a:p>
            <a:pPr>
              <a:spcBef>
                <a:spcPts val="100"/>
              </a:spcBef>
            </a:pPr>
            <a:r>
              <a:rPr lang="cs-CZ" sz="3200" dirty="0" smtClean="0"/>
              <a:t>Že SŠ tyto </a:t>
            </a:r>
            <a:r>
              <a:rPr lang="cs-CZ" sz="3200" dirty="0"/>
              <a:t>oblasti v různé míře rozvíjejí a plánují rozvíjet,</a:t>
            </a:r>
          </a:p>
          <a:p>
            <a:pPr>
              <a:spcBef>
                <a:spcPts val="100"/>
              </a:spcBef>
            </a:pPr>
            <a:r>
              <a:rPr lang="cs-CZ" sz="3200" dirty="0"/>
              <a:t>přestože objektivní podmínky k tomu nejsou vždy příznivé. </a:t>
            </a:r>
          </a:p>
          <a:p>
            <a:pPr>
              <a:spcBef>
                <a:spcPts val="1800"/>
              </a:spcBef>
            </a:pPr>
            <a:r>
              <a:rPr lang="cs-CZ" sz="3200" spc="-30" dirty="0"/>
              <a:t>Začínající programové období ESF by však mělo přispět k zlepšení těchto podmínek. </a:t>
            </a:r>
          </a:p>
          <a:p>
            <a:pPr>
              <a:spcBef>
                <a:spcPts val="100"/>
              </a:spcBef>
            </a:pPr>
            <a:r>
              <a:rPr lang="cs-CZ" sz="3200" spc="-20" dirty="0"/>
              <a:t>Tvorba ŠAP by měla být klíčovým východiskem v tomto procesu.</a:t>
            </a:r>
          </a:p>
          <a:p>
            <a:pPr lvl="0">
              <a:spcBef>
                <a:spcPts val="300"/>
              </a:spcBef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 35"/>
          <p:cNvSpPr/>
          <p:nvPr/>
        </p:nvSpPr>
        <p:spPr>
          <a:xfrm>
            <a:off x="0" y="0"/>
            <a:ext cx="1524000" cy="1638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37" name="Nadpis 2"/>
          <p:cNvSpPr txBox="1">
            <a:spLocks/>
          </p:cNvSpPr>
          <p:nvPr/>
        </p:nvSpPr>
        <p:spPr>
          <a:xfrm>
            <a:off x="914400" y="800100"/>
            <a:ext cx="16506678" cy="6463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Jaké jsou hlavní procesy při tvorbě KAP</a:t>
            </a:r>
            <a:r>
              <a:rPr kumimoji="0" lang="pl-PL" sz="4000" b="1" i="0" u="none" strike="noStrike" kern="1200" cap="none" spc="0" normalizeH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?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3FCDFF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447800" y="3086100"/>
            <a:ext cx="2971800" cy="1143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Analýza potřeb v území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12344400" y="4000500"/>
            <a:ext cx="27432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Sestavení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KAP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1447800" y="5067300"/>
            <a:ext cx="2895600" cy="1143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Analýza potřeb škol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6934200" y="4000500"/>
            <a:ext cx="2743200" cy="1143000"/>
          </a:xfrm>
          <a:prstGeom prst="rect">
            <a:avLst/>
          </a:prstGeom>
          <a:solidFill>
            <a:srgbClr val="FE7F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err="1" smtClean="0">
                <a:solidFill>
                  <a:schemeClr val="tx1"/>
                </a:solidFill>
                <a:latin typeface="Tahoma" pitchFamily="34" charset="0"/>
              </a:rPr>
              <a:t>Prioritizace</a:t>
            </a: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 potřeb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rot="1006413">
            <a:off x="4618465" y="3723385"/>
            <a:ext cx="2214754" cy="648524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 rot="20739139">
            <a:off x="4567457" y="4932666"/>
            <a:ext cx="2265361" cy="648524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9906000" y="4152900"/>
            <a:ext cx="2286000" cy="756000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</a:t>
            </a:r>
            <a:r>
              <a:rPr lang="cs-CZ" dirty="0" smtClean="0"/>
              <a:t>jsou/budou platformy podpory KAP?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838200" y="4914900"/>
            <a:ext cx="3048000" cy="16002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b="1" dirty="0" smtClean="0">
                <a:solidFill>
                  <a:schemeClr val="bg1"/>
                </a:solidFill>
                <a:latin typeface="Tahoma" pitchFamily="34" charset="0"/>
              </a:rPr>
              <a:t>Analytické</a:t>
            </a:r>
          </a:p>
          <a:p>
            <a:pPr algn="ctr">
              <a:buFont typeface="Arial" charset="0"/>
              <a:buNone/>
            </a:pPr>
            <a:r>
              <a:rPr lang="cs-CZ" sz="3200" b="1" dirty="0" smtClean="0">
                <a:solidFill>
                  <a:schemeClr val="bg1"/>
                </a:solidFill>
                <a:latin typeface="Tahoma" pitchFamily="34" charset="0"/>
              </a:rPr>
              <a:t>a metodické zázemí</a:t>
            </a:r>
            <a:endParaRPr lang="cs-CZ" sz="32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4876800" y="2781300"/>
            <a:ext cx="2397000" cy="27432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endParaRPr lang="cs-CZ" sz="3200" dirty="0" smtClean="0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v krajích 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4876800" y="5981700"/>
            <a:ext cx="2397000" cy="28194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endParaRPr lang="cs-CZ" sz="3200" dirty="0" smtClean="0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intervencí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8991600" y="2781300"/>
            <a:ext cx="27432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Komunikace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s RT KAP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8991600" y="4381500"/>
            <a:ext cx="27432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PS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Vzdělávání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8991600" y="5981700"/>
            <a:ext cx="27432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Workshopy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s řediteli škol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 bwMode="auto">
          <a:xfrm>
            <a:off x="8991600" y="7581900"/>
            <a:ext cx="27432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err="1" smtClean="0">
                <a:solidFill>
                  <a:schemeClr val="tx1"/>
                </a:solidFill>
                <a:latin typeface="Tahoma" pitchFamily="34" charset="0"/>
              </a:rPr>
              <a:t>Minitýmy</a:t>
            </a: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 intervencí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 bwMode="auto">
          <a:xfrm>
            <a:off x="13182600" y="2781300"/>
            <a:ext cx="3505200" cy="5943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  Semináře</a:t>
            </a:r>
          </a:p>
          <a:p>
            <a:pPr>
              <a:spcBef>
                <a:spcPts val="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Uplatňování </a:t>
            </a:r>
          </a:p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  intervencí</a:t>
            </a:r>
          </a:p>
          <a:p>
            <a:pPr>
              <a:spcBef>
                <a:spcPts val="10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Výměna </a:t>
            </a:r>
          </a:p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  zkušeností </a:t>
            </a:r>
          </a:p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  při přípravě </a:t>
            </a:r>
          </a:p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  a realizaci KAP</a:t>
            </a:r>
          </a:p>
          <a:p>
            <a:pPr>
              <a:spcBef>
                <a:spcPts val="10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Témata dle </a:t>
            </a:r>
          </a:p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  poptávky krajů</a:t>
            </a:r>
          </a:p>
          <a:p>
            <a:pPr>
              <a:spcBef>
                <a:spcPts val="10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Příprava KAP II</a:t>
            </a:r>
          </a:p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  (až 2018)</a:t>
            </a:r>
          </a:p>
          <a:p>
            <a:pPr>
              <a:buFont typeface="Arial" charset="0"/>
              <a:buNone/>
            </a:pPr>
            <a:endParaRPr lang="cs-CZ" sz="3200" dirty="0" smtClean="0"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" name="Šipka doprava 13"/>
          <p:cNvSpPr/>
          <p:nvPr/>
        </p:nvSpPr>
        <p:spPr>
          <a:xfrm>
            <a:off x="7391400" y="31623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>
            <a:off x="7391400" y="46863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 rot="1642843">
            <a:off x="7288711" y="5602196"/>
            <a:ext cx="1790080" cy="44345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8" name="Šipka doprava 17"/>
          <p:cNvSpPr/>
          <p:nvPr/>
        </p:nvSpPr>
        <p:spPr>
          <a:xfrm>
            <a:off x="7391400" y="66675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0" name="Šipka doprava 19"/>
          <p:cNvSpPr/>
          <p:nvPr/>
        </p:nvSpPr>
        <p:spPr>
          <a:xfrm>
            <a:off x="7391400" y="79629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1" name="Šipka ohnutá nahoru 20"/>
          <p:cNvSpPr/>
          <p:nvPr/>
        </p:nvSpPr>
        <p:spPr>
          <a:xfrm flipV="1">
            <a:off x="6172200" y="1943100"/>
            <a:ext cx="8839200" cy="685800"/>
          </a:xfrm>
          <a:prstGeom prst="bentUpArrow">
            <a:avLst>
              <a:gd name="adj1" fmla="val 25000"/>
              <a:gd name="adj2" fmla="val 25000"/>
              <a:gd name="adj3" fmla="val 46053"/>
            </a:avLst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2" name="Šipka ohnutá nahoru 21"/>
          <p:cNvSpPr/>
          <p:nvPr/>
        </p:nvSpPr>
        <p:spPr>
          <a:xfrm>
            <a:off x="6019800" y="8953500"/>
            <a:ext cx="8991600" cy="647700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6096000" y="1943100"/>
            <a:ext cx="152400" cy="762000"/>
          </a:xfrm>
          <a:prstGeom prst="rect">
            <a:avLst/>
          </a:prstGeom>
          <a:solidFill>
            <a:srgbClr val="45E33D"/>
          </a:solidFill>
          <a:ln w="63500">
            <a:solidFill>
              <a:schemeClr val="accent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019800" y="8877300"/>
            <a:ext cx="152400" cy="685800"/>
          </a:xfrm>
          <a:prstGeom prst="rect">
            <a:avLst/>
          </a:prstGeom>
          <a:solidFill>
            <a:srgbClr val="45E33D"/>
          </a:solidFill>
          <a:ln w="63500">
            <a:solidFill>
              <a:schemeClr val="accent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7" name="Ohnutá šipka 26"/>
          <p:cNvSpPr/>
          <p:nvPr/>
        </p:nvSpPr>
        <p:spPr>
          <a:xfrm>
            <a:off x="2286000" y="4000500"/>
            <a:ext cx="2438400" cy="8382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8" name="Ohnutá šipka 27"/>
          <p:cNvSpPr/>
          <p:nvPr/>
        </p:nvSpPr>
        <p:spPr>
          <a:xfrm flipV="1">
            <a:off x="2362200" y="6667500"/>
            <a:ext cx="2362200" cy="9144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</a:t>
            </a:r>
            <a:r>
              <a:rPr lang="cs-CZ" dirty="0" smtClean="0"/>
              <a:t>budou platformy podpory ŠAP a PA?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838200" y="4914900"/>
            <a:ext cx="3048000" cy="16002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b="1" dirty="0" smtClean="0">
                <a:solidFill>
                  <a:schemeClr val="bg1"/>
                </a:solidFill>
                <a:latin typeface="Tahoma" pitchFamily="34" charset="0"/>
              </a:rPr>
              <a:t>Analytické</a:t>
            </a:r>
          </a:p>
          <a:p>
            <a:pPr algn="ctr">
              <a:buFont typeface="Arial" charset="0"/>
              <a:buNone/>
            </a:pPr>
            <a:r>
              <a:rPr lang="cs-CZ" sz="3200" b="1" dirty="0" smtClean="0">
                <a:solidFill>
                  <a:schemeClr val="bg1"/>
                </a:solidFill>
                <a:latin typeface="Tahoma" pitchFamily="34" charset="0"/>
              </a:rPr>
              <a:t>a metodické zázemí</a:t>
            </a:r>
            <a:endParaRPr lang="cs-CZ" sz="32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4876800" y="2781300"/>
            <a:ext cx="2397000" cy="27432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endParaRPr lang="cs-CZ" sz="3200" dirty="0" smtClean="0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v krajích 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4876800" y="5981700"/>
            <a:ext cx="2397000" cy="28194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endParaRPr lang="cs-CZ" sz="3200" dirty="0" smtClean="0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intervencí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9067800" y="2781300"/>
            <a:ext cx="5334000" cy="685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Workshopy s řediteli škol</a:t>
            </a:r>
            <a:endParaRPr lang="cs-CZ" sz="3200" dirty="0">
              <a:latin typeface="Tahoma" pitchFamily="34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9067800" y="5067300"/>
            <a:ext cx="5410200" cy="3733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  </a:t>
            </a:r>
            <a:r>
              <a:rPr lang="cs-CZ" sz="3200" b="1" dirty="0" smtClean="0">
                <a:solidFill>
                  <a:schemeClr val="tx1"/>
                </a:solidFill>
                <a:latin typeface="Tahoma" pitchFamily="34" charset="0"/>
              </a:rPr>
              <a:t>Semináře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Příprava ŠAP a PA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Uplatňování intervencí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Realizace ŠAP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Výměna zkušeností</a:t>
            </a:r>
          </a:p>
          <a:p>
            <a:pPr algn="ctr">
              <a:buFont typeface="Arial" charset="0"/>
              <a:buNone/>
            </a:pP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7391400" y="29337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>
            <a:off x="7391400" y="40005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>
            <a:off x="7391400" y="50673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7391400" y="70485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1" name="Ohnutá šipka 20"/>
          <p:cNvSpPr/>
          <p:nvPr/>
        </p:nvSpPr>
        <p:spPr>
          <a:xfrm>
            <a:off x="2286000" y="4000500"/>
            <a:ext cx="2438400" cy="8382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2" name="Ohnutá šipka 21"/>
          <p:cNvSpPr/>
          <p:nvPr/>
        </p:nvSpPr>
        <p:spPr>
          <a:xfrm flipV="1">
            <a:off x="2362200" y="6591300"/>
            <a:ext cx="2362200" cy="9906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3" name="Zástupný symbol pro obsah 2"/>
          <p:cNvSpPr txBox="1">
            <a:spLocks/>
          </p:cNvSpPr>
          <p:nvPr/>
        </p:nvSpPr>
        <p:spPr bwMode="auto">
          <a:xfrm>
            <a:off x="9067800" y="3924300"/>
            <a:ext cx="5410200" cy="685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  Osobní návštěvy škol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8534400" y="3695700"/>
            <a:ext cx="6324600" cy="5486400"/>
          </a:xfrm>
          <a:prstGeom prst="roundRect">
            <a:avLst>
              <a:gd name="adj" fmla="val 7018"/>
            </a:avLst>
          </a:prstGeom>
          <a:solidFill>
            <a:srgbClr val="66FF33">
              <a:alpha val="0"/>
            </a:srgbClr>
          </a:solidFill>
          <a:ln w="635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3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62100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</a:pPr>
            <a:r>
              <a:rPr lang="cs-CZ" sz="3600" b="1" dirty="0" smtClean="0"/>
              <a:t>Zpracování výsledků dotazníkového šetření </a:t>
            </a:r>
            <a:endParaRPr lang="en-US" sz="3600" b="1" dirty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První vlna šetření proběhla v období 25.11.2015 – 19.1.2016, v období 9.5.2016 – 30.6.2016 realizován dosběr – celková návratnost činí 98 %.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Pro každý kraj byl vytvořen detailní report s výsledky dotazníkového šetření v úplné                  a zkrácené podobě, vždy pro příslušný kraj.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Momentálně jsou připravovány podklady pro celorepublikovou analýzu a následně komparační analýzu výsledků.</a:t>
            </a:r>
          </a:p>
          <a:p>
            <a:pPr marL="457200" indent="-457200">
              <a:spcBef>
                <a:spcPts val="1200"/>
              </a:spcBef>
            </a:pPr>
            <a:endParaRPr lang="cs-CZ" sz="3200" dirty="0" smtClean="0"/>
          </a:p>
          <a:p>
            <a:pPr marL="457200" indent="-457200">
              <a:spcBef>
                <a:spcPts val="1200"/>
              </a:spcBef>
            </a:pPr>
            <a:r>
              <a:rPr lang="cs-CZ" sz="3600" b="1" dirty="0" smtClean="0"/>
              <a:t>Zpracování regionálně specifických dat</a:t>
            </a:r>
            <a:endParaRPr lang="en-US" sz="3600" b="1" dirty="0" smtClean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Pro každý kraj byly zpracovány výstupy obsahující informace o struktuře pracovní síly, vývoji vzdělanostní struktury a nezaměstnanosti.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Výstupy obsahují časové řady, které budou dále aktualizovány.</a:t>
            </a:r>
          </a:p>
          <a:p>
            <a:pPr marL="457200" indent="-457200">
              <a:spcBef>
                <a:spcPts val="1200"/>
              </a:spcBef>
            </a:pPr>
            <a:endParaRPr lang="en-US" sz="3200" dirty="0" smtClean="0"/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7344878" cy="646331"/>
          </a:xfrm>
        </p:spPr>
        <p:txBody>
          <a:bodyPr/>
          <a:lstStyle/>
          <a:p>
            <a:r>
              <a:rPr lang="cs-CZ" spc="-20" dirty="0" smtClean="0"/>
              <a:t>Jaké byly vytvořeny analytické výstupy?</a:t>
            </a:r>
            <a:endParaRPr lang="cs-CZ" spc="-20" dirty="0"/>
          </a:p>
        </p:txBody>
      </p:sp>
    </p:spTree>
    <p:extLst>
      <p:ext uri="{BB962C8B-B14F-4D97-AF65-F5344CB8AC3E}">
        <p14:creationId xmlns:p14="http://schemas.microsoft.com/office/powerpoint/2010/main" val="214423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2318657" y="3349994"/>
            <a:ext cx="14978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800" i="1" dirty="0" smtClean="0"/>
              <a:t>Děkuji Vám za pozornost.</a:t>
            </a:r>
            <a:r>
              <a:rPr lang="en-US" sz="8800" i="1" dirty="0" smtClean="0"/>
              <a:t>    </a:t>
            </a:r>
            <a:endParaRPr lang="uk-UA" sz="8800" i="1" dirty="0"/>
          </a:p>
        </p:txBody>
      </p:sp>
      <p:sp>
        <p:nvSpPr>
          <p:cNvPr id="9" name="TextBox 2"/>
          <p:cNvSpPr txBox="1"/>
          <p:nvPr/>
        </p:nvSpPr>
        <p:spPr>
          <a:xfrm>
            <a:off x="2318657" y="5270622"/>
            <a:ext cx="14597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400" i="1" dirty="0" smtClean="0"/>
              <a:t>Gabriela Černá</a:t>
            </a:r>
            <a:endParaRPr lang="uk-UA" sz="3200" i="1" dirty="0"/>
          </a:p>
        </p:txBody>
      </p:sp>
      <p:sp>
        <p:nvSpPr>
          <p:cNvPr id="10" name="Obdélník 9"/>
          <p:cNvSpPr/>
          <p:nvPr/>
        </p:nvSpPr>
        <p:spPr>
          <a:xfrm>
            <a:off x="9601200" y="8496300"/>
            <a:ext cx="5700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Národní ústav pro vzdělávání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Podpora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krajského akčního plánování</a:t>
            </a:r>
          </a:p>
          <a:p>
            <a:pPr algn="r"/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www.pkap.cz</a:t>
            </a: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15697200" y="8496300"/>
            <a:ext cx="1092200" cy="1336202"/>
            <a:chOff x="5384" y="2780"/>
            <a:chExt cx="752" cy="920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84" y="2780"/>
              <a:ext cx="75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5384" y="2780"/>
              <a:ext cx="346" cy="374"/>
            </a:xfrm>
            <a:custGeom>
              <a:avLst/>
              <a:gdLst>
                <a:gd name="T0" fmla="*/ 1192 w 1491"/>
                <a:gd name="T1" fmla="*/ 1239 h 1629"/>
                <a:gd name="T2" fmla="*/ 1491 w 1491"/>
                <a:gd name="T3" fmla="*/ 391 h 1629"/>
                <a:gd name="T4" fmla="*/ 1444 w 1491"/>
                <a:gd name="T5" fmla="*/ 0 h 1629"/>
                <a:gd name="T6" fmla="*/ 691 w 1491"/>
                <a:gd name="T7" fmla="*/ 0 h 1629"/>
                <a:gd name="T8" fmla="*/ 762 w 1491"/>
                <a:gd name="T9" fmla="*/ 384 h 1629"/>
                <a:gd name="T10" fmla="*/ 248 w 1491"/>
                <a:gd name="T11" fmla="*/ 1056 h 1629"/>
                <a:gd name="T12" fmla="*/ 0 w 1491"/>
                <a:gd name="T13" fmla="*/ 988 h 1629"/>
                <a:gd name="T14" fmla="*/ 0 w 1491"/>
                <a:gd name="T15" fmla="*/ 1609 h 1629"/>
                <a:gd name="T16" fmla="*/ 248 w 1491"/>
                <a:gd name="T17" fmla="*/ 1629 h 1629"/>
                <a:gd name="T18" fmla="*/ 1192 w 1491"/>
                <a:gd name="T19" fmla="*/ 123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1" h="1629">
                  <a:moveTo>
                    <a:pt x="1192" y="1239"/>
                  </a:moveTo>
                  <a:cubicBezTo>
                    <a:pt x="1379" y="1024"/>
                    <a:pt x="1491" y="707"/>
                    <a:pt x="1491" y="391"/>
                  </a:cubicBezTo>
                  <a:cubicBezTo>
                    <a:pt x="1491" y="251"/>
                    <a:pt x="1475" y="122"/>
                    <a:pt x="1444" y="0"/>
                  </a:cubicBezTo>
                  <a:lnTo>
                    <a:pt x="691" y="0"/>
                  </a:lnTo>
                  <a:cubicBezTo>
                    <a:pt x="737" y="105"/>
                    <a:pt x="762" y="235"/>
                    <a:pt x="762" y="384"/>
                  </a:cubicBezTo>
                  <a:cubicBezTo>
                    <a:pt x="762" y="788"/>
                    <a:pt x="556" y="1056"/>
                    <a:pt x="248" y="1056"/>
                  </a:cubicBezTo>
                  <a:cubicBezTo>
                    <a:pt x="154" y="1056"/>
                    <a:pt x="71" y="1032"/>
                    <a:pt x="0" y="988"/>
                  </a:cubicBezTo>
                  <a:lnTo>
                    <a:pt x="0" y="1609"/>
                  </a:lnTo>
                  <a:cubicBezTo>
                    <a:pt x="79" y="1622"/>
                    <a:pt x="162" y="1629"/>
                    <a:pt x="248" y="1629"/>
                  </a:cubicBezTo>
                  <a:cubicBezTo>
                    <a:pt x="641" y="1629"/>
                    <a:pt x="967" y="1493"/>
                    <a:pt x="1192" y="1239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5384" y="2780"/>
              <a:ext cx="758" cy="927"/>
            </a:xfrm>
            <a:custGeom>
              <a:avLst/>
              <a:gdLst>
                <a:gd name="T0" fmla="*/ 247 w 3263"/>
                <a:gd name="T1" fmla="*/ 1623 h 4032"/>
                <a:gd name="T2" fmla="*/ 934 w 3263"/>
                <a:gd name="T3" fmla="*/ 2408 h 4032"/>
                <a:gd name="T4" fmla="*/ 1699 w 3263"/>
                <a:gd name="T5" fmla="*/ 2408 h 4032"/>
                <a:gd name="T6" fmla="*/ 2252 w 3263"/>
                <a:gd name="T7" fmla="*/ 2408 h 4032"/>
                <a:gd name="T8" fmla="*/ 2910 w 3263"/>
                <a:gd name="T9" fmla="*/ 2408 h 4032"/>
                <a:gd name="T10" fmla="*/ 3263 w 3263"/>
                <a:gd name="T11" fmla="*/ 0 h 4032"/>
                <a:gd name="T12" fmla="*/ 280 w 3263"/>
                <a:gd name="T13" fmla="*/ 3638 h 4032"/>
                <a:gd name="T14" fmla="*/ 211 w 3263"/>
                <a:gd name="T15" fmla="*/ 3792 h 4032"/>
                <a:gd name="T16" fmla="*/ 143 w 3263"/>
                <a:gd name="T17" fmla="*/ 3638 h 4032"/>
                <a:gd name="T18" fmla="*/ 186 w 3263"/>
                <a:gd name="T19" fmla="*/ 3874 h 4032"/>
                <a:gd name="T20" fmla="*/ 409 w 3263"/>
                <a:gd name="T21" fmla="*/ 3773 h 4032"/>
                <a:gd name="T22" fmla="*/ 322 w 3263"/>
                <a:gd name="T23" fmla="*/ 3510 h 4032"/>
                <a:gd name="T24" fmla="*/ 120 w 3263"/>
                <a:gd name="T25" fmla="*/ 3506 h 4032"/>
                <a:gd name="T26" fmla="*/ 133 w 3263"/>
                <a:gd name="T27" fmla="*/ 3827 h 4032"/>
                <a:gd name="T28" fmla="*/ 434 w 3263"/>
                <a:gd name="T29" fmla="*/ 3693 h 4032"/>
                <a:gd name="T30" fmla="*/ 764 w 3263"/>
                <a:gd name="T31" fmla="*/ 3865 h 4032"/>
                <a:gd name="T32" fmla="*/ 764 w 3263"/>
                <a:gd name="T33" fmla="*/ 3520 h 4032"/>
                <a:gd name="T34" fmla="*/ 720 w 3263"/>
                <a:gd name="T35" fmla="*/ 3635 h 4032"/>
                <a:gd name="T36" fmla="*/ 649 w 3263"/>
                <a:gd name="T37" fmla="*/ 3798 h 4032"/>
                <a:gd name="T38" fmla="*/ 578 w 3263"/>
                <a:gd name="T39" fmla="*/ 3635 h 4032"/>
                <a:gd name="T40" fmla="*/ 1167 w 3263"/>
                <a:gd name="T41" fmla="*/ 3558 h 4032"/>
                <a:gd name="T42" fmla="*/ 899 w 3263"/>
                <a:gd name="T43" fmla="*/ 3586 h 4032"/>
                <a:gd name="T44" fmla="*/ 978 w 3263"/>
                <a:gd name="T45" fmla="*/ 3871 h 4032"/>
                <a:gd name="T46" fmla="*/ 1180 w 3263"/>
                <a:gd name="T47" fmla="*/ 3880 h 4032"/>
                <a:gd name="T48" fmla="*/ 1167 w 3263"/>
                <a:gd name="T49" fmla="*/ 2871 h 4032"/>
                <a:gd name="T50" fmla="*/ 1156 w 3263"/>
                <a:gd name="T51" fmla="*/ 3636 h 4032"/>
                <a:gd name="T52" fmla="*/ 1087 w 3263"/>
                <a:gd name="T53" fmla="*/ 3790 h 4032"/>
                <a:gd name="T54" fmla="*/ 1020 w 3263"/>
                <a:gd name="T55" fmla="*/ 3637 h 4032"/>
                <a:gd name="T56" fmla="*/ 1582 w 3263"/>
                <a:gd name="T57" fmla="*/ 3604 h 4032"/>
                <a:gd name="T58" fmla="*/ 1581 w 3263"/>
                <a:gd name="T59" fmla="*/ 3780 h 4032"/>
                <a:gd name="T60" fmla="*/ 1462 w 3263"/>
                <a:gd name="T61" fmla="*/ 3693 h 4032"/>
                <a:gd name="T62" fmla="*/ 1462 w 3263"/>
                <a:gd name="T63" fmla="*/ 3827 h 4032"/>
                <a:gd name="T64" fmla="*/ 1703 w 3263"/>
                <a:gd name="T65" fmla="*/ 3835 h 4032"/>
                <a:gd name="T66" fmla="*/ 1704 w 3263"/>
                <a:gd name="T67" fmla="*/ 3548 h 4032"/>
                <a:gd name="T68" fmla="*/ 1449 w 3263"/>
                <a:gd name="T69" fmla="*/ 3577 h 4032"/>
                <a:gd name="T70" fmla="*/ 1462 w 3263"/>
                <a:gd name="T71" fmla="*/ 4032 h 4032"/>
                <a:gd name="T72" fmla="*/ 1798 w 3263"/>
                <a:gd name="T73" fmla="*/ 3587 h 4032"/>
                <a:gd name="T74" fmla="*/ 1987 w 3263"/>
                <a:gd name="T75" fmla="*/ 3889 h 4032"/>
                <a:gd name="T76" fmla="*/ 2177 w 3263"/>
                <a:gd name="T77" fmla="*/ 3587 h 4032"/>
                <a:gd name="T78" fmla="*/ 2030 w 3263"/>
                <a:gd name="T79" fmla="*/ 3598 h 4032"/>
                <a:gd name="T80" fmla="*/ 2030 w 3263"/>
                <a:gd name="T81" fmla="*/ 3785 h 4032"/>
                <a:gd name="T82" fmla="*/ 1906 w 3263"/>
                <a:gd name="T83" fmla="*/ 3692 h 4032"/>
                <a:gd name="T84" fmla="*/ 2495 w 3263"/>
                <a:gd name="T85" fmla="*/ 3500 h 4032"/>
                <a:gd name="T86" fmla="*/ 2343 w 3263"/>
                <a:gd name="T87" fmla="*/ 3577 h 4032"/>
                <a:gd name="T88" fmla="*/ 2356 w 3263"/>
                <a:gd name="T89" fmla="*/ 3880 h 4032"/>
                <a:gd name="T90" fmla="*/ 2469 w 3263"/>
                <a:gd name="T91" fmla="*/ 3606 h 4032"/>
                <a:gd name="T92" fmla="*/ 2826 w 3263"/>
                <a:gd name="T93" fmla="*/ 3578 h 4032"/>
                <a:gd name="T94" fmla="*/ 2519 w 3263"/>
                <a:gd name="T95" fmla="*/ 3521 h 4032"/>
                <a:gd name="T96" fmla="*/ 2700 w 3263"/>
                <a:gd name="T97" fmla="*/ 3592 h 4032"/>
                <a:gd name="T98" fmla="*/ 2523 w 3263"/>
                <a:gd name="T99" fmla="*/ 3673 h 4032"/>
                <a:gd name="T100" fmla="*/ 2598 w 3263"/>
                <a:gd name="T101" fmla="*/ 3884 h 4032"/>
                <a:gd name="T102" fmla="*/ 2844 w 3263"/>
                <a:gd name="T103" fmla="*/ 3880 h 4032"/>
                <a:gd name="T104" fmla="*/ 2723 w 3263"/>
                <a:gd name="T105" fmla="*/ 3721 h 4032"/>
                <a:gd name="T106" fmla="*/ 2618 w 3263"/>
                <a:gd name="T107" fmla="*/ 3799 h 4032"/>
                <a:gd name="T108" fmla="*/ 2642 w 3263"/>
                <a:gd name="T109" fmla="*/ 3715 h 4032"/>
                <a:gd name="T110" fmla="*/ 2272 w 3263"/>
                <a:gd name="T111" fmla="*/ 3090 h 4032"/>
                <a:gd name="T112" fmla="*/ 3263 w 3263"/>
                <a:gd name="T113" fmla="*/ 3263 h 4032"/>
                <a:gd name="T114" fmla="*/ 2831 w 3263"/>
                <a:gd name="T115" fmla="*/ 2971 h 4032"/>
                <a:gd name="T116" fmla="*/ 1993 w 3263"/>
                <a:gd name="T117" fmla="*/ 2925 h 4032"/>
                <a:gd name="T118" fmla="*/ 2998 w 3263"/>
                <a:gd name="T119" fmla="*/ 2597 h 4032"/>
                <a:gd name="T120" fmla="*/ 2831 w 3263"/>
                <a:gd name="T121" fmla="*/ 2815 h 4032"/>
                <a:gd name="T122" fmla="*/ 0 w 3263"/>
                <a:gd name="T123" fmla="*/ 0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3" h="4032">
                  <a:moveTo>
                    <a:pt x="1439" y="0"/>
                  </a:moveTo>
                  <a:cubicBezTo>
                    <a:pt x="1470" y="121"/>
                    <a:pt x="1486" y="251"/>
                    <a:pt x="1486" y="390"/>
                  </a:cubicBezTo>
                  <a:cubicBezTo>
                    <a:pt x="1486" y="705"/>
                    <a:pt x="1374" y="1020"/>
                    <a:pt x="1188" y="1235"/>
                  </a:cubicBezTo>
                  <a:cubicBezTo>
                    <a:pt x="964" y="1487"/>
                    <a:pt x="639" y="1623"/>
                    <a:pt x="247" y="1623"/>
                  </a:cubicBezTo>
                  <a:cubicBezTo>
                    <a:pt x="162" y="1623"/>
                    <a:pt x="79" y="1617"/>
                    <a:pt x="0" y="1604"/>
                  </a:cubicBezTo>
                  <a:lnTo>
                    <a:pt x="0" y="3263"/>
                  </a:lnTo>
                  <a:lnTo>
                    <a:pt x="934" y="3263"/>
                  </a:lnTo>
                  <a:lnTo>
                    <a:pt x="934" y="2408"/>
                  </a:lnTo>
                  <a:lnTo>
                    <a:pt x="1167" y="2408"/>
                  </a:lnTo>
                  <a:lnTo>
                    <a:pt x="1167" y="2782"/>
                  </a:lnTo>
                  <a:lnTo>
                    <a:pt x="1438" y="2408"/>
                  </a:lnTo>
                  <a:lnTo>
                    <a:pt x="1699" y="2408"/>
                  </a:lnTo>
                  <a:lnTo>
                    <a:pt x="1378" y="2805"/>
                  </a:lnTo>
                  <a:lnTo>
                    <a:pt x="1670" y="3191"/>
                  </a:lnTo>
                  <a:lnTo>
                    <a:pt x="1971" y="2408"/>
                  </a:lnTo>
                  <a:lnTo>
                    <a:pt x="2252" y="2408"/>
                  </a:lnTo>
                  <a:lnTo>
                    <a:pt x="2580" y="3263"/>
                  </a:lnTo>
                  <a:lnTo>
                    <a:pt x="2598" y="3263"/>
                  </a:lnTo>
                  <a:lnTo>
                    <a:pt x="2598" y="2408"/>
                  </a:lnTo>
                  <a:lnTo>
                    <a:pt x="2910" y="2408"/>
                  </a:lnTo>
                  <a:cubicBezTo>
                    <a:pt x="2991" y="2408"/>
                    <a:pt x="3058" y="2418"/>
                    <a:pt x="3111" y="2437"/>
                  </a:cubicBezTo>
                  <a:cubicBezTo>
                    <a:pt x="3165" y="2457"/>
                    <a:pt x="3204" y="2487"/>
                    <a:pt x="3231" y="2528"/>
                  </a:cubicBezTo>
                  <a:cubicBezTo>
                    <a:pt x="3246" y="2551"/>
                    <a:pt x="3256" y="2578"/>
                    <a:pt x="3263" y="2608"/>
                  </a:cubicBezTo>
                  <a:lnTo>
                    <a:pt x="3263" y="0"/>
                  </a:lnTo>
                  <a:lnTo>
                    <a:pt x="1439" y="0"/>
                  </a:lnTo>
                  <a:close/>
                  <a:moveTo>
                    <a:pt x="213" y="3592"/>
                  </a:moveTo>
                  <a:cubicBezTo>
                    <a:pt x="228" y="3592"/>
                    <a:pt x="242" y="3596"/>
                    <a:pt x="253" y="3604"/>
                  </a:cubicBezTo>
                  <a:cubicBezTo>
                    <a:pt x="265" y="3612"/>
                    <a:pt x="274" y="3623"/>
                    <a:pt x="280" y="3638"/>
                  </a:cubicBezTo>
                  <a:cubicBezTo>
                    <a:pt x="286" y="3652"/>
                    <a:pt x="290" y="3669"/>
                    <a:pt x="290" y="3689"/>
                  </a:cubicBezTo>
                  <a:cubicBezTo>
                    <a:pt x="290" y="3711"/>
                    <a:pt x="286" y="3730"/>
                    <a:pt x="280" y="3745"/>
                  </a:cubicBezTo>
                  <a:cubicBezTo>
                    <a:pt x="273" y="3760"/>
                    <a:pt x="264" y="3772"/>
                    <a:pt x="252" y="3780"/>
                  </a:cubicBezTo>
                  <a:cubicBezTo>
                    <a:pt x="240" y="3788"/>
                    <a:pt x="226" y="3793"/>
                    <a:pt x="211" y="3792"/>
                  </a:cubicBezTo>
                  <a:cubicBezTo>
                    <a:pt x="195" y="3792"/>
                    <a:pt x="181" y="3788"/>
                    <a:pt x="170" y="3781"/>
                  </a:cubicBezTo>
                  <a:cubicBezTo>
                    <a:pt x="158" y="3773"/>
                    <a:pt x="149" y="3761"/>
                    <a:pt x="143" y="3746"/>
                  </a:cubicBezTo>
                  <a:cubicBezTo>
                    <a:pt x="136" y="3732"/>
                    <a:pt x="133" y="3714"/>
                    <a:pt x="133" y="3693"/>
                  </a:cubicBezTo>
                  <a:cubicBezTo>
                    <a:pt x="133" y="3671"/>
                    <a:pt x="136" y="3653"/>
                    <a:pt x="143" y="3638"/>
                  </a:cubicBezTo>
                  <a:cubicBezTo>
                    <a:pt x="149" y="3623"/>
                    <a:pt x="158" y="3612"/>
                    <a:pt x="170" y="3604"/>
                  </a:cubicBezTo>
                  <a:cubicBezTo>
                    <a:pt x="182" y="3596"/>
                    <a:pt x="196" y="3592"/>
                    <a:pt x="213" y="3592"/>
                  </a:cubicBezTo>
                  <a:close/>
                  <a:moveTo>
                    <a:pt x="133" y="3827"/>
                  </a:moveTo>
                  <a:cubicBezTo>
                    <a:pt x="148" y="3848"/>
                    <a:pt x="165" y="3864"/>
                    <a:pt x="186" y="3874"/>
                  </a:cubicBezTo>
                  <a:cubicBezTo>
                    <a:pt x="206" y="3885"/>
                    <a:pt x="229" y="3890"/>
                    <a:pt x="256" y="3890"/>
                  </a:cubicBezTo>
                  <a:cubicBezTo>
                    <a:pt x="280" y="3890"/>
                    <a:pt x="302" y="3885"/>
                    <a:pt x="322" y="3876"/>
                  </a:cubicBezTo>
                  <a:cubicBezTo>
                    <a:pt x="342" y="3866"/>
                    <a:pt x="360" y="3853"/>
                    <a:pt x="375" y="3835"/>
                  </a:cubicBezTo>
                  <a:cubicBezTo>
                    <a:pt x="389" y="3818"/>
                    <a:pt x="401" y="3797"/>
                    <a:pt x="409" y="3773"/>
                  </a:cubicBezTo>
                  <a:cubicBezTo>
                    <a:pt x="418" y="3748"/>
                    <a:pt x="422" y="3721"/>
                    <a:pt x="422" y="3691"/>
                  </a:cubicBezTo>
                  <a:cubicBezTo>
                    <a:pt x="422" y="3661"/>
                    <a:pt x="418" y="3634"/>
                    <a:pt x="410" y="3610"/>
                  </a:cubicBezTo>
                  <a:cubicBezTo>
                    <a:pt x="402" y="3586"/>
                    <a:pt x="390" y="3565"/>
                    <a:pt x="375" y="3548"/>
                  </a:cubicBezTo>
                  <a:cubicBezTo>
                    <a:pt x="360" y="3531"/>
                    <a:pt x="343" y="3519"/>
                    <a:pt x="322" y="3510"/>
                  </a:cubicBezTo>
                  <a:cubicBezTo>
                    <a:pt x="302" y="3501"/>
                    <a:pt x="279" y="3496"/>
                    <a:pt x="254" y="3496"/>
                  </a:cubicBezTo>
                  <a:cubicBezTo>
                    <a:pt x="225" y="3496"/>
                    <a:pt x="199" y="3503"/>
                    <a:pt x="176" y="3517"/>
                  </a:cubicBezTo>
                  <a:cubicBezTo>
                    <a:pt x="153" y="3531"/>
                    <a:pt x="134" y="3551"/>
                    <a:pt x="120" y="3577"/>
                  </a:cubicBezTo>
                  <a:lnTo>
                    <a:pt x="120" y="3506"/>
                  </a:lnTo>
                  <a:lnTo>
                    <a:pt x="5" y="3506"/>
                  </a:lnTo>
                  <a:lnTo>
                    <a:pt x="5" y="4032"/>
                  </a:lnTo>
                  <a:lnTo>
                    <a:pt x="133" y="4032"/>
                  </a:lnTo>
                  <a:lnTo>
                    <a:pt x="133" y="3827"/>
                  </a:lnTo>
                  <a:close/>
                  <a:moveTo>
                    <a:pt x="649" y="3496"/>
                  </a:moveTo>
                  <a:cubicBezTo>
                    <a:pt x="603" y="3496"/>
                    <a:pt x="565" y="3504"/>
                    <a:pt x="533" y="3520"/>
                  </a:cubicBezTo>
                  <a:cubicBezTo>
                    <a:pt x="501" y="3535"/>
                    <a:pt x="477" y="3558"/>
                    <a:pt x="460" y="3587"/>
                  </a:cubicBezTo>
                  <a:cubicBezTo>
                    <a:pt x="443" y="3617"/>
                    <a:pt x="434" y="3652"/>
                    <a:pt x="434" y="3693"/>
                  </a:cubicBezTo>
                  <a:cubicBezTo>
                    <a:pt x="434" y="3734"/>
                    <a:pt x="443" y="3769"/>
                    <a:pt x="460" y="3798"/>
                  </a:cubicBezTo>
                  <a:cubicBezTo>
                    <a:pt x="477" y="3828"/>
                    <a:pt x="501" y="3850"/>
                    <a:pt x="533" y="3865"/>
                  </a:cubicBezTo>
                  <a:cubicBezTo>
                    <a:pt x="565" y="3881"/>
                    <a:pt x="604" y="3889"/>
                    <a:pt x="649" y="3889"/>
                  </a:cubicBezTo>
                  <a:cubicBezTo>
                    <a:pt x="694" y="3889"/>
                    <a:pt x="732" y="3881"/>
                    <a:pt x="764" y="3865"/>
                  </a:cubicBezTo>
                  <a:cubicBezTo>
                    <a:pt x="796" y="3850"/>
                    <a:pt x="821" y="3828"/>
                    <a:pt x="838" y="3798"/>
                  </a:cubicBezTo>
                  <a:cubicBezTo>
                    <a:pt x="855" y="3769"/>
                    <a:pt x="864" y="3734"/>
                    <a:pt x="864" y="3693"/>
                  </a:cubicBezTo>
                  <a:cubicBezTo>
                    <a:pt x="864" y="3652"/>
                    <a:pt x="855" y="3617"/>
                    <a:pt x="838" y="3587"/>
                  </a:cubicBezTo>
                  <a:cubicBezTo>
                    <a:pt x="821" y="3558"/>
                    <a:pt x="796" y="3535"/>
                    <a:pt x="764" y="3520"/>
                  </a:cubicBezTo>
                  <a:cubicBezTo>
                    <a:pt x="732" y="3504"/>
                    <a:pt x="694" y="3496"/>
                    <a:pt x="649" y="3496"/>
                  </a:cubicBezTo>
                  <a:close/>
                  <a:moveTo>
                    <a:pt x="649" y="3585"/>
                  </a:moveTo>
                  <a:cubicBezTo>
                    <a:pt x="665" y="3585"/>
                    <a:pt x="679" y="3590"/>
                    <a:pt x="691" y="3598"/>
                  </a:cubicBezTo>
                  <a:cubicBezTo>
                    <a:pt x="703" y="3607"/>
                    <a:pt x="713" y="3619"/>
                    <a:pt x="720" y="3635"/>
                  </a:cubicBezTo>
                  <a:cubicBezTo>
                    <a:pt x="726" y="3651"/>
                    <a:pt x="730" y="3670"/>
                    <a:pt x="730" y="3692"/>
                  </a:cubicBezTo>
                  <a:cubicBezTo>
                    <a:pt x="730" y="3714"/>
                    <a:pt x="726" y="3733"/>
                    <a:pt x="720" y="3749"/>
                  </a:cubicBezTo>
                  <a:cubicBezTo>
                    <a:pt x="713" y="3765"/>
                    <a:pt x="703" y="3777"/>
                    <a:pt x="691" y="3785"/>
                  </a:cubicBezTo>
                  <a:cubicBezTo>
                    <a:pt x="679" y="3794"/>
                    <a:pt x="665" y="3798"/>
                    <a:pt x="649" y="3798"/>
                  </a:cubicBezTo>
                  <a:cubicBezTo>
                    <a:pt x="633" y="3798"/>
                    <a:pt x="619" y="3794"/>
                    <a:pt x="607" y="3785"/>
                  </a:cubicBezTo>
                  <a:cubicBezTo>
                    <a:pt x="595" y="3777"/>
                    <a:pt x="585" y="3765"/>
                    <a:pt x="578" y="3749"/>
                  </a:cubicBezTo>
                  <a:cubicBezTo>
                    <a:pt x="571" y="3733"/>
                    <a:pt x="567" y="3714"/>
                    <a:pt x="567" y="3692"/>
                  </a:cubicBezTo>
                  <a:cubicBezTo>
                    <a:pt x="567" y="3670"/>
                    <a:pt x="571" y="3651"/>
                    <a:pt x="578" y="3635"/>
                  </a:cubicBezTo>
                  <a:cubicBezTo>
                    <a:pt x="585" y="3620"/>
                    <a:pt x="594" y="3607"/>
                    <a:pt x="606" y="3599"/>
                  </a:cubicBezTo>
                  <a:cubicBezTo>
                    <a:pt x="619" y="3590"/>
                    <a:pt x="633" y="3585"/>
                    <a:pt x="649" y="3585"/>
                  </a:cubicBezTo>
                  <a:close/>
                  <a:moveTo>
                    <a:pt x="1167" y="3263"/>
                  </a:moveTo>
                  <a:lnTo>
                    <a:pt x="1167" y="3558"/>
                  </a:lnTo>
                  <a:cubicBezTo>
                    <a:pt x="1152" y="3537"/>
                    <a:pt x="1135" y="3522"/>
                    <a:pt x="1114" y="3511"/>
                  </a:cubicBezTo>
                  <a:cubicBezTo>
                    <a:pt x="1093" y="3501"/>
                    <a:pt x="1070" y="3496"/>
                    <a:pt x="1044" y="3496"/>
                  </a:cubicBezTo>
                  <a:cubicBezTo>
                    <a:pt x="1010" y="3496"/>
                    <a:pt x="981" y="3504"/>
                    <a:pt x="957" y="3520"/>
                  </a:cubicBezTo>
                  <a:cubicBezTo>
                    <a:pt x="932" y="3535"/>
                    <a:pt x="913" y="3557"/>
                    <a:pt x="899" y="3586"/>
                  </a:cubicBezTo>
                  <a:cubicBezTo>
                    <a:pt x="886" y="3614"/>
                    <a:pt x="879" y="3648"/>
                    <a:pt x="879" y="3688"/>
                  </a:cubicBezTo>
                  <a:cubicBezTo>
                    <a:pt x="879" y="3718"/>
                    <a:pt x="883" y="3745"/>
                    <a:pt x="891" y="3769"/>
                  </a:cubicBezTo>
                  <a:cubicBezTo>
                    <a:pt x="899" y="3794"/>
                    <a:pt x="910" y="3814"/>
                    <a:pt x="925" y="3832"/>
                  </a:cubicBezTo>
                  <a:cubicBezTo>
                    <a:pt x="940" y="3849"/>
                    <a:pt x="957" y="3862"/>
                    <a:pt x="978" y="3871"/>
                  </a:cubicBezTo>
                  <a:cubicBezTo>
                    <a:pt x="998" y="3881"/>
                    <a:pt x="1021" y="3885"/>
                    <a:pt x="1045" y="3885"/>
                  </a:cubicBezTo>
                  <a:cubicBezTo>
                    <a:pt x="1075" y="3885"/>
                    <a:pt x="1101" y="3878"/>
                    <a:pt x="1124" y="3865"/>
                  </a:cubicBezTo>
                  <a:cubicBezTo>
                    <a:pt x="1147" y="3851"/>
                    <a:pt x="1166" y="3831"/>
                    <a:pt x="1180" y="3805"/>
                  </a:cubicBezTo>
                  <a:lnTo>
                    <a:pt x="1180" y="3880"/>
                  </a:lnTo>
                  <a:lnTo>
                    <a:pt x="1295" y="3880"/>
                  </a:lnTo>
                  <a:lnTo>
                    <a:pt x="1295" y="3263"/>
                  </a:lnTo>
                  <a:lnTo>
                    <a:pt x="1435" y="3263"/>
                  </a:lnTo>
                  <a:lnTo>
                    <a:pt x="1167" y="2871"/>
                  </a:lnTo>
                  <a:lnTo>
                    <a:pt x="1167" y="3263"/>
                  </a:lnTo>
                  <a:close/>
                  <a:moveTo>
                    <a:pt x="1084" y="3590"/>
                  </a:moveTo>
                  <a:cubicBezTo>
                    <a:pt x="1101" y="3590"/>
                    <a:pt x="1115" y="3594"/>
                    <a:pt x="1128" y="3602"/>
                  </a:cubicBezTo>
                  <a:cubicBezTo>
                    <a:pt x="1140" y="3610"/>
                    <a:pt x="1149" y="3621"/>
                    <a:pt x="1156" y="3636"/>
                  </a:cubicBezTo>
                  <a:cubicBezTo>
                    <a:pt x="1163" y="3651"/>
                    <a:pt x="1166" y="3669"/>
                    <a:pt x="1166" y="3690"/>
                  </a:cubicBezTo>
                  <a:cubicBezTo>
                    <a:pt x="1166" y="3711"/>
                    <a:pt x="1163" y="3729"/>
                    <a:pt x="1157" y="3744"/>
                  </a:cubicBezTo>
                  <a:cubicBezTo>
                    <a:pt x="1150" y="3759"/>
                    <a:pt x="1141" y="3770"/>
                    <a:pt x="1129" y="3778"/>
                  </a:cubicBezTo>
                  <a:cubicBezTo>
                    <a:pt x="1118" y="3786"/>
                    <a:pt x="1104" y="3790"/>
                    <a:pt x="1087" y="3790"/>
                  </a:cubicBezTo>
                  <a:cubicBezTo>
                    <a:pt x="1072" y="3790"/>
                    <a:pt x="1058" y="3786"/>
                    <a:pt x="1046" y="3778"/>
                  </a:cubicBezTo>
                  <a:cubicBezTo>
                    <a:pt x="1035" y="3771"/>
                    <a:pt x="1026" y="3759"/>
                    <a:pt x="1019" y="3745"/>
                  </a:cubicBezTo>
                  <a:cubicBezTo>
                    <a:pt x="1013" y="3730"/>
                    <a:pt x="1010" y="3712"/>
                    <a:pt x="1010" y="3691"/>
                  </a:cubicBezTo>
                  <a:cubicBezTo>
                    <a:pt x="1010" y="3671"/>
                    <a:pt x="1013" y="3652"/>
                    <a:pt x="1020" y="3637"/>
                  </a:cubicBezTo>
                  <a:cubicBezTo>
                    <a:pt x="1026" y="3622"/>
                    <a:pt x="1035" y="3610"/>
                    <a:pt x="1047" y="3602"/>
                  </a:cubicBezTo>
                  <a:cubicBezTo>
                    <a:pt x="1058" y="3594"/>
                    <a:pt x="1070" y="3590"/>
                    <a:pt x="1084" y="3590"/>
                  </a:cubicBezTo>
                  <a:close/>
                  <a:moveTo>
                    <a:pt x="1542" y="3592"/>
                  </a:moveTo>
                  <a:cubicBezTo>
                    <a:pt x="1557" y="3592"/>
                    <a:pt x="1570" y="3596"/>
                    <a:pt x="1582" y="3604"/>
                  </a:cubicBezTo>
                  <a:cubicBezTo>
                    <a:pt x="1593" y="3612"/>
                    <a:pt x="1602" y="3623"/>
                    <a:pt x="1609" y="3638"/>
                  </a:cubicBezTo>
                  <a:cubicBezTo>
                    <a:pt x="1615" y="3652"/>
                    <a:pt x="1618" y="3669"/>
                    <a:pt x="1619" y="3689"/>
                  </a:cubicBezTo>
                  <a:cubicBezTo>
                    <a:pt x="1618" y="3711"/>
                    <a:pt x="1615" y="3730"/>
                    <a:pt x="1609" y="3745"/>
                  </a:cubicBezTo>
                  <a:cubicBezTo>
                    <a:pt x="1602" y="3760"/>
                    <a:pt x="1593" y="3772"/>
                    <a:pt x="1581" y="3780"/>
                  </a:cubicBezTo>
                  <a:cubicBezTo>
                    <a:pt x="1569" y="3788"/>
                    <a:pt x="1555" y="3792"/>
                    <a:pt x="1539" y="3792"/>
                  </a:cubicBezTo>
                  <a:cubicBezTo>
                    <a:pt x="1524" y="3792"/>
                    <a:pt x="1510" y="3788"/>
                    <a:pt x="1499" y="3781"/>
                  </a:cubicBezTo>
                  <a:cubicBezTo>
                    <a:pt x="1487" y="3773"/>
                    <a:pt x="1478" y="3761"/>
                    <a:pt x="1471" y="3746"/>
                  </a:cubicBezTo>
                  <a:cubicBezTo>
                    <a:pt x="1465" y="3732"/>
                    <a:pt x="1462" y="3714"/>
                    <a:pt x="1462" y="3693"/>
                  </a:cubicBezTo>
                  <a:cubicBezTo>
                    <a:pt x="1462" y="3671"/>
                    <a:pt x="1465" y="3653"/>
                    <a:pt x="1472" y="3638"/>
                  </a:cubicBezTo>
                  <a:cubicBezTo>
                    <a:pt x="1478" y="3623"/>
                    <a:pt x="1487" y="3612"/>
                    <a:pt x="1499" y="3604"/>
                  </a:cubicBezTo>
                  <a:cubicBezTo>
                    <a:pt x="1511" y="3596"/>
                    <a:pt x="1525" y="3592"/>
                    <a:pt x="1542" y="3592"/>
                  </a:cubicBezTo>
                  <a:close/>
                  <a:moveTo>
                    <a:pt x="1462" y="3827"/>
                  </a:moveTo>
                  <a:cubicBezTo>
                    <a:pt x="1477" y="3848"/>
                    <a:pt x="1494" y="3864"/>
                    <a:pt x="1515" y="3874"/>
                  </a:cubicBezTo>
                  <a:cubicBezTo>
                    <a:pt x="1535" y="3885"/>
                    <a:pt x="1558" y="3890"/>
                    <a:pt x="1584" y="3890"/>
                  </a:cubicBezTo>
                  <a:cubicBezTo>
                    <a:pt x="1608" y="3890"/>
                    <a:pt x="1630" y="3885"/>
                    <a:pt x="1651" y="3876"/>
                  </a:cubicBezTo>
                  <a:cubicBezTo>
                    <a:pt x="1671" y="3866"/>
                    <a:pt x="1688" y="3853"/>
                    <a:pt x="1703" y="3835"/>
                  </a:cubicBezTo>
                  <a:cubicBezTo>
                    <a:pt x="1718" y="3818"/>
                    <a:pt x="1730" y="3797"/>
                    <a:pt x="1738" y="3773"/>
                  </a:cubicBezTo>
                  <a:cubicBezTo>
                    <a:pt x="1746" y="3748"/>
                    <a:pt x="1751" y="3721"/>
                    <a:pt x="1751" y="3691"/>
                  </a:cubicBezTo>
                  <a:cubicBezTo>
                    <a:pt x="1751" y="3661"/>
                    <a:pt x="1747" y="3634"/>
                    <a:pt x="1738" y="3610"/>
                  </a:cubicBezTo>
                  <a:cubicBezTo>
                    <a:pt x="1730" y="3586"/>
                    <a:pt x="1719" y="3565"/>
                    <a:pt x="1704" y="3548"/>
                  </a:cubicBezTo>
                  <a:cubicBezTo>
                    <a:pt x="1689" y="3531"/>
                    <a:pt x="1671" y="3519"/>
                    <a:pt x="1651" y="3510"/>
                  </a:cubicBezTo>
                  <a:cubicBezTo>
                    <a:pt x="1630" y="3501"/>
                    <a:pt x="1608" y="3496"/>
                    <a:pt x="1583" y="3496"/>
                  </a:cubicBezTo>
                  <a:cubicBezTo>
                    <a:pt x="1554" y="3496"/>
                    <a:pt x="1528" y="3503"/>
                    <a:pt x="1505" y="3517"/>
                  </a:cubicBezTo>
                  <a:cubicBezTo>
                    <a:pt x="1482" y="3531"/>
                    <a:pt x="1463" y="3551"/>
                    <a:pt x="1449" y="3577"/>
                  </a:cubicBezTo>
                  <a:lnTo>
                    <a:pt x="1449" y="3506"/>
                  </a:lnTo>
                  <a:lnTo>
                    <a:pt x="1334" y="3506"/>
                  </a:lnTo>
                  <a:lnTo>
                    <a:pt x="1334" y="4032"/>
                  </a:lnTo>
                  <a:lnTo>
                    <a:pt x="1462" y="4032"/>
                  </a:lnTo>
                  <a:lnTo>
                    <a:pt x="1462" y="3827"/>
                  </a:lnTo>
                  <a:close/>
                  <a:moveTo>
                    <a:pt x="1987" y="3496"/>
                  </a:moveTo>
                  <a:cubicBezTo>
                    <a:pt x="1942" y="3496"/>
                    <a:pt x="1903" y="3504"/>
                    <a:pt x="1871" y="3520"/>
                  </a:cubicBezTo>
                  <a:cubicBezTo>
                    <a:pt x="1840" y="3535"/>
                    <a:pt x="1815" y="3558"/>
                    <a:pt x="1798" y="3587"/>
                  </a:cubicBezTo>
                  <a:cubicBezTo>
                    <a:pt x="1781" y="3617"/>
                    <a:pt x="1773" y="3652"/>
                    <a:pt x="1773" y="3693"/>
                  </a:cubicBezTo>
                  <a:cubicBezTo>
                    <a:pt x="1773" y="3734"/>
                    <a:pt x="1781" y="3769"/>
                    <a:pt x="1798" y="3798"/>
                  </a:cubicBezTo>
                  <a:cubicBezTo>
                    <a:pt x="1815" y="3828"/>
                    <a:pt x="1840" y="3850"/>
                    <a:pt x="1872" y="3865"/>
                  </a:cubicBezTo>
                  <a:cubicBezTo>
                    <a:pt x="1904" y="3881"/>
                    <a:pt x="1942" y="3889"/>
                    <a:pt x="1987" y="3889"/>
                  </a:cubicBezTo>
                  <a:cubicBezTo>
                    <a:pt x="2032" y="3889"/>
                    <a:pt x="2071" y="3881"/>
                    <a:pt x="2103" y="3865"/>
                  </a:cubicBezTo>
                  <a:cubicBezTo>
                    <a:pt x="2135" y="3850"/>
                    <a:pt x="2159" y="3828"/>
                    <a:pt x="2177" y="3798"/>
                  </a:cubicBezTo>
                  <a:cubicBezTo>
                    <a:pt x="2193" y="3769"/>
                    <a:pt x="2202" y="3734"/>
                    <a:pt x="2202" y="3693"/>
                  </a:cubicBezTo>
                  <a:cubicBezTo>
                    <a:pt x="2202" y="3652"/>
                    <a:pt x="2193" y="3617"/>
                    <a:pt x="2177" y="3587"/>
                  </a:cubicBezTo>
                  <a:cubicBezTo>
                    <a:pt x="2159" y="3558"/>
                    <a:pt x="2135" y="3535"/>
                    <a:pt x="2103" y="3520"/>
                  </a:cubicBezTo>
                  <a:cubicBezTo>
                    <a:pt x="2071" y="3504"/>
                    <a:pt x="2032" y="3496"/>
                    <a:pt x="1987" y="3496"/>
                  </a:cubicBezTo>
                  <a:close/>
                  <a:moveTo>
                    <a:pt x="1987" y="3585"/>
                  </a:moveTo>
                  <a:cubicBezTo>
                    <a:pt x="2003" y="3585"/>
                    <a:pt x="2017" y="3590"/>
                    <a:pt x="2030" y="3598"/>
                  </a:cubicBezTo>
                  <a:cubicBezTo>
                    <a:pt x="2042" y="3607"/>
                    <a:pt x="2051" y="3619"/>
                    <a:pt x="2058" y="3635"/>
                  </a:cubicBezTo>
                  <a:cubicBezTo>
                    <a:pt x="2065" y="3651"/>
                    <a:pt x="2068" y="3670"/>
                    <a:pt x="2069" y="3692"/>
                  </a:cubicBezTo>
                  <a:cubicBezTo>
                    <a:pt x="2068" y="3714"/>
                    <a:pt x="2065" y="3733"/>
                    <a:pt x="2058" y="3749"/>
                  </a:cubicBezTo>
                  <a:cubicBezTo>
                    <a:pt x="2051" y="3765"/>
                    <a:pt x="2042" y="3777"/>
                    <a:pt x="2030" y="3785"/>
                  </a:cubicBezTo>
                  <a:cubicBezTo>
                    <a:pt x="2017" y="3794"/>
                    <a:pt x="2003" y="3798"/>
                    <a:pt x="1987" y="3798"/>
                  </a:cubicBezTo>
                  <a:cubicBezTo>
                    <a:pt x="1971" y="3798"/>
                    <a:pt x="1958" y="3794"/>
                    <a:pt x="1945" y="3785"/>
                  </a:cubicBezTo>
                  <a:cubicBezTo>
                    <a:pt x="1933" y="3777"/>
                    <a:pt x="1924" y="3765"/>
                    <a:pt x="1917" y="3749"/>
                  </a:cubicBezTo>
                  <a:cubicBezTo>
                    <a:pt x="1909" y="3733"/>
                    <a:pt x="1906" y="3714"/>
                    <a:pt x="1906" y="3692"/>
                  </a:cubicBezTo>
                  <a:cubicBezTo>
                    <a:pt x="1906" y="3670"/>
                    <a:pt x="1909" y="3651"/>
                    <a:pt x="1916" y="3635"/>
                  </a:cubicBezTo>
                  <a:cubicBezTo>
                    <a:pt x="1923" y="3620"/>
                    <a:pt x="1933" y="3607"/>
                    <a:pt x="1945" y="3599"/>
                  </a:cubicBezTo>
                  <a:cubicBezTo>
                    <a:pt x="1957" y="3590"/>
                    <a:pt x="1971" y="3585"/>
                    <a:pt x="1987" y="3585"/>
                  </a:cubicBezTo>
                  <a:close/>
                  <a:moveTo>
                    <a:pt x="2495" y="3500"/>
                  </a:moveTo>
                  <a:cubicBezTo>
                    <a:pt x="2488" y="3499"/>
                    <a:pt x="2481" y="3498"/>
                    <a:pt x="2474" y="3497"/>
                  </a:cubicBezTo>
                  <a:cubicBezTo>
                    <a:pt x="2468" y="3496"/>
                    <a:pt x="2462" y="3496"/>
                    <a:pt x="2457" y="3496"/>
                  </a:cubicBezTo>
                  <a:cubicBezTo>
                    <a:pt x="2431" y="3496"/>
                    <a:pt x="2409" y="3503"/>
                    <a:pt x="2390" y="3516"/>
                  </a:cubicBezTo>
                  <a:cubicBezTo>
                    <a:pt x="2371" y="3529"/>
                    <a:pt x="2356" y="3550"/>
                    <a:pt x="2343" y="3577"/>
                  </a:cubicBezTo>
                  <a:lnTo>
                    <a:pt x="2343" y="3506"/>
                  </a:lnTo>
                  <a:lnTo>
                    <a:pt x="2228" y="3506"/>
                  </a:lnTo>
                  <a:lnTo>
                    <a:pt x="2228" y="3880"/>
                  </a:lnTo>
                  <a:lnTo>
                    <a:pt x="2356" y="3880"/>
                  </a:lnTo>
                  <a:lnTo>
                    <a:pt x="2356" y="3721"/>
                  </a:lnTo>
                  <a:cubicBezTo>
                    <a:pt x="2356" y="3682"/>
                    <a:pt x="2364" y="3653"/>
                    <a:pt x="2380" y="3633"/>
                  </a:cubicBezTo>
                  <a:cubicBezTo>
                    <a:pt x="2395" y="3614"/>
                    <a:pt x="2418" y="3604"/>
                    <a:pt x="2449" y="3604"/>
                  </a:cubicBezTo>
                  <a:cubicBezTo>
                    <a:pt x="2456" y="3604"/>
                    <a:pt x="2463" y="3605"/>
                    <a:pt x="2469" y="3606"/>
                  </a:cubicBezTo>
                  <a:cubicBezTo>
                    <a:pt x="2476" y="3607"/>
                    <a:pt x="2482" y="3608"/>
                    <a:pt x="2489" y="3611"/>
                  </a:cubicBezTo>
                  <a:lnTo>
                    <a:pt x="2495" y="3500"/>
                  </a:lnTo>
                  <a:close/>
                  <a:moveTo>
                    <a:pt x="2844" y="3684"/>
                  </a:moveTo>
                  <a:cubicBezTo>
                    <a:pt x="2844" y="3641"/>
                    <a:pt x="2838" y="3606"/>
                    <a:pt x="2826" y="3578"/>
                  </a:cubicBezTo>
                  <a:cubicBezTo>
                    <a:pt x="2813" y="3550"/>
                    <a:pt x="2794" y="3529"/>
                    <a:pt x="2768" y="3516"/>
                  </a:cubicBezTo>
                  <a:cubicBezTo>
                    <a:pt x="2742" y="3502"/>
                    <a:pt x="2708" y="3495"/>
                    <a:pt x="2667" y="3495"/>
                  </a:cubicBezTo>
                  <a:cubicBezTo>
                    <a:pt x="2639" y="3495"/>
                    <a:pt x="2613" y="3497"/>
                    <a:pt x="2588" y="3502"/>
                  </a:cubicBezTo>
                  <a:cubicBezTo>
                    <a:pt x="2564" y="3506"/>
                    <a:pt x="2541" y="3512"/>
                    <a:pt x="2519" y="3521"/>
                  </a:cubicBezTo>
                  <a:lnTo>
                    <a:pt x="2521" y="3606"/>
                  </a:lnTo>
                  <a:cubicBezTo>
                    <a:pt x="2543" y="3596"/>
                    <a:pt x="2564" y="3588"/>
                    <a:pt x="2582" y="3583"/>
                  </a:cubicBezTo>
                  <a:cubicBezTo>
                    <a:pt x="2601" y="3578"/>
                    <a:pt x="2617" y="3575"/>
                    <a:pt x="2632" y="3575"/>
                  </a:cubicBezTo>
                  <a:cubicBezTo>
                    <a:pt x="2662" y="3575"/>
                    <a:pt x="2684" y="3581"/>
                    <a:pt x="2700" y="3592"/>
                  </a:cubicBezTo>
                  <a:cubicBezTo>
                    <a:pt x="2716" y="3602"/>
                    <a:pt x="2723" y="3618"/>
                    <a:pt x="2723" y="3638"/>
                  </a:cubicBezTo>
                  <a:lnTo>
                    <a:pt x="2723" y="3643"/>
                  </a:lnTo>
                  <a:lnTo>
                    <a:pt x="2673" y="3643"/>
                  </a:lnTo>
                  <a:cubicBezTo>
                    <a:pt x="2606" y="3643"/>
                    <a:pt x="2556" y="3653"/>
                    <a:pt x="2523" y="3673"/>
                  </a:cubicBezTo>
                  <a:cubicBezTo>
                    <a:pt x="2490" y="3693"/>
                    <a:pt x="2473" y="3724"/>
                    <a:pt x="2473" y="3766"/>
                  </a:cubicBezTo>
                  <a:cubicBezTo>
                    <a:pt x="2474" y="3789"/>
                    <a:pt x="2479" y="3810"/>
                    <a:pt x="2489" y="3828"/>
                  </a:cubicBezTo>
                  <a:cubicBezTo>
                    <a:pt x="2499" y="3846"/>
                    <a:pt x="2513" y="3859"/>
                    <a:pt x="2532" y="3869"/>
                  </a:cubicBezTo>
                  <a:cubicBezTo>
                    <a:pt x="2550" y="3879"/>
                    <a:pt x="2572" y="3884"/>
                    <a:pt x="2598" y="3884"/>
                  </a:cubicBezTo>
                  <a:cubicBezTo>
                    <a:pt x="2627" y="3884"/>
                    <a:pt x="2653" y="3879"/>
                    <a:pt x="2674" y="3869"/>
                  </a:cubicBezTo>
                  <a:cubicBezTo>
                    <a:pt x="2696" y="3859"/>
                    <a:pt x="2714" y="3844"/>
                    <a:pt x="2730" y="3822"/>
                  </a:cubicBezTo>
                  <a:lnTo>
                    <a:pt x="2733" y="3880"/>
                  </a:lnTo>
                  <a:lnTo>
                    <a:pt x="2844" y="3880"/>
                  </a:lnTo>
                  <a:lnTo>
                    <a:pt x="2844" y="3684"/>
                  </a:lnTo>
                  <a:close/>
                  <a:moveTo>
                    <a:pt x="2702" y="3710"/>
                  </a:moveTo>
                  <a:lnTo>
                    <a:pt x="2723" y="3710"/>
                  </a:lnTo>
                  <a:lnTo>
                    <a:pt x="2723" y="3721"/>
                  </a:lnTo>
                  <a:cubicBezTo>
                    <a:pt x="2723" y="3738"/>
                    <a:pt x="2720" y="3753"/>
                    <a:pt x="2713" y="3765"/>
                  </a:cubicBezTo>
                  <a:cubicBezTo>
                    <a:pt x="2706" y="3778"/>
                    <a:pt x="2697" y="3788"/>
                    <a:pt x="2685" y="3794"/>
                  </a:cubicBezTo>
                  <a:cubicBezTo>
                    <a:pt x="2673" y="3801"/>
                    <a:pt x="2659" y="3805"/>
                    <a:pt x="2644" y="3805"/>
                  </a:cubicBezTo>
                  <a:cubicBezTo>
                    <a:pt x="2634" y="3805"/>
                    <a:pt x="2626" y="3803"/>
                    <a:pt x="2618" y="3799"/>
                  </a:cubicBezTo>
                  <a:cubicBezTo>
                    <a:pt x="2611" y="3795"/>
                    <a:pt x="2605" y="3790"/>
                    <a:pt x="2602" y="3784"/>
                  </a:cubicBezTo>
                  <a:cubicBezTo>
                    <a:pt x="2598" y="3777"/>
                    <a:pt x="2596" y="3770"/>
                    <a:pt x="2596" y="3761"/>
                  </a:cubicBezTo>
                  <a:cubicBezTo>
                    <a:pt x="2596" y="3749"/>
                    <a:pt x="2599" y="3739"/>
                    <a:pt x="2607" y="3731"/>
                  </a:cubicBezTo>
                  <a:cubicBezTo>
                    <a:pt x="2615" y="3723"/>
                    <a:pt x="2626" y="3718"/>
                    <a:pt x="2642" y="3715"/>
                  </a:cubicBezTo>
                  <a:cubicBezTo>
                    <a:pt x="2658" y="3711"/>
                    <a:pt x="2678" y="3709"/>
                    <a:pt x="2702" y="3710"/>
                  </a:cubicBezTo>
                  <a:close/>
                  <a:moveTo>
                    <a:pt x="1873" y="3263"/>
                  </a:moveTo>
                  <a:lnTo>
                    <a:pt x="2331" y="3263"/>
                  </a:lnTo>
                  <a:lnTo>
                    <a:pt x="2272" y="3090"/>
                  </a:lnTo>
                  <a:lnTo>
                    <a:pt x="1935" y="3090"/>
                  </a:lnTo>
                  <a:lnTo>
                    <a:pt x="1873" y="3263"/>
                  </a:lnTo>
                  <a:close/>
                  <a:moveTo>
                    <a:pt x="2831" y="3263"/>
                  </a:moveTo>
                  <a:lnTo>
                    <a:pt x="3263" y="3263"/>
                  </a:lnTo>
                  <a:lnTo>
                    <a:pt x="3263" y="2758"/>
                  </a:lnTo>
                  <a:cubicBezTo>
                    <a:pt x="3251" y="2816"/>
                    <a:pt x="3224" y="2862"/>
                    <a:pt x="3183" y="2897"/>
                  </a:cubicBezTo>
                  <a:cubicBezTo>
                    <a:pt x="3126" y="2946"/>
                    <a:pt x="3042" y="2971"/>
                    <a:pt x="2931" y="2971"/>
                  </a:cubicBezTo>
                  <a:lnTo>
                    <a:pt x="2831" y="2971"/>
                  </a:lnTo>
                  <a:lnTo>
                    <a:pt x="2831" y="3263"/>
                  </a:lnTo>
                  <a:close/>
                  <a:moveTo>
                    <a:pt x="2107" y="2601"/>
                  </a:moveTo>
                  <a:lnTo>
                    <a:pt x="2217" y="2925"/>
                  </a:lnTo>
                  <a:lnTo>
                    <a:pt x="1993" y="2925"/>
                  </a:lnTo>
                  <a:lnTo>
                    <a:pt x="2107" y="2601"/>
                  </a:lnTo>
                  <a:close/>
                  <a:moveTo>
                    <a:pt x="2831" y="2564"/>
                  </a:moveTo>
                  <a:lnTo>
                    <a:pt x="2894" y="2564"/>
                  </a:lnTo>
                  <a:cubicBezTo>
                    <a:pt x="2940" y="2564"/>
                    <a:pt x="2975" y="2575"/>
                    <a:pt x="2998" y="2597"/>
                  </a:cubicBezTo>
                  <a:cubicBezTo>
                    <a:pt x="3022" y="2620"/>
                    <a:pt x="3034" y="2652"/>
                    <a:pt x="3034" y="2695"/>
                  </a:cubicBezTo>
                  <a:cubicBezTo>
                    <a:pt x="3034" y="2734"/>
                    <a:pt x="3022" y="2765"/>
                    <a:pt x="2998" y="2785"/>
                  </a:cubicBezTo>
                  <a:cubicBezTo>
                    <a:pt x="2975" y="2805"/>
                    <a:pt x="2939" y="2815"/>
                    <a:pt x="2893" y="2815"/>
                  </a:cubicBezTo>
                  <a:lnTo>
                    <a:pt x="2831" y="2815"/>
                  </a:lnTo>
                  <a:lnTo>
                    <a:pt x="2831" y="2564"/>
                  </a:lnTo>
                  <a:close/>
                  <a:moveTo>
                    <a:pt x="763" y="384"/>
                  </a:moveTo>
                  <a:cubicBezTo>
                    <a:pt x="763" y="235"/>
                    <a:pt x="737" y="105"/>
                    <a:pt x="691" y="0"/>
                  </a:cubicBezTo>
                  <a:lnTo>
                    <a:pt x="0" y="0"/>
                  </a:lnTo>
                  <a:lnTo>
                    <a:pt x="0" y="988"/>
                  </a:lnTo>
                  <a:cubicBezTo>
                    <a:pt x="71" y="1032"/>
                    <a:pt x="154" y="1056"/>
                    <a:pt x="248" y="1056"/>
                  </a:cubicBezTo>
                  <a:cubicBezTo>
                    <a:pt x="556" y="1056"/>
                    <a:pt x="763" y="788"/>
                    <a:pt x="763" y="384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5601" y="3334"/>
              <a:ext cx="541" cy="196"/>
            </a:xfrm>
            <a:custGeom>
              <a:avLst/>
              <a:gdLst>
                <a:gd name="T0" fmla="*/ 0 w 2329"/>
                <a:gd name="T1" fmla="*/ 855 h 855"/>
                <a:gd name="T2" fmla="*/ 233 w 2329"/>
                <a:gd name="T3" fmla="*/ 855 h 855"/>
                <a:gd name="T4" fmla="*/ 233 w 2329"/>
                <a:gd name="T5" fmla="*/ 463 h 855"/>
                <a:gd name="T6" fmla="*/ 501 w 2329"/>
                <a:gd name="T7" fmla="*/ 855 h 855"/>
                <a:gd name="T8" fmla="*/ 939 w 2329"/>
                <a:gd name="T9" fmla="*/ 855 h 855"/>
                <a:gd name="T10" fmla="*/ 1001 w 2329"/>
                <a:gd name="T11" fmla="*/ 682 h 855"/>
                <a:gd name="T12" fmla="*/ 1338 w 2329"/>
                <a:gd name="T13" fmla="*/ 682 h 855"/>
                <a:gd name="T14" fmla="*/ 1397 w 2329"/>
                <a:gd name="T15" fmla="*/ 855 h 855"/>
                <a:gd name="T16" fmla="*/ 1646 w 2329"/>
                <a:gd name="T17" fmla="*/ 855 h 855"/>
                <a:gd name="T18" fmla="*/ 1318 w 2329"/>
                <a:gd name="T19" fmla="*/ 0 h 855"/>
                <a:gd name="T20" fmla="*/ 1037 w 2329"/>
                <a:gd name="T21" fmla="*/ 0 h 855"/>
                <a:gd name="T22" fmla="*/ 736 w 2329"/>
                <a:gd name="T23" fmla="*/ 783 h 855"/>
                <a:gd name="T24" fmla="*/ 444 w 2329"/>
                <a:gd name="T25" fmla="*/ 397 h 855"/>
                <a:gd name="T26" fmla="*/ 765 w 2329"/>
                <a:gd name="T27" fmla="*/ 0 h 855"/>
                <a:gd name="T28" fmla="*/ 504 w 2329"/>
                <a:gd name="T29" fmla="*/ 0 h 855"/>
                <a:gd name="T30" fmla="*/ 233 w 2329"/>
                <a:gd name="T31" fmla="*/ 374 h 855"/>
                <a:gd name="T32" fmla="*/ 233 w 2329"/>
                <a:gd name="T33" fmla="*/ 0 h 855"/>
                <a:gd name="T34" fmla="*/ 0 w 2329"/>
                <a:gd name="T35" fmla="*/ 0 h 855"/>
                <a:gd name="T36" fmla="*/ 0 w 2329"/>
                <a:gd name="T37" fmla="*/ 855 h 855"/>
                <a:gd name="T38" fmla="*/ 1664 w 2329"/>
                <a:gd name="T39" fmla="*/ 855 h 855"/>
                <a:gd name="T40" fmla="*/ 1897 w 2329"/>
                <a:gd name="T41" fmla="*/ 855 h 855"/>
                <a:gd name="T42" fmla="*/ 1897 w 2329"/>
                <a:gd name="T43" fmla="*/ 563 h 855"/>
                <a:gd name="T44" fmla="*/ 1997 w 2329"/>
                <a:gd name="T45" fmla="*/ 563 h 855"/>
                <a:gd name="T46" fmla="*/ 2249 w 2329"/>
                <a:gd name="T47" fmla="*/ 489 h 855"/>
                <a:gd name="T48" fmla="*/ 2329 w 2329"/>
                <a:gd name="T49" fmla="*/ 350 h 855"/>
                <a:gd name="T50" fmla="*/ 2329 w 2329"/>
                <a:gd name="T51" fmla="*/ 200 h 855"/>
                <a:gd name="T52" fmla="*/ 2297 w 2329"/>
                <a:gd name="T53" fmla="*/ 120 h 855"/>
                <a:gd name="T54" fmla="*/ 2177 w 2329"/>
                <a:gd name="T55" fmla="*/ 29 h 855"/>
                <a:gd name="T56" fmla="*/ 1976 w 2329"/>
                <a:gd name="T57" fmla="*/ 0 h 855"/>
                <a:gd name="T58" fmla="*/ 1664 w 2329"/>
                <a:gd name="T59" fmla="*/ 0 h 855"/>
                <a:gd name="T60" fmla="*/ 1664 w 2329"/>
                <a:gd name="T61" fmla="*/ 855 h 855"/>
                <a:gd name="T62" fmla="*/ 1173 w 2329"/>
                <a:gd name="T63" fmla="*/ 193 h 855"/>
                <a:gd name="T64" fmla="*/ 1283 w 2329"/>
                <a:gd name="T65" fmla="*/ 517 h 855"/>
                <a:gd name="T66" fmla="*/ 1059 w 2329"/>
                <a:gd name="T67" fmla="*/ 517 h 855"/>
                <a:gd name="T68" fmla="*/ 1173 w 2329"/>
                <a:gd name="T69" fmla="*/ 193 h 855"/>
                <a:gd name="T70" fmla="*/ 1897 w 2329"/>
                <a:gd name="T71" fmla="*/ 156 h 855"/>
                <a:gd name="T72" fmla="*/ 1960 w 2329"/>
                <a:gd name="T73" fmla="*/ 156 h 855"/>
                <a:gd name="T74" fmla="*/ 2064 w 2329"/>
                <a:gd name="T75" fmla="*/ 189 h 855"/>
                <a:gd name="T76" fmla="*/ 2100 w 2329"/>
                <a:gd name="T77" fmla="*/ 287 h 855"/>
                <a:gd name="T78" fmla="*/ 2064 w 2329"/>
                <a:gd name="T79" fmla="*/ 377 h 855"/>
                <a:gd name="T80" fmla="*/ 1959 w 2329"/>
                <a:gd name="T81" fmla="*/ 407 h 855"/>
                <a:gd name="T82" fmla="*/ 1897 w 2329"/>
                <a:gd name="T83" fmla="*/ 407 h 855"/>
                <a:gd name="T84" fmla="*/ 1897 w 2329"/>
                <a:gd name="T85" fmla="*/ 156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9" h="855">
                  <a:moveTo>
                    <a:pt x="0" y="855"/>
                  </a:moveTo>
                  <a:lnTo>
                    <a:pt x="233" y="855"/>
                  </a:lnTo>
                  <a:lnTo>
                    <a:pt x="233" y="463"/>
                  </a:lnTo>
                  <a:lnTo>
                    <a:pt x="501" y="855"/>
                  </a:lnTo>
                  <a:lnTo>
                    <a:pt x="939" y="855"/>
                  </a:lnTo>
                  <a:lnTo>
                    <a:pt x="1001" y="682"/>
                  </a:lnTo>
                  <a:lnTo>
                    <a:pt x="1338" y="682"/>
                  </a:lnTo>
                  <a:lnTo>
                    <a:pt x="1397" y="855"/>
                  </a:lnTo>
                  <a:lnTo>
                    <a:pt x="1646" y="855"/>
                  </a:lnTo>
                  <a:lnTo>
                    <a:pt x="1318" y="0"/>
                  </a:lnTo>
                  <a:lnTo>
                    <a:pt x="1037" y="0"/>
                  </a:lnTo>
                  <a:lnTo>
                    <a:pt x="736" y="783"/>
                  </a:lnTo>
                  <a:lnTo>
                    <a:pt x="444" y="397"/>
                  </a:lnTo>
                  <a:lnTo>
                    <a:pt x="765" y="0"/>
                  </a:lnTo>
                  <a:lnTo>
                    <a:pt x="504" y="0"/>
                  </a:lnTo>
                  <a:lnTo>
                    <a:pt x="233" y="3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855"/>
                  </a:lnTo>
                  <a:close/>
                  <a:moveTo>
                    <a:pt x="1664" y="855"/>
                  </a:moveTo>
                  <a:lnTo>
                    <a:pt x="1897" y="855"/>
                  </a:lnTo>
                  <a:lnTo>
                    <a:pt x="1897" y="563"/>
                  </a:lnTo>
                  <a:lnTo>
                    <a:pt x="1997" y="563"/>
                  </a:lnTo>
                  <a:cubicBezTo>
                    <a:pt x="2108" y="563"/>
                    <a:pt x="2192" y="538"/>
                    <a:pt x="2249" y="489"/>
                  </a:cubicBezTo>
                  <a:cubicBezTo>
                    <a:pt x="2290" y="454"/>
                    <a:pt x="2317" y="408"/>
                    <a:pt x="2329" y="350"/>
                  </a:cubicBezTo>
                  <a:lnTo>
                    <a:pt x="2329" y="200"/>
                  </a:lnTo>
                  <a:cubicBezTo>
                    <a:pt x="2322" y="170"/>
                    <a:pt x="2312" y="143"/>
                    <a:pt x="2297" y="120"/>
                  </a:cubicBezTo>
                  <a:cubicBezTo>
                    <a:pt x="2270" y="79"/>
                    <a:pt x="2231" y="49"/>
                    <a:pt x="2177" y="29"/>
                  </a:cubicBezTo>
                  <a:cubicBezTo>
                    <a:pt x="2124" y="10"/>
                    <a:pt x="2057" y="0"/>
                    <a:pt x="1976" y="0"/>
                  </a:cubicBezTo>
                  <a:lnTo>
                    <a:pt x="1664" y="0"/>
                  </a:lnTo>
                  <a:lnTo>
                    <a:pt x="1664" y="855"/>
                  </a:lnTo>
                  <a:close/>
                  <a:moveTo>
                    <a:pt x="1173" y="193"/>
                  </a:moveTo>
                  <a:lnTo>
                    <a:pt x="1283" y="517"/>
                  </a:lnTo>
                  <a:lnTo>
                    <a:pt x="1059" y="517"/>
                  </a:lnTo>
                  <a:lnTo>
                    <a:pt x="1173" y="193"/>
                  </a:lnTo>
                  <a:close/>
                  <a:moveTo>
                    <a:pt x="1897" y="156"/>
                  </a:moveTo>
                  <a:lnTo>
                    <a:pt x="1960" y="156"/>
                  </a:lnTo>
                  <a:cubicBezTo>
                    <a:pt x="2006" y="156"/>
                    <a:pt x="2041" y="167"/>
                    <a:pt x="2064" y="189"/>
                  </a:cubicBezTo>
                  <a:cubicBezTo>
                    <a:pt x="2088" y="212"/>
                    <a:pt x="2100" y="244"/>
                    <a:pt x="2100" y="287"/>
                  </a:cubicBezTo>
                  <a:cubicBezTo>
                    <a:pt x="2100" y="326"/>
                    <a:pt x="2088" y="357"/>
                    <a:pt x="2064" y="377"/>
                  </a:cubicBezTo>
                  <a:cubicBezTo>
                    <a:pt x="2041" y="397"/>
                    <a:pt x="2005" y="407"/>
                    <a:pt x="1959" y="407"/>
                  </a:cubicBezTo>
                  <a:lnTo>
                    <a:pt x="1897" y="407"/>
                  </a:lnTo>
                  <a:lnTo>
                    <a:pt x="1897" y="156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339434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2468022" y="8267700"/>
            <a:ext cx="140673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Projekt </a:t>
            </a:r>
            <a:r>
              <a:rPr lang="en-US" sz="2800" dirty="0" err="1" smtClean="0"/>
              <a:t>Podpora</a:t>
            </a:r>
            <a:r>
              <a:rPr lang="en-US" sz="2800" dirty="0" smtClean="0"/>
              <a:t> </a:t>
            </a:r>
            <a:r>
              <a:rPr lang="en-US" sz="2800" dirty="0" err="1"/>
              <a:t>krajského</a:t>
            </a:r>
            <a:r>
              <a:rPr lang="en-US" sz="2800" dirty="0"/>
              <a:t> </a:t>
            </a:r>
            <a:r>
              <a:rPr lang="en-US" sz="2800" dirty="0" err="1"/>
              <a:t>akčního</a:t>
            </a:r>
            <a:r>
              <a:rPr lang="en-US" sz="2800" dirty="0"/>
              <a:t> </a:t>
            </a:r>
            <a:r>
              <a:rPr lang="en-US" sz="2800" dirty="0" err="1"/>
              <a:t>plánování</a:t>
            </a:r>
            <a:r>
              <a:rPr lang="en-US" sz="2800" dirty="0"/>
              <a:t> (P-KAP) </a:t>
            </a:r>
            <a:r>
              <a:rPr lang="en-US" sz="2800" dirty="0" err="1"/>
              <a:t>zajišťuje</a:t>
            </a:r>
            <a:r>
              <a:rPr lang="en-US" sz="2800" dirty="0"/>
              <a:t> </a:t>
            </a:r>
            <a:r>
              <a:rPr lang="en-US" sz="2800" dirty="0" err="1"/>
              <a:t>metodickou</a:t>
            </a:r>
            <a:r>
              <a:rPr lang="en-US" sz="2800" dirty="0"/>
              <a:t> </a:t>
            </a:r>
            <a:r>
              <a:rPr lang="en-US" sz="2800" dirty="0" err="1" smtClean="0"/>
              <a:t>podporu</a:t>
            </a:r>
            <a:r>
              <a:rPr lang="en-US" sz="2800" dirty="0" smtClean="0"/>
              <a:t> </a:t>
            </a:r>
            <a:r>
              <a:rPr lang="en-US" sz="2800" dirty="0" err="1"/>
              <a:t>při</a:t>
            </a:r>
            <a:r>
              <a:rPr lang="en-US" sz="2800" dirty="0"/>
              <a:t> </a:t>
            </a:r>
            <a:r>
              <a:rPr lang="en-US" sz="2800" dirty="0" err="1"/>
              <a:t>využívání</a:t>
            </a:r>
            <a:r>
              <a:rPr lang="en-US" sz="2800" dirty="0"/>
              <a:t> </a:t>
            </a:r>
            <a:r>
              <a:rPr lang="en-US" sz="2800" dirty="0" err="1"/>
              <a:t>akčního</a:t>
            </a:r>
            <a:r>
              <a:rPr lang="en-US" sz="2800" dirty="0"/>
              <a:t> </a:t>
            </a:r>
            <a:r>
              <a:rPr lang="en-US" sz="2800" dirty="0" err="1"/>
              <a:t>plánování</a:t>
            </a:r>
            <a:r>
              <a:rPr lang="en-US" sz="2800" dirty="0"/>
              <a:t> na </a:t>
            </a:r>
            <a:r>
              <a:rPr lang="en-US" sz="2800" dirty="0" err="1"/>
              <a:t>úrovni</a:t>
            </a:r>
            <a:r>
              <a:rPr lang="en-US" sz="2800" dirty="0"/>
              <a:t> </a:t>
            </a:r>
            <a:r>
              <a:rPr lang="en-US" sz="2800" dirty="0" err="1"/>
              <a:t>kraje</a:t>
            </a:r>
            <a:r>
              <a:rPr lang="en-US" sz="2800" dirty="0"/>
              <a:t> a </a:t>
            </a:r>
            <a:r>
              <a:rPr lang="en-US" sz="2800" dirty="0" err="1"/>
              <a:t>středních</a:t>
            </a:r>
            <a:r>
              <a:rPr lang="en-US" sz="2800" dirty="0"/>
              <a:t> a </a:t>
            </a:r>
            <a:r>
              <a:rPr lang="en-US" sz="2800" dirty="0" err="1"/>
              <a:t>vyšších</a:t>
            </a:r>
            <a:r>
              <a:rPr lang="en-US" sz="2800" dirty="0"/>
              <a:t> </a:t>
            </a:r>
            <a:r>
              <a:rPr lang="en-US" sz="2800" dirty="0" err="1"/>
              <a:t>odborných</a:t>
            </a:r>
            <a:r>
              <a:rPr lang="en-US" sz="2800" dirty="0"/>
              <a:t> </a:t>
            </a:r>
            <a:r>
              <a:rPr lang="en-US" sz="2800" dirty="0" err="1"/>
              <a:t>škol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72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5" ma:contentTypeDescription="Vytvoří nový dokument" ma:contentTypeScope="" ma:versionID="b333860d1f8ee7686ea384f8df339f40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73559025c8c6e80c7b1d6eb410070e27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520065-180B-4FCE-95E7-318FDBE60AF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4ed50015-f427-4bca-b79c-7b0ef9a9fc90"/>
    <ds:schemaRef ds:uri="http://schemas.microsoft.com/office/infopath/2007/PartnerControls"/>
    <ds:schemaRef ds:uri="7ffaba63-cadb-4ee0-afcd-3a4a42323a6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A6B8134-43B1-4F9B-931B-477FE310F2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1A89BE-99FA-4379-84D7-8D61A6DF64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50015-f427-4bca-b79c-7b0ef9a9fc90"/>
    <ds:schemaRef ds:uri="7ffaba63-cadb-4ee0-afcd-3a4a42323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8316</TotalTime>
  <Words>463</Words>
  <Application>Microsoft Office PowerPoint</Application>
  <PresentationFormat>Vlastní</PresentationFormat>
  <Paragraphs>106</Paragraphs>
  <Slides>9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Roboto</vt:lpstr>
      <vt:lpstr>Arial</vt:lpstr>
      <vt:lpstr>Calibri</vt:lpstr>
      <vt:lpstr>Wingdings</vt:lpstr>
      <vt:lpstr>Tahoma</vt:lpstr>
      <vt:lpstr>Roboto Condensed</vt:lpstr>
      <vt:lpstr>GENARAL LAYOUTS</vt:lpstr>
      <vt:lpstr>Prezentace aplikace PowerPoint</vt:lpstr>
      <vt:lpstr>Prezentace aplikace PowerPoint</vt:lpstr>
      <vt:lpstr>Prezentace aplikace PowerPoint</vt:lpstr>
      <vt:lpstr>Prezentace aplikace PowerPoint</vt:lpstr>
      <vt:lpstr>Jaké jsou/budou platformy podpory KAP?</vt:lpstr>
      <vt:lpstr>Jaké budou platformy podpory ŠAP a PA?</vt:lpstr>
      <vt:lpstr>Jaké byly vytvořeny analytické výstupy?</vt:lpstr>
      <vt:lpstr>Prezentace aplikace PowerPoint</vt:lpstr>
      <vt:lpstr>Prezentace aplikace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Baťková Jitka</cp:lastModifiedBy>
  <cp:revision>1086</cp:revision>
  <dcterms:created xsi:type="dcterms:W3CDTF">2015-01-20T11:47:48Z</dcterms:created>
  <dcterms:modified xsi:type="dcterms:W3CDTF">2017-03-10T10:10:22Z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