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18"/>
  </p:notesMasterIdLst>
  <p:handoutMasterIdLst>
    <p:handoutMasterId r:id="rId19"/>
  </p:handoutMasterIdLst>
  <p:sldIdLst>
    <p:sldId id="602" r:id="rId5"/>
    <p:sldId id="685" r:id="rId6"/>
    <p:sldId id="656" r:id="rId7"/>
    <p:sldId id="686" r:id="rId8"/>
    <p:sldId id="689" r:id="rId9"/>
    <p:sldId id="652" r:id="rId10"/>
    <p:sldId id="606" r:id="rId11"/>
    <p:sldId id="607" r:id="rId12"/>
    <p:sldId id="682" r:id="rId13"/>
    <p:sldId id="608" r:id="rId14"/>
    <p:sldId id="694" r:id="rId15"/>
    <p:sldId id="693" r:id="rId16"/>
    <p:sldId id="650" r:id="rId17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7F00"/>
    <a:srgbClr val="CC6600"/>
    <a:srgbClr val="FF3300"/>
    <a:srgbClr val="FFCC99"/>
    <a:srgbClr val="3FCDFF"/>
    <a:srgbClr val="33CC33"/>
    <a:srgbClr val="008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8" d="100"/>
          <a:sy n="78" d="100"/>
        </p:scale>
        <p:origin x="852" y="10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projekty/pka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-jihomoravsky.cz/Default.aspx?ID=295913&amp;TypeID=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rehakova@nuv.cz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/>
              <a:t>Metodická podpora projektu P-KAP</a:t>
            </a:r>
          </a:p>
          <a:p>
            <a:pPr algn="r"/>
            <a:r>
              <a:rPr lang="cs-CZ" sz="6000" b="1" dirty="0"/>
              <a:t>krajskému akčnímu plánování</a:t>
            </a:r>
            <a:r>
              <a:rPr lang="en-US" sz="6000" b="1" dirty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Podpora 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/>
              <a:t>Jaké metodické materiály byly vytvořeny na podporu tvorby KAP?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943122" y="1638300"/>
            <a:ext cx="1562100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/>
              <a:t>Metodické listy pro jednotlivé fáze tvorby KAP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ML 01 – Analýza potřeb v území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ML 02 – Rámec pro investice do infrastruktury (+ ML 06 k jeho aktualizaci)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ML 03 – Analýza potřeb škol</a:t>
            </a:r>
            <a:endParaRPr lang="en-US" sz="3200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ML 04 – Prioritizace potřeb</a:t>
            </a:r>
            <a:endParaRPr lang="en-US" sz="3200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ML 05 – Sestavení krajského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ML 07 – Dokumentace krajského akčního plánu</a:t>
            </a:r>
          </a:p>
          <a:p>
            <a:pPr>
              <a:spcBef>
                <a:spcPts val="1200"/>
              </a:spcBef>
            </a:pPr>
            <a:r>
              <a:rPr lang="cs-CZ" sz="3600" b="1" dirty="0"/>
              <a:t>Metodické materiály k tvorbě ŠAP a PA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3200" dirty="0"/>
              <a:t>Metodika tvorby školního akčního plánu s přílohami (Příklady částí ŠAP pro všechny povinné oblasti intervencí,  šablona ŠAP, specifika PA oproti ŠAP,  šablona PA)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3200" dirty="0"/>
              <a:t>Videometodika  „Proč a jak tvořit ŠAP a PA“ </a:t>
            </a:r>
          </a:p>
          <a:p>
            <a:pPr>
              <a:spcBef>
                <a:spcPts val="1200"/>
              </a:spcBef>
            </a:pPr>
            <a:r>
              <a:rPr lang="cs-CZ" sz="3200" dirty="0"/>
              <a:t>Dostupné na: </a:t>
            </a:r>
            <a:r>
              <a:rPr lang="cs-CZ" sz="3200" dirty="0">
                <a:hlinkClick r:id="rId2"/>
              </a:rPr>
              <a:t>http://www.nuv.cz/projekty/pkap</a:t>
            </a:r>
            <a:r>
              <a:rPr lang="cs-CZ" sz="3200" dirty="0"/>
              <a:t> (Metodická podpora)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>
              <a:spcBef>
                <a:spcPts val="1200"/>
              </a:spcBef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70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448791"/>
            <a:ext cx="16992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- </a:t>
            </a:r>
            <a:r>
              <a:rPr lang="cs-CZ" sz="3200" b="1" dirty="0"/>
              <a:t>Informace ke KAP </a:t>
            </a:r>
            <a:r>
              <a:rPr lang="cs-CZ" sz="3200" dirty="0"/>
              <a:t>v Jihomoravském kraji </a:t>
            </a:r>
            <a:r>
              <a:rPr lang="cs-CZ" sz="3200" b="1" dirty="0"/>
              <a:t>dostupné online zde</a:t>
            </a:r>
            <a:r>
              <a:rPr lang="cs-CZ" sz="3200" dirty="0"/>
              <a:t>:</a:t>
            </a:r>
          </a:p>
          <a:p>
            <a:endParaRPr lang="cs-CZ" sz="3200" dirty="0"/>
          </a:p>
          <a:p>
            <a:r>
              <a:rPr lang="cs-CZ" sz="3200" dirty="0">
                <a:hlinkClick r:id="rId3"/>
              </a:rPr>
              <a:t>http://www.kr-jihomoravsky.cz/Default.aspx?ID=295913&amp;TypeID=2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- V přípravě – webové stránky KAP JMK</a:t>
            </a:r>
          </a:p>
          <a:p>
            <a:endParaRPr lang="cs-CZ" sz="3200" dirty="0"/>
          </a:p>
          <a:p>
            <a:r>
              <a:rPr lang="cs-CZ" sz="3200" dirty="0"/>
              <a:t>- </a:t>
            </a:r>
            <a:r>
              <a:rPr lang="cs-CZ" sz="3200" b="1" dirty="0"/>
              <a:t>Aktuality</a:t>
            </a:r>
            <a:r>
              <a:rPr lang="cs-CZ" sz="3200" dirty="0"/>
              <a:t> z realizace KAP v Jihomoravském kraji</a:t>
            </a:r>
          </a:p>
          <a:p>
            <a:endParaRPr lang="cs-CZ" sz="3200" dirty="0"/>
          </a:p>
          <a:p>
            <a:endParaRPr lang="cs-CZ" sz="3200" dirty="0"/>
          </a:p>
          <a:p>
            <a:pPr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513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318657" y="3349994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0" i="1" dirty="0"/>
              <a:t>Děkuji Vám za pozornost</a:t>
            </a:r>
            <a:r>
              <a:rPr lang="cs-CZ" sz="8800" i="1" dirty="0"/>
              <a:t>.</a:t>
            </a:r>
            <a:r>
              <a:rPr lang="en-US" sz="8800" i="1" dirty="0"/>
              <a:t>    </a:t>
            </a:r>
            <a:endParaRPr lang="uk-UA" sz="8800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18657" y="5270622"/>
            <a:ext cx="14597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i="1" dirty="0"/>
              <a:t>Lenka Řeháková</a:t>
            </a:r>
          </a:p>
          <a:p>
            <a:pPr algn="r"/>
            <a:r>
              <a:rPr lang="cs-CZ" sz="3200" i="1" dirty="0"/>
              <a:t>Odborná garantka projektu PKAP pro Jihomoravský kraj</a:t>
            </a:r>
          </a:p>
          <a:p>
            <a:pPr algn="r"/>
            <a:r>
              <a:rPr lang="cs-CZ" sz="3200" i="1" dirty="0">
                <a:hlinkClick r:id="rId2"/>
              </a:rPr>
              <a:t>lenka.rehakova@nuv.cz</a:t>
            </a:r>
            <a:endParaRPr lang="cs-CZ" sz="3200" i="1" dirty="0"/>
          </a:p>
          <a:p>
            <a:pPr algn="r"/>
            <a:r>
              <a:rPr lang="cs-CZ" sz="3200" i="1" dirty="0"/>
              <a:t>Tel.: +420 774 743 518 </a:t>
            </a:r>
            <a:endParaRPr lang="uk-UA" sz="32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Podpora 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322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4067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Projekt </a:t>
            </a:r>
            <a:r>
              <a:rPr lang="en-US" sz="2800" dirty="0"/>
              <a:t>Podpora krajského akčního plánování (P-KAP) zajišťuje metodickou podporu při využívání akčního plánování na úrovni kraje a středních a vyšších odborných škol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2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41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41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41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4114" name="Line 38"/>
          <p:cNvSpPr>
            <a:spLocks noChangeShapeType="1"/>
          </p:cNvSpPr>
          <p:nvPr/>
        </p:nvSpPr>
        <p:spPr bwMode="auto">
          <a:xfrm>
            <a:off x="0" y="5791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0" y="8167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RAP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4120" name="Line 57"/>
          <p:cNvSpPr>
            <a:spLocks noChangeShapeType="1"/>
          </p:cNvSpPr>
          <p:nvPr/>
        </p:nvSpPr>
        <p:spPr bwMode="auto">
          <a:xfrm>
            <a:off x="0" y="2821782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2376000" y="9031501"/>
            <a:ext cx="28067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škol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5256000" y="9247500"/>
            <a:ext cx="720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3960003" y="7411500"/>
            <a:ext cx="2591998" cy="1620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dokumenty</a:t>
            </a:r>
            <a:r>
              <a:rPr kumimoji="0" lang="pl-PL" sz="4000" b="1" i="0" u="none" strike="noStrike" kern="1200" cap="none" spc="0" normalizeH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a aktéři a k čemu směřují?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Jaký je obecný princip metodické podpory projektu P-KAP?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5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37263" y="8580854"/>
              <a:ext cx="637564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>
                  <a:solidFill>
                    <a:schemeClr val="bg1"/>
                  </a:solidFill>
                </a:rPr>
                <a:t>Tvorba ŠAP a PA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79368" y="7448740"/>
              <a:ext cx="527538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>
                  <a:solidFill>
                    <a:schemeClr val="bg1"/>
                  </a:solidFill>
                </a:rPr>
                <a:t>Tvorba KAP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9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/>
                <a:t>Odborní </a:t>
              </a:r>
            </a:p>
            <a:p>
              <a:pPr algn="ctr"/>
              <a:r>
                <a:rPr lang="cs-CZ" sz="3200" b="1" dirty="0"/>
                <a:t>garanti </a:t>
              </a:r>
            </a:p>
            <a:p>
              <a:pPr algn="ctr"/>
              <a:r>
                <a:rPr lang="cs-CZ" sz="3200" b="1" dirty="0"/>
                <a:t>v krajích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/>
                <a:t>Odborní </a:t>
              </a:r>
            </a:p>
            <a:p>
              <a:pPr algn="ctr"/>
              <a:r>
                <a:rPr lang="cs-CZ" sz="3200" b="1" dirty="0"/>
                <a:t>garanti </a:t>
              </a:r>
            </a:p>
            <a:p>
              <a:pPr algn="ctr"/>
              <a:r>
                <a:rPr lang="cs-CZ" sz="3200" b="1" dirty="0"/>
                <a:t>intervencí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13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>
                  <a:solidFill>
                    <a:schemeClr val="bg1"/>
                  </a:solidFill>
                </a:rPr>
                <a:t>zázemí</a:t>
              </a:r>
            </a:p>
          </p:txBody>
        </p:sp>
      </p:grpSp>
      <p:cxnSp>
        <p:nvCxnSpPr>
          <p:cNvPr id="15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5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3" idx="0"/>
            <a:endCxn id="9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992600" cy="69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Je stanoveno </a:t>
            </a:r>
            <a:r>
              <a:rPr lang="cs-CZ" sz="3200" b="1" dirty="0"/>
              <a:t>6 oblastí povinných pro KAP a ŠAP </a:t>
            </a:r>
            <a:r>
              <a:rPr lang="cs-CZ" sz="3200" dirty="0"/>
              <a:t>(Školní akční plány),</a:t>
            </a:r>
          </a:p>
          <a:p>
            <a:pPr>
              <a:spcBef>
                <a:spcPts val="1200"/>
              </a:spcBef>
            </a:pPr>
            <a:r>
              <a:rPr lang="cs-CZ" sz="3200" dirty="0"/>
              <a:t>pro </a:t>
            </a:r>
            <a:r>
              <a:rPr lang="cs-CZ" sz="3200" b="1" dirty="0"/>
              <a:t>Plány aktivit </a:t>
            </a:r>
            <a:r>
              <a:rPr lang="cs-CZ" sz="3200" dirty="0"/>
              <a:t>(PA) možno vybrat jen některé: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Rozvoj </a:t>
            </a:r>
            <a:r>
              <a:rPr lang="cs-CZ" sz="3200" b="1" dirty="0"/>
              <a:t>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kompetencí </a:t>
            </a:r>
            <a:r>
              <a:rPr lang="cs-CZ" sz="3200" b="1" dirty="0"/>
              <a:t>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</a:t>
            </a:r>
            <a:r>
              <a:rPr lang="cs-CZ" sz="3200" b="1" dirty="0"/>
              <a:t>polytechnického vzdělávání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</a:t>
            </a:r>
            <a:r>
              <a:rPr lang="cs-CZ" sz="3200" b="1" dirty="0"/>
              <a:t>odborného vzdělávání </a:t>
            </a:r>
            <a:r>
              <a:rPr lang="cs-CZ" sz="3200" dirty="0"/>
              <a:t>včetně </a:t>
            </a:r>
            <a:r>
              <a:rPr lang="cs-CZ" sz="3200" b="1" dirty="0"/>
              <a:t>spolupráce škol a zaměstnavatelů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</a:t>
            </a:r>
            <a:r>
              <a:rPr lang="cs-CZ" sz="3200" b="1" dirty="0"/>
              <a:t>Rozvoj škol jako center </a:t>
            </a:r>
            <a:r>
              <a:rPr lang="cs-CZ" sz="3200" dirty="0"/>
              <a:t>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</a:t>
            </a:r>
            <a:r>
              <a:rPr lang="cs-CZ" sz="3200" b="1" dirty="0"/>
              <a:t>inkluze</a:t>
            </a:r>
          </a:p>
          <a:p>
            <a:pPr>
              <a:spcBef>
                <a:spcPts val="1800"/>
              </a:spcBef>
            </a:pPr>
            <a:r>
              <a:rPr lang="cs-CZ" sz="3200" spc="-30" dirty="0"/>
              <a:t>Začínající programové období ESF by však mělo přispět k zlepšení těchto podmínek. </a:t>
            </a:r>
          </a:p>
          <a:p>
            <a:pPr>
              <a:spcBef>
                <a:spcPts val="100"/>
              </a:spcBef>
            </a:pPr>
            <a:r>
              <a:rPr lang="cs-CZ" sz="3200" spc="-20" dirty="0"/>
              <a:t>Tvorba ŠAP a PA by měla být klíčovým východiskem v tomto procesu.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Jaký</a:t>
            </a:r>
            <a:r>
              <a:rPr kumimoji="0" lang="pl-PL" sz="4000" b="1" i="0" u="none" strike="noStrike" kern="1200" cap="none" spc="0" normalizeH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je rozdíl mezi ŠAP a PA?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/>
              <a:t>Pro tvorbu PA platí stejná pravidla a postupy jako pro tvorbu ŠAP.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>
              <a:spcBef>
                <a:spcPts val="1200"/>
              </a:spcBef>
            </a:pPr>
            <a:r>
              <a:rPr lang="cs-CZ" sz="3200" dirty="0"/>
              <a:t>Rozdíl mezi ŠAP a PA: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ŠAP - pro všechny povinné oblasti (+ příp. další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PA - jen pro vybranou oblast nebo oblasti (povinné,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/>
              <a:t> 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/>
              <a:t>  ŠAP by mohl být podmínkou pro Ipo (Individuální projekty ostatní).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jsou/budou platformy podpory KAP?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v krajích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876800" y="583147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intervencí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960008" y="2222307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Spolupráce</a:t>
            </a: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s RT KAP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8984614" y="3530042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Vzdělávání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960008" y="508754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s řediteli škol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970816" y="6389501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Tematické skupiny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3182600" y="2781300"/>
            <a:ext cx="3505200" cy="594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  Semináře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  intervencí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  a realizaci KAP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  poptávky krajů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3200" dirty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7391400" y="3014603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429381" y="380824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7240360" y="5831569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395962" y="5817878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7370699" y="702878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6172200" y="1943100"/>
            <a:ext cx="8839200" cy="6858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6019800" y="8953500"/>
            <a:ext cx="8991600" cy="6477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96000" y="1943100"/>
            <a:ext cx="152400" cy="762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019800" y="8877300"/>
            <a:ext cx="152400" cy="6858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2362200" y="6667500"/>
            <a:ext cx="2362200" cy="914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4" name="Šipka doprava 15"/>
          <p:cNvSpPr/>
          <p:nvPr/>
        </p:nvSpPr>
        <p:spPr>
          <a:xfrm rot="1642843">
            <a:off x="7298727" y="4939678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budou platformy podpory ŠAP a PA?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v krajích 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intervencí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247900"/>
            <a:ext cx="53340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Workshopy s řediteli škol, </a:t>
            </a:r>
          </a:p>
          <a:p>
            <a:pPr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tvůrci ŠAP a PA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909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cs-CZ" sz="3600" b="1" u="sng" dirty="0"/>
              <a:t>2016 </a:t>
            </a:r>
          </a:p>
          <a:p>
            <a:pPr marL="457200" indent="-457200">
              <a:spcBef>
                <a:spcPts val="600"/>
              </a:spcBef>
            </a:pPr>
            <a:r>
              <a:rPr lang="cs-CZ" sz="3000" dirty="0"/>
              <a:t>Spolupráce na vzniku KAP I. </a:t>
            </a:r>
          </a:p>
          <a:p>
            <a:pPr marL="457200" indent="-457200">
              <a:spcBef>
                <a:spcPts val="600"/>
              </a:spcBef>
            </a:pPr>
            <a:r>
              <a:rPr lang="cs-CZ" sz="3000" dirty="0"/>
              <a:t>Pilotní ověření ŠAP na třech školách v Jihomoravském kraji</a:t>
            </a:r>
          </a:p>
          <a:p>
            <a:pPr marL="457200" indent="-457200">
              <a:spcBef>
                <a:spcPts val="2400"/>
              </a:spcBef>
            </a:pPr>
            <a:r>
              <a:rPr lang="cs-CZ" sz="3600" b="1" u="sng" dirty="0"/>
              <a:t>2017</a:t>
            </a:r>
            <a:r>
              <a:rPr lang="cs-CZ" sz="3600" b="1" dirty="0"/>
              <a:t> </a:t>
            </a:r>
            <a:r>
              <a:rPr lang="cs-CZ" i="1" dirty="0"/>
              <a:t>(po uzavření výběrového řízení, předpoklad zahájení od konce ledna 2017)</a:t>
            </a:r>
          </a:p>
          <a:p>
            <a:pPr marL="514350" indent="-514350">
              <a:spcBef>
                <a:spcPts val="1200"/>
              </a:spcBef>
            </a:pPr>
            <a:r>
              <a:rPr lang="cs-CZ" sz="3000" b="1" dirty="0"/>
              <a:t>1. série seminářů </a:t>
            </a:r>
          </a:p>
          <a:p>
            <a:pPr marL="514350" indent="-514350">
              <a:spcBef>
                <a:spcPts val="400"/>
              </a:spcBef>
            </a:pPr>
            <a:r>
              <a:rPr lang="cs-CZ" sz="3000" dirty="0"/>
              <a:t>Zaměřeno na přípravu ŠAP a PA</a:t>
            </a:r>
          </a:p>
          <a:p>
            <a:pPr marL="514350" indent="-514350">
              <a:spcBef>
                <a:spcPts val="400"/>
              </a:spcBef>
            </a:pPr>
            <a:r>
              <a:rPr lang="cs-CZ" sz="3000" dirty="0"/>
              <a:t>Bude nabídnuto všem školám, počty seminářů podle počtů škol v krajích.</a:t>
            </a:r>
            <a:endParaRPr lang="en-US" sz="3000" dirty="0"/>
          </a:p>
          <a:p>
            <a:pPr marL="457200" indent="-457200">
              <a:spcBef>
                <a:spcPts val="1800"/>
              </a:spcBef>
            </a:pPr>
            <a:r>
              <a:rPr lang="cs-CZ" sz="3000" b="1" dirty="0"/>
              <a:t>2. série seminářů</a:t>
            </a:r>
          </a:p>
          <a:p>
            <a:pPr marL="457200" indent="-457200">
              <a:spcBef>
                <a:spcPts val="400"/>
              </a:spcBef>
            </a:pPr>
            <a:r>
              <a:rPr lang="cs-CZ" sz="3000" dirty="0"/>
              <a:t>Zaměřeno na jednotlivé oblasti intervencí podle zájmu škol.</a:t>
            </a:r>
          </a:p>
          <a:p>
            <a:pPr marL="457200" indent="-457200">
              <a:spcBef>
                <a:spcPts val="2400"/>
              </a:spcBef>
            </a:pPr>
            <a:r>
              <a:rPr lang="cs-CZ" sz="3600" b="1" u="sng" dirty="0"/>
              <a:t>2018</a:t>
            </a:r>
          </a:p>
          <a:p>
            <a:pPr marL="514350" indent="-514350">
              <a:spcBef>
                <a:spcPts val="600"/>
              </a:spcBef>
            </a:pPr>
            <a:r>
              <a:rPr lang="cs-CZ" sz="3000" dirty="0"/>
              <a:t>Zaměřeno na výměnu zkušeností, na tematické oblasti intervencí při naplňování ŠAP a PA</a:t>
            </a:r>
          </a:p>
          <a:p>
            <a:pPr marL="514350" indent="-514350">
              <a:spcBef>
                <a:spcPts val="600"/>
              </a:spcBef>
            </a:pPr>
            <a:r>
              <a:rPr lang="cs-CZ" sz="3000" dirty="0"/>
              <a:t>na přípravu ŠAP II.</a:t>
            </a:r>
          </a:p>
          <a:p>
            <a:pPr marL="457200" indent="-457200">
              <a:spcBef>
                <a:spcPts val="1200"/>
              </a:spcBef>
            </a:pPr>
            <a:endParaRPr lang="en-US" sz="3000" b="1" dirty="0"/>
          </a:p>
          <a:p>
            <a:pPr marL="457200" indent="-457200">
              <a:spcBef>
                <a:spcPts val="1200"/>
              </a:spcBef>
            </a:pPr>
            <a:endParaRPr lang="en-US" sz="30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/>
              <a:t>Jak budou vypadat semináře pro střední školy?</a:t>
            </a:r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/>
              <a:t>Zpracování výsledků dotazníkového šetření 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První vlna šetření proběhla v období 25.11.2015 – 19.1.2016, v období 9.5.2016 – 30.6.2016 realizován dosběr – celková návratnost činí 98 %.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Pro každý kraj byl vytvořen detailní report s výsledky dotazníkového šetření v úplné                 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endParaRPr lang="cs-CZ" sz="3200" dirty="0"/>
          </a:p>
          <a:p>
            <a:pPr marL="457200" indent="-457200">
              <a:spcBef>
                <a:spcPts val="1200"/>
              </a:spcBef>
            </a:pPr>
            <a:r>
              <a:rPr lang="cs-CZ" sz="3600" b="1" dirty="0"/>
              <a:t>Zpracování regionálně specifických dat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Výstupy obsahují časové řady, které budou dále aktualizovány.</a:t>
            </a:r>
          </a:p>
          <a:p>
            <a:pPr marL="457200" indent="-457200">
              <a:spcBef>
                <a:spcPts val="1200"/>
              </a:spcBef>
            </a:pPr>
            <a:endParaRPr lang="en-US" sz="32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/>
              <a:t>Jaké byly vytvořeny analytické výstupy?</a:t>
            </a:r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6F2A1-CD88-4852-928F-08923088F808}">
  <ds:schemaRefs>
    <ds:schemaRef ds:uri="http://purl.org/dc/terms/"/>
    <ds:schemaRef ds:uri="http://schemas.openxmlformats.org/package/2006/metadata/core-properties"/>
    <ds:schemaRef ds:uri="http://purl.org/dc/dcmitype/"/>
    <ds:schemaRef ds:uri="4ed50015-f427-4bca-b79c-7b0ef9a9fc9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ffaba63-cadb-4ee0-afcd-3a4a42323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6497D8-3C41-477C-9723-E1129365E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09745-D0B1-4FFB-A926-FEB5C50E0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21115</TotalTime>
  <Words>798</Words>
  <Application>Microsoft Office PowerPoint</Application>
  <PresentationFormat>Vlastní</PresentationFormat>
  <Paragraphs>161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Wingdings</vt:lpstr>
      <vt:lpstr>Roboto</vt:lpstr>
      <vt:lpstr>Tahoma</vt:lpstr>
      <vt:lpstr>Roboto Condensed</vt:lpstr>
      <vt:lpstr>GENARAL LAYOUTS</vt:lpstr>
      <vt:lpstr>Prezentace aplikace PowerPoint</vt:lpstr>
      <vt:lpstr>Prezentace aplikace PowerPoint</vt:lpstr>
      <vt:lpstr>Jaký je obecný princip metodické podpory projektu P-KAP?</vt:lpstr>
      <vt:lpstr>Prezentace aplikace PowerPoint</vt:lpstr>
      <vt:lpstr>Prezentace aplikace PowerPoint</vt:lpstr>
      <vt:lpstr>Jaké jsou/budou platformy podpory KAP?</vt:lpstr>
      <vt:lpstr>Jaké budou platformy podpory ŠAP a PA?</vt:lpstr>
      <vt:lpstr>Jak budou vypadat semináře pro střední školy?</vt:lpstr>
      <vt:lpstr>Jaké byly vytvořeny analytické výstupy?</vt:lpstr>
      <vt:lpstr>Jaké metodické materiály byly vytvořeny na podporu tvorby KAP?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1104</cp:revision>
  <dcterms:created xsi:type="dcterms:W3CDTF">2015-01-20T11:47:48Z</dcterms:created>
  <dcterms:modified xsi:type="dcterms:W3CDTF">2017-03-10T10:04:48Z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