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4"/>
  </p:sldMasterIdLst>
  <p:notesMasterIdLst>
    <p:notesMasterId r:id="rId22"/>
  </p:notesMasterIdLst>
  <p:handoutMasterIdLst>
    <p:handoutMasterId r:id="rId23"/>
  </p:handoutMasterIdLst>
  <p:sldIdLst>
    <p:sldId id="602" r:id="rId5"/>
    <p:sldId id="684" r:id="rId6"/>
    <p:sldId id="690" r:id="rId7"/>
    <p:sldId id="691" r:id="rId8"/>
    <p:sldId id="698" r:id="rId9"/>
    <p:sldId id="696" r:id="rId10"/>
    <p:sldId id="692" r:id="rId11"/>
    <p:sldId id="693" r:id="rId12"/>
    <p:sldId id="697" r:id="rId13"/>
    <p:sldId id="694" r:id="rId14"/>
    <p:sldId id="695" r:id="rId15"/>
    <p:sldId id="699" r:id="rId16"/>
    <p:sldId id="700" r:id="rId17"/>
    <p:sldId id="701" r:id="rId18"/>
    <p:sldId id="702" r:id="rId19"/>
    <p:sldId id="703" r:id="rId20"/>
    <p:sldId id="651" r:id="rId21"/>
  </p:sldIdLst>
  <p:sldSz cx="18288000" cy="10287000"/>
  <p:notesSz cx="6797675" cy="9926638"/>
  <p:embeddedFontLst>
    <p:embeddedFont>
      <p:font typeface="Roboto Condensed" panose="020B060402020202020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Arial Narrow" panose="020B0606020202030204" pitchFamily="34" charset="0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8BC"/>
    <a:srgbClr val="FF3300"/>
    <a:srgbClr val="FF6600"/>
    <a:srgbClr val="0000FF"/>
    <a:srgbClr val="8A6C4C"/>
    <a:srgbClr val="66FF33"/>
    <a:srgbClr val="FE7F00"/>
    <a:srgbClr val="CC6600"/>
    <a:srgbClr val="FFCC99"/>
    <a:srgbClr val="3F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77473" autoAdjust="0"/>
  </p:normalViewPr>
  <p:slideViewPr>
    <p:cSldViewPr>
      <p:cViewPr varScale="1">
        <p:scale>
          <a:sx n="63" d="100"/>
          <a:sy n="63" d="100"/>
        </p:scale>
        <p:origin x="1692" y="66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notesViewPr>
    <p:cSldViewPr>
      <p:cViewPr varScale="1">
        <p:scale>
          <a:sx n="52" d="100"/>
          <a:sy n="52" d="100"/>
        </p:scale>
        <p:origin x="-2826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137272663925854E-2"/>
          <c:y val="0.13546862501865467"/>
          <c:w val="0.80958413386445893"/>
          <c:h val="0.7804608898215352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1C5-4ACE-8819-D83E792E0BD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1C5-4ACE-8819-D83E792E0BD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1C5-4ACE-8819-D83E792E0BD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1C5-4ACE-8819-D83E792E0BD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1C5-4ACE-8819-D83E792E0BDA}"/>
              </c:ext>
            </c:extLst>
          </c:dPt>
          <c:dLbls>
            <c:dLbl>
              <c:idx val="0"/>
              <c:layout>
                <c:manualLayout>
                  <c:x val="-3.53982300884957E-2"/>
                  <c:y val="-0.23816780752961653"/>
                </c:manualLayout>
              </c:layout>
              <c:spPr>
                <a:xfrm>
                  <a:off x="5970170" y="158059"/>
                  <a:ext cx="2335630" cy="921790"/>
                </a:xfrm>
                <a:solidFill>
                  <a:prstClr val="white"/>
                </a:solidFill>
                <a:ln w="12700" cap="flat" cmpd="sng" algn="ctr">
                  <a:solidFill>
                    <a:srgbClr val="8585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5400000" sx="90000" sy="90000" algn="ctr" rotWithShape="0">
                    <a:srgbClr val="0A091B"/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5173"/>
                        <a:gd name="adj2" fmla="val 9403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125055164564604"/>
                      <c:h val="0.181965140050172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C5-4ACE-8819-D83E792E0BDA}"/>
                </c:ext>
              </c:extLst>
            </c:dLbl>
            <c:dLbl>
              <c:idx val="1"/>
              <c:layout>
                <c:manualLayout>
                  <c:x val="0.23156342182890854"/>
                  <c:y val="-2.0056236423546661E-2"/>
                </c:manualLayout>
              </c:layout>
              <c:spPr>
                <a:solidFill>
                  <a:prstClr val="white"/>
                </a:solidFill>
                <a:ln w="12700">
                  <a:solidFill>
                    <a:srgbClr val="858591"/>
                  </a:solidFill>
                </a:ln>
                <a:effectLst>
                  <a:outerShdw blurRad="50800" dist="50800" dir="5400000" sx="90000" sy="90000" algn="ctr" rotWithShape="0">
                    <a:srgbClr val="0A091B"/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905070494506768"/>
                      <c:h val="0.123740267000621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1C5-4ACE-8819-D83E792E0BDA}"/>
                </c:ext>
              </c:extLst>
            </c:dLbl>
            <c:dLbl>
              <c:idx val="2"/>
              <c:layout>
                <c:manualLayout>
                  <c:x val="2.7286135693215335E-2"/>
                  <c:y val="0.18050612781191988"/>
                </c:manualLayout>
              </c:layout>
              <c:spPr>
                <a:xfrm>
                  <a:off x="234950" y="4138485"/>
                  <a:ext cx="1458880" cy="626837"/>
                </a:xfrm>
                <a:solidFill>
                  <a:prstClr val="white"/>
                </a:solidFill>
                <a:ln w="12700" cap="flat" cmpd="sng" algn="ctr">
                  <a:solidFill>
                    <a:srgbClr val="8585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5400000" sx="90000" sy="90000" algn="ctr" rotWithShape="0">
                    <a:srgbClr val="0A091B"/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2634"/>
                        <a:gd name="adj2" fmla="val -21851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942837897475205"/>
                      <c:h val="0.123740267000621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1C5-4ACE-8819-D83E792E0BDA}"/>
                </c:ext>
              </c:extLst>
            </c:dLbl>
            <c:dLbl>
              <c:idx val="3"/>
              <c:layout>
                <c:manualLayout>
                  <c:x val="1.696165191740413E-2"/>
                  <c:y val="-0.15292870402759232"/>
                </c:manualLayout>
              </c:layout>
              <c:spPr>
                <a:xfrm>
                  <a:off x="146050" y="158666"/>
                  <a:ext cx="1874744" cy="921790"/>
                </a:xfrm>
                <a:solidFill>
                  <a:prstClr val="white"/>
                </a:solidFill>
                <a:ln w="12700" cap="flat" cmpd="sng" algn="ctr">
                  <a:solidFill>
                    <a:srgbClr val="8585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5400000" sx="90000" sy="90000" algn="ctr" rotWithShape="0">
                    <a:srgbClr val="0A091B"/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4356"/>
                        <a:gd name="adj2" fmla="val 9427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772512949155692"/>
                      <c:h val="0.181965140050172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1C5-4ACE-8819-D83E792E0BDA}"/>
                </c:ext>
              </c:extLst>
            </c:dLbl>
            <c:dLbl>
              <c:idx val="4"/>
              <c:layout>
                <c:manualLayout>
                  <c:x val="5.6047197640117993E-2"/>
                  <c:y val="-9.8701950903280776E-8"/>
                </c:manualLayout>
              </c:layout>
              <c:spPr>
                <a:xfrm>
                  <a:off x="1761281" y="82334"/>
                  <a:ext cx="1903187" cy="626837"/>
                </a:xfrm>
                <a:solidFill>
                  <a:prstClr val="white"/>
                </a:solidFill>
                <a:ln w="12700" cap="flat" cmpd="sng" algn="ctr">
                  <a:solidFill>
                    <a:srgbClr val="8585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5400000" sx="90000" sy="90000" algn="ctr" rotWithShape="0">
                    <a:srgbClr val="0A091B"/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313"/>
                        <a:gd name="adj2" fmla="val 8728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102838362018906"/>
                      <c:h val="0.123740267000621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1C5-4ACE-8819-D83E792E0BDA}"/>
                </c:ext>
              </c:extLst>
            </c:dLbl>
            <c:spPr>
              <a:solidFill>
                <a:prstClr val="white"/>
              </a:solidFill>
              <a:ln w="12700">
                <a:solidFill>
                  <a:srgbClr val="858591"/>
                </a:solidFill>
              </a:ln>
              <a:effectLst>
                <a:outerShdw blurRad="50800" dist="50800" dir="5400000" sx="90000" sy="90000" algn="ctr" rotWithShape="0">
                  <a:srgbClr val="0A091B"/>
                </a:outerShdw>
              </a:effectLst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subjekty!$A$10:$A$14</c:f>
              <c:strCache>
                <c:ptCount val="5"/>
                <c:pt idx="0">
                  <c:v>Hradec Králové</c:v>
                </c:pt>
                <c:pt idx="1">
                  <c:v>Jičín</c:v>
                </c:pt>
                <c:pt idx="2">
                  <c:v>Náchod</c:v>
                </c:pt>
                <c:pt idx="3">
                  <c:v>Rychnov nad Kněžnou</c:v>
                </c:pt>
                <c:pt idx="4">
                  <c:v>Trutnov</c:v>
                </c:pt>
              </c:strCache>
            </c:strRef>
          </c:cat>
          <c:val>
            <c:numRef>
              <c:f>subjekty!$B$10:$B$14</c:f>
              <c:numCache>
                <c:formatCode>General</c:formatCode>
                <c:ptCount val="5"/>
                <c:pt idx="0">
                  <c:v>27</c:v>
                </c:pt>
                <c:pt idx="1">
                  <c:v>14</c:v>
                </c:pt>
                <c:pt idx="2">
                  <c:v>15</c:v>
                </c:pt>
                <c:pt idx="3">
                  <c:v>8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C5-4ACE-8819-D83E792E0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511903932362439E-2"/>
          <c:y val="0.18560921607752129"/>
          <c:w val="0.80958413386445893"/>
          <c:h val="0.78046088982153528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732-404B-9C67-E3A17DBF693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732-404B-9C67-E3A17DBF6930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732-404B-9C67-E3A17DBF6930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732-404B-9C67-E3A17DBF6930}"/>
              </c:ext>
            </c:extLst>
          </c:dPt>
          <c:dPt>
            <c:idx val="4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D732-404B-9C67-E3A17DBF6930}"/>
              </c:ext>
            </c:extLst>
          </c:dPt>
          <c:dLbls>
            <c:dLbl>
              <c:idx val="0"/>
              <c:layout>
                <c:manualLayout>
                  <c:x val="1.1979304578078182E-2"/>
                  <c:y val="-1.237988959594588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BE1A125-CAF7-4213-9941-B81D27377974}" type="CATEGORYNAME">
                      <a:rPr lang="en-US" smtClean="0"/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[NÁZEV KATEGORIE]</a:t>
                    </a:fld>
                    <a:endParaRPr lang="en-US" dirty="0" smtClean="0"/>
                  </a:p>
                  <a:p>
                    <a: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0978E9B0-0C0A-402F-A989-83D5C52B5F54}" type="VALUE">
                      <a:rPr lang="en-US" baseline="0" smtClean="0"/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solidFill>
                  <a:srgbClr val="F2F2F5"/>
                </a:solidFill>
                <a:ln>
                  <a:solidFill>
                    <a:srgbClr val="858591"/>
                  </a:solidFill>
                </a:ln>
                <a:effectLst>
                  <a:outerShdw blurRad="50800" dist="50800" dir="5400000" sx="90000" sy="90000" algn="ctr" rotWithShape="0">
                    <a:srgbClr val="000000"/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6157375792627694"/>
                      <c:h val="0.157198649125619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32-404B-9C67-E3A17DBF6930}"/>
                </c:ext>
              </c:extLst>
            </c:dLbl>
            <c:dLbl>
              <c:idx val="1"/>
              <c:layout>
                <c:manualLayout>
                  <c:x val="-9.6217917450584181E-2"/>
                  <c:y val="-1.052893191065658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C39EDB0-CCAC-4CAC-B34C-7861D7CDD3A5}" type="CATEGORYNAME">
                      <a:rPr lang="en-US" sz="2000" b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[NÁZEV KATEGORIE]</a:t>
                    </a:fld>
                    <a:endParaRPr lang="en-US" sz="2000" b="1" baseline="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20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634CD5A2-86F8-4B2E-B4FA-1055E8F02E91}" type="VALUE">
                      <a:rPr lang="en-US" sz="2000" b="1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[HODNOTA]</a:t>
                    </a:fld>
                    <a:endParaRPr lang="en-US" sz="2000" b="1" baseline="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rgbClr val="F2F2F5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5400000" sx="90000" sy="90000" algn="ctr" rotWithShape="0">
                    <a:srgbClr val="000000"/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8703"/>
                        <a:gd name="adj2" fmla="val 84236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732-404B-9C67-E3A17DBF6930}"/>
                </c:ext>
              </c:extLst>
            </c:dLbl>
            <c:dLbl>
              <c:idx val="2"/>
              <c:layout>
                <c:manualLayout>
                  <c:x val="-0.15273058788005486"/>
                  <c:y val="-4.308873147463083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78C7AEA-83AD-40D1-9D27-045E4CE89111}" type="CATEGORYNAME">
                      <a:rPr lang="en-US" smtClean="0"/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[NÁZEV KATEGORIE]</a:t>
                    </a:fld>
                    <a:endParaRPr lang="en-US" dirty="0" smtClean="0"/>
                  </a:p>
                  <a:p>
                    <a: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82A865A3-0A7F-478E-ACB7-7D8387E7E5A9}" type="VALUE">
                      <a:rPr lang="en-US" baseline="0" smtClean="0"/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solidFill>
                  <a:srgbClr val="F2F2F5"/>
                </a:solidFill>
                <a:ln>
                  <a:solidFill>
                    <a:srgbClr val="858591"/>
                  </a:solidFill>
                </a:ln>
                <a:effectLst>
                  <a:outerShdw blurRad="50800" dist="50800" dir="5400000" sx="90000" sy="90000" algn="ctr" rotWithShape="0">
                    <a:srgbClr val="000000"/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732-404B-9C67-E3A17DBF6930}"/>
                </c:ext>
              </c:extLst>
            </c:dLbl>
            <c:dLbl>
              <c:idx val="3"/>
              <c:layout>
                <c:manualLayout>
                  <c:x val="-3.7341880937449189E-2"/>
                  <c:y val="-5.148076614823138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1B6F381-E2EA-4624-A1B3-40C0DE9893CB}" type="CATEGORYNAME">
                      <a:rPr lang="en-US" smtClean="0"/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[NÁZEV KATEGORIE]</a:t>
                    </a:fld>
                    <a:endParaRPr lang="en-US" dirty="0" smtClean="0"/>
                  </a:p>
                  <a:p>
                    <a: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9E5CF06E-CCEF-4143-88E5-5F86328D15D8}" type="VALUE">
                      <a:rPr lang="en-US" baseline="0" smtClean="0"/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solidFill>
                  <a:srgbClr val="F2F2F5"/>
                </a:solidFill>
                <a:ln>
                  <a:solidFill>
                    <a:srgbClr val="858591"/>
                  </a:solidFill>
                </a:ln>
                <a:effectLst>
                  <a:outerShdw blurRad="50800" dist="50800" dir="5400000" sx="90000" sy="90000" algn="ctr" rotWithShape="0">
                    <a:srgbClr val="000000"/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732-404B-9C67-E3A17DBF6930}"/>
                </c:ext>
              </c:extLst>
            </c:dLbl>
            <c:dLbl>
              <c:idx val="4"/>
              <c:layout>
                <c:manualLayout>
                  <c:x val="0.10479664599447193"/>
                  <c:y val="5.588307056241951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0202516-782E-4FEF-82D0-4A4ECC355DB9}" type="CATEGORYNAME">
                      <a:rPr lang="en-US" smtClean="0"/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[NÁZEV KATEGORIE]</a:t>
                    </a:fld>
                    <a:endParaRPr lang="en-US" dirty="0" smtClean="0"/>
                  </a:p>
                  <a:p>
                    <a: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aseline="0" dirty="0" smtClean="0"/>
                      <a:t> </a:t>
                    </a:r>
                    <a:fld id="{DE13F47F-E1E8-4529-BD0D-9382F3E6FC8E}" type="VALUE">
                      <a:rPr lang="en-US" baseline="0"/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[HODNOTA]</a:t>
                    </a:fld>
                    <a:endParaRPr lang="en-US" baseline="0" dirty="0" smtClean="0"/>
                  </a:p>
                </c:rich>
              </c:tx>
              <c:spPr>
                <a:solidFill>
                  <a:srgbClr val="F2F2F5"/>
                </a:solidFill>
                <a:ln>
                  <a:solidFill>
                    <a:srgbClr val="858591"/>
                  </a:solidFill>
                </a:ln>
                <a:effectLst>
                  <a:outerShdw blurRad="50800" dist="50800" dir="5400000" sx="90000" sy="90000" algn="ctr" rotWithShape="0">
                    <a:srgbClr val="000000"/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732-404B-9C67-E3A17DBF6930}"/>
                </c:ext>
              </c:extLst>
            </c:dLbl>
            <c:spPr>
              <a:solidFill>
                <a:srgbClr val="F2F2F5"/>
              </a:solidFill>
              <a:ln>
                <a:solidFill>
                  <a:srgbClr val="858591"/>
                </a:solidFill>
              </a:ln>
              <a:effectLst>
                <a:outerShdw blurRad="50800" dist="50800" dir="5400000" sx="90000" sy="90000" algn="ctr" rotWithShape="0">
                  <a:srgbClr val="000000"/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subjekty!$A$3:$A$7</c:f>
              <c:strCache>
                <c:ptCount val="5"/>
                <c:pt idx="0">
                  <c:v>Královéhradecký kraj</c:v>
                </c:pt>
                <c:pt idx="1">
                  <c:v>Soukromé</c:v>
                </c:pt>
                <c:pt idx="2">
                  <c:v>Církev</c:v>
                </c:pt>
                <c:pt idx="3">
                  <c:v>Obec</c:v>
                </c:pt>
                <c:pt idx="4">
                  <c:v>MŠMT</c:v>
                </c:pt>
              </c:strCache>
            </c:strRef>
          </c:cat>
          <c:val>
            <c:numRef>
              <c:f>subjekty!$B$3:$B$7</c:f>
              <c:numCache>
                <c:formatCode>General</c:formatCode>
                <c:ptCount val="5"/>
                <c:pt idx="0">
                  <c:v>63</c:v>
                </c:pt>
                <c:pt idx="1">
                  <c:v>13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32-404B-9C67-E3A17DBF693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821FB-49E1-4394-AC56-32E3E6991C29}" type="datetimeFigureOut">
              <a:rPr lang="cs-CZ" smtClean="0"/>
              <a:pPr/>
              <a:t>10.03.2017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381A-801C-4F7F-9C9A-36BD9822DA5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460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pPr/>
              <a:t>10.03.2017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rgbClr val="003399"/>
                </a:solidFill>
                <a:latin typeface="+mn-lt"/>
              </a:rPr>
              <a:t>DC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solidFill>
                  <a:srgbClr val="003399"/>
                </a:solidFill>
                <a:latin typeface="+mn-lt"/>
              </a:rPr>
              <a:t>- </a:t>
            </a:r>
            <a:r>
              <a:rPr lang="cs-CZ" sz="1200" u="sng" dirty="0" smtClean="0">
                <a:solidFill>
                  <a:srgbClr val="003399"/>
                </a:solidFill>
                <a:latin typeface="+mn-lt"/>
              </a:rPr>
              <a:t>zajistit metodickou a supervizní podporu </a:t>
            </a:r>
            <a:r>
              <a:rPr lang="cs-CZ" sz="1200" b="0" u="sng" dirty="0" smtClean="0">
                <a:solidFill>
                  <a:srgbClr val="003399"/>
                </a:solidFill>
                <a:latin typeface="+mn-lt"/>
              </a:rPr>
              <a:t>přípravy KAP</a:t>
            </a:r>
            <a:r>
              <a:rPr lang="cs-CZ" sz="1200" b="0" u="sng" baseline="0" dirty="0" smtClean="0">
                <a:solidFill>
                  <a:srgbClr val="003399"/>
                </a:solidFill>
                <a:latin typeface="+mn-lt"/>
              </a:rPr>
              <a:t> jako </a:t>
            </a:r>
            <a:r>
              <a:rPr lang="cs-CZ" sz="1200" u="sng" dirty="0" smtClean="0">
                <a:solidFill>
                  <a:srgbClr val="003399"/>
                </a:solidFill>
                <a:latin typeface="+mn-lt"/>
              </a:rPr>
              <a:t>nástroje </a:t>
            </a:r>
            <a:r>
              <a:rPr lang="cs-CZ" sz="1200" dirty="0" smtClean="0">
                <a:solidFill>
                  <a:srgbClr val="003399"/>
                </a:solidFill>
                <a:latin typeface="+mn-lt"/>
              </a:rPr>
              <a:t>pro kvalitnější a efektivnější řízení středního a vyššího odborného školství v kraji a nástroje koordinaci a zacílení výzev v jednotlivých operačních programech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u="sng" dirty="0" smtClean="0">
                <a:solidFill>
                  <a:srgbClr val="003399"/>
                </a:solidFill>
                <a:latin typeface="+mn-lt"/>
              </a:rPr>
              <a:t>zajistit jednotný přístup ke zpracování KAP</a:t>
            </a:r>
            <a:r>
              <a:rPr lang="cs-CZ" sz="1200" u="sng" baseline="0" dirty="0" smtClean="0">
                <a:solidFill>
                  <a:srgbClr val="003399"/>
                </a:solidFill>
                <a:latin typeface="+mn-lt"/>
              </a:rPr>
              <a:t> </a:t>
            </a:r>
            <a:r>
              <a:rPr lang="cs-CZ" sz="1200" baseline="0" dirty="0" smtClean="0">
                <a:solidFill>
                  <a:srgbClr val="003399"/>
                </a:solidFill>
                <a:latin typeface="+mn-lt"/>
              </a:rPr>
              <a:t>tak, aby v něm byly respektovány cíle národní vzdělávací politiky definované zejména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 ČR a ve Strategií 2020</a:t>
            </a:r>
            <a:endParaRPr lang="cs-CZ" sz="1200" kern="1200" baseline="0" dirty="0" smtClean="0">
              <a:solidFill>
                <a:srgbClr val="003399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eaLnBrk="1" hangingPunct="1">
              <a:buClr>
                <a:srgbClr val="003399"/>
              </a:buClr>
              <a:buFont typeface="Wingdings" panose="05000000000000000000" pitchFamily="2" charset="2"/>
              <a:buNone/>
              <a:defRPr/>
            </a:pPr>
            <a:r>
              <a:rPr lang="cs-CZ" sz="1200" kern="1200" baseline="0" dirty="0" smtClean="0">
                <a:solidFill>
                  <a:srgbClr val="003399"/>
                </a:solidFill>
                <a:effectLst/>
                <a:latin typeface="+mn-lt"/>
                <a:ea typeface="+mn-ea"/>
                <a:cs typeface="+mn-cs"/>
              </a:rPr>
              <a:t>→ podpora bude spočívat v zajištění plošného dotazníkového šetření o potřebách škol, seminářích (jednotnost pojetí a prohloubení znalostí k jednotlivým oblastem intervencí), přímé podpoře odborného garanta, </a:t>
            </a:r>
            <a:r>
              <a:rPr lang="cs-CZ" sz="1200" b="0" dirty="0" smtClean="0">
                <a:solidFill>
                  <a:srgbClr val="003399"/>
                </a:solidFill>
                <a:latin typeface="+mn-lt"/>
              </a:rPr>
              <a:t>mapování již realizované podpory (vč. doporučení pro další rozvoj),</a:t>
            </a:r>
            <a:r>
              <a:rPr lang="cs-CZ" sz="1200" b="0" baseline="0" dirty="0" smtClean="0">
                <a:solidFill>
                  <a:srgbClr val="003399"/>
                </a:solidFill>
                <a:latin typeface="+mn-lt"/>
              </a:rPr>
              <a:t> z</a:t>
            </a:r>
            <a:r>
              <a:rPr lang="cs-CZ" sz="1200" b="0" dirty="0" smtClean="0">
                <a:solidFill>
                  <a:srgbClr val="003399"/>
                </a:solidFill>
                <a:latin typeface="+mn-lt"/>
              </a:rPr>
              <a:t>ajištění setkání vedoucích realizačních týmů KAP, mapování situace v oblasti inkluzivního vzdělávání na všech SŠ (příprava zprávy o stavu inkluze a návrh opatření)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 2</a:t>
            </a:r>
          </a:p>
          <a:p>
            <a:pPr marL="171450" indent="-171450">
              <a:buFontTx/>
              <a:buChar char="-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mimo to bude úkolem projektu 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zajistit středním školám podporu při tvorbě plánů aktivit rozvoje vzdělávání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(resp.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ŠAPů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tzn. dokumentů, v rámci kterých si každá tato instituce nadefinuje prostřednictvím akčního plánování potřeby svého rozvoje pro programovací období 2014 – 2020</a:t>
            </a:r>
          </a:p>
          <a:p>
            <a:pPr marL="0" indent="0">
              <a:buFontTx/>
              <a:buNone/>
            </a:pPr>
            <a:r>
              <a:rPr lang="cs-CZ" sz="1200" kern="1200" baseline="0" dirty="0" smtClean="0">
                <a:solidFill>
                  <a:srgbClr val="003399"/>
                </a:solidFill>
                <a:effectLst/>
                <a:latin typeface="+mn-lt"/>
                <a:ea typeface="+mn-ea"/>
                <a:cs typeface="+mn-cs"/>
              </a:rPr>
              <a:t>→ podpora bude spočívat v </a:t>
            </a:r>
            <a:r>
              <a:rPr lang="cs-CZ" sz="1200" dirty="0" smtClean="0">
                <a:solidFill>
                  <a:srgbClr val="003399"/>
                </a:solidFill>
                <a:latin typeface="+mn-lt"/>
              </a:rPr>
              <a:t>seminářích</a:t>
            </a:r>
            <a:r>
              <a:rPr lang="cs-CZ" sz="1200" baseline="0" dirty="0" smtClean="0">
                <a:solidFill>
                  <a:srgbClr val="003399"/>
                </a:solidFill>
                <a:latin typeface="+mn-lt"/>
              </a:rPr>
              <a:t> (</a:t>
            </a:r>
            <a:r>
              <a:rPr lang="cs-CZ" sz="1200" dirty="0" smtClean="0">
                <a:solidFill>
                  <a:srgbClr val="003399"/>
                </a:solidFill>
                <a:latin typeface="+mn-lt"/>
              </a:rPr>
              <a:t>k přípravě ŠAP/PA, k intervencím), přímé práci se školami při přípravě ŠAP/PA (posouzení připravených ŠAP/PA, předání zpětné vazby zpracovatelům), monitorování a vyhodnocení realizace ŠAP/PA, zajištění výměny zkušeností škol </a:t>
            </a:r>
            <a:r>
              <a:rPr lang="cs-CZ" sz="1200" baseline="0" dirty="0" smtClean="0">
                <a:solidFill>
                  <a:srgbClr val="003399"/>
                </a:solidFill>
                <a:latin typeface="+mn-lt"/>
              </a:rPr>
              <a:t>(</a:t>
            </a:r>
            <a:r>
              <a:rPr lang="cs-CZ" sz="1200" dirty="0" smtClean="0">
                <a:solidFill>
                  <a:srgbClr val="003399"/>
                </a:solidFill>
                <a:latin typeface="+mn-lt"/>
              </a:rPr>
              <a:t>příklady dobré praxe),</a:t>
            </a:r>
            <a:r>
              <a:rPr lang="cs-CZ" sz="1200" baseline="0" dirty="0" smtClean="0">
                <a:solidFill>
                  <a:srgbClr val="003399"/>
                </a:solidFill>
                <a:latin typeface="+mn-lt"/>
              </a:rPr>
              <a:t> </a:t>
            </a:r>
            <a:r>
              <a:rPr lang="cs-CZ" sz="1200" dirty="0" smtClean="0">
                <a:solidFill>
                  <a:srgbClr val="003399"/>
                </a:solidFill>
                <a:latin typeface="+mn-lt"/>
              </a:rPr>
              <a:t>realizace opatření ze zpráv o stavu inkluzivního vzdělávání</a:t>
            </a:r>
          </a:p>
          <a:p>
            <a:endParaRPr lang="cs-CZ" altLang="cs-CZ" dirty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2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1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457200" indent="-457200">
              <a:spcBef>
                <a:spcPts val="600"/>
              </a:spcBef>
            </a:pPr>
            <a:r>
              <a:rPr lang="cs-CZ" sz="1200" u="sng" dirty="0" smtClean="0"/>
              <a:t>Aktuálně</a:t>
            </a:r>
            <a:r>
              <a:rPr lang="cs-CZ" sz="1200" dirty="0" smtClean="0"/>
              <a:t>: osobní motivační a vysvětlovací návštěvy odborných garantů P-KAP u ředitelů škol, spojené s předáním metodických materiálů k tvorbě ŠAP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 dirty="0" smtClean="0"/>
              <a:t>Dále ve 2017</a:t>
            </a:r>
            <a:r>
              <a:rPr lang="cs-CZ" sz="1200" dirty="0" smtClean="0"/>
              <a:t>: semináře – a)</a:t>
            </a:r>
            <a:r>
              <a:rPr lang="cs-CZ" sz="1200" baseline="0" dirty="0" smtClean="0"/>
              <a:t> z</a:t>
            </a:r>
            <a:r>
              <a:rPr lang="cs-CZ" sz="1200" dirty="0" smtClean="0"/>
              <a:t>aměřeno na přípravu ŠAP a PA; b) zaměřeno na jednotlivé oblasti intervencí podle zájmu škol</a:t>
            </a:r>
          </a:p>
          <a:p>
            <a:pPr marL="514350" indent="-514350">
              <a:spcBef>
                <a:spcPts val="600"/>
              </a:spcBef>
            </a:pPr>
            <a:r>
              <a:rPr lang="cs-CZ" sz="1200" u="sng" dirty="0" smtClean="0"/>
              <a:t>2018</a:t>
            </a:r>
            <a:r>
              <a:rPr lang="cs-CZ" sz="1200" dirty="0" smtClean="0"/>
              <a:t>: semináře - zaměřeno na výměnu zkušeností, na tematické oblasti intervencí při naplňování ŠAP a PA na přípravu ŠAP II.</a:t>
            </a:r>
          </a:p>
          <a:p>
            <a:pPr marL="457200" indent="-457200">
              <a:spcBef>
                <a:spcPts val="600"/>
              </a:spcBef>
            </a:pPr>
            <a:endParaRPr lang="cs-CZ" sz="1200" dirty="0" smtClean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11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95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12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28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13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50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14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29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15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76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16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6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3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5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4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7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5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6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76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KAP není novým dokumentem (novou strategií v území), jeho principem je stavět na tom, co v kraji již vzniklo (DZ, RIS3, Sektorová dohoda, aktivity RAP zaměřené na oblast vzdělávání apod.) a využít těchto výstupů při diskuzi s partnery v území, žádoucí opatření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prioritizovat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převést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zacílených a konkrétních aktivit.</a:t>
            </a:r>
          </a:p>
          <a:p>
            <a:r>
              <a:rPr lang="cs-CZ" dirty="0" smtClean="0"/>
              <a:t>- KAP bude vytvářen ve dvou fázích: 2016-2018 a 2019-2021</a:t>
            </a:r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7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45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altLang="cs-CZ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Předmětem </a:t>
            </a:r>
            <a:r>
              <a:rPr lang="cs-CZ" altLang="cs-CZ" sz="1200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Analýzy potřeb v území </a:t>
            </a:r>
            <a:r>
              <a:rPr lang="cs-CZ" altLang="cs-CZ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je zmapování vývoje trhu práce a vzdělávání v kraji, a to na základě: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a) analýzy strategických dokumentů (DZ, RAP, IPRÚ-</a:t>
            </a:r>
            <a:r>
              <a:rPr lang="cs-CZ" altLang="cs-CZ" sz="1200" spc="-5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Integrovaný plán rozvoje území, ITI-integrované územní investice</a:t>
            </a:r>
            <a:r>
              <a:rPr lang="cs-CZ" altLang="cs-CZ" sz="1200" spc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</a:t>
            </a:r>
            <a:r>
              <a:rPr lang="cs-CZ" altLang="cs-CZ" sz="1200" spc="0" baseline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sektorové dohody, pakt zaměstnanosti, analýzy ÚP, Rady RLZ, atd.)</a:t>
            </a:r>
            <a:endParaRPr lang="cs-CZ" altLang="cs-CZ" sz="1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b) regionálně specifických dat</a:t>
            </a:r>
            <a:r>
              <a:rPr lang="cs-CZ" altLang="cs-CZ" sz="1200" baseline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– p</a:t>
            </a:r>
            <a:r>
              <a:rPr lang="cs-CZ" sz="1200" dirty="0" smtClean="0"/>
              <a:t>ro každý kraj zpracovány výstupy obsahující informace o struktuře pracovní síly, vývoji vzdělanostní struktury a nezaměstnanosti; výstupy obsahují časové řady, které budou dále aktualizovány; </a:t>
            </a:r>
            <a:r>
              <a:rPr lang="cs-CZ" altLang="cs-CZ" sz="1200" baseline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dodány z centrálních orgánů veřejné zprávy</a:t>
            </a:r>
            <a:endParaRPr lang="cs-CZ" altLang="cs-CZ" sz="1200" baseline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altLang="cs-CZ" sz="1200" baseline="0" dirty="0" smtClean="0">
                <a:solidFill>
                  <a:schemeClr val="tx1"/>
                </a:solidFill>
                <a:latin typeface="+mn-lt"/>
                <a:cs typeface="+mn-cs"/>
              </a:rPr>
              <a:t>Do </a:t>
            </a:r>
            <a:r>
              <a:rPr lang="cs-CZ" altLang="cs-CZ" sz="1200" u="sng" baseline="0" dirty="0" smtClean="0">
                <a:solidFill>
                  <a:schemeClr val="tx1"/>
                </a:solidFill>
                <a:latin typeface="+mn-lt"/>
                <a:cs typeface="+mn-cs"/>
              </a:rPr>
              <a:t>Analýzy potřeb škol</a:t>
            </a:r>
            <a:r>
              <a:rPr lang="cs-CZ" altLang="cs-CZ" sz="1200" u="none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cs-CZ" altLang="cs-CZ" sz="1200" baseline="0" dirty="0" smtClean="0">
                <a:solidFill>
                  <a:schemeClr val="tx1"/>
                </a:solidFill>
                <a:latin typeface="+mn-lt"/>
                <a:cs typeface="+mn-cs"/>
              </a:rPr>
              <a:t>se zapojilo 98% SŠ resp. VOŠ na území kraje; </a:t>
            </a:r>
            <a:r>
              <a:rPr lang="cs-CZ" dirty="0" smtClean="0"/>
              <a:t>cílem bylo zmapování aktuální situace škol a jejich potřeb v rámci vymezených oblastí intervencí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 vlastní dotazníkové šetření se uskuteční ještě dvakrát</a:t>
            </a:r>
            <a:r>
              <a:rPr lang="cs-CZ" altLang="cs-CZ" sz="1200" baseline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– v polovině a na konci programového období; cílem bude vyhodnotit posun škol</a:t>
            </a:r>
            <a:endParaRPr lang="cs-CZ" altLang="cs-CZ" sz="1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8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1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9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38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1200" dirty="0" smtClean="0"/>
              <a:t>-</a:t>
            </a:r>
            <a:r>
              <a:rPr lang="cs-CZ" sz="1200" baseline="0" dirty="0" smtClean="0"/>
              <a:t> </a:t>
            </a:r>
            <a:r>
              <a:rPr lang="cs-CZ" sz="1200" u="sng" dirty="0" smtClean="0"/>
              <a:t>Rozdíl mezi ŠAP a PA</a:t>
            </a:r>
            <a:r>
              <a:rPr lang="cs-CZ" sz="1200" dirty="0" smtClean="0"/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200" dirty="0" smtClean="0"/>
              <a:t>ŠAP - pro všechny povinné oblasti (+ příp. další nepovinné i vlastní); ŠAP podmínkou pro </a:t>
            </a:r>
            <a:r>
              <a:rPr lang="cs-CZ" sz="1200" dirty="0" err="1" smtClean="0"/>
              <a:t>IPo</a:t>
            </a:r>
            <a:endParaRPr lang="cs-CZ" sz="1200" dirty="0" smtClean="0"/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cs-CZ" sz="1200" dirty="0" smtClean="0"/>
              <a:t>PA - jen pro vybranou oblast nebo oblasti (povinné, nepovinné i vlastní); PA podmínkou pro šablony (kromě 2016)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endParaRPr lang="cs-CZ" sz="1200" dirty="0" smtClean="0"/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cs-CZ" sz="1200" dirty="0" smtClean="0"/>
              <a:t>- </a:t>
            </a:r>
            <a:r>
              <a:rPr lang="cs-CZ" sz="1200" u="sng" dirty="0" smtClean="0"/>
              <a:t>ŠAP</a:t>
            </a:r>
            <a:r>
              <a:rPr lang="cs-CZ" sz="1200" dirty="0" smtClean="0"/>
              <a:t> =</a:t>
            </a:r>
            <a:r>
              <a:rPr lang="cs-CZ" sz="1200" baseline="0" dirty="0" smtClean="0"/>
              <a:t> dokument strategického plánování (Priorita → Obecný cíl → Dílčí cíl + Kritéria hodnocení → Úkoly + Předpoklady + Termíny + Odpovědnost)  </a:t>
            </a:r>
            <a:endParaRPr lang="cs-CZ" sz="1200" dirty="0" smtClean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10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7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zasazení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do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širšího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kontextu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čím začít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stanovení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cílů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kritérií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jejich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hodnocení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sz="2800" dirty="0">
                <a:solidFill>
                  <a:schemeClr val="bg2">
                    <a:lumMod val="85000"/>
                  </a:schemeClr>
                </a:solidFill>
              </a:rPr>
              <a:t>stanovení úkolů a jejich rozpracování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strategické 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oblast</a:t>
            </a:r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i 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v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plánech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aktivit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šablonách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0F919869-1D4F-4317-B763-9C5C7067888F}" type="datetimeFigureOut">
              <a:rPr lang="cs-CZ" smtClean="0"/>
              <a:pPr/>
              <a:t>10.03.2017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5" name="Skupina 4"/>
          <p:cNvGrpSpPr/>
          <p:nvPr userDrawn="1"/>
        </p:nvGrpSpPr>
        <p:grpSpPr>
          <a:xfrm>
            <a:off x="428627" y="390527"/>
            <a:ext cx="826294" cy="1016795"/>
            <a:chOff x="285750" y="260350"/>
            <a:chExt cx="550863" cy="67786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85750" y="260350"/>
              <a:ext cx="5461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285750" y="260350"/>
              <a:ext cx="250825" cy="273050"/>
            </a:xfrm>
            <a:custGeom>
              <a:avLst/>
              <a:gdLst>
                <a:gd name="T0" fmla="*/ 545 w 681"/>
                <a:gd name="T1" fmla="*/ 566 h 744"/>
                <a:gd name="T2" fmla="*/ 681 w 681"/>
                <a:gd name="T3" fmla="*/ 179 h 744"/>
                <a:gd name="T4" fmla="*/ 660 w 681"/>
                <a:gd name="T5" fmla="*/ 0 h 744"/>
                <a:gd name="T6" fmla="*/ 316 w 681"/>
                <a:gd name="T7" fmla="*/ 0 h 744"/>
                <a:gd name="T8" fmla="*/ 348 w 681"/>
                <a:gd name="T9" fmla="*/ 176 h 744"/>
                <a:gd name="T10" fmla="*/ 113 w 681"/>
                <a:gd name="T11" fmla="*/ 483 h 744"/>
                <a:gd name="T12" fmla="*/ 0 w 681"/>
                <a:gd name="T13" fmla="*/ 452 h 744"/>
                <a:gd name="T14" fmla="*/ 0 w 681"/>
                <a:gd name="T15" fmla="*/ 735 h 744"/>
                <a:gd name="T16" fmla="*/ 113 w 681"/>
                <a:gd name="T17" fmla="*/ 744 h 744"/>
                <a:gd name="T18" fmla="*/ 545 w 681"/>
                <a:gd name="T19" fmla="*/ 56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744">
                  <a:moveTo>
                    <a:pt x="545" y="566"/>
                  </a:moveTo>
                  <a:cubicBezTo>
                    <a:pt x="630" y="468"/>
                    <a:pt x="681" y="323"/>
                    <a:pt x="681" y="179"/>
                  </a:cubicBezTo>
                  <a:cubicBezTo>
                    <a:pt x="681" y="115"/>
                    <a:pt x="674" y="56"/>
                    <a:pt x="660" y="0"/>
                  </a:cubicBezTo>
                  <a:lnTo>
                    <a:pt x="316" y="0"/>
                  </a:lnTo>
                  <a:cubicBezTo>
                    <a:pt x="337" y="48"/>
                    <a:pt x="348" y="108"/>
                    <a:pt x="348" y="176"/>
                  </a:cubicBezTo>
                  <a:cubicBezTo>
                    <a:pt x="348" y="360"/>
                    <a:pt x="254" y="483"/>
                    <a:pt x="113" y="483"/>
                  </a:cubicBezTo>
                  <a:cubicBezTo>
                    <a:pt x="70" y="483"/>
                    <a:pt x="33" y="472"/>
                    <a:pt x="0" y="452"/>
                  </a:cubicBezTo>
                  <a:lnTo>
                    <a:pt x="0" y="735"/>
                  </a:lnTo>
                  <a:cubicBezTo>
                    <a:pt x="36" y="741"/>
                    <a:pt x="74" y="744"/>
                    <a:pt x="113" y="744"/>
                  </a:cubicBezTo>
                  <a:cubicBezTo>
                    <a:pt x="293" y="744"/>
                    <a:pt x="442" y="682"/>
                    <a:pt x="545" y="566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285750" y="260350"/>
              <a:ext cx="550863" cy="677863"/>
            </a:xfrm>
            <a:custGeom>
              <a:avLst/>
              <a:gdLst>
                <a:gd name="T0" fmla="*/ 113 w 1491"/>
                <a:gd name="T1" fmla="*/ 742 h 1842"/>
                <a:gd name="T2" fmla="*/ 427 w 1491"/>
                <a:gd name="T3" fmla="*/ 1100 h 1842"/>
                <a:gd name="T4" fmla="*/ 777 w 1491"/>
                <a:gd name="T5" fmla="*/ 1100 h 1842"/>
                <a:gd name="T6" fmla="*/ 1029 w 1491"/>
                <a:gd name="T7" fmla="*/ 1100 h 1842"/>
                <a:gd name="T8" fmla="*/ 1330 w 1491"/>
                <a:gd name="T9" fmla="*/ 1100 h 1842"/>
                <a:gd name="T10" fmla="*/ 1491 w 1491"/>
                <a:gd name="T11" fmla="*/ 0 h 1842"/>
                <a:gd name="T12" fmla="*/ 128 w 1491"/>
                <a:gd name="T13" fmla="*/ 1662 h 1842"/>
                <a:gd name="T14" fmla="*/ 96 w 1491"/>
                <a:gd name="T15" fmla="*/ 1733 h 1842"/>
                <a:gd name="T16" fmla="*/ 65 w 1491"/>
                <a:gd name="T17" fmla="*/ 1663 h 1842"/>
                <a:gd name="T18" fmla="*/ 85 w 1491"/>
                <a:gd name="T19" fmla="*/ 1770 h 1842"/>
                <a:gd name="T20" fmla="*/ 187 w 1491"/>
                <a:gd name="T21" fmla="*/ 1724 h 1842"/>
                <a:gd name="T22" fmla="*/ 147 w 1491"/>
                <a:gd name="T23" fmla="*/ 1604 h 1842"/>
                <a:gd name="T24" fmla="*/ 55 w 1491"/>
                <a:gd name="T25" fmla="*/ 1602 h 1842"/>
                <a:gd name="T26" fmla="*/ 61 w 1491"/>
                <a:gd name="T27" fmla="*/ 1749 h 1842"/>
                <a:gd name="T28" fmla="*/ 198 w 1491"/>
                <a:gd name="T29" fmla="*/ 1688 h 1842"/>
                <a:gd name="T30" fmla="*/ 349 w 1491"/>
                <a:gd name="T31" fmla="*/ 1766 h 1842"/>
                <a:gd name="T32" fmla="*/ 349 w 1491"/>
                <a:gd name="T33" fmla="*/ 1608 h 1842"/>
                <a:gd name="T34" fmla="*/ 329 w 1491"/>
                <a:gd name="T35" fmla="*/ 1661 h 1842"/>
                <a:gd name="T36" fmla="*/ 296 w 1491"/>
                <a:gd name="T37" fmla="*/ 1736 h 1842"/>
                <a:gd name="T38" fmla="*/ 264 w 1491"/>
                <a:gd name="T39" fmla="*/ 1661 h 1842"/>
                <a:gd name="T40" fmla="*/ 533 w 1491"/>
                <a:gd name="T41" fmla="*/ 1626 h 1842"/>
                <a:gd name="T42" fmla="*/ 411 w 1491"/>
                <a:gd name="T43" fmla="*/ 1639 h 1842"/>
                <a:gd name="T44" fmla="*/ 447 w 1491"/>
                <a:gd name="T45" fmla="*/ 1769 h 1842"/>
                <a:gd name="T46" fmla="*/ 539 w 1491"/>
                <a:gd name="T47" fmla="*/ 1773 h 1842"/>
                <a:gd name="T48" fmla="*/ 533 w 1491"/>
                <a:gd name="T49" fmla="*/ 1312 h 1842"/>
                <a:gd name="T50" fmla="*/ 515 w 1491"/>
                <a:gd name="T51" fmla="*/ 1646 h 1842"/>
                <a:gd name="T52" fmla="*/ 516 w 1491"/>
                <a:gd name="T53" fmla="*/ 1727 h 1842"/>
                <a:gd name="T54" fmla="*/ 461 w 1491"/>
                <a:gd name="T55" fmla="*/ 1687 h 1842"/>
                <a:gd name="T56" fmla="*/ 704 w 1491"/>
                <a:gd name="T57" fmla="*/ 1641 h 1842"/>
                <a:gd name="T58" fmla="*/ 735 w 1491"/>
                <a:gd name="T59" fmla="*/ 1711 h 1842"/>
                <a:gd name="T60" fmla="*/ 672 w 1491"/>
                <a:gd name="T61" fmla="*/ 1712 h 1842"/>
                <a:gd name="T62" fmla="*/ 704 w 1491"/>
                <a:gd name="T63" fmla="*/ 1641 h 1842"/>
                <a:gd name="T64" fmla="*/ 754 w 1491"/>
                <a:gd name="T65" fmla="*/ 1771 h 1842"/>
                <a:gd name="T66" fmla="*/ 794 w 1491"/>
                <a:gd name="T67" fmla="*/ 1650 h 1842"/>
                <a:gd name="T68" fmla="*/ 688 w 1491"/>
                <a:gd name="T69" fmla="*/ 1607 h 1842"/>
                <a:gd name="T70" fmla="*/ 610 w 1491"/>
                <a:gd name="T71" fmla="*/ 1842 h 1842"/>
                <a:gd name="T72" fmla="*/ 855 w 1491"/>
                <a:gd name="T73" fmla="*/ 1608 h 1842"/>
                <a:gd name="T74" fmla="*/ 855 w 1491"/>
                <a:gd name="T75" fmla="*/ 1766 h 1842"/>
                <a:gd name="T76" fmla="*/ 1006 w 1491"/>
                <a:gd name="T77" fmla="*/ 1688 h 1842"/>
                <a:gd name="T78" fmla="*/ 908 w 1491"/>
                <a:gd name="T79" fmla="*/ 1638 h 1842"/>
                <a:gd name="T80" fmla="*/ 941 w 1491"/>
                <a:gd name="T81" fmla="*/ 1713 h 1842"/>
                <a:gd name="T82" fmla="*/ 876 w 1491"/>
                <a:gd name="T83" fmla="*/ 1713 h 1842"/>
                <a:gd name="T84" fmla="*/ 908 w 1491"/>
                <a:gd name="T85" fmla="*/ 1638 h 1842"/>
                <a:gd name="T86" fmla="*/ 1092 w 1491"/>
                <a:gd name="T87" fmla="*/ 1607 h 1842"/>
                <a:gd name="T88" fmla="*/ 1018 w 1491"/>
                <a:gd name="T89" fmla="*/ 1773 h 1842"/>
                <a:gd name="T90" fmla="*/ 1119 w 1491"/>
                <a:gd name="T91" fmla="*/ 1647 h 1842"/>
                <a:gd name="T92" fmla="*/ 1300 w 1491"/>
                <a:gd name="T93" fmla="*/ 1684 h 1842"/>
                <a:gd name="T94" fmla="*/ 1183 w 1491"/>
                <a:gd name="T95" fmla="*/ 1600 h 1842"/>
                <a:gd name="T96" fmla="*/ 1203 w 1491"/>
                <a:gd name="T97" fmla="*/ 1634 h 1842"/>
                <a:gd name="T98" fmla="*/ 1222 w 1491"/>
                <a:gd name="T99" fmla="*/ 1665 h 1842"/>
                <a:gd name="T100" fmla="*/ 1157 w 1491"/>
                <a:gd name="T101" fmla="*/ 1768 h 1842"/>
                <a:gd name="T102" fmla="*/ 1249 w 1491"/>
                <a:gd name="T103" fmla="*/ 1773 h 1842"/>
                <a:gd name="T104" fmla="*/ 1245 w 1491"/>
                <a:gd name="T105" fmla="*/ 1695 h 1842"/>
                <a:gd name="T106" fmla="*/ 1208 w 1491"/>
                <a:gd name="T107" fmla="*/ 1739 h 1842"/>
                <a:gd name="T108" fmla="*/ 1191 w 1491"/>
                <a:gd name="T109" fmla="*/ 1705 h 1842"/>
                <a:gd name="T110" fmla="*/ 1065 w 1491"/>
                <a:gd name="T111" fmla="*/ 1491 h 1842"/>
                <a:gd name="T112" fmla="*/ 1294 w 1491"/>
                <a:gd name="T113" fmla="*/ 1491 h 1842"/>
                <a:gd name="T114" fmla="*/ 1339 w 1491"/>
                <a:gd name="T115" fmla="*/ 1358 h 1842"/>
                <a:gd name="T116" fmla="*/ 1013 w 1491"/>
                <a:gd name="T117" fmla="*/ 1337 h 1842"/>
                <a:gd name="T118" fmla="*/ 1323 w 1491"/>
                <a:gd name="T119" fmla="*/ 1172 h 1842"/>
                <a:gd name="T120" fmla="*/ 1322 w 1491"/>
                <a:gd name="T121" fmla="*/ 1287 h 1842"/>
                <a:gd name="T122" fmla="*/ 316 w 1491"/>
                <a:gd name="T123" fmla="*/ 0 h 1842"/>
                <a:gd name="T124" fmla="*/ 348 w 1491"/>
                <a:gd name="T125" fmla="*/ 176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1842">
                  <a:moveTo>
                    <a:pt x="658" y="0"/>
                  </a:moveTo>
                  <a:cubicBezTo>
                    <a:pt x="672" y="55"/>
                    <a:pt x="679" y="115"/>
                    <a:pt x="679" y="178"/>
                  </a:cubicBezTo>
                  <a:cubicBezTo>
                    <a:pt x="679" y="322"/>
                    <a:pt x="628" y="466"/>
                    <a:pt x="543" y="564"/>
                  </a:cubicBezTo>
                  <a:cubicBezTo>
                    <a:pt x="440" y="680"/>
                    <a:pt x="292" y="742"/>
                    <a:pt x="113" y="742"/>
                  </a:cubicBezTo>
                  <a:cubicBezTo>
                    <a:pt x="74" y="742"/>
                    <a:pt x="36" y="739"/>
                    <a:pt x="0" y="733"/>
                  </a:cubicBezTo>
                  <a:lnTo>
                    <a:pt x="0" y="1491"/>
                  </a:lnTo>
                  <a:lnTo>
                    <a:pt x="427" y="1491"/>
                  </a:lnTo>
                  <a:lnTo>
                    <a:pt x="427" y="1100"/>
                  </a:lnTo>
                  <a:lnTo>
                    <a:pt x="533" y="1100"/>
                  </a:lnTo>
                  <a:lnTo>
                    <a:pt x="533" y="1271"/>
                  </a:lnTo>
                  <a:lnTo>
                    <a:pt x="657" y="1100"/>
                  </a:lnTo>
                  <a:lnTo>
                    <a:pt x="777" y="1100"/>
                  </a:lnTo>
                  <a:lnTo>
                    <a:pt x="630" y="1282"/>
                  </a:lnTo>
                  <a:lnTo>
                    <a:pt x="763" y="1458"/>
                  </a:lnTo>
                  <a:lnTo>
                    <a:pt x="901" y="1100"/>
                  </a:lnTo>
                  <a:lnTo>
                    <a:pt x="1029" y="1100"/>
                  </a:lnTo>
                  <a:lnTo>
                    <a:pt x="1179" y="1491"/>
                  </a:lnTo>
                  <a:lnTo>
                    <a:pt x="1187" y="1491"/>
                  </a:lnTo>
                  <a:lnTo>
                    <a:pt x="1187" y="1100"/>
                  </a:lnTo>
                  <a:lnTo>
                    <a:pt x="1330" y="1100"/>
                  </a:lnTo>
                  <a:cubicBezTo>
                    <a:pt x="1367" y="1100"/>
                    <a:pt x="1397" y="1105"/>
                    <a:pt x="1422" y="1114"/>
                  </a:cubicBezTo>
                  <a:cubicBezTo>
                    <a:pt x="1446" y="1123"/>
                    <a:pt x="1464" y="1137"/>
                    <a:pt x="1476" y="1155"/>
                  </a:cubicBezTo>
                  <a:cubicBezTo>
                    <a:pt x="1483" y="1166"/>
                    <a:pt x="1488" y="1178"/>
                    <a:pt x="1491" y="1192"/>
                  </a:cubicBezTo>
                  <a:lnTo>
                    <a:pt x="1491" y="0"/>
                  </a:lnTo>
                  <a:lnTo>
                    <a:pt x="658" y="0"/>
                  </a:lnTo>
                  <a:close/>
                  <a:moveTo>
                    <a:pt x="97" y="1641"/>
                  </a:moveTo>
                  <a:cubicBezTo>
                    <a:pt x="104" y="1641"/>
                    <a:pt x="110" y="1643"/>
                    <a:pt x="116" y="1647"/>
                  </a:cubicBezTo>
                  <a:cubicBezTo>
                    <a:pt x="121" y="1651"/>
                    <a:pt x="125" y="1656"/>
                    <a:pt x="128" y="1662"/>
                  </a:cubicBezTo>
                  <a:cubicBezTo>
                    <a:pt x="131" y="1669"/>
                    <a:pt x="132" y="1677"/>
                    <a:pt x="132" y="1686"/>
                  </a:cubicBezTo>
                  <a:cubicBezTo>
                    <a:pt x="132" y="1696"/>
                    <a:pt x="131" y="1704"/>
                    <a:pt x="128" y="1711"/>
                  </a:cubicBezTo>
                  <a:cubicBezTo>
                    <a:pt x="125" y="1718"/>
                    <a:pt x="121" y="1724"/>
                    <a:pt x="115" y="1727"/>
                  </a:cubicBezTo>
                  <a:cubicBezTo>
                    <a:pt x="110" y="1731"/>
                    <a:pt x="103" y="1733"/>
                    <a:pt x="96" y="1733"/>
                  </a:cubicBezTo>
                  <a:cubicBezTo>
                    <a:pt x="89" y="1733"/>
                    <a:pt x="83" y="1731"/>
                    <a:pt x="78" y="1728"/>
                  </a:cubicBezTo>
                  <a:cubicBezTo>
                    <a:pt x="72" y="1724"/>
                    <a:pt x="68" y="1719"/>
                    <a:pt x="65" y="1712"/>
                  </a:cubicBezTo>
                  <a:cubicBezTo>
                    <a:pt x="62" y="1705"/>
                    <a:pt x="61" y="1697"/>
                    <a:pt x="61" y="1688"/>
                  </a:cubicBezTo>
                  <a:cubicBezTo>
                    <a:pt x="61" y="1678"/>
                    <a:pt x="62" y="1669"/>
                    <a:pt x="65" y="1663"/>
                  </a:cubicBezTo>
                  <a:cubicBezTo>
                    <a:pt x="68" y="1656"/>
                    <a:pt x="72" y="1651"/>
                    <a:pt x="78" y="1647"/>
                  </a:cubicBezTo>
                  <a:cubicBezTo>
                    <a:pt x="83" y="1643"/>
                    <a:pt x="90" y="1641"/>
                    <a:pt x="97" y="1641"/>
                  </a:cubicBezTo>
                  <a:close/>
                  <a:moveTo>
                    <a:pt x="61" y="1749"/>
                  </a:moveTo>
                  <a:cubicBezTo>
                    <a:pt x="68" y="1758"/>
                    <a:pt x="76" y="1766"/>
                    <a:pt x="85" y="1770"/>
                  </a:cubicBezTo>
                  <a:cubicBezTo>
                    <a:pt x="94" y="1775"/>
                    <a:pt x="105" y="1778"/>
                    <a:pt x="117" y="1778"/>
                  </a:cubicBezTo>
                  <a:cubicBezTo>
                    <a:pt x="128" y="1778"/>
                    <a:pt x="138" y="1775"/>
                    <a:pt x="147" y="1771"/>
                  </a:cubicBezTo>
                  <a:cubicBezTo>
                    <a:pt x="156" y="1767"/>
                    <a:pt x="164" y="1761"/>
                    <a:pt x="171" y="1753"/>
                  </a:cubicBezTo>
                  <a:cubicBezTo>
                    <a:pt x="178" y="1745"/>
                    <a:pt x="183" y="1735"/>
                    <a:pt x="187" y="1724"/>
                  </a:cubicBezTo>
                  <a:cubicBezTo>
                    <a:pt x="191" y="1713"/>
                    <a:pt x="193" y="1700"/>
                    <a:pt x="193" y="1687"/>
                  </a:cubicBezTo>
                  <a:cubicBezTo>
                    <a:pt x="193" y="1673"/>
                    <a:pt x="191" y="1661"/>
                    <a:pt x="187" y="1650"/>
                  </a:cubicBezTo>
                  <a:cubicBezTo>
                    <a:pt x="184" y="1639"/>
                    <a:pt x="178" y="1629"/>
                    <a:pt x="171" y="1622"/>
                  </a:cubicBezTo>
                  <a:cubicBezTo>
                    <a:pt x="165" y="1614"/>
                    <a:pt x="157" y="1608"/>
                    <a:pt x="147" y="1604"/>
                  </a:cubicBezTo>
                  <a:cubicBezTo>
                    <a:pt x="138" y="1600"/>
                    <a:pt x="127" y="1598"/>
                    <a:pt x="116" y="1598"/>
                  </a:cubicBezTo>
                  <a:cubicBezTo>
                    <a:pt x="103" y="1598"/>
                    <a:pt x="91" y="1601"/>
                    <a:pt x="80" y="1607"/>
                  </a:cubicBezTo>
                  <a:cubicBezTo>
                    <a:pt x="70" y="1614"/>
                    <a:pt x="61" y="1623"/>
                    <a:pt x="55" y="1635"/>
                  </a:cubicBezTo>
                  <a:lnTo>
                    <a:pt x="55" y="1602"/>
                  </a:lnTo>
                  <a:lnTo>
                    <a:pt x="2" y="1602"/>
                  </a:lnTo>
                  <a:lnTo>
                    <a:pt x="2" y="1842"/>
                  </a:lnTo>
                  <a:lnTo>
                    <a:pt x="61" y="1842"/>
                  </a:lnTo>
                  <a:lnTo>
                    <a:pt x="61" y="1749"/>
                  </a:lnTo>
                  <a:close/>
                  <a:moveTo>
                    <a:pt x="296" y="1598"/>
                  </a:moveTo>
                  <a:cubicBezTo>
                    <a:pt x="276" y="1598"/>
                    <a:pt x="258" y="1601"/>
                    <a:pt x="244" y="1608"/>
                  </a:cubicBezTo>
                  <a:cubicBezTo>
                    <a:pt x="229" y="1616"/>
                    <a:pt x="218" y="1626"/>
                    <a:pt x="210" y="1639"/>
                  </a:cubicBezTo>
                  <a:cubicBezTo>
                    <a:pt x="202" y="1653"/>
                    <a:pt x="198" y="1669"/>
                    <a:pt x="198" y="1688"/>
                  </a:cubicBezTo>
                  <a:cubicBezTo>
                    <a:pt x="198" y="1706"/>
                    <a:pt x="202" y="1722"/>
                    <a:pt x="210" y="1736"/>
                  </a:cubicBezTo>
                  <a:cubicBezTo>
                    <a:pt x="218" y="1749"/>
                    <a:pt x="229" y="1759"/>
                    <a:pt x="244" y="1766"/>
                  </a:cubicBezTo>
                  <a:cubicBezTo>
                    <a:pt x="258" y="1774"/>
                    <a:pt x="276" y="1777"/>
                    <a:pt x="296" y="1777"/>
                  </a:cubicBezTo>
                  <a:cubicBezTo>
                    <a:pt x="317" y="1777"/>
                    <a:pt x="335" y="1774"/>
                    <a:pt x="349" y="1766"/>
                  </a:cubicBezTo>
                  <a:cubicBezTo>
                    <a:pt x="364" y="1759"/>
                    <a:pt x="375" y="1749"/>
                    <a:pt x="383" y="1736"/>
                  </a:cubicBezTo>
                  <a:cubicBezTo>
                    <a:pt x="391" y="1722"/>
                    <a:pt x="395" y="1706"/>
                    <a:pt x="395" y="1688"/>
                  </a:cubicBezTo>
                  <a:cubicBezTo>
                    <a:pt x="395" y="1669"/>
                    <a:pt x="391" y="1653"/>
                    <a:pt x="383" y="1639"/>
                  </a:cubicBezTo>
                  <a:cubicBezTo>
                    <a:pt x="375" y="1626"/>
                    <a:pt x="364" y="1616"/>
                    <a:pt x="349" y="1608"/>
                  </a:cubicBezTo>
                  <a:cubicBezTo>
                    <a:pt x="335" y="1601"/>
                    <a:pt x="317" y="1598"/>
                    <a:pt x="296" y="1598"/>
                  </a:cubicBezTo>
                  <a:close/>
                  <a:moveTo>
                    <a:pt x="296" y="1638"/>
                  </a:moveTo>
                  <a:cubicBezTo>
                    <a:pt x="304" y="1638"/>
                    <a:pt x="310" y="1640"/>
                    <a:pt x="316" y="1644"/>
                  </a:cubicBezTo>
                  <a:cubicBezTo>
                    <a:pt x="321" y="1648"/>
                    <a:pt x="326" y="1654"/>
                    <a:pt x="329" y="1661"/>
                  </a:cubicBezTo>
                  <a:cubicBezTo>
                    <a:pt x="332" y="1668"/>
                    <a:pt x="334" y="1677"/>
                    <a:pt x="334" y="1687"/>
                  </a:cubicBezTo>
                  <a:cubicBezTo>
                    <a:pt x="334" y="1697"/>
                    <a:pt x="332" y="1706"/>
                    <a:pt x="329" y="1713"/>
                  </a:cubicBezTo>
                  <a:cubicBezTo>
                    <a:pt x="326" y="1720"/>
                    <a:pt x="321" y="1726"/>
                    <a:pt x="316" y="1730"/>
                  </a:cubicBezTo>
                  <a:cubicBezTo>
                    <a:pt x="310" y="1734"/>
                    <a:pt x="304" y="1736"/>
                    <a:pt x="296" y="1736"/>
                  </a:cubicBezTo>
                  <a:cubicBezTo>
                    <a:pt x="289" y="1736"/>
                    <a:pt x="283" y="1734"/>
                    <a:pt x="277" y="1730"/>
                  </a:cubicBezTo>
                  <a:cubicBezTo>
                    <a:pt x="272" y="1726"/>
                    <a:pt x="267" y="1720"/>
                    <a:pt x="264" y="1713"/>
                  </a:cubicBezTo>
                  <a:cubicBezTo>
                    <a:pt x="261" y="1706"/>
                    <a:pt x="259" y="1697"/>
                    <a:pt x="259" y="1687"/>
                  </a:cubicBezTo>
                  <a:cubicBezTo>
                    <a:pt x="259" y="1677"/>
                    <a:pt x="261" y="1669"/>
                    <a:pt x="264" y="1661"/>
                  </a:cubicBezTo>
                  <a:cubicBezTo>
                    <a:pt x="267" y="1654"/>
                    <a:pt x="272" y="1648"/>
                    <a:pt x="277" y="1644"/>
                  </a:cubicBezTo>
                  <a:cubicBezTo>
                    <a:pt x="283" y="1640"/>
                    <a:pt x="289" y="1638"/>
                    <a:pt x="296" y="1638"/>
                  </a:cubicBezTo>
                  <a:close/>
                  <a:moveTo>
                    <a:pt x="533" y="1491"/>
                  </a:moveTo>
                  <a:lnTo>
                    <a:pt x="533" y="1626"/>
                  </a:lnTo>
                  <a:cubicBezTo>
                    <a:pt x="527" y="1616"/>
                    <a:pt x="518" y="1609"/>
                    <a:pt x="509" y="1605"/>
                  </a:cubicBezTo>
                  <a:cubicBezTo>
                    <a:pt x="500" y="1600"/>
                    <a:pt x="489" y="1598"/>
                    <a:pt x="477" y="1598"/>
                  </a:cubicBezTo>
                  <a:cubicBezTo>
                    <a:pt x="462" y="1598"/>
                    <a:pt x="448" y="1601"/>
                    <a:pt x="437" y="1608"/>
                  </a:cubicBezTo>
                  <a:cubicBezTo>
                    <a:pt x="426" y="1615"/>
                    <a:pt x="417" y="1626"/>
                    <a:pt x="411" y="1639"/>
                  </a:cubicBezTo>
                  <a:cubicBezTo>
                    <a:pt x="405" y="1652"/>
                    <a:pt x="402" y="1667"/>
                    <a:pt x="402" y="1685"/>
                  </a:cubicBezTo>
                  <a:cubicBezTo>
                    <a:pt x="402" y="1699"/>
                    <a:pt x="403" y="1711"/>
                    <a:pt x="407" y="1723"/>
                  </a:cubicBezTo>
                  <a:cubicBezTo>
                    <a:pt x="411" y="1734"/>
                    <a:pt x="416" y="1743"/>
                    <a:pt x="423" y="1751"/>
                  </a:cubicBezTo>
                  <a:cubicBezTo>
                    <a:pt x="430" y="1759"/>
                    <a:pt x="438" y="1765"/>
                    <a:pt x="447" y="1769"/>
                  </a:cubicBezTo>
                  <a:cubicBezTo>
                    <a:pt x="456" y="1773"/>
                    <a:pt x="466" y="1776"/>
                    <a:pt x="478" y="1776"/>
                  </a:cubicBezTo>
                  <a:cubicBezTo>
                    <a:pt x="491" y="1776"/>
                    <a:pt x="503" y="1772"/>
                    <a:pt x="514" y="1766"/>
                  </a:cubicBezTo>
                  <a:cubicBezTo>
                    <a:pt x="524" y="1760"/>
                    <a:pt x="533" y="1751"/>
                    <a:pt x="539" y="1739"/>
                  </a:cubicBezTo>
                  <a:lnTo>
                    <a:pt x="539" y="1773"/>
                  </a:lnTo>
                  <a:lnTo>
                    <a:pt x="592" y="1773"/>
                  </a:lnTo>
                  <a:lnTo>
                    <a:pt x="592" y="1491"/>
                  </a:lnTo>
                  <a:lnTo>
                    <a:pt x="656" y="1491"/>
                  </a:lnTo>
                  <a:lnTo>
                    <a:pt x="533" y="1312"/>
                  </a:lnTo>
                  <a:lnTo>
                    <a:pt x="533" y="1490"/>
                  </a:lnTo>
                  <a:lnTo>
                    <a:pt x="533" y="1491"/>
                  </a:lnTo>
                  <a:close/>
                  <a:moveTo>
                    <a:pt x="496" y="1640"/>
                  </a:moveTo>
                  <a:cubicBezTo>
                    <a:pt x="503" y="1640"/>
                    <a:pt x="510" y="1642"/>
                    <a:pt x="515" y="1646"/>
                  </a:cubicBezTo>
                  <a:cubicBezTo>
                    <a:pt x="521" y="1650"/>
                    <a:pt x="525" y="1655"/>
                    <a:pt x="528" y="1662"/>
                  </a:cubicBezTo>
                  <a:cubicBezTo>
                    <a:pt x="531" y="1668"/>
                    <a:pt x="533" y="1677"/>
                    <a:pt x="533" y="1686"/>
                  </a:cubicBezTo>
                  <a:cubicBezTo>
                    <a:pt x="533" y="1696"/>
                    <a:pt x="532" y="1704"/>
                    <a:pt x="529" y="1711"/>
                  </a:cubicBezTo>
                  <a:cubicBezTo>
                    <a:pt x="526" y="1718"/>
                    <a:pt x="522" y="1723"/>
                    <a:pt x="516" y="1727"/>
                  </a:cubicBezTo>
                  <a:cubicBezTo>
                    <a:pt x="511" y="1730"/>
                    <a:pt x="504" y="1732"/>
                    <a:pt x="497" y="1732"/>
                  </a:cubicBezTo>
                  <a:cubicBezTo>
                    <a:pt x="490" y="1732"/>
                    <a:pt x="484" y="1730"/>
                    <a:pt x="478" y="1727"/>
                  </a:cubicBezTo>
                  <a:cubicBezTo>
                    <a:pt x="473" y="1723"/>
                    <a:pt x="469" y="1718"/>
                    <a:pt x="466" y="1711"/>
                  </a:cubicBezTo>
                  <a:cubicBezTo>
                    <a:pt x="463" y="1704"/>
                    <a:pt x="461" y="1696"/>
                    <a:pt x="461" y="1687"/>
                  </a:cubicBezTo>
                  <a:cubicBezTo>
                    <a:pt x="461" y="1677"/>
                    <a:pt x="463" y="1669"/>
                    <a:pt x="466" y="1662"/>
                  </a:cubicBezTo>
                  <a:cubicBezTo>
                    <a:pt x="469" y="1655"/>
                    <a:pt x="473" y="1650"/>
                    <a:pt x="478" y="1646"/>
                  </a:cubicBezTo>
                  <a:cubicBezTo>
                    <a:pt x="483" y="1642"/>
                    <a:pt x="489" y="1640"/>
                    <a:pt x="496" y="1640"/>
                  </a:cubicBezTo>
                  <a:close/>
                  <a:moveTo>
                    <a:pt x="704" y="1641"/>
                  </a:moveTo>
                  <a:cubicBezTo>
                    <a:pt x="711" y="1641"/>
                    <a:pt x="718" y="1643"/>
                    <a:pt x="723" y="1647"/>
                  </a:cubicBezTo>
                  <a:cubicBezTo>
                    <a:pt x="728" y="1651"/>
                    <a:pt x="732" y="1656"/>
                    <a:pt x="735" y="1662"/>
                  </a:cubicBezTo>
                  <a:cubicBezTo>
                    <a:pt x="738" y="1669"/>
                    <a:pt x="740" y="1677"/>
                    <a:pt x="740" y="1686"/>
                  </a:cubicBezTo>
                  <a:cubicBezTo>
                    <a:pt x="740" y="1696"/>
                    <a:pt x="738" y="1704"/>
                    <a:pt x="735" y="1711"/>
                  </a:cubicBezTo>
                  <a:cubicBezTo>
                    <a:pt x="732" y="1718"/>
                    <a:pt x="728" y="1724"/>
                    <a:pt x="722" y="1727"/>
                  </a:cubicBezTo>
                  <a:cubicBezTo>
                    <a:pt x="717" y="1731"/>
                    <a:pt x="711" y="1733"/>
                    <a:pt x="703" y="1733"/>
                  </a:cubicBezTo>
                  <a:cubicBezTo>
                    <a:pt x="696" y="1733"/>
                    <a:pt x="690" y="1731"/>
                    <a:pt x="685" y="1728"/>
                  </a:cubicBezTo>
                  <a:cubicBezTo>
                    <a:pt x="680" y="1724"/>
                    <a:pt x="675" y="1719"/>
                    <a:pt x="672" y="1712"/>
                  </a:cubicBezTo>
                  <a:cubicBezTo>
                    <a:pt x="669" y="1705"/>
                    <a:pt x="668" y="1697"/>
                    <a:pt x="668" y="1688"/>
                  </a:cubicBezTo>
                  <a:cubicBezTo>
                    <a:pt x="668" y="1678"/>
                    <a:pt x="669" y="1669"/>
                    <a:pt x="672" y="1663"/>
                  </a:cubicBezTo>
                  <a:cubicBezTo>
                    <a:pt x="675" y="1656"/>
                    <a:pt x="680" y="1651"/>
                    <a:pt x="685" y="1647"/>
                  </a:cubicBezTo>
                  <a:cubicBezTo>
                    <a:pt x="691" y="1643"/>
                    <a:pt x="697" y="1641"/>
                    <a:pt x="704" y="1641"/>
                  </a:cubicBezTo>
                  <a:close/>
                  <a:moveTo>
                    <a:pt x="668" y="1749"/>
                  </a:moveTo>
                  <a:cubicBezTo>
                    <a:pt x="675" y="1758"/>
                    <a:pt x="683" y="1766"/>
                    <a:pt x="692" y="1770"/>
                  </a:cubicBezTo>
                  <a:cubicBezTo>
                    <a:pt x="701" y="1775"/>
                    <a:pt x="712" y="1778"/>
                    <a:pt x="724" y="1778"/>
                  </a:cubicBezTo>
                  <a:cubicBezTo>
                    <a:pt x="735" y="1778"/>
                    <a:pt x="745" y="1775"/>
                    <a:pt x="754" y="1771"/>
                  </a:cubicBezTo>
                  <a:cubicBezTo>
                    <a:pt x="764" y="1767"/>
                    <a:pt x="772" y="1761"/>
                    <a:pt x="778" y="1753"/>
                  </a:cubicBezTo>
                  <a:cubicBezTo>
                    <a:pt x="785" y="1745"/>
                    <a:pt x="791" y="1735"/>
                    <a:pt x="794" y="1724"/>
                  </a:cubicBezTo>
                  <a:cubicBezTo>
                    <a:pt x="798" y="1713"/>
                    <a:pt x="800" y="1700"/>
                    <a:pt x="800" y="1687"/>
                  </a:cubicBezTo>
                  <a:cubicBezTo>
                    <a:pt x="800" y="1673"/>
                    <a:pt x="798" y="1661"/>
                    <a:pt x="794" y="1650"/>
                  </a:cubicBezTo>
                  <a:cubicBezTo>
                    <a:pt x="791" y="1639"/>
                    <a:pt x="785" y="1629"/>
                    <a:pt x="779" y="1622"/>
                  </a:cubicBezTo>
                  <a:cubicBezTo>
                    <a:pt x="772" y="1614"/>
                    <a:pt x="764" y="1608"/>
                    <a:pt x="754" y="1604"/>
                  </a:cubicBezTo>
                  <a:cubicBezTo>
                    <a:pt x="745" y="1600"/>
                    <a:pt x="735" y="1598"/>
                    <a:pt x="723" y="1598"/>
                  </a:cubicBezTo>
                  <a:cubicBezTo>
                    <a:pt x="710" y="1598"/>
                    <a:pt x="698" y="1601"/>
                    <a:pt x="688" y="1607"/>
                  </a:cubicBezTo>
                  <a:cubicBezTo>
                    <a:pt x="677" y="1614"/>
                    <a:pt x="669" y="1623"/>
                    <a:pt x="662" y="1635"/>
                  </a:cubicBezTo>
                  <a:lnTo>
                    <a:pt x="662" y="1602"/>
                  </a:lnTo>
                  <a:lnTo>
                    <a:pt x="610" y="1602"/>
                  </a:lnTo>
                  <a:lnTo>
                    <a:pt x="610" y="1842"/>
                  </a:lnTo>
                  <a:lnTo>
                    <a:pt x="668" y="1842"/>
                  </a:lnTo>
                  <a:lnTo>
                    <a:pt x="668" y="1749"/>
                  </a:lnTo>
                  <a:close/>
                  <a:moveTo>
                    <a:pt x="908" y="1598"/>
                  </a:moveTo>
                  <a:cubicBezTo>
                    <a:pt x="887" y="1598"/>
                    <a:pt x="870" y="1601"/>
                    <a:pt x="855" y="1608"/>
                  </a:cubicBezTo>
                  <a:cubicBezTo>
                    <a:pt x="841" y="1616"/>
                    <a:pt x="829" y="1626"/>
                    <a:pt x="822" y="1639"/>
                  </a:cubicBezTo>
                  <a:cubicBezTo>
                    <a:pt x="814" y="1653"/>
                    <a:pt x="810" y="1669"/>
                    <a:pt x="810" y="1688"/>
                  </a:cubicBezTo>
                  <a:cubicBezTo>
                    <a:pt x="810" y="1706"/>
                    <a:pt x="814" y="1722"/>
                    <a:pt x="822" y="1736"/>
                  </a:cubicBezTo>
                  <a:cubicBezTo>
                    <a:pt x="830" y="1749"/>
                    <a:pt x="841" y="1759"/>
                    <a:pt x="855" y="1766"/>
                  </a:cubicBezTo>
                  <a:cubicBezTo>
                    <a:pt x="870" y="1774"/>
                    <a:pt x="888" y="1777"/>
                    <a:pt x="908" y="1777"/>
                  </a:cubicBezTo>
                  <a:cubicBezTo>
                    <a:pt x="929" y="1777"/>
                    <a:pt x="946" y="1774"/>
                    <a:pt x="961" y="1766"/>
                  </a:cubicBezTo>
                  <a:cubicBezTo>
                    <a:pt x="976" y="1759"/>
                    <a:pt x="987" y="1749"/>
                    <a:pt x="995" y="1736"/>
                  </a:cubicBezTo>
                  <a:cubicBezTo>
                    <a:pt x="1002" y="1722"/>
                    <a:pt x="1006" y="1706"/>
                    <a:pt x="1006" y="1688"/>
                  </a:cubicBezTo>
                  <a:cubicBezTo>
                    <a:pt x="1006" y="1669"/>
                    <a:pt x="1002" y="1653"/>
                    <a:pt x="995" y="1639"/>
                  </a:cubicBezTo>
                  <a:cubicBezTo>
                    <a:pt x="987" y="1626"/>
                    <a:pt x="976" y="1616"/>
                    <a:pt x="961" y="1608"/>
                  </a:cubicBezTo>
                  <a:cubicBezTo>
                    <a:pt x="946" y="1601"/>
                    <a:pt x="929" y="1598"/>
                    <a:pt x="908" y="1598"/>
                  </a:cubicBezTo>
                  <a:close/>
                  <a:moveTo>
                    <a:pt x="908" y="1638"/>
                  </a:moveTo>
                  <a:cubicBezTo>
                    <a:pt x="915" y="1638"/>
                    <a:pt x="922" y="1640"/>
                    <a:pt x="927" y="1644"/>
                  </a:cubicBezTo>
                  <a:cubicBezTo>
                    <a:pt x="933" y="1648"/>
                    <a:pt x="937" y="1654"/>
                    <a:pt x="941" y="1661"/>
                  </a:cubicBezTo>
                  <a:cubicBezTo>
                    <a:pt x="944" y="1668"/>
                    <a:pt x="945" y="1677"/>
                    <a:pt x="945" y="1687"/>
                  </a:cubicBezTo>
                  <a:cubicBezTo>
                    <a:pt x="945" y="1697"/>
                    <a:pt x="944" y="1706"/>
                    <a:pt x="941" y="1713"/>
                  </a:cubicBezTo>
                  <a:cubicBezTo>
                    <a:pt x="937" y="1720"/>
                    <a:pt x="933" y="1726"/>
                    <a:pt x="927" y="1730"/>
                  </a:cubicBezTo>
                  <a:cubicBezTo>
                    <a:pt x="922" y="1734"/>
                    <a:pt x="915" y="1736"/>
                    <a:pt x="908" y="1736"/>
                  </a:cubicBezTo>
                  <a:cubicBezTo>
                    <a:pt x="901" y="1736"/>
                    <a:pt x="895" y="1734"/>
                    <a:pt x="889" y="1730"/>
                  </a:cubicBezTo>
                  <a:cubicBezTo>
                    <a:pt x="883" y="1726"/>
                    <a:pt x="879" y="1720"/>
                    <a:pt x="876" y="1713"/>
                  </a:cubicBezTo>
                  <a:cubicBezTo>
                    <a:pt x="873" y="1706"/>
                    <a:pt x="871" y="1697"/>
                    <a:pt x="871" y="1687"/>
                  </a:cubicBezTo>
                  <a:cubicBezTo>
                    <a:pt x="871" y="1677"/>
                    <a:pt x="873" y="1669"/>
                    <a:pt x="876" y="1661"/>
                  </a:cubicBezTo>
                  <a:cubicBezTo>
                    <a:pt x="879" y="1654"/>
                    <a:pt x="883" y="1648"/>
                    <a:pt x="889" y="1644"/>
                  </a:cubicBezTo>
                  <a:cubicBezTo>
                    <a:pt x="894" y="1640"/>
                    <a:pt x="901" y="1638"/>
                    <a:pt x="908" y="1638"/>
                  </a:cubicBezTo>
                  <a:close/>
                  <a:moveTo>
                    <a:pt x="1140" y="1600"/>
                  </a:moveTo>
                  <a:cubicBezTo>
                    <a:pt x="1137" y="1599"/>
                    <a:pt x="1134" y="1599"/>
                    <a:pt x="1131" y="1598"/>
                  </a:cubicBezTo>
                  <a:cubicBezTo>
                    <a:pt x="1128" y="1598"/>
                    <a:pt x="1125" y="1598"/>
                    <a:pt x="1123" y="1598"/>
                  </a:cubicBezTo>
                  <a:cubicBezTo>
                    <a:pt x="1111" y="1598"/>
                    <a:pt x="1101" y="1601"/>
                    <a:pt x="1092" y="1607"/>
                  </a:cubicBezTo>
                  <a:cubicBezTo>
                    <a:pt x="1084" y="1613"/>
                    <a:pt x="1076" y="1622"/>
                    <a:pt x="1071" y="1635"/>
                  </a:cubicBezTo>
                  <a:lnTo>
                    <a:pt x="1071" y="1602"/>
                  </a:lnTo>
                  <a:lnTo>
                    <a:pt x="1018" y="1602"/>
                  </a:lnTo>
                  <a:lnTo>
                    <a:pt x="1018" y="1773"/>
                  </a:lnTo>
                  <a:lnTo>
                    <a:pt x="1077" y="1773"/>
                  </a:lnTo>
                  <a:lnTo>
                    <a:pt x="1077" y="1700"/>
                  </a:lnTo>
                  <a:cubicBezTo>
                    <a:pt x="1077" y="1683"/>
                    <a:pt x="1080" y="1669"/>
                    <a:pt x="1088" y="1660"/>
                  </a:cubicBezTo>
                  <a:cubicBezTo>
                    <a:pt x="1095" y="1652"/>
                    <a:pt x="1105" y="1647"/>
                    <a:pt x="1119" y="1647"/>
                  </a:cubicBezTo>
                  <a:cubicBezTo>
                    <a:pt x="1122" y="1647"/>
                    <a:pt x="1125" y="1647"/>
                    <a:pt x="1129" y="1648"/>
                  </a:cubicBezTo>
                  <a:cubicBezTo>
                    <a:pt x="1132" y="1648"/>
                    <a:pt x="1134" y="1649"/>
                    <a:pt x="1137" y="1650"/>
                  </a:cubicBezTo>
                  <a:lnTo>
                    <a:pt x="1140" y="1600"/>
                  </a:lnTo>
                  <a:close/>
                  <a:moveTo>
                    <a:pt x="1300" y="1684"/>
                  </a:moveTo>
                  <a:cubicBezTo>
                    <a:pt x="1300" y="1664"/>
                    <a:pt x="1297" y="1648"/>
                    <a:pt x="1291" y="1635"/>
                  </a:cubicBezTo>
                  <a:cubicBezTo>
                    <a:pt x="1286" y="1622"/>
                    <a:pt x="1277" y="1613"/>
                    <a:pt x="1265" y="1607"/>
                  </a:cubicBezTo>
                  <a:cubicBezTo>
                    <a:pt x="1253" y="1600"/>
                    <a:pt x="1237" y="1597"/>
                    <a:pt x="1219" y="1597"/>
                  </a:cubicBezTo>
                  <a:cubicBezTo>
                    <a:pt x="1206" y="1597"/>
                    <a:pt x="1194" y="1598"/>
                    <a:pt x="1183" y="1600"/>
                  </a:cubicBezTo>
                  <a:cubicBezTo>
                    <a:pt x="1172" y="1602"/>
                    <a:pt x="1161" y="1605"/>
                    <a:pt x="1151" y="1609"/>
                  </a:cubicBezTo>
                  <a:lnTo>
                    <a:pt x="1152" y="1648"/>
                  </a:lnTo>
                  <a:cubicBezTo>
                    <a:pt x="1162" y="1643"/>
                    <a:pt x="1172" y="1640"/>
                    <a:pt x="1180" y="1637"/>
                  </a:cubicBezTo>
                  <a:cubicBezTo>
                    <a:pt x="1188" y="1635"/>
                    <a:pt x="1196" y="1634"/>
                    <a:pt x="1203" y="1634"/>
                  </a:cubicBezTo>
                  <a:cubicBezTo>
                    <a:pt x="1216" y="1634"/>
                    <a:pt x="1227" y="1636"/>
                    <a:pt x="1234" y="1641"/>
                  </a:cubicBezTo>
                  <a:cubicBezTo>
                    <a:pt x="1241" y="1646"/>
                    <a:pt x="1245" y="1653"/>
                    <a:pt x="1245" y="1663"/>
                  </a:cubicBezTo>
                  <a:lnTo>
                    <a:pt x="1245" y="1665"/>
                  </a:lnTo>
                  <a:lnTo>
                    <a:pt x="1222" y="1665"/>
                  </a:lnTo>
                  <a:cubicBezTo>
                    <a:pt x="1191" y="1665"/>
                    <a:pt x="1168" y="1669"/>
                    <a:pt x="1153" y="1679"/>
                  </a:cubicBezTo>
                  <a:cubicBezTo>
                    <a:pt x="1138" y="1688"/>
                    <a:pt x="1130" y="1702"/>
                    <a:pt x="1130" y="1721"/>
                  </a:cubicBezTo>
                  <a:cubicBezTo>
                    <a:pt x="1130" y="1732"/>
                    <a:pt x="1133" y="1741"/>
                    <a:pt x="1137" y="1749"/>
                  </a:cubicBezTo>
                  <a:cubicBezTo>
                    <a:pt x="1142" y="1757"/>
                    <a:pt x="1148" y="1764"/>
                    <a:pt x="1157" y="1768"/>
                  </a:cubicBezTo>
                  <a:cubicBezTo>
                    <a:pt x="1165" y="1773"/>
                    <a:pt x="1175" y="1775"/>
                    <a:pt x="1187" y="1775"/>
                  </a:cubicBezTo>
                  <a:cubicBezTo>
                    <a:pt x="1201" y="1775"/>
                    <a:pt x="1212" y="1773"/>
                    <a:pt x="1222" y="1768"/>
                  </a:cubicBezTo>
                  <a:cubicBezTo>
                    <a:pt x="1232" y="1764"/>
                    <a:pt x="1240" y="1756"/>
                    <a:pt x="1248" y="1746"/>
                  </a:cubicBezTo>
                  <a:lnTo>
                    <a:pt x="1249" y="1773"/>
                  </a:lnTo>
                  <a:lnTo>
                    <a:pt x="1300" y="1773"/>
                  </a:lnTo>
                  <a:lnTo>
                    <a:pt x="1300" y="1684"/>
                  </a:lnTo>
                  <a:close/>
                  <a:moveTo>
                    <a:pt x="1235" y="1695"/>
                  </a:moveTo>
                  <a:lnTo>
                    <a:pt x="1245" y="1695"/>
                  </a:lnTo>
                  <a:lnTo>
                    <a:pt x="1245" y="1700"/>
                  </a:lnTo>
                  <a:cubicBezTo>
                    <a:pt x="1245" y="1708"/>
                    <a:pt x="1243" y="1715"/>
                    <a:pt x="1240" y="1721"/>
                  </a:cubicBezTo>
                  <a:cubicBezTo>
                    <a:pt x="1237" y="1726"/>
                    <a:pt x="1232" y="1731"/>
                    <a:pt x="1227" y="1734"/>
                  </a:cubicBezTo>
                  <a:cubicBezTo>
                    <a:pt x="1221" y="1737"/>
                    <a:pt x="1215" y="1739"/>
                    <a:pt x="1208" y="1739"/>
                  </a:cubicBezTo>
                  <a:cubicBezTo>
                    <a:pt x="1204" y="1739"/>
                    <a:pt x="1200" y="1738"/>
                    <a:pt x="1197" y="1736"/>
                  </a:cubicBezTo>
                  <a:cubicBezTo>
                    <a:pt x="1193" y="1734"/>
                    <a:pt x="1191" y="1732"/>
                    <a:pt x="1189" y="1729"/>
                  </a:cubicBezTo>
                  <a:cubicBezTo>
                    <a:pt x="1187" y="1726"/>
                    <a:pt x="1186" y="1723"/>
                    <a:pt x="1186" y="1719"/>
                  </a:cubicBezTo>
                  <a:cubicBezTo>
                    <a:pt x="1186" y="1713"/>
                    <a:pt x="1188" y="1708"/>
                    <a:pt x="1191" y="1705"/>
                  </a:cubicBezTo>
                  <a:cubicBezTo>
                    <a:pt x="1195" y="1702"/>
                    <a:pt x="1200" y="1699"/>
                    <a:pt x="1207" y="1697"/>
                  </a:cubicBezTo>
                  <a:cubicBezTo>
                    <a:pt x="1215" y="1696"/>
                    <a:pt x="1224" y="1695"/>
                    <a:pt x="1235" y="1695"/>
                  </a:cubicBezTo>
                  <a:close/>
                  <a:moveTo>
                    <a:pt x="856" y="1491"/>
                  </a:moveTo>
                  <a:lnTo>
                    <a:pt x="1065" y="1491"/>
                  </a:lnTo>
                  <a:lnTo>
                    <a:pt x="1038" y="1412"/>
                  </a:lnTo>
                  <a:lnTo>
                    <a:pt x="884" y="1412"/>
                  </a:lnTo>
                  <a:lnTo>
                    <a:pt x="856" y="1491"/>
                  </a:lnTo>
                  <a:close/>
                  <a:moveTo>
                    <a:pt x="1294" y="1491"/>
                  </a:moveTo>
                  <a:lnTo>
                    <a:pt x="1491" y="1491"/>
                  </a:lnTo>
                  <a:lnTo>
                    <a:pt x="1491" y="1260"/>
                  </a:lnTo>
                  <a:cubicBezTo>
                    <a:pt x="1486" y="1287"/>
                    <a:pt x="1474" y="1308"/>
                    <a:pt x="1455" y="1324"/>
                  </a:cubicBezTo>
                  <a:cubicBezTo>
                    <a:pt x="1429" y="1346"/>
                    <a:pt x="1390" y="1358"/>
                    <a:pt x="1339" y="1358"/>
                  </a:cubicBezTo>
                  <a:lnTo>
                    <a:pt x="1294" y="1358"/>
                  </a:lnTo>
                  <a:lnTo>
                    <a:pt x="1294" y="1491"/>
                  </a:lnTo>
                  <a:close/>
                  <a:moveTo>
                    <a:pt x="963" y="1189"/>
                  </a:moveTo>
                  <a:lnTo>
                    <a:pt x="1013" y="1337"/>
                  </a:lnTo>
                  <a:lnTo>
                    <a:pt x="911" y="1337"/>
                  </a:lnTo>
                  <a:lnTo>
                    <a:pt x="963" y="1189"/>
                  </a:lnTo>
                  <a:close/>
                  <a:moveTo>
                    <a:pt x="1294" y="1172"/>
                  </a:moveTo>
                  <a:lnTo>
                    <a:pt x="1323" y="1172"/>
                  </a:lnTo>
                  <a:cubicBezTo>
                    <a:pt x="1344" y="1172"/>
                    <a:pt x="1359" y="1177"/>
                    <a:pt x="1370" y="1187"/>
                  </a:cubicBezTo>
                  <a:cubicBezTo>
                    <a:pt x="1381" y="1197"/>
                    <a:pt x="1386" y="1212"/>
                    <a:pt x="1386" y="1231"/>
                  </a:cubicBezTo>
                  <a:cubicBezTo>
                    <a:pt x="1386" y="1250"/>
                    <a:pt x="1381" y="1263"/>
                    <a:pt x="1370" y="1273"/>
                  </a:cubicBezTo>
                  <a:cubicBezTo>
                    <a:pt x="1359" y="1282"/>
                    <a:pt x="1343" y="1287"/>
                    <a:pt x="1322" y="1287"/>
                  </a:cubicBezTo>
                  <a:lnTo>
                    <a:pt x="1294" y="1287"/>
                  </a:lnTo>
                  <a:lnTo>
                    <a:pt x="1294" y="1172"/>
                  </a:lnTo>
                  <a:close/>
                  <a:moveTo>
                    <a:pt x="348" y="176"/>
                  </a:moveTo>
                  <a:cubicBezTo>
                    <a:pt x="348" y="108"/>
                    <a:pt x="337" y="48"/>
                    <a:pt x="316" y="0"/>
                  </a:cubicBezTo>
                  <a:lnTo>
                    <a:pt x="0" y="0"/>
                  </a:lnTo>
                  <a:lnTo>
                    <a:pt x="0" y="452"/>
                  </a:lnTo>
                  <a:cubicBezTo>
                    <a:pt x="33" y="472"/>
                    <a:pt x="70" y="483"/>
                    <a:pt x="113" y="483"/>
                  </a:cubicBezTo>
                  <a:cubicBezTo>
                    <a:pt x="254" y="483"/>
                    <a:pt x="348" y="360"/>
                    <a:pt x="348" y="176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442913" y="665163"/>
              <a:ext cx="393700" cy="144463"/>
            </a:xfrm>
            <a:custGeom>
              <a:avLst/>
              <a:gdLst>
                <a:gd name="T0" fmla="*/ 0 w 1064"/>
                <a:gd name="T1" fmla="*/ 391 h 391"/>
                <a:gd name="T2" fmla="*/ 106 w 1064"/>
                <a:gd name="T3" fmla="*/ 391 h 391"/>
                <a:gd name="T4" fmla="*/ 106 w 1064"/>
                <a:gd name="T5" fmla="*/ 212 h 391"/>
                <a:gd name="T6" fmla="*/ 229 w 1064"/>
                <a:gd name="T7" fmla="*/ 391 h 391"/>
                <a:gd name="T8" fmla="*/ 429 w 1064"/>
                <a:gd name="T9" fmla="*/ 391 h 391"/>
                <a:gd name="T10" fmla="*/ 457 w 1064"/>
                <a:gd name="T11" fmla="*/ 312 h 391"/>
                <a:gd name="T12" fmla="*/ 611 w 1064"/>
                <a:gd name="T13" fmla="*/ 312 h 391"/>
                <a:gd name="T14" fmla="*/ 638 w 1064"/>
                <a:gd name="T15" fmla="*/ 391 h 391"/>
                <a:gd name="T16" fmla="*/ 752 w 1064"/>
                <a:gd name="T17" fmla="*/ 391 h 391"/>
                <a:gd name="T18" fmla="*/ 602 w 1064"/>
                <a:gd name="T19" fmla="*/ 0 h 391"/>
                <a:gd name="T20" fmla="*/ 474 w 1064"/>
                <a:gd name="T21" fmla="*/ 0 h 391"/>
                <a:gd name="T22" fmla="*/ 336 w 1064"/>
                <a:gd name="T23" fmla="*/ 358 h 391"/>
                <a:gd name="T24" fmla="*/ 203 w 1064"/>
                <a:gd name="T25" fmla="*/ 182 h 391"/>
                <a:gd name="T26" fmla="*/ 350 w 1064"/>
                <a:gd name="T27" fmla="*/ 0 h 391"/>
                <a:gd name="T28" fmla="*/ 230 w 1064"/>
                <a:gd name="T29" fmla="*/ 0 h 391"/>
                <a:gd name="T30" fmla="*/ 106 w 1064"/>
                <a:gd name="T31" fmla="*/ 171 h 391"/>
                <a:gd name="T32" fmla="*/ 106 w 1064"/>
                <a:gd name="T33" fmla="*/ 0 h 391"/>
                <a:gd name="T34" fmla="*/ 0 w 1064"/>
                <a:gd name="T35" fmla="*/ 0 h 391"/>
                <a:gd name="T36" fmla="*/ 0 w 1064"/>
                <a:gd name="T37" fmla="*/ 391 h 391"/>
                <a:gd name="T38" fmla="*/ 760 w 1064"/>
                <a:gd name="T39" fmla="*/ 391 h 391"/>
                <a:gd name="T40" fmla="*/ 867 w 1064"/>
                <a:gd name="T41" fmla="*/ 391 h 391"/>
                <a:gd name="T42" fmla="*/ 867 w 1064"/>
                <a:gd name="T43" fmla="*/ 258 h 391"/>
                <a:gd name="T44" fmla="*/ 912 w 1064"/>
                <a:gd name="T45" fmla="*/ 258 h 391"/>
                <a:gd name="T46" fmla="*/ 1028 w 1064"/>
                <a:gd name="T47" fmla="*/ 224 h 391"/>
                <a:gd name="T48" fmla="*/ 1064 w 1064"/>
                <a:gd name="T49" fmla="*/ 160 h 391"/>
                <a:gd name="T50" fmla="*/ 1064 w 1064"/>
                <a:gd name="T51" fmla="*/ 92 h 391"/>
                <a:gd name="T52" fmla="*/ 1049 w 1064"/>
                <a:gd name="T53" fmla="*/ 55 h 391"/>
                <a:gd name="T54" fmla="*/ 995 w 1064"/>
                <a:gd name="T55" fmla="*/ 14 h 391"/>
                <a:gd name="T56" fmla="*/ 903 w 1064"/>
                <a:gd name="T57" fmla="*/ 0 h 391"/>
                <a:gd name="T58" fmla="*/ 760 w 1064"/>
                <a:gd name="T59" fmla="*/ 0 h 391"/>
                <a:gd name="T60" fmla="*/ 760 w 1064"/>
                <a:gd name="T61" fmla="*/ 391 h 391"/>
                <a:gd name="T62" fmla="*/ 536 w 1064"/>
                <a:gd name="T63" fmla="*/ 89 h 391"/>
                <a:gd name="T64" fmla="*/ 586 w 1064"/>
                <a:gd name="T65" fmla="*/ 237 h 391"/>
                <a:gd name="T66" fmla="*/ 484 w 1064"/>
                <a:gd name="T67" fmla="*/ 237 h 391"/>
                <a:gd name="T68" fmla="*/ 536 w 1064"/>
                <a:gd name="T69" fmla="*/ 89 h 391"/>
                <a:gd name="T70" fmla="*/ 867 w 1064"/>
                <a:gd name="T71" fmla="*/ 72 h 391"/>
                <a:gd name="T72" fmla="*/ 896 w 1064"/>
                <a:gd name="T73" fmla="*/ 72 h 391"/>
                <a:gd name="T74" fmla="*/ 943 w 1064"/>
                <a:gd name="T75" fmla="*/ 87 h 391"/>
                <a:gd name="T76" fmla="*/ 959 w 1064"/>
                <a:gd name="T77" fmla="*/ 131 h 391"/>
                <a:gd name="T78" fmla="*/ 943 w 1064"/>
                <a:gd name="T79" fmla="*/ 173 h 391"/>
                <a:gd name="T80" fmla="*/ 895 w 1064"/>
                <a:gd name="T81" fmla="*/ 187 h 391"/>
                <a:gd name="T82" fmla="*/ 867 w 1064"/>
                <a:gd name="T83" fmla="*/ 187 h 391"/>
                <a:gd name="T84" fmla="*/ 867 w 1064"/>
                <a:gd name="T85" fmla="*/ 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4" h="391">
                  <a:moveTo>
                    <a:pt x="0" y="391"/>
                  </a:moveTo>
                  <a:lnTo>
                    <a:pt x="106" y="391"/>
                  </a:lnTo>
                  <a:lnTo>
                    <a:pt x="106" y="212"/>
                  </a:lnTo>
                  <a:lnTo>
                    <a:pt x="229" y="391"/>
                  </a:lnTo>
                  <a:lnTo>
                    <a:pt x="429" y="391"/>
                  </a:lnTo>
                  <a:lnTo>
                    <a:pt x="457" y="312"/>
                  </a:lnTo>
                  <a:lnTo>
                    <a:pt x="611" y="312"/>
                  </a:lnTo>
                  <a:lnTo>
                    <a:pt x="638" y="391"/>
                  </a:lnTo>
                  <a:lnTo>
                    <a:pt x="752" y="391"/>
                  </a:lnTo>
                  <a:lnTo>
                    <a:pt x="602" y="0"/>
                  </a:lnTo>
                  <a:lnTo>
                    <a:pt x="474" y="0"/>
                  </a:lnTo>
                  <a:lnTo>
                    <a:pt x="336" y="358"/>
                  </a:lnTo>
                  <a:lnTo>
                    <a:pt x="203" y="182"/>
                  </a:lnTo>
                  <a:lnTo>
                    <a:pt x="350" y="0"/>
                  </a:lnTo>
                  <a:lnTo>
                    <a:pt x="230" y="0"/>
                  </a:lnTo>
                  <a:lnTo>
                    <a:pt x="106" y="171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391"/>
                  </a:lnTo>
                  <a:close/>
                  <a:moveTo>
                    <a:pt x="760" y="391"/>
                  </a:moveTo>
                  <a:lnTo>
                    <a:pt x="867" y="391"/>
                  </a:lnTo>
                  <a:lnTo>
                    <a:pt x="867" y="258"/>
                  </a:lnTo>
                  <a:lnTo>
                    <a:pt x="912" y="258"/>
                  </a:lnTo>
                  <a:cubicBezTo>
                    <a:pt x="963" y="258"/>
                    <a:pt x="1002" y="246"/>
                    <a:pt x="1028" y="224"/>
                  </a:cubicBezTo>
                  <a:cubicBezTo>
                    <a:pt x="1047" y="208"/>
                    <a:pt x="1059" y="187"/>
                    <a:pt x="1064" y="160"/>
                  </a:cubicBezTo>
                  <a:lnTo>
                    <a:pt x="1064" y="92"/>
                  </a:lnTo>
                  <a:cubicBezTo>
                    <a:pt x="1061" y="78"/>
                    <a:pt x="1056" y="66"/>
                    <a:pt x="1049" y="55"/>
                  </a:cubicBezTo>
                  <a:cubicBezTo>
                    <a:pt x="1037" y="37"/>
                    <a:pt x="1019" y="23"/>
                    <a:pt x="995" y="14"/>
                  </a:cubicBezTo>
                  <a:cubicBezTo>
                    <a:pt x="970" y="5"/>
                    <a:pt x="940" y="0"/>
                    <a:pt x="903" y="0"/>
                  </a:cubicBezTo>
                  <a:lnTo>
                    <a:pt x="760" y="0"/>
                  </a:lnTo>
                  <a:lnTo>
                    <a:pt x="760" y="391"/>
                  </a:lnTo>
                  <a:close/>
                  <a:moveTo>
                    <a:pt x="536" y="89"/>
                  </a:moveTo>
                  <a:lnTo>
                    <a:pt x="586" y="237"/>
                  </a:lnTo>
                  <a:lnTo>
                    <a:pt x="484" y="237"/>
                  </a:lnTo>
                  <a:lnTo>
                    <a:pt x="536" y="89"/>
                  </a:lnTo>
                  <a:close/>
                  <a:moveTo>
                    <a:pt x="867" y="72"/>
                  </a:moveTo>
                  <a:lnTo>
                    <a:pt x="896" y="72"/>
                  </a:lnTo>
                  <a:cubicBezTo>
                    <a:pt x="917" y="72"/>
                    <a:pt x="932" y="77"/>
                    <a:pt x="943" y="87"/>
                  </a:cubicBezTo>
                  <a:cubicBezTo>
                    <a:pt x="954" y="97"/>
                    <a:pt x="959" y="112"/>
                    <a:pt x="959" y="131"/>
                  </a:cubicBezTo>
                  <a:cubicBezTo>
                    <a:pt x="959" y="150"/>
                    <a:pt x="954" y="163"/>
                    <a:pt x="943" y="173"/>
                  </a:cubicBezTo>
                  <a:cubicBezTo>
                    <a:pt x="932" y="182"/>
                    <a:pt x="916" y="187"/>
                    <a:pt x="895" y="187"/>
                  </a:cubicBezTo>
                  <a:lnTo>
                    <a:pt x="867" y="187"/>
                  </a:lnTo>
                  <a:lnTo>
                    <a:pt x="867" y="72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11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7" r:id="rId4"/>
    <p:sldLayoutId id="2147483738" r:id="rId5"/>
    <p:sldLayoutId id="2147483740" r:id="rId6"/>
    <p:sldLayoutId id="2147483741" r:id="rId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ilos.rojka@nuv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4305300"/>
            <a:ext cx="12439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/>
              <a:t>Metodická podpora projektu P-KAP</a:t>
            </a:r>
            <a:endParaRPr lang="cs-CZ" sz="6000" b="1" dirty="0"/>
          </a:p>
          <a:p>
            <a:pPr algn="r"/>
            <a:r>
              <a:rPr lang="cs-CZ" sz="6000" b="1" dirty="0" smtClean="0"/>
              <a:t>krajskému akčnímu plánování</a:t>
            </a:r>
            <a:r>
              <a:rPr lang="en-US" sz="6000" b="1" dirty="0" smtClean="0"/>
              <a:t>    </a:t>
            </a:r>
            <a:endParaRPr lang="uk-UA" sz="6000" b="1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111003" y="723900"/>
            <a:ext cx="13672047" cy="1828800"/>
            <a:chOff x="4205" y="3032"/>
            <a:chExt cx="3110" cy="41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69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0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1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2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3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6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8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99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0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3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6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7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09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1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3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5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6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7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19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0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2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3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5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6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8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1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8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0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1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2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3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4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5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6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8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50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51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  <p:sp>
          <p:nvSpPr>
            <p:cNvPr id="152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/>
            </a:p>
          </p:txBody>
        </p:sp>
      </p:grpSp>
      <p:sp>
        <p:nvSpPr>
          <p:cNvPr id="159" name="Obdélník 158"/>
          <p:cNvSpPr/>
          <p:nvPr/>
        </p:nvSpPr>
        <p:spPr>
          <a:xfrm>
            <a:off x="9601200" y="8496300"/>
            <a:ext cx="570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Podpora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krajského akčního plánování</a:t>
            </a:r>
          </a:p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www.pkap.cz</a:t>
            </a:r>
          </a:p>
        </p:txBody>
      </p:sp>
      <p:grpSp>
        <p:nvGrpSpPr>
          <p:cNvPr id="160" name="Group 4"/>
          <p:cNvGrpSpPr>
            <a:grpSpLocks noChangeAspect="1"/>
          </p:cNvGrpSpPr>
          <p:nvPr/>
        </p:nvGrpSpPr>
        <p:grpSpPr bwMode="auto">
          <a:xfrm>
            <a:off x="15697200" y="8496300"/>
            <a:ext cx="1092200" cy="1336202"/>
            <a:chOff x="5384" y="2780"/>
            <a:chExt cx="752" cy="920"/>
          </a:xfrm>
        </p:grpSpPr>
        <p:sp>
          <p:nvSpPr>
            <p:cNvPr id="1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488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7281863" y="515922"/>
            <a:ext cx="8018136" cy="893778"/>
          </a:xfrm>
          <a:prstGeom prst="rect">
            <a:avLst/>
          </a:prstGeom>
          <a:solidFill>
            <a:srgbClr val="A8A8BC"/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5000" dirty="0">
                <a:latin typeface="Arial" panose="020B0604020202020204" pitchFamily="34" charset="0"/>
                <a:cs typeface="Arial" panose="020B0604020202020204" pitchFamily="34" charset="0"/>
              </a:rPr>
              <a:t> Tvorba ŠAP a PA</a:t>
            </a:r>
          </a:p>
        </p:txBody>
      </p:sp>
      <p:sp>
        <p:nvSpPr>
          <p:cNvPr id="2" name="Obdélník 1"/>
          <p:cNvSpPr/>
          <p:nvPr/>
        </p:nvSpPr>
        <p:spPr>
          <a:xfrm>
            <a:off x="2923432" y="2004797"/>
            <a:ext cx="13949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se týká všech SŠ a VOŠ v Královéhradeckém kraji, tj.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subjektů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404455"/>
              </p:ext>
            </p:extLst>
          </p:nvPr>
        </p:nvGraphicFramePr>
        <p:xfrm>
          <a:off x="914400" y="3387412"/>
          <a:ext cx="8610600" cy="506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Obdélník 11"/>
          <p:cNvSpPr/>
          <p:nvPr/>
        </p:nvSpPr>
        <p:spPr>
          <a:xfrm>
            <a:off x="2741492" y="8877981"/>
            <a:ext cx="12473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 smtClean="0"/>
              <a:t>Školy mají volbu → </a:t>
            </a:r>
            <a:r>
              <a:rPr lang="cs-CZ" sz="3200" b="1" dirty="0" smtClean="0"/>
              <a:t>ŠAP</a:t>
            </a:r>
            <a:r>
              <a:rPr lang="cs-CZ" sz="3200" dirty="0" smtClean="0"/>
              <a:t> (školní akční plán) nebo </a:t>
            </a:r>
            <a:r>
              <a:rPr lang="cs-CZ" sz="3200" b="1" dirty="0" smtClean="0"/>
              <a:t>PA</a:t>
            </a:r>
            <a:r>
              <a:rPr lang="cs-CZ" sz="3200" dirty="0" smtClean="0"/>
              <a:t> (plán aktivit).</a:t>
            </a:r>
            <a:endParaRPr lang="cs-CZ" sz="3200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258185"/>
              </p:ext>
            </p:extLst>
          </p:nvPr>
        </p:nvGraphicFramePr>
        <p:xfrm>
          <a:off x="9372600" y="3362252"/>
          <a:ext cx="8610600" cy="506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68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8534400" y="3695700"/>
            <a:ext cx="6324600" cy="5486400"/>
          </a:xfrm>
          <a:prstGeom prst="roundRect">
            <a:avLst>
              <a:gd name="adj" fmla="val 7018"/>
            </a:avLst>
          </a:prstGeom>
          <a:solidFill>
            <a:srgbClr val="66FF33">
              <a:alpha val="0"/>
            </a:srgbClr>
          </a:solidFill>
          <a:ln w="635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7281863" y="515922"/>
            <a:ext cx="8018136" cy="893777"/>
          </a:xfrm>
          <a:prstGeom prst="rect">
            <a:avLst/>
          </a:prstGeom>
          <a:solidFill>
            <a:srgbClr val="A8A8BC"/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5000" dirty="0">
                <a:latin typeface="Arial" panose="020B0604020202020204" pitchFamily="34" charset="0"/>
                <a:cs typeface="Arial" panose="020B0604020202020204" pitchFamily="34" charset="0"/>
              </a:rPr>
              <a:t> Tvorba ŠAP a PA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4876800" y="2781300"/>
            <a:ext cx="2397000" cy="27432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krajích </a:t>
            </a:r>
            <a:endParaRPr lang="cs-CZ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4876800" y="5981700"/>
            <a:ext cx="2397000" cy="28194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intervencí</a:t>
            </a:r>
            <a:endParaRPr lang="cs-CZ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9067800" y="2781300"/>
            <a:ext cx="53340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Workshopy s řediteli škol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9067800" y="5067300"/>
            <a:ext cx="5410200" cy="3733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cs-CZ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Semináře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- Příprava ŠAP a PA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- Uplatňování intervencí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- Realizace ŠAP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- Výměna zkušeností</a:t>
            </a:r>
          </a:p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7391400" y="29337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7391400" y="4000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7391400" y="5067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7391400" y="7048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1" name="Ohnutá šipka 10"/>
          <p:cNvSpPr/>
          <p:nvPr/>
        </p:nvSpPr>
        <p:spPr>
          <a:xfrm>
            <a:off x="2286000" y="4000500"/>
            <a:ext cx="2438400" cy="8382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2" name="Ohnutá šipka 11"/>
          <p:cNvSpPr/>
          <p:nvPr/>
        </p:nvSpPr>
        <p:spPr>
          <a:xfrm flipV="1">
            <a:off x="2362200" y="6591300"/>
            <a:ext cx="2362200" cy="9906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9067800" y="3924300"/>
            <a:ext cx="54102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cs-C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Osobní návštěvy škol</a:t>
            </a:r>
            <a:endParaRPr lang="cs-CZ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ástupný symbol pro obsah 2"/>
          <p:cNvSpPr txBox="1">
            <a:spLocks/>
          </p:cNvSpPr>
          <p:nvPr/>
        </p:nvSpPr>
        <p:spPr bwMode="auto">
          <a:xfrm>
            <a:off x="838200" y="4914900"/>
            <a:ext cx="3048000" cy="16002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Analytické</a:t>
            </a:r>
          </a:p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metodické zázemí</a:t>
            </a: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3810000" y="515922"/>
            <a:ext cx="11489999" cy="893777"/>
          </a:xfrm>
          <a:prstGeom prst="rect">
            <a:avLst/>
          </a:prstGeom>
          <a:solidFill>
            <a:srgbClr val="A8A8BC"/>
          </a:solidFill>
        </p:spPr>
        <p:txBody>
          <a:bodyPr anchor="ctr">
            <a:normAutofit fontScale="67500" lnSpcReduction="200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7100" dirty="0" smtClean="0">
                <a:latin typeface="Arial" panose="020B0604020202020204" pitchFamily="34" charset="0"/>
                <a:cs typeface="Arial" panose="020B0604020202020204" pitchFamily="34" charset="0"/>
              </a:rPr>
              <a:t>Aktuální stav tvorby dokumentu KAP</a:t>
            </a:r>
            <a:endParaRPr lang="cs-CZ" altLang="cs-CZ" sz="7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990600" y="2476500"/>
            <a:ext cx="15849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/>
          <a:lstStyle>
            <a:lvl1pPr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ClrTx/>
              <a:defRPr/>
            </a:pPr>
            <a:r>
              <a:rPr lang="cs-CZ" sz="2800" dirty="0"/>
              <a:t>Dokončení všech částí dokumentu KAP </a:t>
            </a:r>
            <a:r>
              <a:rPr lang="cs-CZ" sz="2800" dirty="0" smtClean="0"/>
              <a:t>(analýza </a:t>
            </a:r>
            <a:r>
              <a:rPr lang="cs-CZ" sz="2800" dirty="0"/>
              <a:t>potřeb v území, </a:t>
            </a:r>
            <a:r>
              <a:rPr lang="cs-CZ" sz="2800" dirty="0" smtClean="0"/>
              <a:t>analýza </a:t>
            </a:r>
            <a:r>
              <a:rPr lang="cs-CZ" sz="2800" dirty="0"/>
              <a:t>potřeb na školách, </a:t>
            </a:r>
            <a:r>
              <a:rPr lang="cs-CZ" sz="2800" dirty="0" smtClean="0"/>
              <a:t>návrhová </a:t>
            </a:r>
            <a:r>
              <a:rPr lang="cs-CZ" sz="2800" dirty="0"/>
              <a:t>část, </a:t>
            </a:r>
            <a:r>
              <a:rPr lang="cs-CZ" sz="2800" dirty="0" smtClean="0"/>
              <a:t>prioritizace</a:t>
            </a:r>
            <a:r>
              <a:rPr lang="cs-CZ" sz="2800" dirty="0"/>
              <a:t>)</a:t>
            </a:r>
          </a:p>
          <a:p>
            <a:pPr marL="457200" indent="-457200">
              <a:buClrTx/>
              <a:defRPr/>
            </a:pPr>
            <a:endParaRPr lang="cs-CZ" sz="2800" dirty="0"/>
          </a:p>
          <a:p>
            <a:pPr marL="457200" indent="-457200">
              <a:buClrTx/>
              <a:defRPr/>
            </a:pPr>
            <a:r>
              <a:rPr lang="cs-CZ" sz="2800" dirty="0"/>
              <a:t>Proběhlo připomínkování dokumentu KAP</a:t>
            </a:r>
          </a:p>
          <a:p>
            <a:pPr marL="457200" indent="-457200">
              <a:buClrTx/>
              <a:defRPr/>
            </a:pPr>
            <a:endParaRPr lang="cs-CZ" sz="2800" dirty="0"/>
          </a:p>
          <a:p>
            <a:pPr marL="457200" indent="-457200">
              <a:buClrTx/>
              <a:defRPr/>
            </a:pPr>
            <a:r>
              <a:rPr lang="cs-CZ" sz="2800" dirty="0"/>
              <a:t>Zapracování připomínek v dokumentu KAP</a:t>
            </a:r>
          </a:p>
          <a:p>
            <a:pPr marL="457200" indent="-457200">
              <a:buClrTx/>
              <a:defRPr/>
            </a:pPr>
            <a:endParaRPr lang="cs-CZ" sz="2800" dirty="0"/>
          </a:p>
          <a:p>
            <a:pPr marL="457200" indent="-457200">
              <a:buClrTx/>
              <a:defRPr/>
            </a:pPr>
            <a:r>
              <a:rPr lang="cs-CZ" sz="2800" dirty="0" smtClean="0"/>
              <a:t>Projednán </a:t>
            </a:r>
            <a:r>
              <a:rPr lang="cs-CZ" sz="2800" dirty="0"/>
              <a:t>v </a:t>
            </a:r>
            <a:r>
              <a:rPr lang="cs-CZ" sz="2800" dirty="0" smtClean="0"/>
              <a:t>PS </a:t>
            </a:r>
            <a:r>
              <a:rPr lang="cs-CZ" sz="2800" dirty="0"/>
              <a:t>Vzdělávání při </a:t>
            </a:r>
            <a:r>
              <a:rPr lang="cs-CZ" sz="2800" dirty="0" smtClean="0"/>
              <a:t>RSK </a:t>
            </a:r>
            <a:r>
              <a:rPr lang="cs-CZ" sz="2800" dirty="0"/>
              <a:t>Královéhradeckého kraje </a:t>
            </a:r>
            <a:r>
              <a:rPr lang="cs-CZ" sz="2800" dirty="0" smtClean="0"/>
              <a:t>(12.12.2016)</a:t>
            </a:r>
          </a:p>
          <a:p>
            <a:pPr marL="457200" indent="-457200">
              <a:buClrTx/>
              <a:defRPr/>
            </a:pPr>
            <a:endParaRPr lang="cs-CZ" sz="2800" dirty="0" smtClean="0"/>
          </a:p>
          <a:p>
            <a:pPr marL="457200" indent="-457200">
              <a:buClrTx/>
              <a:defRPr/>
            </a:pPr>
            <a:r>
              <a:rPr lang="cs-CZ" sz="2800" dirty="0" smtClean="0"/>
              <a:t>Schválen Regionální </a:t>
            </a:r>
            <a:r>
              <a:rPr lang="cs-CZ" sz="2800" dirty="0"/>
              <a:t>stálou konferencí Královéhradeckého </a:t>
            </a:r>
            <a:r>
              <a:rPr lang="cs-CZ" sz="2800" dirty="0" smtClean="0"/>
              <a:t>kraje (16. 1. 2017)</a:t>
            </a:r>
          </a:p>
          <a:p>
            <a:pPr marL="457200" indent="-457200">
              <a:buClrTx/>
              <a:defRPr/>
            </a:pPr>
            <a:endParaRPr lang="cs-CZ" sz="2800" dirty="0"/>
          </a:p>
          <a:p>
            <a:pPr marL="457200" indent="-457200">
              <a:buClrTx/>
              <a:defRPr/>
            </a:pPr>
            <a:r>
              <a:rPr lang="cs-CZ" sz="2800" dirty="0" smtClean="0"/>
              <a:t>Odeslán ke schválení na MŠMT (1. 2. 2017)</a:t>
            </a:r>
            <a:endParaRPr lang="cs-CZ" sz="2800" dirty="0"/>
          </a:p>
          <a:p>
            <a:pPr marL="457200" indent="-457200">
              <a:buClrTx/>
              <a:buFont typeface="Wingdings" panose="05000000000000000000" pitchFamily="2" charset="2"/>
              <a:buChar char="Ø"/>
              <a:defRPr/>
            </a:pPr>
            <a:endParaRPr lang="cs-CZ" altLang="cs-CZ" sz="2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7010400" y="515922"/>
            <a:ext cx="8289599" cy="893777"/>
          </a:xfrm>
          <a:prstGeom prst="rect">
            <a:avLst/>
          </a:prstGeom>
          <a:solidFill>
            <a:srgbClr val="A8A8BC"/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potřeb v území</a:t>
            </a:r>
            <a:endParaRPr lang="cs-CZ" altLang="cs-CZ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990600" y="2247900"/>
            <a:ext cx="15849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/>
          <a:lstStyle>
            <a:lvl1pPr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cs-CZ" sz="3200" dirty="0"/>
              <a:t>Cíl: 	1) Definování problémů a jejich příčin </a:t>
            </a:r>
          </a:p>
          <a:p>
            <a:pPr>
              <a:buNone/>
              <a:defRPr/>
            </a:pPr>
            <a:r>
              <a:rPr lang="cs-CZ" sz="3200" dirty="0"/>
              <a:t>	2) Podklad pro definování návrhů opatření vedoucích k eliminaci příčin problémů</a:t>
            </a:r>
          </a:p>
          <a:p>
            <a:pPr>
              <a:buNone/>
              <a:defRPr/>
            </a:pPr>
            <a:endParaRPr lang="cs-CZ" sz="3200" dirty="0"/>
          </a:p>
          <a:p>
            <a:pPr marL="457200" indent="-457200">
              <a:buClrTx/>
              <a:defRPr/>
            </a:pPr>
            <a:r>
              <a:rPr lang="cs-CZ" sz="3200" dirty="0"/>
              <a:t>Obecná část – specifická data Královéhradeckého kraje</a:t>
            </a:r>
          </a:p>
          <a:p>
            <a:pPr marL="457200" indent="-457200">
              <a:buClrTx/>
              <a:defRPr/>
            </a:pPr>
            <a:r>
              <a:rPr lang="cs-CZ" sz="3200" dirty="0" smtClean="0"/>
              <a:t>Specifická </a:t>
            </a:r>
            <a:r>
              <a:rPr lang="cs-CZ" sz="3200" dirty="0"/>
              <a:t>část – témata ve vztahu k povinným oblastem </a:t>
            </a:r>
            <a:r>
              <a:rPr lang="cs-CZ" sz="3200" dirty="0" err="1"/>
              <a:t>KAPu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Zpracováno </a:t>
            </a:r>
            <a:r>
              <a:rPr lang="cs-CZ" sz="3200" dirty="0" smtClean="0"/>
              <a:t>dle:	1</a:t>
            </a:r>
            <a:r>
              <a:rPr lang="cs-CZ" sz="3200" dirty="0"/>
              <a:t>) ČSÚ, MPSV (ÚP), MŠMT </a:t>
            </a:r>
          </a:p>
          <a:p>
            <a:pPr>
              <a:buNone/>
              <a:defRPr/>
            </a:pPr>
            <a:r>
              <a:rPr lang="cs-CZ" sz="3200" dirty="0"/>
              <a:t>			</a:t>
            </a:r>
            <a:r>
              <a:rPr lang="cs-CZ" sz="3200" dirty="0" smtClean="0"/>
              <a:t>	2</a:t>
            </a:r>
            <a:r>
              <a:rPr lang="cs-CZ" sz="3200" dirty="0"/>
              <a:t>) Regionální strategické dokumenty</a:t>
            </a:r>
          </a:p>
          <a:p>
            <a:pPr>
              <a:buNone/>
              <a:defRPr/>
            </a:pPr>
            <a:r>
              <a:rPr lang="cs-CZ" sz="3200" dirty="0"/>
              <a:t>			</a:t>
            </a:r>
            <a:r>
              <a:rPr lang="cs-CZ" sz="3200" dirty="0" smtClean="0"/>
              <a:t>	3</a:t>
            </a:r>
            <a:r>
              <a:rPr lang="cs-CZ" sz="3200" dirty="0"/>
              <a:t>) Metodiky a podklady NÚV</a:t>
            </a:r>
          </a:p>
          <a:p>
            <a:pPr>
              <a:buNone/>
              <a:defRPr/>
            </a:pPr>
            <a:r>
              <a:rPr lang="cs-CZ" sz="3200" dirty="0"/>
              <a:t>			</a:t>
            </a:r>
            <a:r>
              <a:rPr lang="cs-CZ" sz="3200" dirty="0" smtClean="0"/>
              <a:t>	4</a:t>
            </a:r>
            <a:r>
              <a:rPr lang="cs-CZ" sz="3200" dirty="0"/>
              <a:t>) Odborníci z </a:t>
            </a:r>
            <a:r>
              <a:rPr lang="cs-CZ" sz="3200" dirty="0" smtClean="0"/>
              <a:t>praxe</a:t>
            </a:r>
            <a:endParaRPr lang="cs-CZ" sz="3200" dirty="0"/>
          </a:p>
          <a:p>
            <a:pPr marL="457200" indent="-457200">
              <a:buClrTx/>
              <a:buFont typeface="Wingdings" panose="05000000000000000000" pitchFamily="2" charset="2"/>
              <a:buChar char="Ø"/>
              <a:defRPr/>
            </a:pPr>
            <a:endParaRPr lang="cs-CZ" altLang="cs-CZ" sz="2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9677400" y="515922"/>
            <a:ext cx="5622599" cy="893777"/>
          </a:xfrm>
          <a:prstGeom prst="rect">
            <a:avLst/>
          </a:prstGeom>
          <a:solidFill>
            <a:srgbClr val="A8A8BC"/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Návrhová část</a:t>
            </a:r>
            <a:endParaRPr lang="cs-CZ" altLang="cs-CZ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990600" y="2247900"/>
            <a:ext cx="15849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/>
          <a:lstStyle>
            <a:lvl1pPr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cs-CZ" sz="3200" dirty="0"/>
              <a:t>Cíl: 	1) Stanovení strategických cílů (žádoucích stavů) včetně jednotlivých </a:t>
            </a:r>
            <a:r>
              <a:rPr lang="cs-CZ" sz="3200" dirty="0" smtClean="0"/>
              <a:t>kroků 			vedoucích </a:t>
            </a:r>
            <a:r>
              <a:rPr lang="cs-CZ" sz="3200" dirty="0"/>
              <a:t>k dosažení cílů</a:t>
            </a:r>
          </a:p>
          <a:p>
            <a:pPr>
              <a:buNone/>
              <a:defRPr/>
            </a:pPr>
            <a:r>
              <a:rPr lang="cs-CZ" sz="3200" dirty="0"/>
              <a:t>	2) Základ pro tvorbu prioritizace</a:t>
            </a:r>
          </a:p>
          <a:p>
            <a:pPr>
              <a:buNone/>
              <a:defRPr/>
            </a:pPr>
            <a:endParaRPr lang="cs-CZ" sz="3200" dirty="0"/>
          </a:p>
          <a:p>
            <a:pPr marL="457200" indent="-457200">
              <a:buClrTx/>
              <a:defRPr/>
            </a:pPr>
            <a:r>
              <a:rPr lang="cs-CZ" sz="3200" dirty="0"/>
              <a:t>7 klíčových oblastí</a:t>
            </a:r>
          </a:p>
          <a:p>
            <a:pPr marL="457200" indent="-457200">
              <a:buClrTx/>
              <a:defRPr/>
            </a:pPr>
            <a:r>
              <a:rPr lang="cs-CZ" sz="3200" dirty="0"/>
              <a:t>Určení obecných priorit a obecných a dílčích cílů a činností</a:t>
            </a:r>
          </a:p>
          <a:p>
            <a:pPr>
              <a:defRPr/>
            </a:pPr>
            <a:endParaRPr lang="cs-CZ" sz="3200" dirty="0"/>
          </a:p>
          <a:p>
            <a:pPr>
              <a:buNone/>
              <a:defRPr/>
            </a:pPr>
            <a:r>
              <a:rPr lang="cs-CZ" sz="3200" dirty="0"/>
              <a:t>Zpracováno </a:t>
            </a:r>
            <a:r>
              <a:rPr lang="cs-CZ" sz="3200" dirty="0" smtClean="0"/>
              <a:t>v součinnosti s </a:t>
            </a:r>
            <a:r>
              <a:rPr lang="cs-CZ" sz="3200" b="1" dirty="0" smtClean="0"/>
              <a:t>odborníky </a:t>
            </a:r>
            <a:r>
              <a:rPr lang="cs-CZ" sz="3200" b="1" dirty="0"/>
              <a:t>z </a:t>
            </a:r>
            <a:r>
              <a:rPr lang="cs-CZ" sz="3200" b="1" dirty="0" smtClean="0"/>
              <a:t>praxe</a:t>
            </a:r>
            <a:endParaRPr lang="cs-CZ" altLang="cs-CZ" sz="2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8153400" y="515922"/>
            <a:ext cx="7146599" cy="893777"/>
          </a:xfrm>
          <a:prstGeom prst="rect">
            <a:avLst/>
          </a:prstGeom>
          <a:solidFill>
            <a:srgbClr val="A8A8BC"/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	Prioritizace potřeb</a:t>
            </a:r>
            <a:endParaRPr lang="cs-CZ" altLang="cs-CZ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990600" y="2247900"/>
            <a:ext cx="15849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/>
          <a:lstStyle>
            <a:lvl1pPr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cs-CZ" sz="3200" dirty="0"/>
              <a:t>Cíl: 	1) Určení priorit obecných cílů</a:t>
            </a:r>
          </a:p>
          <a:p>
            <a:pPr>
              <a:buNone/>
              <a:defRPr/>
            </a:pPr>
            <a:r>
              <a:rPr lang="cs-CZ" sz="3200" dirty="0"/>
              <a:t>	2) Maximálně efektivní naplnění vize</a:t>
            </a:r>
          </a:p>
          <a:p>
            <a:pPr>
              <a:defRPr/>
            </a:pPr>
            <a:endParaRPr lang="cs-CZ" sz="3200" dirty="0"/>
          </a:p>
          <a:p>
            <a:pPr marL="457200" indent="-457200">
              <a:buClrTx/>
              <a:defRPr/>
            </a:pPr>
            <a:r>
              <a:rPr lang="cs-CZ" sz="3200" dirty="0"/>
              <a:t>7 klíčových oblastí</a:t>
            </a:r>
          </a:p>
          <a:p>
            <a:pPr marL="457200" indent="-457200">
              <a:spcBef>
                <a:spcPts val="0"/>
              </a:spcBef>
              <a:buClrTx/>
              <a:defRPr/>
            </a:pPr>
            <a:r>
              <a:rPr lang="cs-CZ" sz="3200" dirty="0" smtClean="0"/>
              <a:t>Rozdělení </a:t>
            </a:r>
            <a:r>
              <a:rPr lang="cs-CZ" sz="3200" dirty="0"/>
              <a:t>do prioritních skupin (A-B-C)</a:t>
            </a:r>
            <a:br>
              <a:rPr lang="cs-CZ" sz="3200" dirty="0"/>
            </a:b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Zpracováno na základě: </a:t>
            </a:r>
            <a:r>
              <a:rPr lang="cs-CZ" sz="3200" dirty="0" smtClean="0"/>
              <a:t>	1</a:t>
            </a:r>
            <a:r>
              <a:rPr lang="cs-CZ" sz="3200" dirty="0"/>
              <a:t>) Metodických listů NÚV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cs-CZ" sz="3200" dirty="0"/>
              <a:t>				</a:t>
            </a:r>
            <a:r>
              <a:rPr lang="cs-CZ" sz="3200" dirty="0" smtClean="0"/>
              <a:t>	2</a:t>
            </a:r>
            <a:r>
              <a:rPr lang="cs-CZ" sz="3200" dirty="0"/>
              <a:t>) Výstupů dotazníkového šetření NÚV 					</a:t>
            </a:r>
            <a:r>
              <a:rPr lang="cs-CZ" sz="3200" dirty="0" smtClean="0"/>
              <a:t>			3</a:t>
            </a:r>
            <a:r>
              <a:rPr lang="cs-CZ" sz="3200" dirty="0"/>
              <a:t>) Regionálních strategických dokumentů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cs-CZ" sz="3200" dirty="0"/>
              <a:t>				</a:t>
            </a:r>
            <a:r>
              <a:rPr lang="cs-CZ" sz="3200" dirty="0" smtClean="0"/>
              <a:t>	4</a:t>
            </a:r>
            <a:r>
              <a:rPr lang="cs-CZ" sz="3200" dirty="0"/>
              <a:t>) Dotčených subjektů (účastníci </a:t>
            </a:r>
            <a:r>
              <a:rPr lang="cs-CZ" sz="3200" dirty="0" err="1"/>
              <a:t>minitýmů</a:t>
            </a:r>
            <a:r>
              <a:rPr lang="cs-CZ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478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9753600" y="515922"/>
            <a:ext cx="5546399" cy="893777"/>
          </a:xfrm>
          <a:prstGeom prst="rect">
            <a:avLst/>
          </a:prstGeom>
          <a:solidFill>
            <a:srgbClr val="A8A8BC"/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	Platformy</a:t>
            </a:r>
            <a:endParaRPr lang="cs-CZ" altLang="cs-CZ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990600" y="2095500"/>
            <a:ext cx="1584960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/>
          <a:lstStyle>
            <a:lvl1pPr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</a:pPr>
            <a:r>
              <a:rPr lang="cs-CZ" altLang="cs-CZ" sz="3200" b="1" dirty="0"/>
              <a:t>Správná volba povolání </a:t>
            </a:r>
          </a:p>
          <a:p>
            <a:pPr lvl="1">
              <a:spcBef>
                <a:spcPts val="0"/>
              </a:spcBef>
              <a:buClrTx/>
            </a:pPr>
            <a:r>
              <a:rPr lang="cs-CZ" altLang="cs-CZ" sz="3200" dirty="0"/>
              <a:t>Kariérové poradenství</a:t>
            </a:r>
          </a:p>
          <a:p>
            <a:pPr lvl="1">
              <a:spcBef>
                <a:spcPts val="0"/>
              </a:spcBef>
              <a:buClrTx/>
            </a:pPr>
            <a:r>
              <a:rPr lang="cs-CZ" altLang="cs-CZ" sz="3200" dirty="0"/>
              <a:t>Podpora podnikavosti, iniciativy a kreativity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ClrTx/>
            </a:pPr>
            <a:r>
              <a:rPr lang="cs-CZ" altLang="cs-CZ" sz="3200" b="1" dirty="0"/>
              <a:t>Vzdělávání pro život</a:t>
            </a:r>
          </a:p>
          <a:p>
            <a:pPr lvl="1">
              <a:spcBef>
                <a:spcPts val="0"/>
              </a:spcBef>
              <a:buClrTx/>
            </a:pPr>
            <a:r>
              <a:rPr lang="cs-CZ" altLang="cs-CZ" sz="3200" dirty="0"/>
              <a:t>Polytechnické vzdělávání</a:t>
            </a:r>
          </a:p>
          <a:p>
            <a:pPr lvl="1">
              <a:spcBef>
                <a:spcPts val="0"/>
              </a:spcBef>
              <a:buClrTx/>
            </a:pPr>
            <a:r>
              <a:rPr lang="cs-CZ" altLang="cs-CZ" sz="3200" dirty="0"/>
              <a:t>Školy jako centra celoživotního učení</a:t>
            </a:r>
          </a:p>
          <a:p>
            <a:pPr lvl="1">
              <a:spcBef>
                <a:spcPts val="0"/>
              </a:spcBef>
              <a:buClrTx/>
            </a:pPr>
            <a:r>
              <a:rPr lang="cs-CZ" altLang="cs-CZ" sz="3200" dirty="0"/>
              <a:t>Odborné vzdělávání včetně spolupráce škol a zaměstnavatelů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ClrTx/>
            </a:pPr>
            <a:r>
              <a:rPr lang="cs-CZ" altLang="cs-CZ" sz="3200" b="1" dirty="0"/>
              <a:t>Vzdělávání pro všechny</a:t>
            </a:r>
          </a:p>
          <a:p>
            <a:pPr lvl="1">
              <a:spcBef>
                <a:spcPts val="0"/>
              </a:spcBef>
              <a:buClrTx/>
            </a:pPr>
            <a:r>
              <a:rPr lang="cs-CZ" altLang="cs-CZ" sz="3200" dirty="0"/>
              <a:t>Inkluzivní vzdělávání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ClrTx/>
            </a:pPr>
            <a:r>
              <a:rPr lang="cs-CZ" altLang="cs-CZ" sz="3200" b="1" dirty="0"/>
              <a:t>Vzdělávání pro rozvoj osobnosti</a:t>
            </a:r>
          </a:p>
          <a:p>
            <a:pPr lvl="1">
              <a:spcBef>
                <a:spcPts val="0"/>
              </a:spcBef>
              <a:buClrTx/>
            </a:pPr>
            <a:r>
              <a:rPr lang="cs-CZ" altLang="cs-CZ" sz="3200" dirty="0"/>
              <a:t>Čtenářská a matematická gramotnost</a:t>
            </a:r>
          </a:p>
          <a:p>
            <a:pPr lvl="1">
              <a:spcBef>
                <a:spcPts val="0"/>
              </a:spcBef>
              <a:buClrTx/>
            </a:pPr>
            <a:r>
              <a:rPr lang="cs-CZ" altLang="cs-CZ" sz="3200" dirty="0"/>
              <a:t>Klíčové kompetence</a:t>
            </a:r>
          </a:p>
        </p:txBody>
      </p:sp>
    </p:spTree>
    <p:extLst>
      <p:ext uri="{BB962C8B-B14F-4D97-AF65-F5344CB8AC3E}">
        <p14:creationId xmlns:p14="http://schemas.microsoft.com/office/powerpoint/2010/main" val="29823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2111828" y="1318422"/>
            <a:ext cx="149787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0" b="1" i="1" dirty="0" smtClean="0"/>
              <a:t>Děkuji Vám za pozornost</a:t>
            </a:r>
          </a:p>
          <a:p>
            <a:pPr algn="r"/>
            <a:endParaRPr lang="cs-CZ" sz="2400" i="1" dirty="0" smtClean="0"/>
          </a:p>
          <a:p>
            <a:pPr algn="r"/>
            <a:r>
              <a:rPr lang="cs-CZ" sz="8000" i="1" dirty="0" smtClean="0"/>
              <a:t>Miloš Rojka</a:t>
            </a:r>
            <a:r>
              <a:rPr lang="en-US" sz="8800" i="1" dirty="0" smtClean="0"/>
              <a:t>    </a:t>
            </a:r>
            <a:endParaRPr lang="uk-UA" sz="8800" i="1" dirty="0"/>
          </a:p>
        </p:txBody>
      </p:sp>
      <p:sp>
        <p:nvSpPr>
          <p:cNvPr id="10" name="Obdélník 9"/>
          <p:cNvSpPr/>
          <p:nvPr/>
        </p:nvSpPr>
        <p:spPr>
          <a:xfrm>
            <a:off x="9601200" y="8496300"/>
            <a:ext cx="570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Podpora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krajského akčního plánování</a:t>
            </a:r>
          </a:p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www.pkap.cz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15697200" y="8496300"/>
            <a:ext cx="1092200" cy="1336202"/>
            <a:chOff x="5384" y="2780"/>
            <a:chExt cx="752" cy="920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76400" y="4333061"/>
            <a:ext cx="7543800" cy="381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/>
          <a:lstStyle>
            <a:lvl1pPr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 smtClean="0">
                <a:cs typeface="Arial" panose="020B0604020202020204" pitchFamily="34" charset="0"/>
                <a:hlinkClick r:id="rId2"/>
              </a:rPr>
              <a:t>milos.rojka@nuv.cz</a:t>
            </a:r>
            <a:endParaRPr lang="cs-CZ" altLang="cs-CZ" sz="28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dirty="0" smtClean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 smtClean="0">
                <a:cs typeface="Arial" panose="020B0604020202020204" pitchFamily="34" charset="0"/>
              </a:rPr>
              <a:t>+</a:t>
            </a:r>
            <a:r>
              <a:rPr lang="cs-CZ" altLang="cs-CZ" sz="2800" dirty="0">
                <a:cs typeface="Arial" panose="020B0604020202020204" pitchFamily="34" charset="0"/>
              </a:rPr>
              <a:t>420 </a:t>
            </a:r>
            <a:r>
              <a:rPr lang="cs-CZ" altLang="cs-CZ" sz="2800" dirty="0" smtClean="0">
                <a:cs typeface="Arial" panose="020B0604020202020204" pitchFamily="34" charset="0"/>
              </a:rPr>
              <a:t>608 850 290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2800" dirty="0">
                <a:cs typeface="Arial" panose="020B0604020202020204" pitchFamily="34" charset="0"/>
              </a:rPr>
              <a:t>SOŠ a SOU </a:t>
            </a:r>
          </a:p>
          <a:p>
            <a:pPr>
              <a:buNone/>
            </a:pPr>
            <a:r>
              <a:rPr lang="cs-CZ" sz="2800" dirty="0">
                <a:cs typeface="Arial" panose="020B0604020202020204" pitchFamily="34" charset="0"/>
              </a:rPr>
              <a:t>Vocelova 1338</a:t>
            </a:r>
          </a:p>
          <a:p>
            <a:pPr>
              <a:buNone/>
            </a:pPr>
            <a:r>
              <a:rPr lang="cs-CZ" sz="2800" dirty="0">
                <a:cs typeface="Arial" panose="020B0604020202020204" pitchFamily="34" charset="0"/>
              </a:rPr>
              <a:t>500 02 Hradec </a:t>
            </a:r>
            <a:r>
              <a:rPr lang="cs-CZ" sz="2800" dirty="0" smtClean="0">
                <a:cs typeface="Arial" panose="020B0604020202020204" pitchFamily="34" charset="0"/>
              </a:rPr>
              <a:t>Králové</a:t>
            </a:r>
            <a:endParaRPr lang="cs-CZ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901247"/>
              </p:ext>
            </p:extLst>
          </p:nvPr>
        </p:nvGraphicFramePr>
        <p:xfrm>
          <a:off x="2880000" y="1687500"/>
          <a:ext cx="12420001" cy="4305405"/>
        </p:xfrm>
        <a:graphic>
          <a:graphicData uri="http://schemas.openxmlformats.org/drawingml/2006/table">
            <a:tbl>
              <a:tblPr/>
              <a:tblGrid>
                <a:gridCol w="367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4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</a:t>
                      </a:r>
                    </a:p>
                  </a:txBody>
                  <a:tcPr marL="135000" marR="135000" marT="70200" marB="70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Podpora krajského akčního plánování (P-KAP)</a:t>
                      </a:r>
                    </a:p>
                  </a:txBody>
                  <a:tcPr marL="135000" marR="135000" marT="70200" marB="70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zdroj financování</a:t>
                      </a:r>
                    </a:p>
                  </a:txBody>
                  <a:tcPr marL="135000" marR="135000" marT="70200" marB="70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Evropské strukturální a investiční fondy</a:t>
                      </a:r>
                    </a:p>
                  </a:txBody>
                  <a:tcPr marL="135000" marR="135000" marT="70200" marB="70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600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operační program</a:t>
                      </a:r>
                    </a:p>
                  </a:txBody>
                  <a:tcPr marL="135000" marR="135000" marT="70200" marB="70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Výzkum, vývoj a vzdělávání (PO 3)</a:t>
                      </a:r>
                    </a:p>
                  </a:txBody>
                  <a:tcPr marL="135000" marR="135000" marT="70200" marB="70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600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období </a:t>
                      </a:r>
                      <a:r>
                        <a:rPr kumimoji="0" lang="cs-CZ" altLang="cs-CZ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trvání</a:t>
                      </a:r>
                    </a:p>
                  </a:txBody>
                  <a:tcPr marL="135000" marR="135000" marT="70200" marB="70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3/2016 – 12/2021</a:t>
                      </a:r>
                    </a:p>
                  </a:txBody>
                  <a:tcPr marL="135000" marR="135000" marT="70200" marB="70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600">
                <a:tc>
                  <a:txBody>
                    <a:bodyPr/>
                    <a:lstStyle>
                      <a:lvl1pPr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847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95363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93838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9072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479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051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623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195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příjemce</a:t>
                      </a:r>
                    </a:p>
                  </a:txBody>
                  <a:tcPr marL="135000" marR="135000" marT="70200" marB="70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847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95363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93838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9072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479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051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623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195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Národní ústav pro vzdělávání</a:t>
                      </a:r>
                    </a:p>
                  </a:txBody>
                  <a:tcPr marL="135000" marR="135000" marT="70200" marB="70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600">
                <a:tc>
                  <a:txBody>
                    <a:bodyPr/>
                    <a:lstStyle>
                      <a:lvl1pPr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847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95363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93838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9072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479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051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623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195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zapojení krajů</a:t>
                      </a:r>
                    </a:p>
                  </a:txBody>
                  <a:tcPr marL="135000" marR="135000" marT="70200" marB="70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847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95363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93838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9072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479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051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623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195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všechny kraje ČR vč. Hl. města Prahy</a:t>
                      </a:r>
                    </a:p>
                  </a:txBody>
                  <a:tcPr marL="135000" marR="135000" marT="70200" marB="70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005">
                <a:tc>
                  <a:txBody>
                    <a:bodyPr/>
                    <a:lstStyle>
                      <a:lvl1pPr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847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95363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93838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9072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479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051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623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195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zapojení škol</a:t>
                      </a:r>
                      <a:endParaRPr kumimoji="0" lang="cs-CZ" altLang="cs-CZ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000" marR="135000" marT="70200" marB="70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847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95363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93838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90725" defTabSz="995363">
                        <a:spcBef>
                          <a:spcPct val="20000"/>
                        </a:spcBef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479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051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623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19525" defTabSz="995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všechny SŠ a VOŠ</a:t>
                      </a:r>
                    </a:p>
                  </a:txBody>
                  <a:tcPr marL="135000" marR="135000" marT="70200" marB="70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6515100"/>
            <a:ext cx="16154400" cy="33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088" tIns="68544" rIns="137088" bIns="68544"/>
          <a:lstStyle>
            <a:lvl1pPr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cs-CZ" altLang="cs-CZ" sz="30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Obecný cíl: </a:t>
            </a:r>
            <a:r>
              <a:rPr lang="cs-CZ" altLang="cs-CZ" sz="3000" dirty="0">
                <a:cs typeface="Arial" panose="020B0604020202020204" pitchFamily="34" charset="0"/>
              </a:rPr>
              <a:t>Podpora vzdělávání na středních a vyšších odborných školách v souladu </a:t>
            </a:r>
            <a:r>
              <a:rPr lang="cs-CZ" sz="3200" dirty="0">
                <a:cs typeface="Arial" panose="020B0604020202020204" pitchFamily="34" charset="0"/>
              </a:rPr>
              <a:t>se vzdělávací</a:t>
            </a:r>
            <a:r>
              <a:rPr lang="cs-CZ" altLang="cs-CZ" sz="3000" dirty="0" smtClean="0">
                <a:cs typeface="Arial" panose="020B0604020202020204" pitchFamily="34" charset="0"/>
              </a:rPr>
              <a:t> </a:t>
            </a:r>
            <a:r>
              <a:rPr lang="cs-CZ" altLang="cs-CZ" sz="3000" dirty="0">
                <a:cs typeface="Arial" panose="020B0604020202020204" pitchFamily="34" charset="0"/>
              </a:rPr>
              <a:t>strategií MŠMT a s využitím akčního plánování.</a:t>
            </a:r>
          </a:p>
          <a:p>
            <a:pPr>
              <a:spcBef>
                <a:spcPts val="0"/>
              </a:spcBef>
              <a:buNone/>
            </a:pPr>
            <a:endParaRPr lang="cs-CZ" altLang="cs-CZ" sz="30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cs-CZ" altLang="cs-CZ" sz="30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Dílčí cíle:</a:t>
            </a:r>
            <a:endParaRPr lang="cs-CZ" altLang="cs-CZ" sz="3000" dirty="0">
              <a:cs typeface="Arial" panose="020B0604020202020204" pitchFamily="34" charset="0"/>
            </a:endParaRPr>
          </a:p>
          <a:p>
            <a:pPr marL="685800" indent="-685800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>
                <a:cs typeface="Arial" panose="020B0604020202020204" pitchFamily="34" charset="0"/>
              </a:rPr>
              <a:t>Podpora přípravy a realizace KAP v </a:t>
            </a:r>
            <a:r>
              <a:rPr lang="cs-CZ" altLang="cs-CZ" sz="3000" dirty="0" smtClean="0">
                <a:cs typeface="Arial" panose="020B0604020202020204" pitchFamily="34" charset="0"/>
              </a:rPr>
              <a:t>krajích</a:t>
            </a:r>
            <a:endParaRPr lang="cs-CZ" altLang="cs-CZ" sz="3000" dirty="0">
              <a:cs typeface="Arial" panose="020B0604020202020204" pitchFamily="34" charset="0"/>
            </a:endParaRPr>
          </a:p>
          <a:p>
            <a:pPr marL="685800" indent="-685800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>
                <a:cs typeface="Arial" panose="020B0604020202020204" pitchFamily="34" charset="0"/>
              </a:rPr>
              <a:t>Podpora škol při přípravě </a:t>
            </a:r>
            <a:r>
              <a:rPr lang="cs-CZ" altLang="cs-CZ" sz="3000" dirty="0" smtClean="0">
                <a:cs typeface="Arial" panose="020B0604020202020204" pitchFamily="34" charset="0"/>
              </a:rPr>
              <a:t>školních akčních plánů (ŠAP) resp. plánů aktivit </a:t>
            </a:r>
            <a:r>
              <a:rPr lang="cs-CZ" altLang="cs-CZ" sz="3000" dirty="0">
                <a:cs typeface="Arial" panose="020B0604020202020204" pitchFamily="34" charset="0"/>
              </a:rPr>
              <a:t>rozvoje </a:t>
            </a:r>
            <a:r>
              <a:rPr lang="cs-CZ" altLang="cs-CZ" sz="3000" dirty="0" smtClean="0">
                <a:cs typeface="Arial" panose="020B0604020202020204" pitchFamily="34" charset="0"/>
              </a:rPr>
              <a:t>vzdělávání (PA)</a:t>
            </a:r>
            <a:endParaRPr lang="cs-CZ" altLang="cs-CZ" sz="3000" dirty="0">
              <a:cs typeface="Arial" panose="020B0604020202020204" pitchFamily="34" charset="0"/>
            </a:endParaRPr>
          </a:p>
          <a:p>
            <a:pPr marL="685800" indent="-685800">
              <a:spcBef>
                <a:spcPts val="0"/>
              </a:spcBef>
              <a:buAutoNum type="arabicPeriod"/>
            </a:pPr>
            <a:endParaRPr lang="cs-CZ" altLang="cs-CZ" sz="3000" dirty="0"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281863" y="515922"/>
            <a:ext cx="8018136" cy="817577"/>
          </a:xfrm>
          <a:prstGeom prst="rect">
            <a:avLst/>
          </a:prstGeom>
          <a:solidFill>
            <a:srgbClr val="A8A8BC"/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/>
              <a:t>	</a:t>
            </a:r>
            <a:r>
              <a:rPr lang="cs-CZ" alt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cs-CZ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 projektu</a:t>
            </a:r>
            <a:endParaRPr lang="cs-CZ" altLang="cs-CZ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3092450" y="3848101"/>
            <a:ext cx="1514476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IROP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6480176" y="3848101"/>
            <a:ext cx="17272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OP VVV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5112000" y="4764882"/>
            <a:ext cx="4320000" cy="91861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Strategické oblasti</a:t>
            </a:r>
          </a:p>
          <a:p>
            <a:pPr algn="ctr">
              <a:buFont typeface="Arial" charset="0"/>
              <a:buNone/>
            </a:pPr>
            <a:r>
              <a:rPr lang="cs-CZ" sz="2400" dirty="0">
                <a:latin typeface="Tahoma" pitchFamily="34" charset="0"/>
              </a:rPr>
              <a:t>(oblasti intervencí)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5976000" y="8923500"/>
            <a:ext cx="244800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ŠAP, PA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358777" y="3848100"/>
            <a:ext cx="1514474" cy="592932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ČR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358777" y="6762751"/>
            <a:ext cx="1514474" cy="595313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Kraj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358777" y="8978008"/>
            <a:ext cx="1514474" cy="592931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Škola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 bwMode="auto">
          <a:xfrm>
            <a:off x="3092450" y="6762750"/>
            <a:ext cx="1514476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dirty="0">
                <a:latin typeface="Tahoma" pitchFamily="34" charset="0"/>
              </a:rPr>
              <a:t>RAP</a:t>
            </a:r>
          </a:p>
        </p:txBody>
      </p:sp>
      <p:sp>
        <p:nvSpPr>
          <p:cNvPr id="15" name="Line 48"/>
          <p:cNvSpPr>
            <a:spLocks noChangeShapeType="1"/>
          </p:cNvSpPr>
          <p:nvPr/>
        </p:nvSpPr>
        <p:spPr bwMode="auto">
          <a:xfrm>
            <a:off x="3813176" y="4386263"/>
            <a:ext cx="0" cy="237648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6" name="Line 49"/>
          <p:cNvSpPr>
            <a:spLocks noChangeShapeType="1"/>
          </p:cNvSpPr>
          <p:nvPr/>
        </p:nvSpPr>
        <p:spPr bwMode="auto">
          <a:xfrm>
            <a:off x="7270750" y="4386263"/>
            <a:ext cx="0" cy="37862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5397501" y="2928938"/>
            <a:ext cx="3743326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i="1" dirty="0">
                <a:latin typeface="Tahoma" pitchFamily="34" charset="0"/>
              </a:rPr>
              <a:t>Strategie VP 2020</a:t>
            </a:r>
          </a:p>
        </p:txBody>
      </p:sp>
      <p:sp>
        <p:nvSpPr>
          <p:cNvPr id="18" name="Line 59"/>
          <p:cNvSpPr>
            <a:spLocks noChangeShapeType="1"/>
          </p:cNvSpPr>
          <p:nvPr/>
        </p:nvSpPr>
        <p:spPr bwMode="auto">
          <a:xfrm>
            <a:off x="7270750" y="3469482"/>
            <a:ext cx="0" cy="37861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 bwMode="auto">
          <a:xfrm>
            <a:off x="2517776" y="2928938"/>
            <a:ext cx="25908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i="1" dirty="0">
                <a:latin typeface="Tahoma" pitchFamily="34" charset="0"/>
              </a:rPr>
              <a:t>Strategie RR</a:t>
            </a:r>
          </a:p>
        </p:txBody>
      </p:sp>
      <p:sp>
        <p:nvSpPr>
          <p:cNvPr id="20" name="Line 61"/>
          <p:cNvSpPr>
            <a:spLocks noChangeShapeType="1"/>
          </p:cNvSpPr>
          <p:nvPr/>
        </p:nvSpPr>
        <p:spPr bwMode="auto">
          <a:xfrm>
            <a:off x="3813176" y="3469482"/>
            <a:ext cx="0" cy="37861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21" name="Line 62"/>
          <p:cNvSpPr>
            <a:spLocks noChangeShapeType="1"/>
          </p:cNvSpPr>
          <p:nvPr/>
        </p:nvSpPr>
        <p:spPr bwMode="auto">
          <a:xfrm>
            <a:off x="7270748" y="7412832"/>
            <a:ext cx="1252" cy="151066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 bwMode="auto">
          <a:xfrm>
            <a:off x="2232005" y="8923501"/>
            <a:ext cx="3165496" cy="64616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Potřeby </a:t>
            </a:r>
            <a:r>
              <a:rPr lang="cs-CZ" sz="3000" dirty="0" smtClean="0">
                <a:latin typeface="Tahoma" pitchFamily="34" charset="0"/>
              </a:rPr>
              <a:t>SŠ a VOŠ</a:t>
            </a:r>
            <a:endParaRPr lang="cs-CZ" sz="3000" dirty="0">
              <a:latin typeface="Tahoma" pitchFamily="34" charset="0"/>
            </a:endParaRPr>
          </a:p>
        </p:txBody>
      </p:sp>
      <p:sp>
        <p:nvSpPr>
          <p:cNvPr id="23" name="Line 79"/>
          <p:cNvSpPr>
            <a:spLocks noChangeShapeType="1"/>
          </p:cNvSpPr>
          <p:nvPr/>
        </p:nvSpPr>
        <p:spPr bwMode="auto">
          <a:xfrm flipV="1">
            <a:off x="5397501" y="9342713"/>
            <a:ext cx="578499" cy="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24" name="Line 88"/>
          <p:cNvSpPr>
            <a:spLocks noChangeShapeType="1"/>
          </p:cNvSpPr>
          <p:nvPr/>
        </p:nvSpPr>
        <p:spPr bwMode="auto">
          <a:xfrm flipV="1">
            <a:off x="4190999" y="7411500"/>
            <a:ext cx="2361001" cy="151200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25" name="Line 91"/>
          <p:cNvSpPr>
            <a:spLocks noChangeShapeType="1"/>
          </p:cNvSpPr>
          <p:nvPr/>
        </p:nvSpPr>
        <p:spPr bwMode="auto">
          <a:xfrm flipH="1">
            <a:off x="7270749" y="5683500"/>
            <a:ext cx="1250" cy="107925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 bwMode="auto">
          <a:xfrm>
            <a:off x="6480177" y="6762750"/>
            <a:ext cx="1514474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KAP</a:t>
            </a:r>
          </a:p>
        </p:txBody>
      </p:sp>
      <p:sp>
        <p:nvSpPr>
          <p:cNvPr id="27" name="Line 93"/>
          <p:cNvSpPr>
            <a:spLocks noChangeShapeType="1"/>
          </p:cNvSpPr>
          <p:nvPr/>
        </p:nvSpPr>
        <p:spPr bwMode="auto">
          <a:xfrm>
            <a:off x="4606927" y="7086600"/>
            <a:ext cx="1873250" cy="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10151999" y="8491500"/>
            <a:ext cx="3093334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Projekty škol</a:t>
            </a:r>
          </a:p>
        </p:txBody>
      </p:sp>
      <p:sp>
        <p:nvSpPr>
          <p:cNvPr id="29" name="Text Box 1"/>
          <p:cNvSpPr txBox="1">
            <a:spLocks noChangeArrowheads="1"/>
          </p:cNvSpPr>
          <p:nvPr/>
        </p:nvSpPr>
        <p:spPr bwMode="auto">
          <a:xfrm>
            <a:off x="10152000" y="9355500"/>
            <a:ext cx="3744000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Další aktivity škol</a:t>
            </a:r>
          </a:p>
        </p:txBody>
      </p:sp>
      <p:sp>
        <p:nvSpPr>
          <p:cNvPr id="30" name="Text Box 1"/>
          <p:cNvSpPr txBox="1">
            <a:spLocks noChangeArrowheads="1"/>
          </p:cNvSpPr>
          <p:nvPr/>
        </p:nvSpPr>
        <p:spPr bwMode="auto">
          <a:xfrm>
            <a:off x="10151999" y="6331500"/>
            <a:ext cx="3093334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Projekty krajů</a:t>
            </a: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10152000" y="7195500"/>
            <a:ext cx="3744000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Další aktivity krajů</a:t>
            </a: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8280000" y="6763500"/>
            <a:ext cx="1728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8568000" y="8815500"/>
            <a:ext cx="1440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4" name="Text Box 1"/>
          <p:cNvSpPr txBox="1">
            <a:spLocks noChangeArrowheads="1"/>
          </p:cNvSpPr>
          <p:nvPr/>
        </p:nvSpPr>
        <p:spPr bwMode="auto">
          <a:xfrm>
            <a:off x="14760001" y="6331500"/>
            <a:ext cx="3093334" cy="3672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12857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1071"/>
              </a:spcBef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Posílení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strategického plánování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efektivity systému řízení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zaměření na cíle a výsledky</a:t>
            </a:r>
            <a:endParaRPr lang="cs-CZ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7" name="Přímá spojnice 36"/>
          <p:cNvCxnSpPr/>
          <p:nvPr/>
        </p:nvCxnSpPr>
        <p:spPr>
          <a:xfrm>
            <a:off x="358777" y="6057900"/>
            <a:ext cx="17494558" cy="0"/>
          </a:xfrm>
          <a:prstGeom prst="line">
            <a:avLst/>
          </a:prstGeom>
          <a:ln w="38100">
            <a:solidFill>
              <a:schemeClr val="dk1"/>
            </a:solidFill>
            <a:prstDash val="sysDot"/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358777" y="8191500"/>
            <a:ext cx="14141446" cy="0"/>
          </a:xfrm>
          <a:prstGeom prst="line">
            <a:avLst/>
          </a:prstGeom>
          <a:ln w="38100">
            <a:solidFill>
              <a:schemeClr val="dk1"/>
            </a:solidFill>
            <a:prstDash val="sysDot"/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5976000" y="515922"/>
            <a:ext cx="9323999" cy="893777"/>
          </a:xfrm>
          <a:prstGeom prst="rect">
            <a:avLst/>
          </a:prstGeom>
          <a:solidFill>
            <a:srgbClr val="A8A8BC"/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 dokumenty a aktéři</a:t>
            </a:r>
            <a:endParaRPr lang="cs-CZ" altLang="cs-CZ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3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7281863" y="515922"/>
            <a:ext cx="8018136" cy="893777"/>
          </a:xfrm>
          <a:prstGeom prst="rect">
            <a:avLst/>
          </a:prstGeom>
          <a:solidFill>
            <a:srgbClr val="A8A8BC"/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/>
              <a:t>	</a:t>
            </a:r>
            <a:r>
              <a:rPr lang="cs-CZ" altLang="cs-CZ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Oblasti intervencí</a:t>
            </a:r>
            <a:endParaRPr lang="cs-CZ" altLang="cs-CZ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990600" y="2019300"/>
            <a:ext cx="145542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/>
          <a:lstStyle>
            <a:lvl1pPr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cs-CZ" altLang="cs-CZ" sz="3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Povinné intervence:</a:t>
            </a:r>
          </a:p>
          <a:p>
            <a:pPr marL="457200" indent="-457200" algn="just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cs typeface="Arial" panose="020B0604020202020204" pitchFamily="34" charset="0"/>
              </a:rPr>
              <a:t>Podpora odborného vzdělávání vč. spolupráce </a:t>
            </a:r>
            <a:r>
              <a:rPr lang="cs-CZ" altLang="cs-CZ" sz="3000" dirty="0">
                <a:cs typeface="Arial" panose="020B0604020202020204" pitchFamily="34" charset="0"/>
              </a:rPr>
              <a:t>škol a </a:t>
            </a:r>
            <a:r>
              <a:rPr lang="cs-CZ" altLang="cs-CZ" sz="3000" dirty="0" smtClean="0">
                <a:cs typeface="Arial" panose="020B0604020202020204" pitchFamily="34" charset="0"/>
              </a:rPr>
              <a:t>zaměstnavatelů</a:t>
            </a:r>
          </a:p>
          <a:p>
            <a:pPr marL="457200" indent="-457200" algn="just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cs typeface="Arial" panose="020B0604020202020204" pitchFamily="34" charset="0"/>
              </a:rPr>
              <a:t>Podpora polytechnického vzdělávání (přírodovědné</a:t>
            </a:r>
            <a:r>
              <a:rPr lang="cs-CZ" altLang="cs-CZ" sz="3000" dirty="0">
                <a:cs typeface="Arial" panose="020B0604020202020204" pitchFamily="34" charset="0"/>
              </a:rPr>
              <a:t>, technické a </a:t>
            </a:r>
            <a:r>
              <a:rPr lang="cs-CZ" altLang="cs-CZ" sz="3000" dirty="0" smtClean="0">
                <a:cs typeface="Arial" panose="020B0604020202020204" pitchFamily="34" charset="0"/>
              </a:rPr>
              <a:t>environmentální)</a:t>
            </a:r>
          </a:p>
          <a:p>
            <a:pPr marL="457200" indent="-457200" algn="just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cs typeface="Arial" panose="020B0604020202020204" pitchFamily="34" charset="0"/>
              </a:rPr>
              <a:t>Podpora kompetencí k podnikavosti, iniciativě a kreativitě</a:t>
            </a:r>
          </a:p>
          <a:p>
            <a:pPr marL="457200" indent="-457200" algn="just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cs typeface="Arial" panose="020B0604020202020204" pitchFamily="34" charset="0"/>
              </a:rPr>
              <a:t>Rozvoj kariérového poradenství</a:t>
            </a:r>
          </a:p>
          <a:p>
            <a:pPr marL="457200" indent="-457200" algn="just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cs typeface="Arial" panose="020B0604020202020204" pitchFamily="34" charset="0"/>
              </a:rPr>
              <a:t>Rozvoj škol jako center dalšího profesního vzdělávání</a:t>
            </a:r>
          </a:p>
          <a:p>
            <a:pPr marL="457200" indent="-457200" algn="just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cs typeface="Arial" panose="020B0604020202020204" pitchFamily="34" charset="0"/>
              </a:rPr>
              <a:t>Podpora inkluze</a:t>
            </a:r>
          </a:p>
          <a:p>
            <a:pPr marL="457200" indent="-457200" algn="just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cs typeface="Arial" panose="020B0604020202020204" pitchFamily="34" charset="0"/>
              </a:rPr>
              <a:t>Infrastruktura </a:t>
            </a:r>
            <a:r>
              <a:rPr lang="cs-CZ" altLang="cs-CZ" sz="3000" dirty="0">
                <a:cs typeface="Arial" panose="020B0604020202020204" pitchFamily="34" charset="0"/>
              </a:rPr>
              <a:t>SŠ a </a:t>
            </a:r>
            <a:r>
              <a:rPr lang="cs-CZ" altLang="cs-CZ" sz="3000" dirty="0" smtClean="0">
                <a:cs typeface="Arial" panose="020B0604020202020204" pitchFamily="34" charset="0"/>
              </a:rPr>
              <a:t>VOŠ</a:t>
            </a:r>
          </a:p>
          <a:p>
            <a:pPr algn="just">
              <a:spcBef>
                <a:spcPts val="0"/>
              </a:spcBef>
              <a:buClrTx/>
              <a:buNone/>
            </a:pPr>
            <a:endParaRPr lang="cs-CZ" altLang="cs-CZ" sz="3000" dirty="0" smtClean="0"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cs-CZ" altLang="cs-CZ" sz="3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Nepovinné </a:t>
            </a:r>
            <a:r>
              <a:rPr lang="cs-CZ" altLang="cs-CZ" sz="3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intervence: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cs typeface="Arial" panose="020B0604020202020204" pitchFamily="34" charset="0"/>
              </a:rPr>
              <a:t>Rozvoj výuky cizích jazyků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cs typeface="Arial" panose="020B0604020202020204" pitchFamily="34" charset="0"/>
              </a:rPr>
              <a:t>ICT kompetence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 smtClean="0">
                <a:cs typeface="Arial" panose="020B0604020202020204" pitchFamily="34" charset="0"/>
              </a:rPr>
              <a:t>Čtenářská gramotnost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cs-CZ" altLang="cs-CZ" sz="3000" dirty="0">
                <a:cs typeface="Arial" panose="020B0604020202020204" pitchFamily="34" charset="0"/>
              </a:rPr>
              <a:t>M</a:t>
            </a:r>
            <a:r>
              <a:rPr lang="cs-CZ" altLang="cs-CZ" sz="3000" dirty="0" smtClean="0">
                <a:cs typeface="Arial" panose="020B0604020202020204" pitchFamily="34" charset="0"/>
              </a:rPr>
              <a:t>atematická gramotnost</a:t>
            </a:r>
          </a:p>
        </p:txBody>
      </p:sp>
    </p:spTree>
    <p:extLst>
      <p:ext uri="{BB962C8B-B14F-4D97-AF65-F5344CB8AC3E}">
        <p14:creationId xmlns:p14="http://schemas.microsoft.com/office/powerpoint/2010/main" val="30923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4343400" y="515922"/>
            <a:ext cx="10956599" cy="893777"/>
          </a:xfrm>
          <a:prstGeom prst="rect">
            <a:avLst/>
          </a:prstGeom>
          <a:solidFill>
            <a:srgbClr val="A8A8BC"/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/>
              <a:t>	</a:t>
            </a:r>
            <a:r>
              <a:rPr lang="cs-CZ" altLang="cs-CZ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 metodické podpory</a:t>
            </a:r>
            <a:endParaRPr lang="cs-CZ" altLang="cs-CZ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1752601" y="1714500"/>
            <a:ext cx="13868404" cy="8001000"/>
            <a:chOff x="9265691" y="7303597"/>
            <a:chExt cx="1532610" cy="1524000"/>
          </a:xfrm>
        </p:grpSpPr>
        <p:sp>
          <p:nvSpPr>
            <p:cNvPr id="17" name="Ovál 11"/>
            <p:cNvSpPr/>
            <p:nvPr/>
          </p:nvSpPr>
          <p:spPr>
            <a:xfrm>
              <a:off x="9265691" y="7303597"/>
              <a:ext cx="1532610" cy="1524000"/>
            </a:xfrm>
            <a:prstGeom prst="ellipse">
              <a:avLst/>
            </a:prstGeom>
            <a:solidFill>
              <a:srgbClr val="0066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9737263" y="8580854"/>
              <a:ext cx="637564" cy="114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3300" b="1" dirty="0" smtClean="0">
                  <a:solidFill>
                    <a:schemeClr val="bg1"/>
                  </a:solidFill>
                </a:rPr>
                <a:t>Tvorba ŠAP a PA</a:t>
              </a:r>
              <a:endParaRPr lang="cs-CZ" sz="33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9779368" y="7448740"/>
              <a:ext cx="527538" cy="114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3300" b="1" dirty="0" smtClean="0">
                  <a:solidFill>
                    <a:schemeClr val="bg1"/>
                  </a:solidFill>
                </a:rPr>
                <a:t>Tvorba KAP</a:t>
              </a:r>
              <a:endParaRPr lang="cs-CZ" sz="3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4495800" y="3390900"/>
            <a:ext cx="8686800" cy="4648200"/>
            <a:chOff x="9274301" y="7303597"/>
            <a:chExt cx="1524000" cy="1524000"/>
          </a:xfrm>
        </p:grpSpPr>
        <p:sp>
          <p:nvSpPr>
            <p:cNvPr id="21" name="Ovál 11"/>
            <p:cNvSpPr/>
            <p:nvPr/>
          </p:nvSpPr>
          <p:spPr>
            <a:xfrm>
              <a:off x="9274301" y="7303597"/>
              <a:ext cx="1524000" cy="1524000"/>
            </a:xfrm>
            <a:prstGeom prst="ellipse">
              <a:avLst/>
            </a:prstGeom>
            <a:solidFill>
              <a:srgbClr val="F2B800"/>
            </a:solidFill>
            <a:ln w="63500">
              <a:solidFill>
                <a:srgbClr val="F2F2F5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9369252" y="7828253"/>
              <a:ext cx="306595" cy="514643"/>
            </a:xfrm>
            <a:prstGeom prst="rect">
              <a:avLst/>
            </a:prstGeom>
            <a:noFill/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 smtClean="0"/>
                <a:t>Odborní </a:t>
              </a:r>
            </a:p>
            <a:p>
              <a:pPr algn="ctr"/>
              <a:r>
                <a:rPr lang="cs-CZ" sz="3200" b="1" dirty="0" smtClean="0"/>
                <a:t>garanti </a:t>
              </a:r>
            </a:p>
            <a:p>
              <a:pPr algn="ctr"/>
              <a:r>
                <a:rPr lang="cs-CZ" sz="3200" b="1" dirty="0" smtClean="0"/>
                <a:t>v krajích</a:t>
              </a:r>
              <a:endParaRPr lang="cs-CZ" sz="3200" b="1" dirty="0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10387388" y="7828253"/>
              <a:ext cx="351030" cy="514643"/>
            </a:xfrm>
            <a:prstGeom prst="rect">
              <a:avLst/>
            </a:prstGeom>
            <a:noFill/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 smtClean="0"/>
                <a:t>Odborní </a:t>
              </a:r>
            </a:p>
            <a:p>
              <a:pPr algn="ctr"/>
              <a:r>
                <a:rPr lang="cs-CZ" sz="3200" b="1" dirty="0" smtClean="0"/>
                <a:t>garanti </a:t>
              </a:r>
            </a:p>
            <a:p>
              <a:pPr algn="ctr"/>
              <a:r>
                <a:rPr lang="cs-CZ" sz="3200" b="1" dirty="0" smtClean="0"/>
                <a:t>intervencí</a:t>
              </a:r>
              <a:endParaRPr lang="cs-CZ" sz="3200" b="1" dirty="0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7086600" y="4762500"/>
            <a:ext cx="3581400" cy="1905000"/>
            <a:chOff x="9274301" y="7303597"/>
            <a:chExt cx="1524000" cy="1524000"/>
          </a:xfrm>
          <a:solidFill>
            <a:srgbClr val="003399"/>
          </a:solidFill>
        </p:grpSpPr>
        <p:sp>
          <p:nvSpPr>
            <p:cNvPr id="25" name="Ovál 11"/>
            <p:cNvSpPr/>
            <p:nvPr/>
          </p:nvSpPr>
          <p:spPr>
            <a:xfrm>
              <a:off x="9274301" y="7303597"/>
              <a:ext cx="1524000" cy="1524000"/>
            </a:xfrm>
            <a:prstGeom prst="ellipse">
              <a:avLst/>
            </a:prstGeom>
            <a:grpFill/>
            <a:ln w="63500">
              <a:solidFill>
                <a:srgbClr val="F2F2F5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26" name="Obdélník 25"/>
            <p:cNvSpPr/>
            <p:nvPr/>
          </p:nvSpPr>
          <p:spPr>
            <a:xfrm>
              <a:off x="9509567" y="7451081"/>
              <a:ext cx="1086086" cy="1255728"/>
            </a:xfrm>
            <a:prstGeom prst="rect">
              <a:avLst/>
            </a:prstGeom>
            <a:solidFill>
              <a:srgbClr val="003399">
                <a:alpha val="0"/>
              </a:srgbClr>
            </a:solidFill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 smtClean="0">
                  <a:solidFill>
                    <a:schemeClr val="bg1"/>
                  </a:solidFill>
                </a:rPr>
                <a:t>Analytické </a:t>
              </a:r>
            </a:p>
            <a:p>
              <a:pPr algn="ctr"/>
              <a:r>
                <a:rPr lang="cs-CZ" sz="3200" b="1" dirty="0" smtClean="0">
                  <a:solidFill>
                    <a:schemeClr val="bg1"/>
                  </a:solidFill>
                </a:rPr>
                <a:t>a metodické </a:t>
              </a:r>
            </a:p>
            <a:p>
              <a:pPr algn="ctr"/>
              <a:r>
                <a:rPr lang="cs-CZ" sz="3200" b="1" dirty="0" smtClean="0">
                  <a:solidFill>
                    <a:schemeClr val="bg1"/>
                  </a:solidFill>
                </a:rPr>
                <a:t>zázemí</a:t>
              </a:r>
              <a:endParaRPr lang="cs-CZ" sz="3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" name="Přímá spojovací čára 14"/>
          <p:cNvCxnSpPr/>
          <p:nvPr/>
        </p:nvCxnSpPr>
        <p:spPr>
          <a:xfrm>
            <a:off x="13182600" y="5753100"/>
            <a:ext cx="2362200" cy="381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15"/>
          <p:cNvCxnSpPr>
            <a:stCxn id="17" idx="2"/>
          </p:cNvCxnSpPr>
          <p:nvPr/>
        </p:nvCxnSpPr>
        <p:spPr>
          <a:xfrm>
            <a:off x="1752601" y="5715000"/>
            <a:ext cx="2743199" cy="381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16"/>
          <p:cNvCxnSpPr>
            <a:stCxn id="25" idx="0"/>
            <a:endCxn id="21" idx="0"/>
          </p:cNvCxnSpPr>
          <p:nvPr/>
        </p:nvCxnSpPr>
        <p:spPr>
          <a:xfrm flipH="1" flipV="1">
            <a:off x="8839200" y="3390900"/>
            <a:ext cx="38100" cy="13716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17"/>
          <p:cNvCxnSpPr/>
          <p:nvPr/>
        </p:nvCxnSpPr>
        <p:spPr>
          <a:xfrm flipH="1" flipV="1">
            <a:off x="8915400" y="6667500"/>
            <a:ext cx="38100" cy="13716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10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5638800" y="515922"/>
            <a:ext cx="9661199" cy="893777"/>
          </a:xfrm>
          <a:prstGeom prst="rect">
            <a:avLst/>
          </a:prstGeom>
          <a:solidFill>
            <a:srgbClr val="A8A8BC"/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1069975"/>
            <a:r>
              <a:rPr lang="cs-CZ" alt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Obecná struktura dokumentů </a:t>
            </a:r>
            <a:endParaRPr lang="cs-CZ" altLang="cs-CZ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3962400" y="3695700"/>
            <a:ext cx="2514600" cy="7791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>
              <a:buFont typeface="Arial" charset="0"/>
              <a:buNone/>
              <a:defRPr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Obecné </a:t>
            </a:r>
            <a:r>
              <a:rPr lang="cs-CZ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cíle</a:t>
            </a:r>
          </a:p>
          <a:p>
            <a:pPr algn="ctr">
              <a:buFont typeface="Arial" charset="0"/>
              <a:buNone/>
              <a:defRPr/>
            </a:pPr>
            <a:endParaRPr lang="cs-CZ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7315200" y="4762500"/>
            <a:ext cx="3733800" cy="12105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>
              <a:buFont typeface="Arial" charset="0"/>
              <a:buNone/>
              <a:defRPr/>
            </a:pPr>
            <a:r>
              <a:rPr lang="cs-CZ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Konkrétní cíle </a:t>
            </a:r>
          </a:p>
          <a:p>
            <a:pPr>
              <a:buFont typeface="Arial" charset="0"/>
              <a:buNone/>
              <a:defRPr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Kritéria hodnocení</a:t>
            </a:r>
            <a:endParaRPr lang="cs-CZ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143000" y="2324100"/>
            <a:ext cx="2133600" cy="7620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>
              <a:buFont typeface="Arial" charset="0"/>
              <a:buNone/>
              <a:defRPr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Priority</a:t>
            </a:r>
            <a:endParaRPr lang="cs-CZ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1658600" y="6438900"/>
            <a:ext cx="1371600" cy="7620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>
              <a:buFont typeface="Arial" charset="0"/>
              <a:buNone/>
              <a:defRPr/>
            </a:pPr>
            <a:r>
              <a:rPr lang="cs-CZ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Úkoly</a:t>
            </a:r>
          </a:p>
          <a:p>
            <a:pPr>
              <a:buFont typeface="Arial" charset="0"/>
              <a:buNone/>
              <a:defRPr/>
            </a:pPr>
            <a:r>
              <a:rPr lang="cs-CZ" sz="3200" dirty="0" smtClean="0">
                <a:latin typeface="Tahoma" pitchFamily="34" charset="0"/>
                <a:cs typeface="Tahoma" pitchFamily="34" charset="0"/>
              </a:rPr>
              <a:t>  </a:t>
            </a:r>
            <a:endParaRPr lang="cs-CZ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Ohnutá šipka 7"/>
          <p:cNvSpPr/>
          <p:nvPr/>
        </p:nvSpPr>
        <p:spPr bwMode="auto">
          <a:xfrm flipV="1">
            <a:off x="5181600" y="4686300"/>
            <a:ext cx="1981200" cy="9144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9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>
              <a:defRPr/>
            </a:pPr>
            <a:endParaRPr lang="cs-CZ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Ohnutá šipka 8"/>
          <p:cNvSpPr/>
          <p:nvPr/>
        </p:nvSpPr>
        <p:spPr bwMode="auto">
          <a:xfrm flipV="1">
            <a:off x="1981200" y="3314700"/>
            <a:ext cx="1828800" cy="990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9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>
              <a:defRPr/>
            </a:pPr>
            <a:endParaRPr lang="cs-CZ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" name="Ohnutá šipka 9"/>
          <p:cNvSpPr/>
          <p:nvPr/>
        </p:nvSpPr>
        <p:spPr bwMode="auto">
          <a:xfrm flipV="1">
            <a:off x="8991600" y="6057900"/>
            <a:ext cx="2514600" cy="990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9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>
              <a:defRPr/>
            </a:pPr>
            <a:endParaRPr lang="cs-CZ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13792200" y="6972300"/>
            <a:ext cx="3258600" cy="2209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>
              <a:buFont typeface="Arial" charset="0"/>
              <a:buNone/>
              <a:defRPr/>
            </a:pPr>
            <a:r>
              <a:rPr lang="cs-CZ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Úkoly</a:t>
            </a:r>
          </a:p>
          <a:p>
            <a:pPr>
              <a:buFont typeface="Arial" charset="0"/>
              <a:buNone/>
              <a:defRPr/>
            </a:pPr>
            <a:r>
              <a:rPr lang="cs-CZ" sz="3200" dirty="0" smtClean="0">
                <a:latin typeface="Tahoma" pitchFamily="34" charset="0"/>
                <a:cs typeface="Tahoma" pitchFamily="34" charset="0"/>
              </a:rPr>
              <a:t>  Předpoklady</a:t>
            </a:r>
          </a:p>
          <a:p>
            <a:pPr>
              <a:buFont typeface="Arial" charset="0"/>
              <a:buNone/>
              <a:defRPr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Termíny</a:t>
            </a:r>
          </a:p>
          <a:p>
            <a:pPr>
              <a:buFont typeface="Arial" charset="0"/>
              <a:buNone/>
              <a:defRPr/>
            </a:pPr>
            <a:r>
              <a:rPr lang="cs-CZ" sz="3200" dirty="0" smtClean="0">
                <a:latin typeface="Tahoma" pitchFamily="34" charset="0"/>
                <a:cs typeface="Tahoma" pitchFamily="34" charset="0"/>
              </a:rPr>
              <a:t>  Zodpovědnost</a:t>
            </a:r>
            <a:endParaRPr lang="cs-CZ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Ohnutá šipka 11"/>
          <p:cNvSpPr/>
          <p:nvPr/>
        </p:nvSpPr>
        <p:spPr bwMode="auto">
          <a:xfrm flipV="1">
            <a:off x="12268200" y="7353300"/>
            <a:ext cx="1371600" cy="990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9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>
              <a:defRPr/>
            </a:pPr>
            <a:endParaRPr lang="cs-CZ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7281863" y="515922"/>
            <a:ext cx="8018136" cy="893777"/>
          </a:xfrm>
          <a:prstGeom prst="rect">
            <a:avLst/>
          </a:prstGeom>
          <a:solidFill>
            <a:srgbClr val="A8A8BC"/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/>
              <a:t>	</a:t>
            </a:r>
            <a:r>
              <a:rPr lang="cs-CZ" altLang="cs-CZ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Tvorba KAP</a:t>
            </a:r>
            <a:endParaRPr lang="cs-CZ" altLang="cs-CZ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493428"/>
            <a:ext cx="8468289" cy="5590242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2483521"/>
            <a:ext cx="6324600" cy="5600149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  <p:extLst>
      <p:ext uri="{BB962C8B-B14F-4D97-AF65-F5344CB8AC3E}">
        <p14:creationId xmlns:p14="http://schemas.microsoft.com/office/powerpoint/2010/main" val="129540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7281863" y="515922"/>
            <a:ext cx="8018136" cy="893777"/>
          </a:xfrm>
          <a:prstGeom prst="rect">
            <a:avLst/>
          </a:prstGeom>
          <a:solidFill>
            <a:srgbClr val="A8A8BC"/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Tvorba KAP</a:t>
            </a:r>
            <a:endParaRPr lang="cs-CZ" altLang="cs-CZ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447800" y="3086100"/>
            <a:ext cx="2971800" cy="11430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Analýza potřeb v území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12344400" y="40005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Sestavení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KAP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447800" y="5067300"/>
            <a:ext cx="2895600" cy="1143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Analýza potřeb škol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6934200" y="4000500"/>
            <a:ext cx="2743200" cy="1143000"/>
          </a:xfrm>
          <a:prstGeom prst="rect">
            <a:avLst/>
          </a:prstGeom>
          <a:solidFill>
            <a:srgbClr val="FE7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err="1" smtClean="0">
                <a:solidFill>
                  <a:schemeClr val="tx1"/>
                </a:solidFill>
                <a:latin typeface="Tahoma" pitchFamily="34" charset="0"/>
              </a:rPr>
              <a:t>Prioritizace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potřeb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 rot="1006413">
            <a:off x="4618465" y="3723385"/>
            <a:ext cx="2214754" cy="648524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 rot="20739139">
            <a:off x="4567457" y="4932666"/>
            <a:ext cx="2265361" cy="648524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9906000" y="4152900"/>
            <a:ext cx="2286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447800" y="7096253"/>
            <a:ext cx="82296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449263" algn="l"/>
              </a:tabLst>
              <a:defRPr/>
            </a:pPr>
            <a:r>
              <a:rPr 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	Rámec pro investice </a:t>
            </a:r>
            <a:r>
              <a:rPr 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infrastruktury </a:t>
            </a:r>
            <a:r>
              <a:rPr 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</a:t>
            </a:r>
            <a:endParaRPr 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1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7281863" y="515922"/>
            <a:ext cx="8018136" cy="893777"/>
          </a:xfrm>
          <a:prstGeom prst="rect">
            <a:avLst/>
          </a:prstGeom>
          <a:solidFill>
            <a:srgbClr val="A8A8BC"/>
          </a:solidFill>
        </p:spPr>
        <p:txBody>
          <a:bodyPr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	Tvorba ŠAP a PA</a:t>
            </a:r>
            <a:endParaRPr lang="cs-CZ" altLang="cs-CZ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990600" y="2019300"/>
            <a:ext cx="15849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/>
          <a:lstStyle>
            <a:lvl1pPr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fontAlgn="base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cs-CZ" sz="2800" b="1" dirty="0"/>
              <a:t>Pro tvorbu PA platí stejná pravidla a postupy jako pro tvorbu </a:t>
            </a:r>
            <a:r>
              <a:rPr lang="cs-CZ" sz="2800" b="1" dirty="0" smtClean="0"/>
              <a:t>ŠAP</a:t>
            </a:r>
            <a:endParaRPr lang="cs-CZ" sz="2800" b="1" dirty="0"/>
          </a:p>
          <a:p>
            <a:pPr>
              <a:spcBef>
                <a:spcPts val="1200"/>
              </a:spcBef>
              <a:buNone/>
            </a:pPr>
            <a:endParaRPr lang="cs-CZ" sz="2800" dirty="0"/>
          </a:p>
          <a:p>
            <a:pPr>
              <a:spcBef>
                <a:spcPts val="1200"/>
              </a:spcBef>
              <a:buNone/>
            </a:pPr>
            <a:r>
              <a:rPr lang="cs-CZ" sz="2800" dirty="0"/>
              <a:t>Rozdíl mezi ŠAP a PA: </a:t>
            </a:r>
            <a:endParaRPr lang="cs-CZ" sz="2800" dirty="0" smtClean="0"/>
          </a:p>
          <a:p>
            <a:pPr>
              <a:spcBef>
                <a:spcPts val="1200"/>
              </a:spcBef>
              <a:buNone/>
            </a:pPr>
            <a:endParaRPr lang="cs-CZ" sz="2800" dirty="0"/>
          </a:p>
          <a:p>
            <a:pPr marL="457200" indent="-457200">
              <a:spcBef>
                <a:spcPts val="1200"/>
              </a:spcBef>
              <a:buClrTx/>
            </a:pPr>
            <a:r>
              <a:rPr lang="cs-CZ" sz="2800" dirty="0"/>
              <a:t>  ŠAP - pro všechny povinné oblasti (+ příp. další nepovinné i vlastní)</a:t>
            </a:r>
          </a:p>
          <a:p>
            <a:pPr marL="457200" indent="-457200">
              <a:spcBef>
                <a:spcPts val="1200"/>
              </a:spcBef>
              <a:buClrTx/>
            </a:pPr>
            <a:r>
              <a:rPr lang="cs-CZ" sz="2800" dirty="0"/>
              <a:t>  PA - jen pro vybranou oblast nebo oblasti (povinné, nepovinné i vlastní)</a:t>
            </a:r>
          </a:p>
          <a:p>
            <a:pPr>
              <a:spcBef>
                <a:spcPts val="1200"/>
              </a:spcBef>
              <a:buClrTx/>
              <a:buFont typeface="Wingdings" pitchFamily="2" charset="2"/>
              <a:buChar char="Ø"/>
            </a:pPr>
            <a:endParaRPr lang="cs-CZ" sz="2800" dirty="0"/>
          </a:p>
          <a:p>
            <a:pPr>
              <a:spcBef>
                <a:spcPts val="1200"/>
              </a:spcBef>
              <a:buClrTx/>
              <a:buFont typeface="Wingdings" pitchFamily="2" charset="2"/>
              <a:buChar char="Ø"/>
            </a:pPr>
            <a:endParaRPr lang="cs-CZ" sz="2800" dirty="0"/>
          </a:p>
          <a:p>
            <a:pPr marL="457200" indent="-457200">
              <a:spcBef>
                <a:spcPts val="1200"/>
              </a:spcBef>
              <a:buClrTx/>
            </a:pPr>
            <a:r>
              <a:rPr lang="cs-CZ" sz="2800" dirty="0"/>
              <a:t>  PA </a:t>
            </a:r>
            <a:r>
              <a:rPr lang="cs-CZ" sz="2800" dirty="0" smtClean="0"/>
              <a:t>- podmínkou </a:t>
            </a:r>
            <a:r>
              <a:rPr lang="cs-CZ" sz="2800" dirty="0"/>
              <a:t>pro </a:t>
            </a:r>
            <a:r>
              <a:rPr lang="cs-CZ" sz="2800" dirty="0" smtClean="0"/>
              <a:t>šablony</a:t>
            </a:r>
          </a:p>
          <a:p>
            <a:pPr marL="457200" indent="-457200">
              <a:spcBef>
                <a:spcPts val="1200"/>
              </a:spcBef>
              <a:buClrTx/>
            </a:pPr>
            <a:r>
              <a:rPr lang="cs-CZ" sz="2800" dirty="0" smtClean="0"/>
              <a:t>  ŠAP - více možností čerpat finanční prostředky formou šablon v rámci dalších výzev OP VVV</a:t>
            </a:r>
          </a:p>
          <a:p>
            <a:pPr marL="457200" indent="-457200">
              <a:spcBef>
                <a:spcPts val="0"/>
              </a:spcBef>
              <a:buClrTx/>
            </a:pPr>
            <a:endParaRPr lang="cs-CZ" altLang="cs-CZ" sz="3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6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5" ma:contentTypeDescription="Vytvoří nový dokument" ma:contentTypeScope="" ma:versionID="dda8ff5738f42a44121e84036d03e232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157d36e84e36c4f68d80e9b96fe30ab3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428791-A57D-4541-9E97-2AFC490EF92B}">
  <ds:schemaRefs>
    <ds:schemaRef ds:uri="http://purl.org/dc/dcmitype/"/>
    <ds:schemaRef ds:uri="4ed50015-f427-4bca-b79c-7b0ef9a9fc9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7ffaba63-cadb-4ee0-afcd-3a4a42323a6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FDFFF0-65E4-437B-933C-840A057D93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F5BD1-FB94-43E9-9CC7-D5FA5D4AC9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8787</TotalTime>
  <Words>1065</Words>
  <Application>Microsoft Office PowerPoint</Application>
  <PresentationFormat>Vlastní</PresentationFormat>
  <Paragraphs>242</Paragraphs>
  <Slides>17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Roboto Condensed</vt:lpstr>
      <vt:lpstr>Roboto</vt:lpstr>
      <vt:lpstr>Calibri</vt:lpstr>
      <vt:lpstr>Arial</vt:lpstr>
      <vt:lpstr>Wingdings</vt:lpstr>
      <vt:lpstr>Arial Narrow</vt:lpstr>
      <vt:lpstr>Tahoma</vt:lpstr>
      <vt:lpstr>GENARAL LAYOUTS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Baťková Jitka</cp:lastModifiedBy>
  <cp:revision>1131</cp:revision>
  <cp:lastPrinted>2017-02-16T11:50:53Z</cp:lastPrinted>
  <dcterms:created xsi:type="dcterms:W3CDTF">2015-01-20T11:47:48Z</dcterms:created>
  <dcterms:modified xsi:type="dcterms:W3CDTF">2017-03-10T10:06:30Z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