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handoutMasterIdLst>
    <p:handoutMasterId r:id="rId18"/>
  </p:handoutMasterIdLst>
  <p:sldIdLst>
    <p:sldId id="257" r:id="rId6"/>
    <p:sldId id="258" r:id="rId7"/>
    <p:sldId id="26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D3196D7-1AFD-47C3-9740-72A0AF7161E3}">
          <p14:sldIdLst>
            <p14:sldId id="257"/>
            <p14:sldId id="258"/>
            <p14:sldId id="26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52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6BF36-A4E5-4819-A8AD-83CF2AD746F2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EBA0A-F5E1-41DB-BE9D-583A4EDADD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679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249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906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535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896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06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97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51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02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1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5167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39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514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448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6752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758637-55C6-4734-81CE-6DACDCCBD14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B9C4249-8784-4971-813F-65AC6E1BDE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4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658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39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092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418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19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07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49D74A4-E0CE-4FDB-89ED-78A51DAF872C}" type="datetimeFigureOut">
              <a:rPr lang="cs-CZ" smtClean="0"/>
              <a:t>10.03.2017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203848" y="472514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EAB21AB-11DB-49E4-B9A1-53C1D06683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738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vitha\Desktop\ASZ_logo-rgb.jpg"/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3542"/>
          <a:stretch/>
        </p:blipFill>
        <p:spPr bwMode="auto">
          <a:xfrm>
            <a:off x="4043480" y="946887"/>
            <a:ext cx="5100520" cy="534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msmt.cz/uploads/OP_VVV/Pravidla_pro_publicitu/logolinky/Logolink_OP_VVV_hor_barva_cz.jpg"/>
          <p:cNvPicPr>
            <a:picLocks noChangeAspect="1" noChangeArrowheads="1"/>
          </p:cNvPicPr>
          <p:nvPr userDrawn="1"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" t="16772" r="3165" b="15437"/>
          <a:stretch/>
        </p:blipFill>
        <p:spPr bwMode="auto">
          <a:xfrm>
            <a:off x="1835696" y="5935201"/>
            <a:ext cx="5191028" cy="824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uvcr-logo-sablony-zahlavi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46812"/>
            <a:ext cx="2085975" cy="60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ulka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1698030"/>
              </p:ext>
            </p:extLst>
          </p:nvPr>
        </p:nvGraphicFramePr>
        <p:xfrm>
          <a:off x="1846326" y="346812"/>
          <a:ext cx="3250704" cy="718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50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18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765810" algn="l"/>
                        </a:tabLst>
                      </a:pPr>
                      <a:r>
                        <a:rPr lang="cs-CZ" sz="2100" dirty="0">
                          <a:solidFill>
                            <a:schemeClr val="tx2"/>
                          </a:solidFill>
                          <a:effectLst/>
                        </a:rPr>
                        <a:t>Úřad vlády České republiky</a:t>
                      </a:r>
                      <a:br>
                        <a:rPr lang="cs-CZ" sz="2100" dirty="0">
                          <a:solidFill>
                            <a:schemeClr val="tx2"/>
                          </a:solidFill>
                          <a:effectLst/>
                        </a:rPr>
                      </a:br>
                      <a:r>
                        <a:rPr lang="cs-CZ" sz="1400" dirty="0">
                          <a:solidFill>
                            <a:schemeClr val="tx2"/>
                          </a:solidFill>
                          <a:effectLst/>
                        </a:rPr>
                        <a:t>Odbor (Agentura) pro sociální začleňování</a:t>
                      </a:r>
                      <a:endParaRPr lang="cs-CZ" sz="1100" dirty="0">
                        <a:solidFill>
                          <a:schemeClr val="tx2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5" marR="6616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612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C:\Users\vitha\Desktop\ASZ_logo-rgb.jpg"/>
          <p:cNvPicPr>
            <a:picLocks noChangeAspect="1" noChangeArrowheads="1"/>
          </p:cNvPicPr>
          <p:nvPr userDrawn="1"/>
        </p:nvPicPr>
        <p:blipFill rotWithShape="1"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645" r="23542"/>
          <a:stretch/>
        </p:blipFill>
        <p:spPr bwMode="auto">
          <a:xfrm>
            <a:off x="5539688" y="0"/>
            <a:ext cx="3608579" cy="3413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 descr="Z:\PROPAGACE\grafický balíček\loga\OPVVV_loga\Logolink_OP_VVV_hor_barva_cz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2812" y="5947845"/>
            <a:ext cx="4062730" cy="8997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2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brapraxe.cz/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obes.martin@vlada.cz" TargetMode="External"/><Relationship Id="rId2" Type="http://schemas.openxmlformats.org/officeDocument/2006/relationships/hyperlink" Target="mailto:krejsova.hana@vlada.cz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illerova.iveta@vlada.cz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7544" y="1484784"/>
            <a:ext cx="8229600" cy="1143000"/>
          </a:xfrm>
        </p:spPr>
        <p:txBody>
          <a:bodyPr>
            <a:normAutofit fontScale="90000"/>
          </a:bodyPr>
          <a:lstStyle/>
          <a:p>
            <a:pPr defTabSz="877822">
              <a:defRPr sz="3200" b="1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dirty="0"/>
              <a:t>Individuální projekt systémový - OP VVV</a:t>
            </a:r>
            <a:br>
              <a:rPr lang="cs-CZ" dirty="0"/>
            </a:br>
            <a:r>
              <a:rPr lang="cs-CZ" dirty="0"/>
              <a:t>Inkluzivní a kvalitní vzdělávání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/>
              <a:t>územích se sociálně vyloučenými lokalitami </a:t>
            </a:r>
          </a:p>
        </p:txBody>
      </p:sp>
      <p:sp>
        <p:nvSpPr>
          <p:cNvPr id="5" name="Podnadpis 9"/>
          <p:cNvSpPr txBox="1">
            <a:spLocks/>
          </p:cNvSpPr>
          <p:nvPr/>
        </p:nvSpPr>
        <p:spPr>
          <a:xfrm>
            <a:off x="1475656" y="3068960"/>
            <a:ext cx="6400800" cy="23042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Aktuální nabídka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 sz="2700">
                <a:solidFill>
                  <a:srgbClr val="000000"/>
                </a:solidFill>
              </a:defRPr>
            </a:pPr>
            <a:r>
              <a:rPr lang="cs-CZ" sz="3600" dirty="0" smtClean="0"/>
              <a:t>  </a:t>
            </a:r>
            <a:r>
              <a:rPr lang="cs-CZ" sz="3600" b="1" dirty="0" smtClean="0"/>
              <a:t>Kurzy </a:t>
            </a:r>
            <a:r>
              <a:rPr lang="cs-CZ" sz="3600" b="1" dirty="0"/>
              <a:t>zaměřené na komunikační </a:t>
            </a:r>
            <a:r>
              <a:rPr lang="cs-CZ" sz="3600" b="1" dirty="0" smtClean="0"/>
              <a:t>techniky</a:t>
            </a:r>
          </a:p>
          <a:p>
            <a:pPr marL="0" indent="0">
              <a:buNone/>
              <a:defRPr sz="2700">
                <a:solidFill>
                  <a:srgbClr val="000000"/>
                </a:solidFill>
              </a:defRPr>
            </a:pPr>
            <a:endParaRPr lang="cs-CZ" sz="3600" dirty="0"/>
          </a:p>
          <a:p>
            <a:pPr marL="270710" indent="-270710">
              <a:buSzPct val="100000"/>
              <a:defRPr sz="2700">
                <a:solidFill>
                  <a:srgbClr val="000000"/>
                </a:solidFill>
              </a:defRPr>
            </a:pPr>
            <a:r>
              <a:rPr lang="cs-CZ" dirty="0"/>
              <a:t>půldenní kurzy za měřené na způsoby vyvracení mýtů a dezinformací v otázkách souvisejících se </a:t>
            </a:r>
            <a:r>
              <a:rPr lang="cs-CZ" dirty="0" smtClean="0"/>
              <a:t>SVL</a:t>
            </a:r>
          </a:p>
          <a:p>
            <a:pPr marL="270710" indent="-270710">
              <a:buSzPct val="100000"/>
              <a:defRPr sz="2700">
                <a:solidFill>
                  <a:srgbClr val="000000"/>
                </a:solidFill>
              </a:defRPr>
            </a:pPr>
            <a:endParaRPr lang="cs-CZ" dirty="0"/>
          </a:p>
          <a:p>
            <a:pPr marL="270710" indent="-270710">
              <a:buSzPct val="100000"/>
              <a:defRPr sz="2700">
                <a:solidFill>
                  <a:srgbClr val="000000"/>
                </a:solidFill>
              </a:defRPr>
            </a:pPr>
            <a:r>
              <a:rPr lang="cs-CZ" dirty="0"/>
              <a:t>mediální tréninky v TV </a:t>
            </a:r>
            <a:r>
              <a:rPr lang="cs-CZ" dirty="0" smtClean="0"/>
              <a:t>studiu</a:t>
            </a:r>
          </a:p>
          <a:p>
            <a:pPr marL="270710" indent="-270710">
              <a:buSzPct val="100000"/>
              <a:defRPr sz="2700">
                <a:solidFill>
                  <a:srgbClr val="000000"/>
                </a:solidFill>
              </a:defRPr>
            </a:pPr>
            <a:endParaRPr lang="cs-CZ" dirty="0"/>
          </a:p>
          <a:p>
            <a:pPr marL="270710" indent="-270710">
              <a:buSzPct val="100000"/>
              <a:defRPr sz="2700">
                <a:solidFill>
                  <a:srgbClr val="000000"/>
                </a:solidFill>
              </a:defRPr>
            </a:pPr>
            <a:r>
              <a:rPr lang="cs-CZ" dirty="0"/>
              <a:t>dvoudenní zážitkové kurzy na prohloubení komunikační dovedností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1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Aktuální nabídka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fontScale="92500" lnSpcReduction="20000"/>
          </a:bodyPr>
          <a:lstStyle/>
          <a:p>
            <a:pPr marL="0" indent="0" defTabSz="868680">
              <a:spcBef>
                <a:spcPts val="600"/>
              </a:spcBef>
              <a:buNone/>
              <a:defRPr sz="2565" b="1">
                <a:solidFill>
                  <a:srgbClr val="000000"/>
                </a:solidFill>
              </a:defRPr>
            </a:pPr>
            <a:r>
              <a:rPr lang="cs-CZ" dirty="0" smtClean="0"/>
              <a:t>                                             PR </a:t>
            </a:r>
            <a:r>
              <a:rPr lang="cs-CZ" dirty="0"/>
              <a:t>služby</a:t>
            </a:r>
          </a:p>
          <a:p>
            <a:pPr marL="304800" indent="-304800" defTabSz="868680">
              <a:spcBef>
                <a:spcPts val="600"/>
              </a:spcBef>
              <a:buSzPct val="100000"/>
              <a:defRPr sz="2565">
                <a:solidFill>
                  <a:srgbClr val="000000"/>
                </a:solidFill>
              </a:defRPr>
            </a:pPr>
            <a:r>
              <a:rPr lang="cs-CZ" dirty="0"/>
              <a:t>PR expert vám pomůže se sepsáním tiskových zpráv, komunikací informací spojených se zaváděním opatření s ohledem na </a:t>
            </a:r>
            <a:r>
              <a:rPr lang="cs-CZ" dirty="0" smtClean="0"/>
              <a:t>SVL</a:t>
            </a:r>
          </a:p>
          <a:p>
            <a:pPr marL="304800" indent="-304800" defTabSz="868680">
              <a:spcBef>
                <a:spcPts val="600"/>
              </a:spcBef>
              <a:buSzPct val="100000"/>
              <a:defRPr sz="2565">
                <a:solidFill>
                  <a:srgbClr val="000000"/>
                </a:solidFill>
              </a:defRPr>
            </a:pPr>
            <a:endParaRPr lang="cs-CZ" dirty="0"/>
          </a:p>
          <a:p>
            <a:pPr marL="304800" indent="-304800" defTabSz="868680">
              <a:spcBef>
                <a:spcPts val="600"/>
              </a:spcBef>
              <a:buSzPct val="100000"/>
              <a:defRPr sz="2565">
                <a:solidFill>
                  <a:srgbClr val="000000"/>
                </a:solidFill>
              </a:defRPr>
            </a:pPr>
            <a:r>
              <a:rPr lang="cs-CZ" dirty="0"/>
              <a:t>služby </a:t>
            </a:r>
            <a:r>
              <a:rPr lang="cs-CZ" noProof="1" smtClean="0"/>
              <a:t>facilitátora a mediátora</a:t>
            </a:r>
          </a:p>
          <a:p>
            <a:pPr marL="304800" indent="-304800" defTabSz="868680">
              <a:spcBef>
                <a:spcPts val="600"/>
              </a:spcBef>
              <a:buSzPct val="100000"/>
              <a:defRPr sz="2565">
                <a:solidFill>
                  <a:srgbClr val="000000"/>
                </a:solidFill>
              </a:defRPr>
            </a:pPr>
            <a:endParaRPr lang="cs-CZ" dirty="0" smtClean="0"/>
          </a:p>
          <a:p>
            <a:pPr marL="0" indent="0" algn="ctr" defTabSz="868680">
              <a:spcBef>
                <a:spcPts val="600"/>
              </a:spcBef>
              <a:buSzPct val="100000"/>
              <a:buNone/>
              <a:defRPr sz="2565">
                <a:solidFill>
                  <a:srgbClr val="000000"/>
                </a:solidFill>
              </a:defRPr>
            </a:pPr>
            <a:r>
              <a:rPr lang="cs-CZ" b="1" dirty="0" smtClean="0"/>
              <a:t>Databáze příkladů dobré praxe </a:t>
            </a:r>
            <a:endParaRPr lang="cs-CZ" b="1" dirty="0"/>
          </a:p>
          <a:p>
            <a:pPr defTabSz="868680">
              <a:spcBef>
                <a:spcPts val="600"/>
              </a:spcBef>
              <a:defRPr sz="2565" b="1">
                <a:solidFill>
                  <a:srgbClr val="000000"/>
                </a:solidFill>
              </a:defRPr>
            </a:pPr>
            <a:r>
              <a:rPr lang="cs-CZ" dirty="0" smtClean="0">
                <a:hlinkClick r:id="rId2"/>
              </a:rPr>
              <a:t>www.dobrapraxe.cz</a:t>
            </a:r>
            <a:endParaRPr lang="cs-CZ" dirty="0" smtClean="0"/>
          </a:p>
          <a:p>
            <a:pPr defTabSz="868680">
              <a:spcBef>
                <a:spcPts val="600"/>
              </a:spcBef>
              <a:defRPr sz="2565" b="1">
                <a:solidFill>
                  <a:srgbClr val="000000"/>
                </a:solidFill>
              </a:defRPr>
            </a:pPr>
            <a:endParaRPr lang="cs-CZ" dirty="0"/>
          </a:p>
          <a:p>
            <a:pPr marL="304800" indent="-304800" defTabSz="868680">
              <a:spcBef>
                <a:spcPts val="600"/>
              </a:spcBef>
              <a:buSzPct val="100000"/>
              <a:defRPr sz="2565">
                <a:solidFill>
                  <a:srgbClr val="000000"/>
                </a:solidFill>
              </a:defRPr>
            </a:pPr>
            <a:r>
              <a:rPr lang="cs-CZ" dirty="0"/>
              <a:t>síť dobrých praxí a garantů, kteří jsou připraveni sdílet s vámi své zkušenosti a know-how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826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Děkujeme za </a:t>
            </a:r>
            <a:r>
              <a:rPr lang="cs-CZ" dirty="0" smtClean="0">
                <a:solidFill>
                  <a:srgbClr val="FF0000"/>
                </a:solidFill>
              </a:rPr>
              <a:t>pozornost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 defTabSz="868680">
              <a:spcBef>
                <a:spcPts val="400"/>
              </a:spcBef>
              <a:buSzTx/>
              <a:buNone/>
              <a:defRPr sz="2200"/>
            </a:pPr>
            <a:r>
              <a:rPr lang="cs-CZ" b="1" dirty="0"/>
              <a:t>Kontakty:</a:t>
            </a:r>
          </a:p>
          <a:p>
            <a:pPr marL="0" indent="0" algn="ctr" defTabSz="868680">
              <a:spcBef>
                <a:spcPts val="600"/>
              </a:spcBef>
              <a:buSzTx/>
              <a:buNone/>
              <a:defRPr sz="2200"/>
            </a:pPr>
            <a:r>
              <a:rPr lang="cs-CZ" dirty="0"/>
              <a:t>Mgr. Hana Krejsová </a:t>
            </a:r>
          </a:p>
          <a:p>
            <a:pPr marL="0" indent="0" algn="ctr" defTabSz="868680">
              <a:spcBef>
                <a:spcPts val="600"/>
              </a:spcBef>
              <a:buSzTx/>
              <a:buNone/>
              <a:defRPr sz="2200"/>
            </a:pPr>
            <a:r>
              <a:rPr lang="cs-CZ" dirty="0"/>
              <a:t>email: </a:t>
            </a:r>
            <a:r>
              <a:rPr lang="cs-CZ" dirty="0" smtClean="0">
                <a:hlinkClick r:id="rId2"/>
              </a:rPr>
              <a:t>krejsova.hana@vlada.cz</a:t>
            </a:r>
            <a:endParaRPr lang="cs-CZ" dirty="0" smtClean="0"/>
          </a:p>
          <a:p>
            <a:pPr marL="0" indent="0" algn="ctr" defTabSz="868680">
              <a:spcBef>
                <a:spcPts val="600"/>
              </a:spcBef>
              <a:buSzTx/>
              <a:buNone/>
              <a:defRPr sz="2200"/>
            </a:pPr>
            <a:endParaRPr lang="cs-CZ" dirty="0"/>
          </a:p>
          <a:p>
            <a:pPr marL="0" indent="0" algn="ctr" defTabSz="868680">
              <a:spcBef>
                <a:spcPts val="400"/>
              </a:spcBef>
              <a:buSzTx/>
              <a:buNone/>
              <a:defRPr sz="2200"/>
            </a:pPr>
            <a:r>
              <a:rPr lang="cs-CZ" dirty="0"/>
              <a:t>Mgr. Martin Dobeš</a:t>
            </a:r>
          </a:p>
          <a:p>
            <a:pPr marL="0" indent="0" algn="ctr" defTabSz="868680">
              <a:spcBef>
                <a:spcPts val="400"/>
              </a:spcBef>
              <a:buSzTx/>
              <a:buNone/>
              <a:defRPr sz="2200"/>
            </a:pPr>
            <a:r>
              <a:rPr lang="cs-CZ" dirty="0"/>
              <a:t>email: </a:t>
            </a:r>
            <a:r>
              <a:rPr lang="cs-CZ" dirty="0" smtClean="0">
                <a:hlinkClick r:id="rId3"/>
              </a:rPr>
              <a:t>dobes.martin@vlada.cz</a:t>
            </a:r>
            <a:endParaRPr lang="cs-CZ" dirty="0" smtClean="0"/>
          </a:p>
          <a:p>
            <a:pPr marL="0" indent="0" algn="ctr" defTabSz="868680">
              <a:spcBef>
                <a:spcPts val="400"/>
              </a:spcBef>
              <a:buSzTx/>
              <a:buNone/>
              <a:defRPr sz="2200"/>
            </a:pPr>
            <a:endParaRPr lang="cs-CZ" dirty="0"/>
          </a:p>
          <a:p>
            <a:pPr marL="0" indent="0" algn="ctr" defTabSz="868680">
              <a:spcBef>
                <a:spcPts val="400"/>
              </a:spcBef>
              <a:buSzTx/>
              <a:buNone/>
              <a:defRPr sz="2200"/>
            </a:pPr>
            <a:r>
              <a:rPr lang="cs-CZ" dirty="0"/>
              <a:t>Mgr. Iveta Millerová</a:t>
            </a:r>
          </a:p>
          <a:p>
            <a:pPr marL="0" indent="0" algn="ctr" defTabSz="868680">
              <a:spcBef>
                <a:spcPts val="400"/>
              </a:spcBef>
              <a:buSzTx/>
              <a:buNone/>
              <a:defRPr sz="2200"/>
            </a:pPr>
            <a:r>
              <a:rPr lang="cs-CZ" dirty="0"/>
              <a:t>email: </a:t>
            </a:r>
            <a:r>
              <a:rPr lang="cs-CZ" dirty="0" smtClean="0">
                <a:hlinkClick r:id="rId4"/>
              </a:rPr>
              <a:t>millerova.iveta@vlada.cz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1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jsme</a:t>
            </a:r>
            <a:endParaRPr lang="cs-CZ" dirty="0"/>
          </a:p>
        </p:txBody>
      </p:sp>
      <p:sp>
        <p:nvSpPr>
          <p:cNvPr id="4" name="Shape 279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 defTabSz="365758">
              <a:spcBef>
                <a:spcPts val="300"/>
              </a:spcBef>
              <a:buSzTx/>
              <a:buNone/>
              <a:defRPr sz="1100"/>
            </a:pPr>
            <a:endParaRPr dirty="0"/>
          </a:p>
          <a:p>
            <a:pPr marL="0" indent="0" algn="ctr" defTabSz="182879">
              <a:spcBef>
                <a:spcPts val="400"/>
              </a:spcBef>
              <a:buSzTx/>
              <a:buNone/>
              <a:defRPr sz="1600"/>
            </a:pPr>
            <a:r>
              <a:rPr lang="en-US" sz="2600" b="1" noProof="1" smtClean="0">
                <a:solidFill>
                  <a:srgbClr val="FF0000"/>
                </a:solidFill>
              </a:rPr>
              <a:t>Agentura pro sociální začleňování </a:t>
            </a:r>
          </a:p>
          <a:p>
            <a:pPr marL="0" indent="0" defTabSz="182879">
              <a:spcBef>
                <a:spcPts val="400"/>
              </a:spcBef>
              <a:buSzTx/>
              <a:buNone/>
              <a:defRPr sz="1600"/>
            </a:pPr>
            <a:endParaRPr lang="cs-CZ" sz="2400" noProof="1" smtClean="0"/>
          </a:p>
          <a:p>
            <a:pPr defTabSz="182879">
              <a:spcBef>
                <a:spcPts val="400"/>
              </a:spcBef>
              <a:defRPr sz="1600"/>
            </a:pPr>
            <a:r>
              <a:rPr lang="cs-CZ" sz="2400" noProof="1" smtClean="0"/>
              <a:t>je jedním z odborů Sekce pro lidská práva při Úřadu vlády ČR;</a:t>
            </a:r>
          </a:p>
          <a:p>
            <a:pPr defTabSz="182879">
              <a:spcBef>
                <a:spcPts val="400"/>
              </a:spcBef>
              <a:defRPr sz="1600"/>
            </a:pPr>
            <a:endParaRPr lang="cs-CZ" sz="2400" noProof="1" smtClean="0"/>
          </a:p>
          <a:p>
            <a:pPr defTabSz="182879">
              <a:spcBef>
                <a:spcPts val="400"/>
              </a:spcBef>
              <a:defRPr sz="1600"/>
            </a:pPr>
            <a:r>
              <a:rPr lang="cs-CZ" sz="2400" noProof="1" smtClean="0"/>
              <a:t>spadá do gesce ministra pro lidská práva, rovné příležitosti a legislativu;</a:t>
            </a:r>
          </a:p>
          <a:p>
            <a:pPr defTabSz="182879">
              <a:spcBef>
                <a:spcPts val="400"/>
              </a:spcBef>
              <a:defRPr sz="1600"/>
            </a:pPr>
            <a:endParaRPr lang="cs-CZ" sz="2400" noProof="1" smtClean="0"/>
          </a:p>
          <a:p>
            <a:pPr defTabSz="182879">
              <a:spcBef>
                <a:spcPts val="400"/>
              </a:spcBef>
              <a:defRPr sz="1600"/>
            </a:pPr>
            <a:r>
              <a:rPr lang="cs-CZ" sz="2400" noProof="1" smtClean="0"/>
              <a:t>funguje od roku 2008;</a:t>
            </a:r>
          </a:p>
          <a:p>
            <a:pPr defTabSz="182879">
              <a:spcBef>
                <a:spcPts val="400"/>
              </a:spcBef>
              <a:defRPr sz="1600"/>
            </a:pPr>
            <a:endParaRPr lang="cs-CZ" sz="2400" noProof="1" smtClean="0"/>
          </a:p>
          <a:p>
            <a:pPr defTabSz="182879">
              <a:spcBef>
                <a:spcPts val="400"/>
              </a:spcBef>
              <a:defRPr sz="1600"/>
            </a:pPr>
            <a:r>
              <a:rPr lang="cs-CZ" sz="2400" noProof="1" smtClean="0"/>
              <a:t>je vládním nástrojem na podporu obcím, které řeší problematiku sociálního vyloučení</a:t>
            </a:r>
            <a:r>
              <a:rPr lang="cs-CZ" sz="2400" dirty="0" smtClean="0"/>
              <a:t>.</a:t>
            </a:r>
            <a:endParaRPr sz="2400" dirty="0"/>
          </a:p>
          <a:p>
            <a:pPr marL="0" indent="0" defTabSz="182879">
              <a:spcBef>
                <a:spcPts val="400"/>
              </a:spcBef>
              <a:buSzTx/>
              <a:buNone/>
              <a:defRPr sz="1600"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3817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jsme</a:t>
            </a:r>
            <a:endParaRPr lang="cs-CZ" dirty="0"/>
          </a:p>
        </p:txBody>
      </p:sp>
      <p:sp>
        <p:nvSpPr>
          <p:cNvPr id="4" name="Shape 279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0" indent="0" algn="ctr" defTabSz="182879">
              <a:spcBef>
                <a:spcPts val="400"/>
              </a:spcBef>
              <a:buNone/>
              <a:tabLst>
                <a:tab pos="50800" algn="l"/>
                <a:tab pos="177800" algn="l"/>
              </a:tabLst>
              <a:defRPr sz="1600"/>
            </a:pPr>
            <a:endParaRPr lang="cs-CZ" sz="3300" b="1" dirty="0" smtClean="0">
              <a:solidFill>
                <a:srgbClr val="FF0000"/>
              </a:solidFill>
            </a:endParaRPr>
          </a:p>
          <a:p>
            <a:pPr marL="0" indent="0" algn="ctr" defTabSz="182879">
              <a:spcBef>
                <a:spcPts val="400"/>
              </a:spcBef>
              <a:buNone/>
              <a:tabLst>
                <a:tab pos="50800" algn="l"/>
                <a:tab pos="177800" algn="l"/>
              </a:tabLst>
              <a:defRPr sz="1600"/>
            </a:pPr>
            <a:r>
              <a:rPr lang="cs-CZ" sz="3300" b="1" noProof="1" smtClean="0">
                <a:solidFill>
                  <a:srgbClr val="FF0000"/>
                </a:solidFill>
              </a:rPr>
              <a:t>Agentura pro sociální začleňování </a:t>
            </a:r>
          </a:p>
          <a:p>
            <a:pPr marL="0" indent="0" algn="ctr" defTabSz="182879">
              <a:spcBef>
                <a:spcPts val="400"/>
              </a:spcBef>
              <a:buNone/>
              <a:tabLst>
                <a:tab pos="50800" algn="l"/>
                <a:tab pos="177800" algn="l"/>
              </a:tabLst>
              <a:defRPr sz="1600"/>
            </a:pPr>
            <a:endParaRPr lang="cs-CZ" sz="2400" b="1" noProof="1" smtClean="0">
              <a:solidFill>
                <a:srgbClr val="FF0000"/>
              </a:solidFill>
            </a:endParaRPr>
          </a:p>
          <a:p>
            <a:pPr defTabSz="182879">
              <a:spcBef>
                <a:spcPts val="400"/>
              </a:spcBef>
              <a:tabLst>
                <a:tab pos="50800" algn="l"/>
                <a:tab pos="177800" algn="l"/>
              </a:tabLst>
              <a:defRPr sz="1600"/>
            </a:pPr>
            <a:r>
              <a:rPr lang="cs-CZ" sz="2900" noProof="1" smtClean="0"/>
              <a:t>pomáhá obcím a městům při mapování a detailním poznávání problémů sociálně vyloučených lokalit a jejich obyvatel, při přípravě a nastavování dlouhodobějších procesů pro jejich řešení a při získávání financí na tyto postupy;</a:t>
            </a:r>
            <a:br>
              <a:rPr lang="cs-CZ" sz="2900" noProof="1" smtClean="0"/>
            </a:br>
            <a:endParaRPr lang="cs-CZ" sz="2900" noProof="1" smtClean="0"/>
          </a:p>
          <a:p>
            <a:pPr defTabSz="182879">
              <a:spcBef>
                <a:spcPts val="400"/>
              </a:spcBef>
              <a:tabLst>
                <a:tab pos="50800" algn="l"/>
                <a:tab pos="177800" algn="l"/>
              </a:tabLst>
              <a:defRPr sz="1600"/>
            </a:pPr>
            <a:r>
              <a:rPr lang="cs-CZ" sz="2900" noProof="1" smtClean="0"/>
              <a:t>propojuje místní subjekty (města a obce a jejich úřady, ale také neziskové organizace, školy a školská zařízení, Úřad práce, zaměstnavatele, policii a veřejnost), aby při sociálním začleňování spolupracovaly; </a:t>
            </a:r>
            <a:br>
              <a:rPr lang="cs-CZ" sz="2900" noProof="1" smtClean="0"/>
            </a:br>
            <a:endParaRPr lang="cs-CZ" sz="2900" noProof="1" smtClean="0"/>
          </a:p>
          <a:p>
            <a:pPr defTabSz="182879">
              <a:spcBef>
                <a:spcPts val="400"/>
              </a:spcBef>
              <a:tabLst>
                <a:tab pos="50800" algn="l"/>
                <a:tab pos="177800" algn="l"/>
              </a:tabLst>
              <a:defRPr sz="1600"/>
            </a:pPr>
            <a:r>
              <a:rPr lang="cs-CZ" sz="2900" noProof="1" smtClean="0"/>
              <a:t>spolupracuje s ministerstvy, přenáší informace z komunální úrovně směrem ke státní správě;</a:t>
            </a:r>
          </a:p>
          <a:p>
            <a:pPr defTabSz="182879">
              <a:spcBef>
                <a:spcPts val="400"/>
              </a:spcBef>
              <a:tabLst>
                <a:tab pos="50800" algn="l"/>
                <a:tab pos="177800" algn="l"/>
              </a:tabLst>
              <a:defRPr sz="1600"/>
            </a:pPr>
            <a:endParaRPr lang="cs-CZ" sz="2900" noProof="1" smtClean="0"/>
          </a:p>
          <a:p>
            <a:pPr defTabSz="182879">
              <a:spcBef>
                <a:spcPts val="400"/>
              </a:spcBef>
              <a:tabLst>
                <a:tab pos="50800" algn="l"/>
                <a:tab pos="177800" algn="l"/>
              </a:tabLst>
              <a:defRPr sz="1600"/>
            </a:pPr>
            <a:r>
              <a:rPr lang="cs-CZ" sz="2900" noProof="1" smtClean="0"/>
              <a:t>podílí se na formování státní politiky sociálního začleňování a její koordinaci.</a:t>
            </a:r>
            <a:r>
              <a:rPr lang="cs-CZ" noProof="1" smtClean="0"/>
              <a:t/>
            </a:r>
            <a:br>
              <a:rPr lang="cs-CZ" noProof="1" smtClean="0"/>
            </a:br>
            <a:endParaRPr lang="cs-CZ" noProof="1"/>
          </a:p>
        </p:txBody>
      </p:sp>
    </p:spTree>
    <p:extLst>
      <p:ext uri="{BB962C8B-B14F-4D97-AF65-F5344CB8AC3E}">
        <p14:creationId xmlns:p14="http://schemas.microsoft.com/office/powerpoint/2010/main" val="322325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Koordinovaný přístup </a:t>
            </a:r>
            <a:r>
              <a:rPr lang="cs-CZ" sz="2800" b="1" dirty="0" smtClean="0">
                <a:solidFill>
                  <a:srgbClr val="FF0000"/>
                </a:solidFill>
              </a:rPr>
              <a:t/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k </a:t>
            </a:r>
            <a:r>
              <a:rPr lang="cs-CZ" sz="2800" b="1" dirty="0">
                <a:solidFill>
                  <a:srgbClr val="FF0000"/>
                </a:solidFill>
              </a:rPr>
              <a:t>sociálně vyloučeným </a:t>
            </a:r>
            <a:r>
              <a:rPr lang="cs-CZ" sz="2800" b="1" dirty="0" smtClean="0">
                <a:solidFill>
                  <a:srgbClr val="FF0000"/>
                </a:solidFill>
              </a:rPr>
              <a:t>lokalitám (KPSVL)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 marL="0" indent="0" defTabSz="877823">
              <a:spcBef>
                <a:spcPts val="400"/>
              </a:spcBef>
              <a:buNone/>
              <a:defRPr sz="2592" b="0"/>
            </a:pPr>
            <a:endParaRPr lang="cs-CZ" dirty="0"/>
          </a:p>
          <a:p>
            <a:pPr defTabSz="877823">
              <a:spcBef>
                <a:spcPts val="400"/>
              </a:spcBef>
              <a:defRPr sz="2592" b="0"/>
            </a:pPr>
            <a:r>
              <a:rPr lang="cs-CZ" sz="2592" dirty="0"/>
              <a:t>k</a:t>
            </a:r>
            <a:r>
              <a:rPr lang="cs-CZ" sz="2592" dirty="0" smtClean="0"/>
              <a:t>omplexní proces od </a:t>
            </a:r>
            <a:r>
              <a:rPr lang="cs-CZ" sz="2592" dirty="0"/>
              <a:t>analýzy situace a sestavení lokálního partnerství z místních aktérů, přes společnou tvorbu Strategického plánu sociálního začleňování </a:t>
            </a:r>
            <a:r>
              <a:rPr lang="cs-CZ" sz="2592" dirty="0" smtClean="0"/>
              <a:t>(SPSZ) k </a:t>
            </a:r>
            <a:r>
              <a:rPr lang="cs-CZ" sz="2592" dirty="0"/>
              <a:t>jeho naplňování a </a:t>
            </a:r>
            <a:r>
              <a:rPr lang="cs-CZ" sz="2592" dirty="0" smtClean="0"/>
              <a:t>vyhodnocování;</a:t>
            </a:r>
          </a:p>
          <a:p>
            <a:pPr defTabSz="877823">
              <a:spcBef>
                <a:spcPts val="400"/>
              </a:spcBef>
              <a:defRPr sz="2592" b="0"/>
            </a:pPr>
            <a:endParaRPr lang="cs-CZ" sz="2592" dirty="0"/>
          </a:p>
          <a:p>
            <a:pPr defTabSz="877823">
              <a:spcBef>
                <a:spcPts val="400"/>
              </a:spcBef>
              <a:defRPr sz="2592" b="0"/>
            </a:pPr>
            <a:r>
              <a:rPr lang="cs-CZ" dirty="0" smtClean="0"/>
              <a:t>součástí SPSZ je i zpracování </a:t>
            </a:r>
            <a:r>
              <a:rPr lang="cs-CZ" b="1" dirty="0" smtClean="0"/>
              <a:t>místního plánu inkluze v oblasti vzdělávání </a:t>
            </a:r>
            <a:r>
              <a:rPr lang="cs-CZ" dirty="0" smtClean="0"/>
              <a:t>(MPI);</a:t>
            </a:r>
            <a:endParaRPr lang="cs-CZ" dirty="0"/>
          </a:p>
          <a:p>
            <a:pPr defTabSz="877823">
              <a:spcBef>
                <a:spcPts val="400"/>
              </a:spcBef>
              <a:defRPr sz="2592" b="0"/>
            </a:pPr>
            <a:endParaRPr lang="cs-CZ" sz="2592" dirty="0" smtClean="0"/>
          </a:p>
          <a:p>
            <a:pPr defTabSz="877823">
              <a:spcBef>
                <a:spcPts val="400"/>
              </a:spcBef>
              <a:defRPr sz="2592" b="0"/>
            </a:pPr>
            <a:r>
              <a:rPr lang="cs-CZ" sz="2592" dirty="0" smtClean="0"/>
              <a:t>KPSVL kombinuje zdroje ze tří operačních programů (OP Zaměstnanost, OP Výzkum, vývoj, vzdělávání, Integrovaný regionální operační program); </a:t>
            </a:r>
          </a:p>
          <a:p>
            <a:pPr defTabSz="877823">
              <a:spcBef>
                <a:spcPts val="400"/>
              </a:spcBef>
              <a:defRPr sz="2592" b="0"/>
            </a:pPr>
            <a:endParaRPr lang="cs-CZ" sz="2592" dirty="0"/>
          </a:p>
          <a:p>
            <a:pPr defTabSz="877823">
              <a:spcBef>
                <a:spcPts val="400"/>
              </a:spcBef>
              <a:buSzPct val="100000"/>
              <a:defRPr sz="2592" b="0"/>
            </a:pPr>
            <a:r>
              <a:rPr lang="cs-CZ" dirty="0" smtClean="0"/>
              <a:t>výzvy určené speciálně </a:t>
            </a:r>
            <a:r>
              <a:rPr lang="cs-CZ" dirty="0"/>
              <a:t>pro obce v </a:t>
            </a:r>
            <a:r>
              <a:rPr lang="cs-CZ" dirty="0" smtClean="0"/>
              <a:t>KPSVL;</a:t>
            </a:r>
          </a:p>
          <a:p>
            <a:pPr defTabSz="877823">
              <a:spcBef>
                <a:spcPts val="400"/>
              </a:spcBef>
              <a:buSzPct val="100000"/>
              <a:defRPr sz="2592" b="0"/>
            </a:pPr>
            <a:endParaRPr lang="cs-CZ" dirty="0"/>
          </a:p>
          <a:p>
            <a:pPr defTabSz="877823">
              <a:spcBef>
                <a:spcPts val="400"/>
              </a:spcBef>
              <a:buSzPct val="100000"/>
              <a:defRPr sz="2592" b="0"/>
            </a:pPr>
            <a:r>
              <a:rPr lang="cs-CZ" dirty="0" smtClean="0"/>
              <a:t>řešení </a:t>
            </a:r>
            <a:r>
              <a:rPr lang="cs-CZ" dirty="0"/>
              <a:t>oblastí bydlení, zdraví, vzdělávání, prevence kriminality, </a:t>
            </a:r>
            <a:r>
              <a:rPr lang="cs-CZ" dirty="0" smtClean="0"/>
              <a:t>komunitních </a:t>
            </a:r>
            <a:r>
              <a:rPr lang="cs-CZ" dirty="0"/>
              <a:t>a </a:t>
            </a:r>
            <a:r>
              <a:rPr lang="cs-CZ" dirty="0" smtClean="0"/>
              <a:t>sociálních služeb, zaměstnanosti.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67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642194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Kvalitní a inkluzivní </a:t>
            </a:r>
            <a:r>
              <a:rPr lang="cs-CZ" sz="2800" b="1" dirty="0" smtClean="0">
                <a:solidFill>
                  <a:srgbClr val="FF0000"/>
                </a:solidFill>
              </a:rPr>
              <a:t>vzdělávání v </a:t>
            </a:r>
            <a:r>
              <a:rPr lang="cs-CZ" sz="2800" b="1" dirty="0">
                <a:solidFill>
                  <a:srgbClr val="FF0000"/>
                </a:solidFill>
              </a:rPr>
              <a:t>územích </a:t>
            </a:r>
            <a:r>
              <a:rPr lang="cs-CZ" sz="2800" b="1" dirty="0" smtClean="0">
                <a:solidFill>
                  <a:srgbClr val="FF0000"/>
                </a:solidFill>
              </a:rPr>
              <a:t/>
            </a:r>
            <a:br>
              <a:rPr lang="cs-CZ" sz="2800" b="1" dirty="0" smtClean="0">
                <a:solidFill>
                  <a:srgbClr val="FF0000"/>
                </a:solidFill>
              </a:rPr>
            </a:br>
            <a:r>
              <a:rPr lang="cs-CZ" sz="2800" b="1" dirty="0" smtClean="0">
                <a:solidFill>
                  <a:srgbClr val="FF0000"/>
                </a:solidFill>
              </a:rPr>
              <a:t>se </a:t>
            </a:r>
            <a:r>
              <a:rPr lang="cs-CZ" sz="2800" b="1" dirty="0">
                <a:solidFill>
                  <a:srgbClr val="FF0000"/>
                </a:solidFill>
              </a:rPr>
              <a:t>sociálně vyloučenými </a:t>
            </a:r>
            <a:r>
              <a:rPr lang="cs-CZ" sz="2800" b="1" dirty="0" smtClean="0">
                <a:solidFill>
                  <a:srgbClr val="FF0000"/>
                </a:solidFill>
              </a:rPr>
              <a:t>lokalitami (OP VVV)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85000" lnSpcReduction="20000"/>
          </a:bodyPr>
          <a:lstStyle/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 smtClean="0"/>
              <a:t>Individuální projekt Agentury;</a:t>
            </a:r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endParaRPr lang="cs-CZ" dirty="0" smtClean="0"/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 smtClean="0"/>
              <a:t>Realizace </a:t>
            </a:r>
            <a:r>
              <a:rPr lang="cs-CZ" dirty="0"/>
              <a:t>od 1</a:t>
            </a:r>
            <a:r>
              <a:rPr lang="cs-CZ" dirty="0" smtClean="0"/>
              <a:t>. 7. 2016 </a:t>
            </a:r>
            <a:r>
              <a:rPr lang="cs-CZ" dirty="0"/>
              <a:t>do </a:t>
            </a:r>
            <a:r>
              <a:rPr lang="cs-CZ" dirty="0" smtClean="0"/>
              <a:t>30. 4. 2022;</a:t>
            </a:r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endParaRPr lang="cs-CZ" dirty="0"/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/>
              <a:t>Centrální expertní základna, metodická </a:t>
            </a:r>
            <a:r>
              <a:rPr lang="cs-CZ" dirty="0" smtClean="0"/>
              <a:t>podpora (experti  na mediaci, ranou péči, inkluzivní vzdělávání, apod. – využitelní i pro MAP);</a:t>
            </a:r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endParaRPr lang="cs-CZ" dirty="0"/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/>
              <a:t>Spolupráce s </a:t>
            </a:r>
            <a:r>
              <a:rPr lang="cs-CZ" dirty="0" smtClean="0"/>
              <a:t>min. 45 </a:t>
            </a:r>
            <a:r>
              <a:rPr lang="cs-CZ" dirty="0"/>
              <a:t>MAP, spolupráce s </a:t>
            </a:r>
            <a:r>
              <a:rPr lang="cs-CZ" dirty="0" smtClean="0"/>
              <a:t>KAP;</a:t>
            </a:r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endParaRPr lang="cs-CZ" dirty="0"/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/>
              <a:t>Konference, facilitace, veřejná setkání, </a:t>
            </a:r>
            <a:r>
              <a:rPr lang="cs-CZ" dirty="0" smtClean="0"/>
              <a:t>workshopy;</a:t>
            </a:r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endParaRPr lang="cs-CZ" dirty="0"/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/>
              <a:t>Evaluace, výzkumy, analýzy - přímý kontakt s cílovou </a:t>
            </a:r>
            <a:r>
              <a:rPr lang="cs-CZ" dirty="0" smtClean="0"/>
              <a:t>skupinou;</a:t>
            </a:r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endParaRPr lang="cs-CZ" dirty="0" smtClean="0"/>
          </a:p>
          <a:p>
            <a:pPr marL="329183" indent="-329183" defTabSz="877823">
              <a:lnSpc>
                <a:spcPct val="80000"/>
              </a:lnSpc>
              <a:spcBef>
                <a:spcPts val="400"/>
              </a:spcBef>
              <a:buSzPct val="100000"/>
              <a:buFont typeface="Arial"/>
              <a:buChar char="•"/>
              <a:defRPr sz="2592" b="0"/>
            </a:pPr>
            <a:r>
              <a:rPr lang="cs-CZ" dirty="0" smtClean="0"/>
              <a:t>Propojení se souběžným projektem Agentury</a:t>
            </a:r>
            <a:r>
              <a:rPr lang="cs-CZ" sz="2592" b="1" dirty="0"/>
              <a:t> </a:t>
            </a:r>
            <a:r>
              <a:rPr lang="cs-CZ" sz="2592" dirty="0"/>
              <a:t>"Systémové zajištění sociálního </a:t>
            </a:r>
            <a:r>
              <a:rPr lang="cs-CZ" sz="2592" dirty="0" smtClean="0"/>
              <a:t>začleňování“ (OP Z) – centrální experti </a:t>
            </a:r>
            <a:r>
              <a:rPr lang="cs-CZ" dirty="0" smtClean="0"/>
              <a:t>(</a:t>
            </a:r>
            <a:r>
              <a:rPr lang="cs-CZ" dirty="0"/>
              <a:t>raná péče, rodina, zdraví, bezpečnost</a:t>
            </a:r>
            <a:r>
              <a:rPr lang="cs-CZ" dirty="0" smtClean="0"/>
              <a:t>, </a:t>
            </a:r>
            <a:r>
              <a:rPr lang="cs-CZ" dirty="0"/>
              <a:t>bydlení, zaměstnanost</a:t>
            </a:r>
            <a:r>
              <a:rPr lang="cs-CZ" dirty="0" smtClean="0"/>
              <a:t>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242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Oblasti podpory - pedagog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lnSpcReduction="10000"/>
          </a:bodyPr>
          <a:lstStyle/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Využívání rozmanitých didaktických metod v diverzifikovaných </a:t>
            </a:r>
            <a:r>
              <a:rPr lang="cs-CZ" dirty="0" smtClean="0"/>
              <a:t>skupinách</a:t>
            </a:r>
          </a:p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Rozmanité didaktické metody v předškolní </a:t>
            </a:r>
            <a:r>
              <a:rPr lang="cs-CZ" dirty="0" smtClean="0"/>
              <a:t>a školní přípravě </a:t>
            </a:r>
            <a:r>
              <a:rPr lang="cs-CZ" dirty="0"/>
              <a:t>dětí ohrožených školním </a:t>
            </a:r>
            <a:r>
              <a:rPr lang="cs-CZ" dirty="0" smtClean="0"/>
              <a:t>neúspěchem</a:t>
            </a:r>
          </a:p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Motivace a osobnostně-profesní rozvoj </a:t>
            </a:r>
            <a:r>
              <a:rPr lang="cs-CZ" dirty="0" smtClean="0"/>
              <a:t>pedagogů</a:t>
            </a:r>
          </a:p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Hodnocení žáků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0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Oblasti podpory - žák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77500" lnSpcReduction="20000"/>
          </a:bodyPr>
          <a:lstStyle/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Rozvoj čtenářské a matematické gramotnosti u dětí a žáků ohrožených školním </a:t>
            </a:r>
            <a:r>
              <a:rPr lang="cs-CZ" dirty="0" smtClean="0"/>
              <a:t>neúspěchem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Kompetence pro trh </a:t>
            </a:r>
            <a:r>
              <a:rPr lang="cs-CZ" dirty="0" smtClean="0"/>
              <a:t>práce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Finanční </a:t>
            </a:r>
            <a:r>
              <a:rPr lang="cs-CZ" dirty="0" smtClean="0"/>
              <a:t>gramotnost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Rozvoj kulturní a regionálního </a:t>
            </a:r>
            <a:r>
              <a:rPr lang="cs-CZ" dirty="0" smtClean="0"/>
              <a:t>povědomí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Rozvoj sociálních a občanských </a:t>
            </a:r>
            <a:r>
              <a:rPr lang="cs-CZ" dirty="0" smtClean="0"/>
              <a:t>kompetencí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Rozvoj kompetencí k </a:t>
            </a:r>
            <a:r>
              <a:rPr lang="cs-CZ" dirty="0" smtClean="0"/>
              <a:t>polytechnice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Zapojování žáků do chodu školy a </a:t>
            </a:r>
            <a:r>
              <a:rPr lang="cs-CZ" dirty="0" smtClean="0"/>
              <a:t>města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Doučování žáků ohrožených školním neúspěchem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85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Oblasti podpory - ředitel a zřizovatel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20000"/>
          </a:bodyPr>
          <a:lstStyle/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 Řízení inkluzivní </a:t>
            </a:r>
            <a:r>
              <a:rPr lang="cs-CZ" dirty="0" smtClean="0"/>
              <a:t>školy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 Přechod z MŠ na </a:t>
            </a:r>
            <a:r>
              <a:rPr lang="cs-CZ" dirty="0" smtClean="0"/>
              <a:t>ZŠ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 Přechod z 1. stupně na 2. stupeň </a:t>
            </a:r>
            <a:r>
              <a:rPr lang="cs-CZ" dirty="0" smtClean="0"/>
              <a:t>ZŠ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 Důraz na spolupráci ředitele a </a:t>
            </a:r>
            <a:r>
              <a:rPr lang="cs-CZ" dirty="0" smtClean="0"/>
              <a:t>zřizovatele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 Hodnocení kvality školy pro </a:t>
            </a:r>
            <a:r>
              <a:rPr lang="cs-CZ" dirty="0" smtClean="0"/>
              <a:t>zřizovatele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 Nastavení spolupráce mezi školou, rodinou a neziskovými organizacemi jako prevence školního neúspěchu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Oblasti podpory - rodiče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Spolupráce mezi rodinou a </a:t>
            </a:r>
            <a:r>
              <a:rPr lang="cs-CZ" dirty="0" smtClean="0"/>
              <a:t>školou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Analýza potřeb rodičů a dětí ze </a:t>
            </a:r>
            <a:r>
              <a:rPr lang="cs-CZ" dirty="0" smtClean="0"/>
              <a:t>SVL</a:t>
            </a:r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endParaRPr lang="cs-CZ" dirty="0"/>
          </a:p>
          <a:p>
            <a:pPr marL="250657" indent="-250657" defTabSz="457200">
              <a:spcBef>
                <a:spcPts val="0"/>
              </a:spcBef>
              <a:buSzPct val="100000"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700" b="0"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cs-CZ" dirty="0"/>
              <a:t>Participace a zapojování rodičů ze SVL do chodu školy a plánování MAP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8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b333860d1f8ee7686ea384f8df339f40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3559025c8c6e80c7b1d6eb410070e27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C4650025-2211-4476-B985-D08CFF1B8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E8A359-52BF-4018-968B-97105B001F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957CF6-5021-4EDA-912A-B8CD0FCCA8A8}">
  <ds:schemaRefs>
    <ds:schemaRef ds:uri="http://purl.org/dc/dcmitype/"/>
    <ds:schemaRef ds:uri="4ed50015-f427-4bca-b79c-7b0ef9a9fc90"/>
    <ds:schemaRef ds:uri="7ffaba63-cadb-4ee0-afcd-3a4a42323a6d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590</Words>
  <Application>Microsoft Office PowerPoint</Application>
  <PresentationFormat>Předvádění na obrazovce (4:3)</PresentationFormat>
  <Paragraphs>117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Motiv systému Office</vt:lpstr>
      <vt:lpstr>Vlastní návrh</vt:lpstr>
      <vt:lpstr>Individuální projekt systémový - OP VVV Inkluzivní a kvalitní vzdělávání  v územích se sociálně vyloučenými lokalitami </vt:lpstr>
      <vt:lpstr>Kdo jsme</vt:lpstr>
      <vt:lpstr>Kdo jsme</vt:lpstr>
      <vt:lpstr>Koordinovaný přístup  k sociálně vyloučeným lokalitám (KPSVL)</vt:lpstr>
      <vt:lpstr>Kvalitní a inkluzivní vzdělávání v územích  se sociálně vyloučenými lokalitami (OP VVV)</vt:lpstr>
      <vt:lpstr>Oblasti podpory - pedagog</vt:lpstr>
      <vt:lpstr>Oblasti podpory - žák</vt:lpstr>
      <vt:lpstr>Oblasti podpory - ředitel a zřizovatel</vt:lpstr>
      <vt:lpstr>Oblasti podpory - rodiče</vt:lpstr>
      <vt:lpstr>Aktuální nabídka</vt:lpstr>
      <vt:lpstr>Aktuální nabídka</vt:lpstr>
      <vt:lpstr>Děkujeme za pozornost</vt:lpstr>
    </vt:vector>
  </TitlesOfParts>
  <Company>Úřad vlády 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Vitha Lumír</dc:creator>
  <cp:lastModifiedBy>Baťková Jitka</cp:lastModifiedBy>
  <cp:revision>18</cp:revision>
  <dcterms:created xsi:type="dcterms:W3CDTF">2016-08-10T08:28:13Z</dcterms:created>
  <dcterms:modified xsi:type="dcterms:W3CDTF">2017-03-10T09:59:36Z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