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6"/>
  </p:sldMasterIdLst>
  <p:notesMasterIdLst>
    <p:notesMasterId r:id="rId47"/>
  </p:notesMasterIdLst>
  <p:sldIdLst>
    <p:sldId id="256" r:id="rId7"/>
    <p:sldId id="266" r:id="rId8"/>
    <p:sldId id="313" r:id="rId9"/>
    <p:sldId id="283" r:id="rId10"/>
    <p:sldId id="347" r:id="rId11"/>
    <p:sldId id="268" r:id="rId12"/>
    <p:sldId id="285" r:id="rId13"/>
    <p:sldId id="338" r:id="rId14"/>
    <p:sldId id="339" r:id="rId15"/>
    <p:sldId id="354" r:id="rId16"/>
    <p:sldId id="269" r:id="rId17"/>
    <p:sldId id="289" r:id="rId18"/>
    <p:sldId id="316" r:id="rId19"/>
    <p:sldId id="322" r:id="rId20"/>
    <p:sldId id="352" r:id="rId21"/>
    <p:sldId id="355" r:id="rId22"/>
    <p:sldId id="319" r:id="rId23"/>
    <p:sldId id="298" r:id="rId24"/>
    <p:sldId id="302" r:id="rId25"/>
    <p:sldId id="368" r:id="rId26"/>
    <p:sldId id="367" r:id="rId27"/>
    <p:sldId id="369" r:id="rId28"/>
    <p:sldId id="301" r:id="rId29"/>
    <p:sldId id="371" r:id="rId30"/>
    <p:sldId id="372" r:id="rId31"/>
    <p:sldId id="345" r:id="rId32"/>
    <p:sldId id="364" r:id="rId33"/>
    <p:sldId id="362" r:id="rId34"/>
    <p:sldId id="366" r:id="rId35"/>
    <p:sldId id="363" r:id="rId36"/>
    <p:sldId id="365" r:id="rId37"/>
    <p:sldId id="370" r:id="rId38"/>
    <p:sldId id="340" r:id="rId39"/>
    <p:sldId id="274" r:id="rId40"/>
    <p:sldId id="315" r:id="rId41"/>
    <p:sldId id="351" r:id="rId42"/>
    <p:sldId id="348" r:id="rId43"/>
    <p:sldId id="349" r:id="rId44"/>
    <p:sldId id="350" r:id="rId45"/>
    <p:sldId id="271" r:id="rId4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8D96"/>
    <a:srgbClr val="388991"/>
    <a:srgbClr val="7E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7849" autoAdjust="0"/>
  </p:normalViewPr>
  <p:slideViewPr>
    <p:cSldViewPr snapToGrid="0">
      <p:cViewPr varScale="1">
        <p:scale>
          <a:sx n="99" d="100"/>
          <a:sy n="99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t>8.1.2018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0143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462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3645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1784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8697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9813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9771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71908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53593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00185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7157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Základem dobře</a:t>
            </a:r>
            <a:r>
              <a:rPr lang="cs-CZ" baseline="0" dirty="0" smtClean="0"/>
              <a:t> sestaveného rozpočtu je respektování několika základních pravidel neboli hledisek způsobilosti.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10670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54196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20316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19282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6361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66232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66908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3025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Veškeré výdaje související</a:t>
            </a:r>
            <a:r>
              <a:rPr lang="cs-CZ" baseline="0" dirty="0" smtClean="0"/>
              <a:t> s vyloučenými aktivitami jsou nezpůsobilé.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18785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911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1337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7380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4421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0173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3502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Součet veškerých úvazků zaměstnance u zaměstnavatele/ů včetně případných DPP a DPČ nesmí překročit jeden pracovní úvazek.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260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508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8.1.2018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5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8.1.2018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8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8.1.2018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615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03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38899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Předepsané písmo</a:t>
            </a:r>
          </a:p>
          <a:p>
            <a:pPr lvl="0"/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4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8.1.2018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18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8.1.2018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5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8.1.2018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42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8.1.2018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8.1.2018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0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8.1.2018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03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8.1.2018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9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Předepsané písmo </a:t>
            </a:r>
            <a:r>
              <a:rPr lang="cs-CZ" dirty="0" err="1" smtClean="0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t>8.1.2018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6" r:id="rId13"/>
  </p:sldLayoutIdLst>
  <p:timing>
    <p:tnLst>
      <p:par>
        <p:cTn id="1" dur="indefinite" restart="never" nodeType="tmRoot"/>
      </p:par>
    </p:tnLst>
  </p:timing>
  <p:txStyles>
    <p:titleStyle>
      <a:lvl1pPr marL="571500" indent="-571500" algn="l" defTabSz="914400" rtl="0" eaLnBrk="1" latinLnBrk="0" hangingPunct="1">
        <a:lnSpc>
          <a:spcPct val="90000"/>
        </a:lnSpc>
        <a:spcBef>
          <a:spcPct val="0"/>
        </a:spcBef>
        <a:buNone/>
        <a:defRPr lang="cs-CZ" sz="2800" b="1" kern="1200" dirty="0">
          <a:solidFill>
            <a:srgbClr val="388991"/>
          </a:solidFill>
          <a:latin typeface="+mn-lt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List_aplikace_Microsoft_Excel1.xls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package" Target="../embeddings/List_aplikace_Microsoft_Excel2.xlsx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strukturalni-fondy-1/zpusobilost-mezd-platu-op-vv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spv.cz/" TargetMode="External"/><Relationship Id="rId4" Type="http://schemas.openxmlformats.org/officeDocument/2006/relationships/hyperlink" Target="http://www.mpsv.cz/ISPV.php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sv.cz/ISPV.php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spv.cz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pv.cz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strukturalni-fondy-1/vyzva-c-02-17-047-mistni-akcni-plany-rozvoje-vzdelavani-ii-1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p.cz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sv.cz/ISPV.php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emf"/><Relationship Id="rId4" Type="http://schemas.openxmlformats.org/officeDocument/2006/relationships/package" Target="../embeddings/List_aplikace_Microsoft_Excel3.xlsx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sv.cz/ISPV.php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spv.cz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752859" y="2808581"/>
            <a:ext cx="763828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cs typeface="Arial" panose="020B0604020202020204" pitchFamily="34" charset="0"/>
              </a:rPr>
              <a:t>VÝZVA </a:t>
            </a:r>
            <a:r>
              <a:rPr lang="cs-CZ" sz="4400" b="1" dirty="0">
                <a:cs typeface="Arial" panose="020B0604020202020204" pitchFamily="34" charset="0"/>
              </a:rPr>
              <a:t>Místní akční plány rozvoje vzdělávání II</a:t>
            </a:r>
            <a:endParaRPr lang="cs-CZ" sz="4400" b="1" dirty="0" smtClean="0">
              <a:cs typeface="Arial" panose="020B0604020202020204" pitchFamily="34" charset="0"/>
            </a:endParaRPr>
          </a:p>
          <a:p>
            <a:endParaRPr lang="cs-CZ" sz="2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8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Finanční řízení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84" y="0"/>
            <a:ext cx="521343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/>
            <a:r>
              <a:rPr lang="pl-PL" dirty="0" smtClean="0">
                <a:solidFill>
                  <a:srgbClr val="428D96"/>
                </a:solidFill>
              </a:rPr>
              <a:t>Osobní </a:t>
            </a:r>
            <a:r>
              <a:rPr lang="pl-PL" dirty="0" smtClean="0">
                <a:solidFill>
                  <a:srgbClr val="428D96"/>
                </a:solidFill>
              </a:rPr>
              <a:t>výdaje - úvazek</a:t>
            </a:r>
            <a:endParaRPr lang="pl-PL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u="sng" dirty="0" smtClean="0"/>
              <a:t>Úvazek </a:t>
            </a:r>
            <a:r>
              <a:rPr lang="cs-CZ" u="sng" dirty="0"/>
              <a:t>zaměstnanců projektu </a:t>
            </a:r>
            <a:r>
              <a:rPr lang="cs-CZ" dirty="0"/>
              <a:t>– </a:t>
            </a:r>
            <a:r>
              <a:rPr lang="cs-CZ" dirty="0" smtClean="0"/>
              <a:t>1 osoba </a:t>
            </a:r>
            <a:r>
              <a:rPr lang="cs-CZ" b="1" dirty="0" smtClean="0"/>
              <a:t>maximálně </a:t>
            </a:r>
            <a:r>
              <a:rPr lang="cs-CZ" b="1" dirty="0"/>
              <a:t>1,0</a:t>
            </a:r>
            <a:r>
              <a:rPr lang="cs-CZ" dirty="0"/>
              <a:t> souhrnně u všech subjektů (příjemce a partneři) zapojených do daného projektu a to po celou dobu zapojení daného zaměstnance do realizace </a:t>
            </a:r>
            <a:r>
              <a:rPr lang="cs-CZ" dirty="0" smtClean="0"/>
              <a:t>projektu.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u="sng" dirty="0" smtClean="0"/>
              <a:t>Výjimka</a:t>
            </a:r>
            <a:r>
              <a:rPr lang="cs-CZ" u="sng" dirty="0"/>
              <a:t>:</a:t>
            </a:r>
            <a:r>
              <a:rPr lang="cs-CZ" dirty="0"/>
              <a:t>  </a:t>
            </a:r>
            <a:endParaRPr lang="cs-CZ" dirty="0" smtClean="0"/>
          </a:p>
          <a:p>
            <a:pPr marL="1028700" lvl="1" indent="-342900">
              <a:lnSpc>
                <a:spcPct val="100000"/>
              </a:lnSpc>
            </a:pPr>
            <a:r>
              <a:rPr lang="cs-CZ" sz="1800" dirty="0" smtClean="0">
                <a:latin typeface="+mj-lt"/>
              </a:rPr>
              <a:t>Pro </a:t>
            </a:r>
            <a:r>
              <a:rPr lang="cs-CZ" sz="1800" dirty="0">
                <a:latin typeface="+mj-lt"/>
              </a:rPr>
              <a:t>členy odborného týmu, kterými jsou </a:t>
            </a:r>
            <a:r>
              <a:rPr lang="cs-CZ" sz="1800" u="sng" dirty="0">
                <a:latin typeface="+mj-lt"/>
              </a:rPr>
              <a:t>pedagogičtí pracovníci škol</a:t>
            </a:r>
            <a:r>
              <a:rPr lang="cs-CZ" sz="1800" dirty="0">
                <a:latin typeface="+mj-lt"/>
              </a:rPr>
              <a:t> vymezených § 7, odst. 3 školského zákona, </a:t>
            </a:r>
            <a:r>
              <a:rPr lang="cs-CZ" sz="1800" u="sng" dirty="0">
                <a:latin typeface="+mj-lt"/>
              </a:rPr>
              <a:t>akademičtí pracovníci </a:t>
            </a:r>
            <a:r>
              <a:rPr lang="cs-CZ" sz="1800" dirty="0">
                <a:latin typeface="+mj-lt"/>
              </a:rPr>
              <a:t>vymezení § 70 zákona o vysokých školách. </a:t>
            </a:r>
            <a:endParaRPr lang="cs-CZ" sz="1800" dirty="0" smtClean="0">
              <a:latin typeface="+mj-lt"/>
            </a:endParaRPr>
          </a:p>
          <a:p>
            <a:pPr marL="1028700" lvl="1" indent="-342900">
              <a:lnSpc>
                <a:spcPct val="100000"/>
              </a:lnSpc>
            </a:pPr>
            <a:r>
              <a:rPr lang="cs-CZ" sz="1800" dirty="0" smtClean="0">
                <a:latin typeface="+mj-lt"/>
              </a:rPr>
              <a:t>V </a:t>
            </a:r>
            <a:r>
              <a:rPr lang="cs-CZ" sz="1800" dirty="0">
                <a:latin typeface="+mj-lt"/>
              </a:rPr>
              <a:t>odůvodněných případech je možné výjimku udělit i pro další členy odborného </a:t>
            </a:r>
            <a:r>
              <a:rPr lang="cs-CZ" sz="1800" dirty="0" smtClean="0">
                <a:latin typeface="+mj-lt"/>
              </a:rPr>
              <a:t>týmu – </a:t>
            </a:r>
            <a:r>
              <a:rPr lang="cs-CZ" sz="1800" u="sng" dirty="0" smtClean="0">
                <a:latin typeface="+mj-lt"/>
              </a:rPr>
              <a:t>změnového řízení</a:t>
            </a:r>
            <a:r>
              <a:rPr lang="cs-CZ" sz="1800" dirty="0" smtClean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455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15797" y="2084344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388991"/>
                </a:solidFill>
                <a:cs typeface="Arial" panose="020B0604020202020204" pitchFamily="34" charset="0"/>
              </a:rPr>
              <a:t>Rozpočet</a:t>
            </a:r>
          </a:p>
        </p:txBody>
      </p:sp>
    </p:spTree>
    <p:extLst>
      <p:ext uri="{BB962C8B-B14F-4D97-AF65-F5344CB8AC3E}">
        <p14:creationId xmlns:p14="http://schemas.microsoft.com/office/powerpoint/2010/main" val="310471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428D96"/>
                </a:solidFill>
              </a:rPr>
              <a:t>Rozpočet - zjednodušené </a:t>
            </a:r>
            <a:r>
              <a:rPr lang="cs-CZ" dirty="0">
                <a:solidFill>
                  <a:srgbClr val="428D96"/>
                </a:solidFill>
              </a:rPr>
              <a:t>vykazování výdajů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28659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 smtClean="0">
                <a:latin typeface="+mn-lt"/>
              </a:rPr>
              <a:t>1.1 Celkové </a:t>
            </a:r>
            <a:r>
              <a:rPr lang="cs-CZ" dirty="0">
                <a:latin typeface="+mn-lt"/>
              </a:rPr>
              <a:t>způsobilé osobní přímé </a:t>
            </a:r>
            <a:r>
              <a:rPr lang="cs-CZ" dirty="0" smtClean="0">
                <a:latin typeface="+mn-lt"/>
              </a:rPr>
              <a:t>výdaje</a:t>
            </a:r>
            <a:endParaRPr lang="cs-CZ" dirty="0">
              <a:latin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>
                <a:latin typeface="+mn-lt"/>
              </a:rPr>
              <a:t>	</a:t>
            </a:r>
            <a:r>
              <a:rPr lang="cs-CZ" dirty="0" smtClean="0">
                <a:latin typeface="+mn-lt"/>
              </a:rPr>
              <a:t>1.1.1 Platy</a:t>
            </a:r>
            <a:r>
              <a:rPr lang="cs-CZ" dirty="0">
                <a:latin typeface="+mn-lt"/>
              </a:rPr>
              <a:t>, odměny z dohod a autorské </a:t>
            </a:r>
            <a:r>
              <a:rPr lang="cs-CZ" dirty="0" smtClean="0">
                <a:latin typeface="+mn-lt"/>
              </a:rPr>
              <a:t>příspěvky</a:t>
            </a:r>
            <a:endParaRPr lang="cs-CZ" dirty="0">
              <a:latin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800" dirty="0">
                <a:latin typeface="+mn-lt"/>
              </a:rPr>
              <a:t>		</a:t>
            </a:r>
            <a:r>
              <a:rPr lang="cs-CZ" dirty="0" smtClean="0">
                <a:latin typeface="+mn-lt"/>
              </a:rPr>
              <a:t>1.1.1.1 Administrativní </a:t>
            </a:r>
            <a:r>
              <a:rPr lang="cs-CZ" dirty="0">
                <a:latin typeface="+mn-lt"/>
              </a:rPr>
              <a:t>tým </a:t>
            </a:r>
            <a:endParaRPr lang="cs-CZ" dirty="0" smtClean="0">
              <a:latin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800" dirty="0">
                <a:latin typeface="+mn-lt"/>
              </a:rPr>
              <a:t>	</a:t>
            </a:r>
            <a:r>
              <a:rPr lang="cs-CZ" sz="1800" dirty="0" smtClean="0">
                <a:latin typeface="+mn-lt"/>
              </a:rPr>
              <a:t>			1.1.1.1.1 Platy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800" dirty="0">
                <a:latin typeface="+mn-lt"/>
              </a:rPr>
              <a:t>				</a:t>
            </a:r>
            <a:r>
              <a:rPr lang="cs-CZ" sz="1800" dirty="0" smtClean="0">
                <a:latin typeface="+mn-lt"/>
              </a:rPr>
              <a:t>1.1.1.1.2 DPČ</a:t>
            </a:r>
            <a:r>
              <a:rPr lang="cs-CZ" sz="1800" dirty="0">
                <a:latin typeface="+mn-lt"/>
              </a:rPr>
              <a:t>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800" dirty="0">
                <a:latin typeface="+mn-lt"/>
              </a:rPr>
              <a:t>				</a:t>
            </a:r>
            <a:r>
              <a:rPr lang="cs-CZ" sz="1800" dirty="0" smtClean="0">
                <a:latin typeface="+mn-lt"/>
              </a:rPr>
              <a:t>1.1.1.1.3 DPP</a:t>
            </a:r>
            <a:r>
              <a:rPr lang="cs-CZ" sz="1800" dirty="0">
                <a:latin typeface="+mn-lt"/>
              </a:rPr>
              <a:t>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800" dirty="0">
                <a:latin typeface="+mn-lt"/>
              </a:rPr>
              <a:t>		</a:t>
            </a:r>
            <a:r>
              <a:rPr lang="cs-CZ" dirty="0" smtClean="0">
                <a:latin typeface="+mn-lt"/>
              </a:rPr>
              <a:t>1.1.1.2 Odborný </a:t>
            </a:r>
            <a:r>
              <a:rPr lang="cs-CZ" dirty="0">
                <a:latin typeface="+mn-lt"/>
              </a:rPr>
              <a:t>tým 	</a:t>
            </a:r>
            <a:endParaRPr lang="cs-CZ" dirty="0" smtClean="0">
              <a:latin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800" dirty="0">
                <a:latin typeface="+mn-lt"/>
              </a:rPr>
              <a:t>	</a:t>
            </a:r>
            <a:r>
              <a:rPr lang="cs-CZ" sz="1800" dirty="0" smtClean="0">
                <a:latin typeface="+mn-lt"/>
              </a:rPr>
              <a:t>			1.1.1.2.1 Platy</a:t>
            </a:r>
            <a:r>
              <a:rPr lang="cs-CZ" sz="1800" dirty="0">
                <a:latin typeface="+mn-lt"/>
              </a:rPr>
              <a:t>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800" dirty="0">
                <a:latin typeface="+mn-lt"/>
              </a:rPr>
              <a:t>				</a:t>
            </a:r>
            <a:r>
              <a:rPr lang="cs-CZ" sz="1800" dirty="0" smtClean="0">
                <a:latin typeface="+mn-lt"/>
              </a:rPr>
              <a:t>1.1.1.2.2 DPČ</a:t>
            </a:r>
            <a:r>
              <a:rPr lang="cs-CZ" sz="1800" dirty="0">
                <a:latin typeface="+mn-lt"/>
              </a:rPr>
              <a:t>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800" dirty="0">
                <a:latin typeface="+mn-lt"/>
              </a:rPr>
              <a:t>				</a:t>
            </a:r>
            <a:r>
              <a:rPr lang="cs-CZ" sz="1800" dirty="0" smtClean="0">
                <a:latin typeface="+mn-lt"/>
              </a:rPr>
              <a:t>1.1.1.2.3 DPP</a:t>
            </a:r>
            <a:r>
              <a:rPr lang="cs-CZ" sz="1800" dirty="0">
                <a:latin typeface="+mn-lt"/>
              </a:rPr>
              <a:t>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800" dirty="0">
                <a:latin typeface="+mn-lt"/>
              </a:rPr>
              <a:t>		</a:t>
            </a:r>
            <a:r>
              <a:rPr lang="cs-CZ" dirty="0" smtClean="0">
                <a:latin typeface="+mn-lt"/>
              </a:rPr>
              <a:t>1.1.1.3 Autorské příspěvky</a:t>
            </a:r>
            <a:endParaRPr lang="cs-CZ" sz="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613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428D96"/>
                </a:solidFill>
              </a:rPr>
              <a:t>Rozpočet - zjednodušené </a:t>
            </a:r>
            <a:r>
              <a:rPr lang="cs-CZ" dirty="0">
                <a:solidFill>
                  <a:srgbClr val="428D96"/>
                </a:solidFill>
              </a:rPr>
              <a:t>vykazování výdajů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28659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500" dirty="0">
                <a:latin typeface="+mn-lt"/>
              </a:rPr>
              <a:t>	</a:t>
            </a:r>
            <a:r>
              <a:rPr lang="cs-CZ" dirty="0" smtClean="0">
                <a:latin typeface="+mn-lt"/>
              </a:rPr>
              <a:t>1.1.2 Pojistné </a:t>
            </a:r>
            <a:r>
              <a:rPr lang="cs-CZ" dirty="0">
                <a:latin typeface="+mn-lt"/>
              </a:rPr>
              <a:t>na sociální zabezpečení </a:t>
            </a:r>
            <a:endParaRPr lang="cs-CZ" dirty="0" smtClean="0">
              <a:latin typeface="+mn-lt"/>
            </a:endParaRPr>
          </a:p>
          <a:p>
            <a:pPr marL="1428750" lvl="2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cs-CZ" sz="1800" dirty="0" smtClean="0">
                <a:latin typeface="+mj-lt"/>
              </a:rPr>
              <a:t>nutno </a:t>
            </a:r>
            <a:r>
              <a:rPr lang="cs-CZ" sz="1800" dirty="0">
                <a:latin typeface="+mj-lt"/>
              </a:rPr>
              <a:t>dopočítat 25% z platů a </a:t>
            </a:r>
            <a:r>
              <a:rPr lang="cs-CZ" sz="1800" dirty="0" smtClean="0">
                <a:latin typeface="+mj-lt"/>
              </a:rPr>
              <a:t>DPČ</a:t>
            </a:r>
            <a:endParaRPr lang="cs-CZ" sz="1800" dirty="0">
              <a:latin typeface="+mj-lt"/>
            </a:endParaRPr>
          </a:p>
          <a:p>
            <a:pPr marL="1428750" lvl="2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cs-CZ" sz="1800" dirty="0" smtClean="0">
                <a:latin typeface="+mj-lt"/>
              </a:rPr>
              <a:t>pokud je plánováno DPP nad 10 000,- měsíčně za 1 osobu, lze narozpočtovat též SP z příslušné DPP, uvést do přílohy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+mn-lt"/>
              </a:rPr>
              <a:t>	</a:t>
            </a:r>
            <a:r>
              <a:rPr lang="cs-CZ" dirty="0" smtClean="0">
                <a:latin typeface="+mn-lt"/>
              </a:rPr>
              <a:t>1.1.3 Pojistné </a:t>
            </a:r>
            <a:r>
              <a:rPr lang="cs-CZ" dirty="0">
                <a:latin typeface="+mn-lt"/>
              </a:rPr>
              <a:t>na zdravotní zabezpečení </a:t>
            </a:r>
            <a:endParaRPr lang="cs-CZ" dirty="0" smtClean="0">
              <a:latin typeface="+mn-lt"/>
            </a:endParaRPr>
          </a:p>
          <a:p>
            <a:pPr marL="1428750" lvl="2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cs-CZ" sz="1800" dirty="0">
                <a:latin typeface="+mj-lt"/>
              </a:rPr>
              <a:t>n</a:t>
            </a:r>
            <a:r>
              <a:rPr lang="cs-CZ" sz="1800" dirty="0" smtClean="0">
                <a:latin typeface="+mj-lt"/>
              </a:rPr>
              <a:t>utno </a:t>
            </a:r>
            <a:r>
              <a:rPr lang="cs-CZ" sz="1800" dirty="0">
                <a:latin typeface="+mj-lt"/>
              </a:rPr>
              <a:t>dopočítat 9% z platů a </a:t>
            </a:r>
            <a:r>
              <a:rPr lang="cs-CZ" sz="1800" dirty="0" smtClean="0">
                <a:latin typeface="+mj-lt"/>
              </a:rPr>
              <a:t>DPČ</a:t>
            </a:r>
          </a:p>
          <a:p>
            <a:pPr marL="1428750" lvl="2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cs-CZ" sz="1800" dirty="0" smtClean="0">
                <a:latin typeface="+mj-lt"/>
              </a:rPr>
              <a:t>pokud je plánováno DPP nad 10 000,- měsíčně za 1 osobu, lze narozpočtovat též SP z </a:t>
            </a:r>
            <a:r>
              <a:rPr lang="cs-CZ" sz="1800" dirty="0">
                <a:latin typeface="+mj-lt"/>
              </a:rPr>
              <a:t>příslušné DPP, uvést do </a:t>
            </a:r>
            <a:r>
              <a:rPr lang="cs-CZ" sz="1800" dirty="0" smtClean="0">
                <a:latin typeface="+mj-lt"/>
              </a:rPr>
              <a:t>přílohy</a:t>
            </a:r>
          </a:p>
          <a:p>
            <a:pPr marL="9144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 smtClean="0">
                <a:latin typeface="+mn-lt"/>
              </a:rPr>
              <a:t>1.1.4 </a:t>
            </a:r>
            <a:r>
              <a:rPr lang="cs-CZ" dirty="0">
                <a:latin typeface="+mn-lt"/>
              </a:rPr>
              <a:t>Jiné povinné výdaje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800" dirty="0"/>
              <a:t>		1.1.4.1 Pojištění odpovědnosti zaměstnavatele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800" dirty="0"/>
              <a:t>		1.1.4.3 Ostatní jiné povinné výdaje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800" dirty="0"/>
              <a:t>		1.1.4.4 </a:t>
            </a:r>
            <a:r>
              <a:rPr lang="cs-CZ" sz="1800" dirty="0" smtClean="0"/>
              <a:t>FKSP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>
                <a:latin typeface="+mn-lt"/>
              </a:rPr>
              <a:t>1.2 Paušální </a:t>
            </a:r>
            <a:r>
              <a:rPr lang="cs-CZ" dirty="0" smtClean="0">
                <a:latin typeface="+mn-lt"/>
              </a:rPr>
              <a:t>náklady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394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Sestavení rozpočtu projektu – pravidla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prstClr val="black"/>
                </a:solidFill>
                <a:latin typeface="Calibri" panose="020F0502020204030204"/>
              </a:rPr>
              <a:t>Vzájemná provázanost jednotlivých položek rozpočtu s </a:t>
            </a:r>
            <a:r>
              <a:rPr lang="cs-CZ" altLang="cs-CZ" u="sng" dirty="0">
                <a:solidFill>
                  <a:prstClr val="black"/>
                </a:solidFill>
                <a:latin typeface="Calibri" panose="020F0502020204030204"/>
              </a:rPr>
              <a:t>plánovanými aktivitami projektu</a:t>
            </a:r>
            <a:r>
              <a:rPr lang="cs-CZ" altLang="cs-CZ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+mn-lt"/>
              </a:rPr>
              <a:t>Přiměřenost a opodstatněnost celkové výše rozpočtu a jednotlivých rozpočtových položek (pozic realizačního týmu) zejména vzhledem: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altLang="cs-CZ" sz="2000" dirty="0" smtClean="0">
                <a:latin typeface="+mj-lt"/>
              </a:rPr>
              <a:t>k cílům a obsahu projektu;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altLang="cs-CZ" sz="2000" dirty="0" smtClean="0">
                <a:latin typeface="+mj-lt"/>
              </a:rPr>
              <a:t>jednotlivých odborných aktivit projektu; 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altLang="cs-CZ" sz="2000" dirty="0" smtClean="0">
                <a:latin typeface="+mj-lt"/>
              </a:rPr>
              <a:t>cílové skupině; 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altLang="cs-CZ" sz="2000" dirty="0" smtClean="0">
                <a:latin typeface="+mj-lt"/>
              </a:rPr>
              <a:t>délce trvání projektu – vazba na harmonogram; 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altLang="cs-CZ" sz="2000" dirty="0" smtClean="0">
                <a:latin typeface="+mj-lt"/>
              </a:rPr>
              <a:t>cílovým hodnotám výstupových a výsledkových indikátorů.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prstClr val="black"/>
                </a:solidFill>
                <a:latin typeface="Calibri" panose="020F0502020204030204"/>
              </a:rPr>
              <a:t>Zdůvodnění plánovaných osobních výdajů v žádosti o podporu a přílohách </a:t>
            </a:r>
            <a:r>
              <a:rPr lang="cs-CZ" dirty="0" smtClean="0">
                <a:solidFill>
                  <a:prstClr val="black"/>
                </a:solidFill>
              </a:rPr>
              <a:t>– příloha </a:t>
            </a:r>
            <a:r>
              <a:rPr lang="cs-CZ" u="sng" dirty="0" smtClean="0">
                <a:solidFill>
                  <a:prstClr val="black"/>
                </a:solidFill>
              </a:rPr>
              <a:t>Realizační tým</a:t>
            </a:r>
            <a:r>
              <a:rPr lang="cs-CZ" dirty="0" smtClean="0">
                <a:solidFill>
                  <a:prstClr val="black"/>
                </a:solidFill>
              </a:rPr>
              <a:t>, popis </a:t>
            </a:r>
            <a:r>
              <a:rPr lang="cs-CZ" u="sng" dirty="0" smtClean="0">
                <a:solidFill>
                  <a:prstClr val="black"/>
                </a:solidFill>
              </a:rPr>
              <a:t>Klíčových aktivit projektu</a:t>
            </a:r>
            <a:r>
              <a:rPr lang="cs-CZ" dirty="0" smtClean="0">
                <a:solidFill>
                  <a:prstClr val="black"/>
                </a:solidFill>
              </a:rPr>
              <a:t>.</a:t>
            </a:r>
            <a:endParaRPr lang="cs-CZ" altLang="cs-CZ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4156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428D96"/>
                </a:solidFill>
              </a:rPr>
              <a:t>Sestavení rozpočtu projektu – pravidla a doporučení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985961" cy="4003675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+mn-lt"/>
              </a:rPr>
              <a:t>Specifikování jednotlivých výdajů v souhrnném rozpočtu v žádosti o podporu – </a:t>
            </a:r>
            <a:r>
              <a:rPr lang="cs-CZ" altLang="cs-CZ" u="sng" dirty="0" smtClean="0">
                <a:latin typeface="+mn-lt"/>
              </a:rPr>
              <a:t>míra konkretizace rozpočtu</a:t>
            </a:r>
            <a:r>
              <a:rPr lang="cs-CZ" altLang="cs-CZ" dirty="0" smtClean="0">
                <a:latin typeface="+mn-lt"/>
              </a:rPr>
              <a:t>.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Rozpočet projektu v ISKP 14+ </a:t>
            </a:r>
            <a:r>
              <a:rPr lang="cs-CZ" dirty="0" err="1" smtClean="0">
                <a:solidFill>
                  <a:prstClr val="black"/>
                </a:solidFill>
              </a:rPr>
              <a:t>rozpoložkovat</a:t>
            </a:r>
            <a:r>
              <a:rPr lang="cs-CZ" dirty="0" smtClean="0">
                <a:solidFill>
                  <a:prstClr val="black"/>
                </a:solidFill>
              </a:rPr>
              <a:t> </a:t>
            </a:r>
            <a:r>
              <a:rPr lang="cs-CZ" u="sng" dirty="0">
                <a:solidFill>
                  <a:prstClr val="black"/>
                </a:solidFill>
              </a:rPr>
              <a:t>podle plánovaných pozic </a:t>
            </a:r>
            <a:r>
              <a:rPr lang="cs-CZ" dirty="0">
                <a:solidFill>
                  <a:prstClr val="black"/>
                </a:solidFill>
              </a:rPr>
              <a:t>v projektu (např. Finanční manažer, Projektový manažer apod.). 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</a:rPr>
              <a:t>Neoznačovat </a:t>
            </a:r>
            <a:r>
              <a:rPr lang="cs-CZ" dirty="0">
                <a:solidFill>
                  <a:prstClr val="black"/>
                </a:solidFill>
              </a:rPr>
              <a:t>pozice jménem pracovníka nebo „neobsazeno“ apod., </a:t>
            </a:r>
            <a:r>
              <a:rPr lang="cs-CZ" dirty="0" smtClean="0">
                <a:solidFill>
                  <a:prstClr val="black"/>
                </a:solidFill>
              </a:rPr>
              <a:t>uvádět </a:t>
            </a:r>
            <a:r>
              <a:rPr lang="cs-CZ" u="sng" dirty="0">
                <a:solidFill>
                  <a:prstClr val="black"/>
                </a:solidFill>
              </a:rPr>
              <a:t>název pozice nejvíce vystihující její náplň práce</a:t>
            </a:r>
            <a:r>
              <a:rPr lang="cs-CZ" dirty="0">
                <a:solidFill>
                  <a:prstClr val="black"/>
                </a:solidFill>
              </a:rPr>
              <a:t>.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</a:rPr>
              <a:t>Nevytvářet </a:t>
            </a:r>
            <a:r>
              <a:rPr lang="cs-CZ" dirty="0">
                <a:solidFill>
                  <a:prstClr val="black"/>
                </a:solidFill>
              </a:rPr>
              <a:t>velké množství položek rozpočtu pro pozice se shodnou náplní práce a shodnou jednotkovou sazbou </a:t>
            </a:r>
            <a:r>
              <a:rPr lang="cs-CZ" dirty="0" smtClean="0">
                <a:solidFill>
                  <a:prstClr val="black"/>
                </a:solidFill>
              </a:rPr>
              <a:t>mzdy/platu.</a:t>
            </a:r>
            <a:endParaRPr lang="cs-CZ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</a:rPr>
              <a:t>Neuvádět </a:t>
            </a:r>
            <a:r>
              <a:rPr lang="cs-CZ" dirty="0">
                <a:solidFill>
                  <a:prstClr val="black"/>
                </a:solidFill>
              </a:rPr>
              <a:t>do rozpočtu projektu kumulované položky typu: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altLang="cs-CZ" dirty="0" smtClean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413867"/>
              </p:ext>
            </p:extLst>
          </p:nvPr>
        </p:nvGraphicFramePr>
        <p:xfrm>
          <a:off x="1051046" y="5136467"/>
          <a:ext cx="7041907" cy="692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List" r:id="rId4" imgW="5905628" imgH="581154" progId="Excel.Sheet.12">
                  <p:embed/>
                </p:oleObj>
              </mc:Choice>
              <mc:Fallback>
                <p:oleObj name="List" r:id="rId4" imgW="5905628" imgH="5811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1046" y="5136467"/>
                        <a:ext cx="7041907" cy="6928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898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792451"/>
            <a:ext cx="7957085" cy="89823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Sestavení rozpočtu projektu </a:t>
            </a:r>
            <a:r>
              <a:rPr lang="cs-CZ" dirty="0" smtClean="0">
                <a:solidFill>
                  <a:srgbClr val="428D96"/>
                </a:solidFill>
              </a:rPr>
              <a:t>– doporučení</a:t>
            </a:r>
            <a:endParaRPr lang="pl-PL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Sloupec </a:t>
            </a:r>
            <a:r>
              <a:rPr lang="cs-CZ" u="sng" dirty="0"/>
              <a:t>Cena </a:t>
            </a:r>
            <a:r>
              <a:rPr lang="cs-CZ" u="sng" dirty="0" smtClean="0"/>
              <a:t>jednotky </a:t>
            </a:r>
            <a:r>
              <a:rPr lang="cs-CZ" dirty="0" smtClean="0"/>
              <a:t>– sazba mzdy/platu při </a:t>
            </a:r>
            <a:r>
              <a:rPr lang="cs-CZ" dirty="0"/>
              <a:t>100% úvazku (</a:t>
            </a:r>
            <a:r>
              <a:rPr lang="cs-CZ" dirty="0" smtClean="0"/>
              <a:t>Pracovní smlouvy) </a:t>
            </a:r>
            <a:r>
              <a:rPr lang="cs-CZ" dirty="0"/>
              <a:t>nebo </a:t>
            </a:r>
            <a:r>
              <a:rPr lang="cs-CZ" dirty="0" smtClean="0"/>
              <a:t>hodinová sazba </a:t>
            </a:r>
            <a:r>
              <a:rPr lang="cs-CZ" dirty="0"/>
              <a:t>(</a:t>
            </a:r>
            <a:r>
              <a:rPr lang="cs-CZ" dirty="0" smtClean="0"/>
              <a:t>DPČ a DPP</a:t>
            </a:r>
            <a:r>
              <a:rPr lang="cs-CZ" dirty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Sloupec </a:t>
            </a:r>
            <a:r>
              <a:rPr lang="cs-CZ" u="sng" dirty="0"/>
              <a:t>Počet jednotek </a:t>
            </a:r>
            <a:r>
              <a:rPr lang="cs-CZ" dirty="0" smtClean="0"/>
              <a:t>pro pozice na Pracovní smlouvy </a:t>
            </a:r>
            <a:r>
              <a:rPr lang="cs-CZ" dirty="0"/>
              <a:t>(</a:t>
            </a:r>
            <a:r>
              <a:rPr lang="cs-CZ" dirty="0" smtClean="0"/>
              <a:t>Platy) – uveden tzv</a:t>
            </a:r>
            <a:r>
              <a:rPr lang="cs-CZ" dirty="0"/>
              <a:t>. „</a:t>
            </a:r>
            <a:r>
              <a:rPr lang="cs-CZ" dirty="0" smtClean="0"/>
              <a:t>úvazkoměsíc“ – </a:t>
            </a:r>
            <a:r>
              <a:rPr lang="cs-CZ" dirty="0"/>
              <a:t>součin souhrnného </a:t>
            </a:r>
            <a:r>
              <a:rPr lang="cs-CZ" dirty="0" smtClean="0"/>
              <a:t>úvazku (úvazek za všechny osoby) pro </a:t>
            </a:r>
            <a:r>
              <a:rPr lang="cs-CZ" dirty="0"/>
              <a:t>danou </a:t>
            </a:r>
            <a:r>
              <a:rPr lang="cs-CZ" dirty="0" smtClean="0"/>
              <a:t>pozici a počtu </a:t>
            </a:r>
            <a:r>
              <a:rPr lang="cs-CZ" dirty="0"/>
              <a:t>měsíců, během kterých je daná pozice zapojená do </a:t>
            </a:r>
            <a:r>
              <a:rPr lang="cs-CZ" dirty="0" smtClean="0"/>
              <a:t>projektu.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Sloupec </a:t>
            </a:r>
            <a:r>
              <a:rPr lang="cs-CZ" u="sng" dirty="0"/>
              <a:t>Počet jednotek </a:t>
            </a:r>
            <a:r>
              <a:rPr lang="cs-CZ" dirty="0" smtClean="0"/>
              <a:t>pro </a:t>
            </a:r>
            <a:r>
              <a:rPr lang="cs-CZ" dirty="0"/>
              <a:t>pozice </a:t>
            </a:r>
            <a:r>
              <a:rPr lang="cs-CZ" dirty="0" smtClean="0"/>
              <a:t>na </a:t>
            </a:r>
            <a:r>
              <a:rPr lang="cs-CZ" dirty="0"/>
              <a:t>DPČ a </a:t>
            </a:r>
            <a:r>
              <a:rPr lang="cs-CZ" dirty="0" smtClean="0"/>
              <a:t>DPP – uveden celkový </a:t>
            </a:r>
            <a:r>
              <a:rPr lang="cs-CZ" dirty="0"/>
              <a:t>počet </a:t>
            </a:r>
            <a:r>
              <a:rPr lang="cs-CZ" dirty="0" smtClean="0"/>
              <a:t>hodin.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439595"/>
              </p:ext>
            </p:extLst>
          </p:nvPr>
        </p:nvGraphicFramePr>
        <p:xfrm>
          <a:off x="1053426" y="4417996"/>
          <a:ext cx="7103525" cy="11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" name="List" r:id="rId4" imgW="5905628" imgH="962012" progId="Excel.Sheet.12">
                  <p:embed/>
                </p:oleObj>
              </mc:Choice>
              <mc:Fallback>
                <p:oleObj name="List" r:id="rId4" imgW="5905628" imgH="9620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3426" y="4417996"/>
                        <a:ext cx="7103525" cy="1157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671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15797" y="2084344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388991"/>
                </a:solidFill>
                <a:cs typeface="Arial" panose="020B0604020202020204" pitchFamily="34" charset="0"/>
              </a:rPr>
              <a:t>S</a:t>
            </a:r>
            <a:r>
              <a:rPr lang="cs-CZ" sz="2800" b="1" dirty="0" smtClean="0">
                <a:solidFill>
                  <a:srgbClr val="388991"/>
                </a:solidFill>
                <a:cs typeface="Arial" panose="020B0604020202020204" pitchFamily="34" charset="0"/>
              </a:rPr>
              <a:t>tanovení </a:t>
            </a:r>
            <a:r>
              <a:rPr lang="cs-CZ" sz="2800" b="1" dirty="0" smtClean="0">
                <a:solidFill>
                  <a:srgbClr val="388991"/>
                </a:solidFill>
                <a:cs typeface="Arial" panose="020B0604020202020204" pitchFamily="34" charset="0"/>
              </a:rPr>
              <a:t>sazeb mezd/platů, </a:t>
            </a:r>
            <a:r>
              <a:rPr lang="cs-CZ" sz="2800" b="1" dirty="0" smtClean="0">
                <a:solidFill>
                  <a:srgbClr val="388991"/>
                </a:solidFill>
                <a:cs typeface="Arial" panose="020B0604020202020204" pitchFamily="34" charset="0"/>
              </a:rPr>
              <a:t>odměn z dohod</a:t>
            </a:r>
            <a:endParaRPr lang="cs-CZ" sz="2800" b="1" dirty="0">
              <a:solidFill>
                <a:srgbClr val="38899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09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428D96"/>
                </a:solidFill>
              </a:rPr>
              <a:t>Stanovení </a:t>
            </a:r>
            <a:r>
              <a:rPr lang="pl-PL" dirty="0">
                <a:solidFill>
                  <a:srgbClr val="428D96"/>
                </a:solidFill>
              </a:rPr>
              <a:t>sazeb </a:t>
            </a:r>
            <a:r>
              <a:rPr lang="pl-PL" dirty="0" smtClean="0">
                <a:solidFill>
                  <a:srgbClr val="428D96"/>
                </a:solidFill>
              </a:rPr>
              <a:t>mezd/platů</a:t>
            </a:r>
            <a:endParaRPr lang="pl-PL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Dokument </a:t>
            </a:r>
            <a:r>
              <a:rPr lang="cs-CZ" dirty="0">
                <a:latin typeface="+mn-lt"/>
              </a:rPr>
              <a:t>Seznam mezd/platů a možné postupy stanovení mezd/platů pro zaměstnance/pracovníky podílející se na realizaci projektů </a:t>
            </a:r>
            <a:r>
              <a:rPr lang="cs-CZ" dirty="0" smtClean="0">
                <a:latin typeface="+mn-lt"/>
              </a:rPr>
              <a:t>OP VVV</a:t>
            </a:r>
          </a:p>
          <a:p>
            <a:pPr lvl="1" indent="0">
              <a:lnSpc>
                <a:spcPct val="100000"/>
              </a:lnSpc>
              <a:buNone/>
            </a:pPr>
            <a:r>
              <a:rPr lang="cs-CZ" sz="1800" dirty="0" smtClean="0">
                <a:latin typeface="+mj-lt"/>
                <a:hlinkClick r:id="rId3"/>
              </a:rPr>
              <a:t>http</a:t>
            </a:r>
            <a:r>
              <a:rPr lang="cs-CZ" sz="1800" dirty="0">
                <a:latin typeface="+mj-lt"/>
                <a:hlinkClick r:id="rId3"/>
              </a:rPr>
              <a:t>://</a:t>
            </a:r>
            <a:r>
              <a:rPr lang="cs-CZ" sz="1800" dirty="0" smtClean="0">
                <a:latin typeface="+mj-lt"/>
                <a:hlinkClick r:id="rId3"/>
              </a:rPr>
              <a:t>www.msmt.cz/strukturalni-fondy-1/zpusobilost-mezd-platu-op-vvv</a:t>
            </a:r>
            <a:r>
              <a:rPr lang="cs-CZ" sz="1800" dirty="0" smtClean="0">
                <a:latin typeface="+mj-lt"/>
              </a:rPr>
              <a:t>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Konkrétní postup pro danou výzvu upravují Pravidla pro žadatele a příjemce – specifická část, kap. </a:t>
            </a:r>
            <a:r>
              <a:rPr lang="pl-PL" dirty="0" smtClean="0">
                <a:latin typeface="+mn-lt"/>
              </a:rPr>
              <a:t>8.7.2 </a:t>
            </a:r>
            <a:r>
              <a:rPr lang="pl-PL" dirty="0">
                <a:latin typeface="+mn-lt"/>
              </a:rPr>
              <a:t>Způsobilé výdaje dle druhu</a:t>
            </a:r>
            <a:r>
              <a:rPr lang="cs-CZ" dirty="0" smtClean="0">
                <a:latin typeface="+mn-lt"/>
              </a:rPr>
              <a:t>:</a:t>
            </a:r>
          </a:p>
          <a:p>
            <a:pPr marL="1485900" lvl="2" indent="-342900">
              <a:lnSpc>
                <a:spcPct val="100000"/>
              </a:lnSpc>
            </a:pPr>
            <a:r>
              <a:rPr lang="cs-CZ" dirty="0" smtClean="0">
                <a:latin typeface="+mj-lt"/>
              </a:rPr>
              <a:t>dle </a:t>
            </a:r>
            <a:r>
              <a:rPr lang="cs-CZ" dirty="0">
                <a:latin typeface="+mj-lt"/>
              </a:rPr>
              <a:t>bodu 1 – </a:t>
            </a:r>
            <a:r>
              <a:rPr lang="cs-CZ" b="1" u="sng" dirty="0">
                <a:latin typeface="+mj-lt"/>
              </a:rPr>
              <a:t>Stanovení sazby pomocí </a:t>
            </a:r>
            <a:r>
              <a:rPr lang="cs-CZ" b="1" u="sng" dirty="0" smtClean="0">
                <a:latin typeface="+mj-lt"/>
              </a:rPr>
              <a:t>ISPV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u="sng" dirty="0"/>
              <a:t>ISPV</a:t>
            </a:r>
            <a:r>
              <a:rPr lang="cs-CZ" b="1" dirty="0"/>
              <a:t> = </a:t>
            </a:r>
            <a:r>
              <a:rPr lang="cs-CZ" dirty="0" smtClean="0"/>
              <a:t>informační systém o průměrném výdělku </a:t>
            </a:r>
            <a:r>
              <a:rPr lang="cs-CZ" sz="1800" dirty="0" smtClean="0">
                <a:latin typeface="+mj-lt"/>
              </a:rPr>
              <a:t>dostupný </a:t>
            </a:r>
            <a:r>
              <a:rPr lang="cs-CZ" sz="1800" dirty="0">
                <a:latin typeface="+mj-lt"/>
              </a:rPr>
              <a:t>na odkazech:</a:t>
            </a:r>
          </a:p>
          <a:p>
            <a:pPr marL="1485900" lvl="2" indent="-342900">
              <a:lnSpc>
                <a:spcPct val="100000"/>
              </a:lnSpc>
            </a:pPr>
            <a:r>
              <a:rPr lang="cs-CZ" sz="1800" dirty="0">
                <a:latin typeface="+mj-lt"/>
                <a:hlinkClick r:id="rId4"/>
              </a:rPr>
              <a:t>http://www.mpsv.cz/ISPV.php</a:t>
            </a:r>
            <a:endParaRPr lang="cs-CZ" sz="1800" dirty="0">
              <a:latin typeface="+mj-lt"/>
            </a:endParaRPr>
          </a:p>
          <a:p>
            <a:pPr marL="1943100" lvl="3" indent="-342900">
              <a:lnSpc>
                <a:spcPct val="100000"/>
              </a:lnSpc>
            </a:pPr>
            <a:r>
              <a:rPr lang="cs-CZ" sz="1600" dirty="0">
                <a:latin typeface="+mj-lt"/>
              </a:rPr>
              <a:t>Obsahuje čtyřmístné </a:t>
            </a:r>
            <a:r>
              <a:rPr lang="cs-CZ" sz="1600" dirty="0" smtClean="0">
                <a:latin typeface="+mj-lt"/>
              </a:rPr>
              <a:t>kódy zaměstnání CZ-ISCO.</a:t>
            </a:r>
            <a:endParaRPr lang="cs-CZ" sz="1600" dirty="0">
              <a:latin typeface="+mj-lt"/>
            </a:endParaRPr>
          </a:p>
          <a:p>
            <a:pPr marL="1485900" lvl="2" indent="-342900">
              <a:lnSpc>
                <a:spcPct val="100000"/>
              </a:lnSpc>
            </a:pPr>
            <a:r>
              <a:rPr lang="cs-CZ" sz="1800" dirty="0">
                <a:latin typeface="+mj-lt"/>
                <a:hlinkClick r:id="rId5"/>
              </a:rPr>
              <a:t>https://www.ispv.cz/</a:t>
            </a:r>
            <a:r>
              <a:rPr lang="cs-CZ" sz="1800" dirty="0">
                <a:latin typeface="+mj-lt"/>
              </a:rPr>
              <a:t> </a:t>
            </a:r>
          </a:p>
          <a:p>
            <a:pPr marL="1943100" lvl="3" indent="-342900">
              <a:lnSpc>
                <a:spcPct val="100000"/>
              </a:lnSpc>
            </a:pPr>
            <a:r>
              <a:rPr lang="cs-CZ" sz="1600" dirty="0">
                <a:latin typeface="+mj-lt"/>
              </a:rPr>
              <a:t>Obsahuje čtyřmístné a pětimístné kódy </a:t>
            </a:r>
            <a:r>
              <a:rPr lang="cs-CZ" sz="1600" dirty="0">
                <a:solidFill>
                  <a:prstClr val="black"/>
                </a:solidFill>
                <a:latin typeface="Calibri Light" panose="020F0302020204030204"/>
              </a:rPr>
              <a:t>zaměstnání CZ-ISCO</a:t>
            </a:r>
            <a:r>
              <a:rPr lang="cs-CZ" sz="1600" dirty="0" smtClean="0">
                <a:latin typeface="+mj-lt"/>
              </a:rPr>
              <a:t>.</a:t>
            </a:r>
          </a:p>
          <a:p>
            <a:pPr marL="1485900" lvl="2" indent="-342900">
              <a:lnSpc>
                <a:spcPct val="100000"/>
              </a:lnSpc>
            </a:pPr>
            <a:r>
              <a:rPr lang="cs-CZ" sz="1800" dirty="0">
                <a:latin typeface="+mj-lt"/>
              </a:rPr>
              <a:t>CZ-ISCO = národní statistická </a:t>
            </a:r>
            <a:r>
              <a:rPr lang="cs-CZ" sz="1800" dirty="0" smtClean="0">
                <a:latin typeface="+mj-lt"/>
              </a:rPr>
              <a:t>klasifikace zaměstnání.</a:t>
            </a:r>
            <a:endParaRPr lang="cs-CZ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001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lvl="1" indent="-571500" algn="l" rtl="0">
              <a:lnSpc>
                <a:spcPct val="90000"/>
              </a:lnSpc>
              <a:spcBef>
                <a:spcPct val="0"/>
              </a:spcBef>
            </a:pPr>
            <a:r>
              <a:rPr lang="pl-PL" sz="2200" dirty="0" smtClean="0">
                <a:solidFill>
                  <a:srgbClr val="428D96"/>
                </a:solidFill>
                <a:latin typeface="+mn-lt"/>
              </a:rPr>
              <a:t>Stanovení </a:t>
            </a:r>
            <a:r>
              <a:rPr lang="pl-PL" sz="2200" dirty="0">
                <a:solidFill>
                  <a:srgbClr val="428D96"/>
                </a:solidFill>
                <a:latin typeface="+mn-lt"/>
              </a:rPr>
              <a:t>sazby pomocí </a:t>
            </a:r>
            <a:r>
              <a:rPr lang="pl-PL" sz="2200" dirty="0" smtClean="0">
                <a:solidFill>
                  <a:srgbClr val="428D96"/>
                </a:solidFill>
                <a:latin typeface="+mn-lt"/>
              </a:rPr>
              <a:t>ISPV – </a:t>
            </a:r>
            <a:r>
              <a:rPr lang="cs-CZ" sz="2200" dirty="0" smtClean="0">
                <a:latin typeface="+mn-lt"/>
                <a:hlinkClick r:id="rId3"/>
              </a:rPr>
              <a:t>http</a:t>
            </a:r>
            <a:r>
              <a:rPr lang="cs-CZ" sz="2200" dirty="0">
                <a:latin typeface="+mn-lt"/>
                <a:hlinkClick r:id="rId3"/>
              </a:rPr>
              <a:t>://</a:t>
            </a:r>
            <a:r>
              <a:rPr lang="cs-CZ" sz="2200" dirty="0" smtClean="0">
                <a:latin typeface="+mn-lt"/>
                <a:hlinkClick r:id="rId3"/>
              </a:rPr>
              <a:t>www.mpsv.cz/ISPV.php</a:t>
            </a:r>
            <a:endParaRPr lang="pl-PL" sz="2200" dirty="0">
              <a:solidFill>
                <a:srgbClr val="428D96"/>
              </a:solidFill>
              <a:latin typeface="+mn-lt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53749" y="1690688"/>
            <a:ext cx="6406166" cy="423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1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15797" y="2084344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388991"/>
                </a:solidFill>
                <a:cs typeface="Arial" panose="020B0604020202020204" pitchFamily="34" charset="0"/>
              </a:rPr>
              <a:t>Způsobilé výdaje</a:t>
            </a:r>
            <a:endParaRPr lang="cs-CZ" sz="2800" b="1" dirty="0">
              <a:solidFill>
                <a:srgbClr val="38899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67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90688"/>
            <a:ext cx="2626341" cy="4003675"/>
          </a:xfrm>
        </p:spPr>
      </p:pic>
      <p:sp>
        <p:nvSpPr>
          <p:cNvPr id="7" name="TextovéPole 6"/>
          <p:cNvSpPr txBox="1"/>
          <p:nvPr/>
        </p:nvSpPr>
        <p:spPr>
          <a:xfrm>
            <a:off x="3580598" y="1690687"/>
            <a:ext cx="4934752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j-lt"/>
              </a:rPr>
              <a:t>Výsledky šetření jsou uvedeny buď v části </a:t>
            </a:r>
            <a:r>
              <a:rPr lang="cs-CZ" b="1" dirty="0" smtClean="0">
                <a:latin typeface="+mj-lt"/>
              </a:rPr>
              <a:t>Aktuální</a:t>
            </a:r>
            <a:r>
              <a:rPr lang="cs-CZ" dirty="0" smtClean="0">
                <a:latin typeface="+mj-lt"/>
              </a:rPr>
              <a:t>, nebo v případě, že by v části Aktuální byly uvedeny pouze čtvrtletní výsledky (neobsahují čtyřmístné a pětimístné kódy), jsou výsledky šetření uvedeny v části </a:t>
            </a:r>
            <a:r>
              <a:rPr lang="cs-CZ" b="1" dirty="0" smtClean="0">
                <a:latin typeface="+mj-lt"/>
              </a:rPr>
              <a:t>Archiv </a:t>
            </a:r>
            <a:r>
              <a:rPr lang="cs-CZ" dirty="0" smtClean="0">
                <a:latin typeface="+mj-lt"/>
              </a:rPr>
              <a:t>s následnou volbou příslušného roku.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j-lt"/>
              </a:rPr>
              <a:t>Žadatel </a:t>
            </a:r>
            <a:r>
              <a:rPr lang="cs-CZ" dirty="0" smtClean="0">
                <a:latin typeface="+mj-lt"/>
              </a:rPr>
              <a:t>využije buď </a:t>
            </a:r>
            <a:r>
              <a:rPr lang="cs-CZ" b="1" dirty="0" smtClean="0">
                <a:latin typeface="+mj-lt"/>
              </a:rPr>
              <a:t>čtyřmístný</a:t>
            </a:r>
            <a:r>
              <a:rPr lang="cs-CZ" dirty="0" smtClean="0">
                <a:latin typeface="+mj-lt"/>
              </a:rPr>
              <a:t> nebo </a:t>
            </a:r>
            <a:r>
              <a:rPr lang="cs-CZ" b="1" dirty="0" smtClean="0">
                <a:latin typeface="+mj-lt"/>
              </a:rPr>
              <a:t>pětimístný kód </a:t>
            </a:r>
            <a:r>
              <a:rPr lang="cs-CZ" b="1" dirty="0" smtClean="0">
                <a:latin typeface="+mj-lt"/>
              </a:rPr>
              <a:t>zaměstnání CZ-ISCO</a:t>
            </a:r>
            <a:r>
              <a:rPr lang="cs-CZ" dirty="0" smtClean="0">
                <a:latin typeface="+mj-lt"/>
              </a:rPr>
              <a:t>.</a:t>
            </a:r>
            <a:endParaRPr lang="cs-CZ" dirty="0" smtClean="0">
              <a:latin typeface="+mj-lt"/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0" kern="0" dirty="0">
                <a:solidFill>
                  <a:srgbClr val="428D96"/>
                </a:solidFill>
              </a:rPr>
              <a:t>Stanovení sazby pomocí ISPV – </a:t>
            </a:r>
            <a:r>
              <a:rPr lang="cs-CZ" sz="2400" b="0" kern="0" dirty="0">
                <a:solidFill>
                  <a:sysClr val="windowText" lastClr="000000"/>
                </a:solidFill>
                <a:hlinkClick r:id="rId4"/>
              </a:rPr>
              <a:t>https://www.ispv.cz/</a:t>
            </a:r>
            <a:r>
              <a:rPr lang="cs-CZ" sz="2400" b="0" kern="0" dirty="0">
                <a:solidFill>
                  <a:sysClr val="windowText" lastClr="000000"/>
                </a:solidFill>
              </a:rPr>
              <a:t> </a:t>
            </a:r>
            <a:endParaRPr lang="pl-PL" sz="32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29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0" kern="0" dirty="0">
                <a:solidFill>
                  <a:srgbClr val="428D96"/>
                </a:solidFill>
              </a:rPr>
              <a:t>Stanovení sazby pomocí ISPV – </a:t>
            </a:r>
            <a:r>
              <a:rPr lang="cs-CZ" sz="2400" b="0" kern="0" dirty="0">
                <a:solidFill>
                  <a:sysClr val="windowText" lastClr="000000"/>
                </a:solidFill>
                <a:hlinkClick r:id="rId3"/>
              </a:rPr>
              <a:t>https://www.ispv.cz/</a:t>
            </a:r>
            <a:r>
              <a:rPr lang="cs-CZ" sz="2400" b="0" kern="0" dirty="0">
                <a:solidFill>
                  <a:sysClr val="windowText" lastClr="000000"/>
                </a:solidFill>
              </a:rPr>
              <a:t> </a:t>
            </a:r>
            <a:endParaRPr lang="pl-PL" sz="3200" dirty="0">
              <a:solidFill>
                <a:srgbClr val="428D96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" b="1395"/>
          <a:stretch/>
        </p:blipFill>
        <p:spPr>
          <a:xfrm>
            <a:off x="628650" y="1690688"/>
            <a:ext cx="6542171" cy="4350093"/>
          </a:xfrm>
        </p:spPr>
      </p:pic>
    </p:spTree>
    <p:extLst>
      <p:ext uri="{BB962C8B-B14F-4D97-AF65-F5344CB8AC3E}">
        <p14:creationId xmlns:p14="http://schemas.microsoft.com/office/powerpoint/2010/main" val="260823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428D96"/>
                </a:solidFill>
              </a:rPr>
              <a:t>Stanovení </a:t>
            </a:r>
            <a:r>
              <a:rPr lang="pl-PL" dirty="0">
                <a:solidFill>
                  <a:srgbClr val="428D96"/>
                </a:solidFill>
              </a:rPr>
              <a:t>sazby pomocí ISPV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Doplňující informace k postupu dle bodu 1 pro MAP II: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b="1" u="sng" dirty="0">
                <a:latin typeface="+mj-lt"/>
              </a:rPr>
              <a:t>Metodický výklad</a:t>
            </a:r>
            <a:r>
              <a:rPr lang="cs-CZ" sz="2000" b="1" dirty="0">
                <a:latin typeface="+mj-lt"/>
              </a:rPr>
              <a:t> </a:t>
            </a:r>
            <a:r>
              <a:rPr lang="cs-CZ" sz="2000" dirty="0">
                <a:latin typeface="+mj-lt"/>
              </a:rPr>
              <a:t>– Stanovení sazeb mezd/platů dle ISPV pro vybrané pracovní pozice v projektech výzvy č. 02_17_047 Místní akční plány rozvoje vzdělávání II.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>
                <a:latin typeface="+mj-lt"/>
              </a:rPr>
              <a:t>Dostupný na </a:t>
            </a:r>
            <a:r>
              <a:rPr lang="cs-CZ" sz="2000" dirty="0">
                <a:latin typeface="+mj-lt"/>
                <a:hlinkClick r:id="rId3"/>
              </a:rPr>
              <a:t>http://</a:t>
            </a:r>
            <a:r>
              <a:rPr lang="cs-CZ" sz="2000" dirty="0" smtClean="0">
                <a:latin typeface="+mj-lt"/>
                <a:hlinkClick r:id="rId3"/>
              </a:rPr>
              <a:t>www.msmt.cz/strukturalni-fondy-1/vyzva-c-02-17-047-mistni-akcni-plany-rozvoje-vzdelavani-ii-1</a:t>
            </a:r>
            <a:r>
              <a:rPr lang="cs-CZ" sz="2000" dirty="0" smtClean="0">
                <a:latin typeface="+mj-lt"/>
              </a:rPr>
              <a:t> 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Podrobně popsán </a:t>
            </a:r>
            <a:r>
              <a:rPr lang="cs-CZ" sz="2000" u="sng" dirty="0" smtClean="0">
                <a:latin typeface="+mj-lt"/>
              </a:rPr>
              <a:t>postup </a:t>
            </a:r>
            <a:r>
              <a:rPr lang="cs-CZ" sz="2000" u="sng" dirty="0" smtClean="0">
                <a:latin typeface="+mj-lt"/>
              </a:rPr>
              <a:t>přiřazení kódů CZ-ISCO a stanovení </a:t>
            </a:r>
            <a:r>
              <a:rPr lang="cs-CZ" sz="2000" u="sng" dirty="0" smtClean="0">
                <a:latin typeface="+mj-lt"/>
              </a:rPr>
              <a:t>sazeb mezd/platů </a:t>
            </a:r>
            <a:r>
              <a:rPr lang="cs-CZ" sz="2000" u="sng" dirty="0" smtClean="0">
                <a:latin typeface="+mj-lt"/>
              </a:rPr>
              <a:t>pomocí ISPV.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Vzorec </a:t>
            </a:r>
            <a:r>
              <a:rPr lang="cs-CZ" sz="2000" dirty="0" smtClean="0">
                <a:latin typeface="+mj-lt"/>
              </a:rPr>
              <a:t>pro </a:t>
            </a:r>
            <a:r>
              <a:rPr lang="cs-CZ" sz="2000" u="sng" dirty="0" smtClean="0">
                <a:latin typeface="+mj-lt"/>
              </a:rPr>
              <a:t>stanovení odměn z dohod (DPČ, DPP</a:t>
            </a:r>
            <a:r>
              <a:rPr lang="cs-CZ" sz="2000" u="sng" dirty="0" smtClean="0">
                <a:latin typeface="+mj-lt"/>
              </a:rPr>
              <a:t>).</a:t>
            </a:r>
            <a:endParaRPr lang="cs-CZ" sz="2000" u="sng" dirty="0" smtClean="0">
              <a:latin typeface="+mj-lt"/>
            </a:endParaRP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Uvedeny </a:t>
            </a:r>
            <a:r>
              <a:rPr lang="cs-CZ" sz="2000" u="sng" dirty="0" smtClean="0">
                <a:latin typeface="+mj-lt"/>
              </a:rPr>
              <a:t>typové pozice MAP </a:t>
            </a:r>
            <a:r>
              <a:rPr lang="cs-CZ" sz="2000" u="sng" dirty="0" smtClean="0">
                <a:latin typeface="+mj-lt"/>
              </a:rPr>
              <a:t>II.</a:t>
            </a:r>
            <a:endParaRPr lang="cs-CZ" sz="2000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530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428D96"/>
                </a:solidFill>
              </a:rPr>
              <a:t>Postup přiřazení kódů </a:t>
            </a:r>
            <a:r>
              <a:rPr lang="pl-PL" dirty="0">
                <a:solidFill>
                  <a:srgbClr val="428D96"/>
                </a:solidFill>
              </a:rPr>
              <a:t>CZ-ISCO</a:t>
            </a:r>
            <a:endParaRPr lang="pl-PL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Seznam pozic realizačního týmu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Mzdová x platová sféra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Definování n</a:t>
            </a:r>
            <a:r>
              <a:rPr lang="cs-CZ" dirty="0" smtClean="0">
                <a:latin typeface="+mn-lt"/>
              </a:rPr>
              <a:t>áplně práce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Vyhledání nejvíce odpovídajícího kódu CZ-ISCO v ISPV</a:t>
            </a:r>
          </a:p>
          <a:p>
            <a:pPr marL="1028700" lvl="1" indent="-342900"/>
            <a:r>
              <a:rPr lang="cs-CZ" sz="1800" dirty="0" smtClean="0">
                <a:latin typeface="+mj-lt"/>
              </a:rPr>
              <a:t>Pracovní náplně a jim odpovídající kódy </a:t>
            </a:r>
            <a:r>
              <a:rPr lang="cs-CZ" sz="1800" dirty="0">
                <a:latin typeface="+mj-lt"/>
              </a:rPr>
              <a:t>dostupné v Národní soustavě </a:t>
            </a:r>
            <a:r>
              <a:rPr lang="cs-CZ" sz="1800" dirty="0" smtClean="0">
                <a:latin typeface="+mj-lt"/>
              </a:rPr>
              <a:t>povolání (</a:t>
            </a:r>
            <a:r>
              <a:rPr lang="cs-CZ" sz="1800" dirty="0" smtClean="0">
                <a:latin typeface="+mj-lt"/>
                <a:hlinkClick r:id="rId3"/>
              </a:rPr>
              <a:t>http</a:t>
            </a:r>
            <a:r>
              <a:rPr lang="cs-CZ" sz="1800" dirty="0">
                <a:latin typeface="+mj-lt"/>
                <a:hlinkClick r:id="rId3"/>
              </a:rPr>
              <a:t>://www.nsp.cz</a:t>
            </a:r>
            <a:r>
              <a:rPr lang="cs-CZ" sz="1800" dirty="0" smtClean="0">
                <a:latin typeface="+mj-lt"/>
                <a:hlinkClick r:id="rId3"/>
              </a:rPr>
              <a:t>/</a:t>
            </a:r>
            <a:r>
              <a:rPr lang="cs-CZ" sz="1800" dirty="0" smtClean="0">
                <a:latin typeface="+mj-lt"/>
              </a:rPr>
              <a:t>).</a:t>
            </a:r>
          </a:p>
          <a:p>
            <a:pPr marL="1028700" lvl="1" indent="-342900"/>
            <a:r>
              <a:rPr lang="cs-CZ" sz="1800" dirty="0" smtClean="0">
                <a:latin typeface="+mj-lt"/>
              </a:rPr>
              <a:t>Pozice, </a:t>
            </a:r>
            <a:r>
              <a:rPr lang="cs-CZ" sz="1800" dirty="0">
                <a:latin typeface="+mj-lt"/>
              </a:rPr>
              <a:t>které nejsou v Národní soustavě </a:t>
            </a:r>
            <a:r>
              <a:rPr lang="cs-CZ" sz="1800" dirty="0" smtClean="0">
                <a:latin typeface="+mj-lt"/>
              </a:rPr>
              <a:t>povolání, lze přiřadit pouze na základě názvu pozic v ISPV.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Stanovení výše </a:t>
            </a:r>
            <a:r>
              <a:rPr lang="cs-CZ" dirty="0">
                <a:latin typeface="+mn-lt"/>
              </a:rPr>
              <a:t>sazby mzdy/platu/odměny z dohody pro každou pozici</a:t>
            </a:r>
            <a:endParaRPr lang="cs-CZ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Vazba na přílohu Realizační tým</a:t>
            </a:r>
          </a:p>
        </p:txBody>
      </p:sp>
    </p:spTree>
    <p:extLst>
      <p:ext uri="{BB962C8B-B14F-4D97-AF65-F5344CB8AC3E}">
        <p14:creationId xmlns:p14="http://schemas.microsoft.com/office/powerpoint/2010/main" val="245129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428D96"/>
                </a:solidFill>
              </a:rPr>
              <a:t>Stanovení sazby pomocí </a:t>
            </a:r>
            <a:r>
              <a:rPr lang="pl-PL" dirty="0">
                <a:solidFill>
                  <a:srgbClr val="428D96"/>
                </a:solidFill>
              </a:rPr>
              <a:t>ISPV</a:t>
            </a:r>
            <a:endParaRPr lang="pl-PL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Stanovení sazby – Pracovní smlouvy</a:t>
            </a:r>
            <a:endParaRPr lang="cs-CZ" dirty="0">
              <a:latin typeface="+mn-lt"/>
            </a:endParaRPr>
          </a:p>
          <a:p>
            <a:pPr marL="1028700" lvl="1" indent="-342900"/>
            <a:r>
              <a:rPr lang="cs-CZ" sz="2000" dirty="0">
                <a:latin typeface="+mj-lt"/>
              </a:rPr>
              <a:t>Respektování sazeb v místě obvyklých.</a:t>
            </a:r>
          </a:p>
          <a:p>
            <a:pPr marL="1028700" lvl="1" indent="-342900"/>
            <a:r>
              <a:rPr lang="cs-CZ" sz="2000" dirty="0">
                <a:latin typeface="+mj-lt"/>
              </a:rPr>
              <a:t>Horní limit tvoří hodnoty uvedené pro třetí </a:t>
            </a:r>
            <a:r>
              <a:rPr lang="cs-CZ" sz="2000" dirty="0" err="1">
                <a:latin typeface="+mj-lt"/>
              </a:rPr>
              <a:t>kvartil</a:t>
            </a:r>
            <a:r>
              <a:rPr lang="cs-CZ" sz="2000" dirty="0">
                <a:latin typeface="+mj-lt"/>
              </a:rPr>
              <a:t> (Q3</a:t>
            </a:r>
            <a:r>
              <a:rPr lang="cs-CZ" sz="2000" dirty="0" smtClean="0">
                <a:latin typeface="+mj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Stanovení sazby </a:t>
            </a:r>
            <a:r>
              <a:rPr lang="pl-PL" dirty="0" smtClean="0">
                <a:latin typeface="+mn-lt"/>
              </a:rPr>
              <a:t>– </a:t>
            </a:r>
            <a:r>
              <a:rPr lang="pl-PL" dirty="0">
                <a:latin typeface="+mn-lt"/>
              </a:rPr>
              <a:t>odměny z dohod (DPČ, DPP</a:t>
            </a:r>
            <a:r>
              <a:rPr lang="pl-PL" dirty="0" smtClean="0">
                <a:latin typeface="+mn-lt"/>
              </a:rPr>
              <a:t>)</a:t>
            </a:r>
            <a:endParaRPr lang="cs-CZ" dirty="0" smtClean="0">
              <a:latin typeface="+mn-lt"/>
            </a:endParaRPr>
          </a:p>
          <a:p>
            <a:pPr marL="1028700" lvl="1" indent="-342900"/>
            <a:r>
              <a:rPr lang="cs-CZ" sz="2000" dirty="0">
                <a:latin typeface="+mj-lt"/>
              </a:rPr>
              <a:t>Respektování sazeb v místě obvyklých</a:t>
            </a:r>
            <a:r>
              <a:rPr lang="cs-CZ" sz="2000" dirty="0" smtClean="0">
                <a:latin typeface="+mj-lt"/>
              </a:rPr>
              <a:t>.</a:t>
            </a:r>
          </a:p>
          <a:p>
            <a:pPr marL="1028700" lvl="1" indent="-342900"/>
            <a:r>
              <a:rPr lang="cs-CZ" sz="2000" dirty="0" smtClean="0">
                <a:latin typeface="+mj-lt"/>
              </a:rPr>
              <a:t>Dolní </a:t>
            </a:r>
            <a:r>
              <a:rPr lang="cs-CZ" sz="2000" dirty="0">
                <a:latin typeface="+mj-lt"/>
              </a:rPr>
              <a:t>a horní hranice </a:t>
            </a:r>
            <a:r>
              <a:rPr lang="cs-CZ" sz="2000" dirty="0">
                <a:latin typeface="+mj-lt"/>
              </a:rPr>
              <a:t>pro </a:t>
            </a:r>
            <a:r>
              <a:rPr lang="cs-CZ" sz="2000" dirty="0">
                <a:latin typeface="+mj-lt"/>
              </a:rPr>
              <a:t>danou pracovní </a:t>
            </a:r>
            <a:r>
              <a:rPr lang="cs-CZ" sz="2000" dirty="0">
                <a:latin typeface="+mj-lt"/>
              </a:rPr>
              <a:t>pozici dána </a:t>
            </a:r>
            <a:r>
              <a:rPr lang="cs-CZ" sz="2000" dirty="0" smtClean="0">
                <a:latin typeface="+mj-lt"/>
              </a:rPr>
              <a:t>vzorcem.</a:t>
            </a:r>
          </a:p>
          <a:p>
            <a:pPr marL="1028700" lvl="1" indent="-342900"/>
            <a:endParaRPr lang="cs-CZ" sz="2000" dirty="0">
              <a:latin typeface="+mj-lt"/>
            </a:endParaRPr>
          </a:p>
          <a:p>
            <a:pPr marL="1028700" lvl="1" indent="-342900"/>
            <a:endParaRPr lang="cs-CZ" sz="2000" dirty="0" smtClean="0">
              <a:latin typeface="+mj-lt"/>
            </a:endParaRPr>
          </a:p>
          <a:p>
            <a:pPr marL="1028700" lvl="1" indent="-342900"/>
            <a:endParaRPr lang="cs-CZ" sz="2000" dirty="0" smtClean="0">
              <a:latin typeface="+mj-lt"/>
            </a:endParaRPr>
          </a:p>
          <a:p>
            <a:pPr lvl="1" indent="0">
              <a:buNone/>
            </a:pPr>
            <a:endParaRPr lang="cs-CZ" sz="2000" dirty="0" smtClean="0">
              <a:latin typeface="+mj-lt"/>
            </a:endParaRPr>
          </a:p>
          <a:p>
            <a:pPr marL="1028700" lvl="1" indent="-342900"/>
            <a:r>
              <a:rPr lang="cs-CZ" sz="1600" dirty="0">
                <a:latin typeface="+mj-lt"/>
              </a:rPr>
              <a:t>Použití již vypočtených hodnot hodinových výdělků uvedených na </a:t>
            </a:r>
            <a:r>
              <a:rPr lang="cs-CZ" sz="1600" dirty="0">
                <a:latin typeface="+mj-lt"/>
                <a:hlinkClick r:id="rId3"/>
              </a:rPr>
              <a:t>http://</a:t>
            </a:r>
            <a:r>
              <a:rPr lang="cs-CZ" sz="1600" dirty="0" smtClean="0">
                <a:latin typeface="+mj-lt"/>
                <a:hlinkClick r:id="rId3"/>
              </a:rPr>
              <a:t>www.mpsv.cz/ISPV.php</a:t>
            </a:r>
            <a:r>
              <a:rPr lang="cs-CZ" sz="1600" dirty="0" smtClean="0">
                <a:latin typeface="+mj-lt"/>
              </a:rPr>
              <a:t> není </a:t>
            </a:r>
            <a:r>
              <a:rPr lang="cs-CZ" sz="1600" dirty="0">
                <a:latin typeface="+mj-lt"/>
              </a:rPr>
              <a:t>možné.</a:t>
            </a:r>
            <a:endParaRPr lang="cs-CZ" sz="1600" dirty="0" smtClean="0">
              <a:latin typeface="+mj-lt"/>
            </a:endParaRPr>
          </a:p>
          <a:p>
            <a:pPr marL="342900" indent="-342900"/>
            <a:endParaRPr lang="cs-CZ" sz="1600" dirty="0">
              <a:latin typeface="+mj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82" y="3887019"/>
            <a:ext cx="7572235" cy="127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1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428D96"/>
                </a:solidFill>
              </a:rPr>
              <a:t>Stanovení sazby pomocí </a:t>
            </a:r>
            <a:r>
              <a:rPr lang="pl-PL" dirty="0">
                <a:solidFill>
                  <a:srgbClr val="428D96"/>
                </a:solidFill>
              </a:rPr>
              <a:t>ISPV – typové pozice</a:t>
            </a:r>
            <a:endParaRPr lang="pl-PL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Žadatel může využít </a:t>
            </a:r>
            <a:r>
              <a:rPr lang="cs-CZ" b="1" u="sng" dirty="0">
                <a:latin typeface="+mn-lt"/>
              </a:rPr>
              <a:t>t</a:t>
            </a:r>
            <a:r>
              <a:rPr lang="cs-CZ" b="1" u="sng" dirty="0" smtClean="0">
                <a:latin typeface="+mn-lt"/>
              </a:rPr>
              <a:t>ypové pozice </a:t>
            </a:r>
            <a:r>
              <a:rPr lang="cs-CZ" dirty="0" smtClean="0">
                <a:latin typeface="+mn-lt"/>
              </a:rPr>
              <a:t>uvedené v dokumentu </a:t>
            </a:r>
            <a:r>
              <a:rPr lang="cs-CZ" dirty="0">
                <a:latin typeface="+mn-lt"/>
              </a:rPr>
              <a:t>Metodický výklad – Stanovení sazeb mezd/platů dle ISPV pro vybrané pracovní pozice v projektech výzvy č. 02_17_047 Místní akční plány rozvoje vzdělávání II</a:t>
            </a:r>
            <a:r>
              <a:rPr lang="cs-CZ" dirty="0" smtClean="0">
                <a:latin typeface="+mn-lt"/>
              </a:rPr>
              <a:t>.</a:t>
            </a:r>
          </a:p>
          <a:p>
            <a:pPr marL="1028700" lvl="1" indent="-342900"/>
            <a:r>
              <a:rPr lang="cs-CZ" sz="1800" dirty="0" smtClean="0">
                <a:latin typeface="+mj-lt"/>
              </a:rPr>
              <a:t>V případě</a:t>
            </a:r>
            <a:r>
              <a:rPr lang="cs-CZ" sz="1800" dirty="0">
                <a:latin typeface="+mj-lt"/>
              </a:rPr>
              <a:t>, že se příjemce/žadatel bude v projektové žádosti od daných příkladů odlišovat, např. pro níže uvedenou typovou pozici zvolí jiný kód, je nutné, aby toto řádně v žádosti o podporu zdůvodnil, tak aby minimalizoval riziko krácení plánovaných osobních výdajů (v těchto případech je příjemce také povinen si dohledat maximální možné sazby v ISPV).</a:t>
            </a:r>
            <a:endParaRPr lang="cs-CZ" sz="18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Žadatel je </a:t>
            </a:r>
            <a:r>
              <a:rPr lang="cs-CZ" dirty="0">
                <a:latin typeface="+mn-lt"/>
              </a:rPr>
              <a:t>oprávněn si do </a:t>
            </a:r>
            <a:r>
              <a:rPr lang="cs-CZ" dirty="0" smtClean="0">
                <a:latin typeface="+mn-lt"/>
              </a:rPr>
              <a:t>realizačního týmu </a:t>
            </a:r>
            <a:r>
              <a:rPr lang="cs-CZ" dirty="0">
                <a:latin typeface="+mn-lt"/>
              </a:rPr>
              <a:t>zařadit </a:t>
            </a:r>
            <a:r>
              <a:rPr lang="cs-CZ" b="1" u="sng" dirty="0">
                <a:latin typeface="+mn-lt"/>
              </a:rPr>
              <a:t>i jiné pracovní </a:t>
            </a:r>
            <a:r>
              <a:rPr lang="cs-CZ" b="1" u="sng" dirty="0" smtClean="0">
                <a:latin typeface="+mn-lt"/>
              </a:rPr>
              <a:t>pozice</a:t>
            </a:r>
            <a:r>
              <a:rPr lang="cs-CZ" dirty="0" smtClean="0">
                <a:latin typeface="+mn-lt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415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428D96"/>
                </a:solidFill>
              </a:rPr>
              <a:t>Stanovení </a:t>
            </a:r>
            <a:r>
              <a:rPr lang="pl-PL" dirty="0">
                <a:solidFill>
                  <a:srgbClr val="428D96"/>
                </a:solidFill>
              </a:rPr>
              <a:t>sazeb </a:t>
            </a:r>
            <a:r>
              <a:rPr lang="pl-PL" dirty="0" smtClean="0">
                <a:solidFill>
                  <a:srgbClr val="428D96"/>
                </a:solidFill>
              </a:rPr>
              <a:t>mezd/platů, odměn z dohod</a:t>
            </a:r>
            <a:endParaRPr lang="pl-PL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>
                <a:latin typeface="+mj-lt"/>
              </a:rPr>
              <a:t>Maximální </a:t>
            </a:r>
            <a:r>
              <a:rPr lang="cs-CZ" sz="2000" b="1" dirty="0">
                <a:latin typeface="+mj-lt"/>
              </a:rPr>
              <a:t>limit </a:t>
            </a:r>
            <a:r>
              <a:rPr lang="cs-CZ" sz="2000" dirty="0">
                <a:latin typeface="+mj-lt"/>
              </a:rPr>
              <a:t>hrubé způsobilé měsíční mzdy/platu </a:t>
            </a:r>
            <a:r>
              <a:rPr lang="cs-CZ" sz="2000" dirty="0" smtClean="0">
                <a:latin typeface="+mj-lt"/>
              </a:rPr>
              <a:t>pro </a:t>
            </a:r>
            <a:r>
              <a:rPr lang="cs-CZ" sz="2000" b="1" dirty="0" smtClean="0">
                <a:latin typeface="+mj-lt"/>
              </a:rPr>
              <a:t>OP </a:t>
            </a:r>
            <a:r>
              <a:rPr lang="cs-CZ" sz="2000" b="1" dirty="0">
                <a:latin typeface="+mj-lt"/>
              </a:rPr>
              <a:t>VVV </a:t>
            </a:r>
            <a:r>
              <a:rPr lang="cs-CZ" sz="2000" dirty="0">
                <a:latin typeface="+mj-lt"/>
              </a:rPr>
              <a:t>je </a:t>
            </a:r>
            <a:r>
              <a:rPr lang="cs-CZ" sz="2000" dirty="0" smtClean="0">
                <a:latin typeface="+mj-lt"/>
              </a:rPr>
              <a:t>v případě pracovních smluv </a:t>
            </a:r>
            <a:r>
              <a:rPr lang="cs-CZ" sz="2000" b="1" dirty="0" smtClean="0">
                <a:latin typeface="+mj-lt"/>
              </a:rPr>
              <a:t>56.000 </a:t>
            </a:r>
            <a:r>
              <a:rPr lang="cs-CZ" sz="2000" b="1" dirty="0">
                <a:latin typeface="+mj-lt"/>
              </a:rPr>
              <a:t>Kč </a:t>
            </a:r>
            <a:r>
              <a:rPr lang="cs-CZ" dirty="0" smtClean="0"/>
              <a:t>a v případě DPČ a DPP</a:t>
            </a:r>
            <a:r>
              <a:rPr lang="cs-CZ" sz="2000" b="1" dirty="0" smtClean="0">
                <a:latin typeface="+mj-lt"/>
              </a:rPr>
              <a:t> </a:t>
            </a:r>
            <a:r>
              <a:rPr lang="cs-CZ" sz="2000" b="1" dirty="0">
                <a:latin typeface="+mj-lt"/>
              </a:rPr>
              <a:t>390 Kč/hod</a:t>
            </a:r>
            <a:r>
              <a:rPr lang="cs-CZ" sz="2000" dirty="0" smtClean="0">
                <a:latin typeface="+mj-lt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Při stanovení mezd/platů/odměn z dohod musí žadatel </a:t>
            </a:r>
            <a:r>
              <a:rPr lang="cs-CZ" b="1" dirty="0"/>
              <a:t>zohlednit sazby obvyklé v čase a </a:t>
            </a:r>
            <a:r>
              <a:rPr lang="cs-CZ" b="1" dirty="0" smtClean="0"/>
              <a:t>místě</a:t>
            </a:r>
            <a:r>
              <a:rPr lang="cs-CZ" dirty="0" smtClean="0"/>
              <a:t>.</a:t>
            </a:r>
          </a:p>
          <a:p>
            <a:pPr marL="1028700" lvl="1" indent="-342900"/>
            <a:r>
              <a:rPr lang="cs-CZ" sz="2000" dirty="0" smtClean="0">
                <a:latin typeface="+mj-lt"/>
              </a:rPr>
              <a:t>tzn</a:t>
            </a:r>
            <a:r>
              <a:rPr lang="cs-CZ" sz="2000" dirty="0">
                <a:latin typeface="+mj-lt"/>
              </a:rPr>
              <a:t>. skutečné výše mezd/platů/odměn z dohod zaměstnanců projektu nemusí při zohlednění sazeb obvyklých v čase a místě pro danou pracovní pozici dosahovat uváděného maximálního limitu stanoveného </a:t>
            </a:r>
            <a:r>
              <a:rPr lang="cs-CZ" sz="2000" dirty="0" smtClean="0">
                <a:latin typeface="+mj-lt"/>
              </a:rPr>
              <a:t>dokumentem Seznam mezd/platů ….</a:t>
            </a:r>
            <a:endParaRPr lang="cs-CZ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Mzdy/platy/odměn z dohod </a:t>
            </a:r>
            <a:r>
              <a:rPr lang="cs-CZ" b="1" dirty="0"/>
              <a:t>bezdůvodně přesahující sazby v čase a místě obvyklé</a:t>
            </a:r>
            <a:r>
              <a:rPr lang="cs-CZ" dirty="0"/>
              <a:t>, budou považovány za </a:t>
            </a:r>
            <a:r>
              <a:rPr lang="cs-CZ" b="1" dirty="0"/>
              <a:t>neefektivní a nehospodárné</a:t>
            </a:r>
            <a:r>
              <a:rPr lang="cs-CZ" dirty="0"/>
              <a:t>, i když nebudou dosahovat daného </a:t>
            </a:r>
            <a:r>
              <a:rPr lang="cs-CZ" dirty="0" smtClean="0"/>
              <a:t>limitu.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160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15797" y="2084344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388991"/>
                </a:solidFill>
                <a:cs typeface="Arial" panose="020B0604020202020204" pitchFamily="34" charset="0"/>
              </a:rPr>
              <a:t>Příloha Realizační tým</a:t>
            </a:r>
            <a:endParaRPr lang="cs-CZ" sz="2800" b="1" dirty="0">
              <a:solidFill>
                <a:srgbClr val="38899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35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428D96"/>
                </a:solidFill>
              </a:rPr>
              <a:t>Příloha Realizační tým</a:t>
            </a:r>
            <a:endParaRPr lang="pl-PL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65036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dirty="0" smtClean="0">
                <a:latin typeface="+mj-lt"/>
              </a:rPr>
              <a:t>Příloha dostupná v ISKP14+.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K žádosti o podporu nutné přiložit ve formátu Excel.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200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2000" dirty="0">
              <a:latin typeface="+mj-lt"/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026727"/>
              </p:ext>
            </p:extLst>
          </p:nvPr>
        </p:nvGraphicFramePr>
        <p:xfrm>
          <a:off x="628650" y="2837732"/>
          <a:ext cx="8096165" cy="3052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List" r:id="rId4" imgW="14601758" imgH="5505553" progId="Excel.Sheet.12">
                  <p:embed/>
                </p:oleObj>
              </mc:Choice>
              <mc:Fallback>
                <p:oleObj name="List" r:id="rId4" imgW="14601758" imgH="550555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8650" y="2837732"/>
                        <a:ext cx="8096165" cy="30529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736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428D96"/>
                </a:solidFill>
              </a:rPr>
              <a:t>Příloha Realizační tým</a:t>
            </a:r>
            <a:endParaRPr lang="pl-PL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65036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Název subjektu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název žadatele x partnera/partnerů</a:t>
            </a:r>
            <a:endParaRPr lang="cs-CZ" sz="2000" dirty="0"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Zařazení do týmu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odborný (OT) x administrativní tým (AT)</a:t>
            </a:r>
          </a:p>
          <a:p>
            <a:pPr marL="342900" indent="-3429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l-PL" dirty="0" smtClean="0">
                <a:latin typeface="+mn-lt"/>
              </a:rPr>
              <a:t>Vazba </a:t>
            </a:r>
            <a:r>
              <a:rPr lang="pl-PL" dirty="0">
                <a:latin typeface="+mn-lt"/>
              </a:rPr>
              <a:t>pracovní pozice na položku rozpočtu a název </a:t>
            </a:r>
            <a:r>
              <a:rPr lang="pl-PL" dirty="0" smtClean="0">
                <a:latin typeface="+mn-lt"/>
              </a:rPr>
              <a:t>pozice</a:t>
            </a:r>
            <a:endParaRPr lang="cs-CZ" dirty="0">
              <a:latin typeface="+mn-lt"/>
            </a:endParaRP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číslo </a:t>
            </a:r>
            <a:r>
              <a:rPr lang="cs-CZ" sz="2000" dirty="0">
                <a:latin typeface="+mj-lt"/>
              </a:rPr>
              <a:t>položky z rozpočtu </a:t>
            </a:r>
            <a:r>
              <a:rPr lang="cs-CZ" sz="2000" dirty="0" smtClean="0">
                <a:latin typeface="+mj-lt"/>
              </a:rPr>
              <a:t>projektu a název pozice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jedna pozice = jeden řádek – nerozdělovat pozice s jednou vazbou na položku rozpočtu do více řádků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b="1" dirty="0" smtClean="0">
                <a:latin typeface="+mj-lt"/>
              </a:rPr>
              <a:t>pozor</a:t>
            </a:r>
            <a:r>
              <a:rPr lang="cs-CZ" sz="2000" dirty="0" smtClean="0">
                <a:latin typeface="+mj-lt"/>
              </a:rPr>
              <a:t>: zde častá pochybení – neodpovídají názvy, kódy pozic atd.</a:t>
            </a:r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380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Z</a:t>
            </a:r>
            <a:r>
              <a:rPr lang="cs-CZ" dirty="0" smtClean="0">
                <a:solidFill>
                  <a:srgbClr val="428D96"/>
                </a:solidFill>
              </a:rPr>
              <a:t>působilé </a:t>
            </a:r>
            <a:r>
              <a:rPr lang="cs-CZ" dirty="0">
                <a:solidFill>
                  <a:srgbClr val="428D96"/>
                </a:solidFill>
              </a:rPr>
              <a:t>výdaje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400" dirty="0">
                <a:latin typeface="+mn-lt"/>
              </a:rPr>
              <a:t>Hlediska způsobilosti výdajů:</a:t>
            </a:r>
            <a:endParaRPr lang="cs-CZ" dirty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Věcná způsobilost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Časová způsobilost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Místní způsobilost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Přiměřenost výdaje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(Prokazatelnost výdaje)</a:t>
            </a:r>
          </a:p>
        </p:txBody>
      </p:sp>
    </p:spTree>
    <p:extLst>
      <p:ext uri="{BB962C8B-B14F-4D97-AF65-F5344CB8AC3E}">
        <p14:creationId xmlns:p14="http://schemas.microsoft.com/office/powerpoint/2010/main" val="357371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428D96"/>
                </a:solidFill>
              </a:rPr>
              <a:t>Příloha Realizační tým</a:t>
            </a:r>
            <a:endParaRPr lang="pl-PL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3616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Druh pracovního poměru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Pracovní smlouva, DPČ, </a:t>
            </a:r>
            <a:r>
              <a:rPr lang="cs-CZ" sz="2000" dirty="0" smtClean="0">
                <a:solidFill>
                  <a:prstClr val="black"/>
                </a:solidFill>
                <a:latin typeface="Calibri Light" panose="020F0302020204030204"/>
              </a:rPr>
              <a:t>DPP</a:t>
            </a:r>
            <a:endParaRPr lang="cs-CZ" dirty="0" smtClean="0">
              <a:latin typeface="+mn-lt"/>
            </a:endParaRPr>
          </a:p>
          <a:p>
            <a:pPr marL="342900" indent="-3429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Výše </a:t>
            </a:r>
            <a:r>
              <a:rPr lang="cs-CZ" dirty="0">
                <a:latin typeface="+mn-lt"/>
              </a:rPr>
              <a:t>měsíčního úvazku FTE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výše průměrného souhrnného </a:t>
            </a:r>
            <a:r>
              <a:rPr lang="cs-CZ" sz="2000" dirty="0">
                <a:latin typeface="+mj-lt"/>
              </a:rPr>
              <a:t>úvazku za </a:t>
            </a:r>
            <a:r>
              <a:rPr lang="cs-CZ" sz="2000" dirty="0" smtClean="0">
                <a:latin typeface="+mj-lt"/>
              </a:rPr>
              <a:t>měsíc nebo průměrný počet hodin za měsíc za všechny osoby uvedené ve sloupci Počet osob </a:t>
            </a:r>
            <a:r>
              <a:rPr lang="cs-CZ" sz="2000" dirty="0">
                <a:latin typeface="+mj-lt"/>
              </a:rPr>
              <a:t>na dané pracovní pozici</a:t>
            </a:r>
          </a:p>
          <a:p>
            <a:pPr marL="342900" indent="-3429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Počet osob na dané pracovní </a:t>
            </a:r>
            <a:r>
              <a:rPr lang="cs-CZ" dirty="0" smtClean="0">
                <a:latin typeface="+mn-lt"/>
              </a:rPr>
              <a:t>pozici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souhrnný počet osob za danou pozici</a:t>
            </a:r>
            <a:endParaRPr lang="cs-CZ" sz="2000" dirty="0"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Doba trvání </a:t>
            </a:r>
            <a:r>
              <a:rPr lang="cs-CZ" dirty="0" smtClean="0">
                <a:latin typeface="+mn-lt"/>
              </a:rPr>
              <a:t>úvazku v měsících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>
                <a:latin typeface="+mj-lt"/>
              </a:rPr>
              <a:t>počet měsíců </a:t>
            </a:r>
            <a:r>
              <a:rPr lang="cs-CZ" sz="2000" dirty="0" smtClean="0">
                <a:latin typeface="+mj-lt"/>
              </a:rPr>
              <a:t>v souladu s harmonogramem aktivit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779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428D96"/>
                </a:solidFill>
              </a:rPr>
              <a:t>Příloha Realizační tým</a:t>
            </a:r>
            <a:endParaRPr lang="pl-PL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l-PL" dirty="0">
                <a:solidFill>
                  <a:prstClr val="black"/>
                </a:solidFill>
                <a:latin typeface="Calibri" panose="020F0502020204030204"/>
              </a:rPr>
              <a:t>Sazba za 1,0 FTE u PS/ 1 hod u DPČ DPP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sazba za 1,0 FTE nebo za 1 hod. 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odpovídá sazbě uvedené v jednotkovém rozpočtu projektu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Způsob </a:t>
            </a:r>
            <a:r>
              <a:rPr lang="cs-CZ" dirty="0">
                <a:latin typeface="+mn-lt"/>
              </a:rPr>
              <a:t>stanovení výše mzdy/platu</a:t>
            </a: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</a:pPr>
            <a:r>
              <a:rPr lang="cs-CZ" sz="2000" dirty="0" smtClean="0">
                <a:latin typeface="+mj-lt"/>
              </a:rPr>
              <a:t>ve výzvě umožněn </a:t>
            </a:r>
            <a:r>
              <a:rPr lang="cs-CZ" sz="2000" dirty="0">
                <a:latin typeface="+mj-lt"/>
              </a:rPr>
              <a:t>pouze </a:t>
            </a:r>
            <a:r>
              <a:rPr lang="cs-CZ" sz="2000" dirty="0" smtClean="0">
                <a:latin typeface="+mj-lt"/>
              </a:rPr>
              <a:t>postup dle bodu 1 – </a:t>
            </a:r>
            <a:r>
              <a:rPr lang="cs-CZ" sz="2000" dirty="0">
                <a:latin typeface="+mj-lt"/>
              </a:rPr>
              <a:t>Stanovení sazby pomocí </a:t>
            </a:r>
            <a:r>
              <a:rPr lang="cs-CZ" sz="2000" dirty="0" smtClean="0">
                <a:latin typeface="+mj-lt"/>
              </a:rPr>
              <a:t>ISPV.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Způsob odměňování v </a:t>
            </a:r>
            <a:r>
              <a:rPr lang="cs-CZ" dirty="0" smtClean="0">
                <a:latin typeface="+mn-lt"/>
              </a:rPr>
              <a:t>organizaci</a:t>
            </a: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latin typeface="+mj-lt"/>
              </a:rPr>
              <a:t>mzdová x platová </a:t>
            </a:r>
            <a:r>
              <a:rPr lang="cs-CZ" sz="2000" dirty="0" smtClean="0">
                <a:latin typeface="+mj-lt"/>
              </a:rPr>
              <a:t>sféra</a:t>
            </a:r>
            <a:endParaRPr lang="cs-CZ" sz="2000" dirty="0"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Kód pozice dle </a:t>
            </a:r>
            <a:r>
              <a:rPr lang="cs-CZ" dirty="0" smtClean="0">
                <a:latin typeface="+mn-lt"/>
              </a:rPr>
              <a:t>ISPV</a:t>
            </a: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</a:pPr>
            <a:r>
              <a:rPr lang="cs-CZ" sz="2000" dirty="0" smtClean="0">
                <a:latin typeface="+mj-lt"/>
              </a:rPr>
              <a:t>Uvedený u typové pozice, případně stanoven dle postupu</a:t>
            </a:r>
            <a:r>
              <a:rPr lang="cs-CZ" sz="2000" dirty="0">
                <a:latin typeface="+mj-lt"/>
              </a:rPr>
              <a:t> v Metodickém </a:t>
            </a:r>
            <a:r>
              <a:rPr lang="cs-CZ" sz="2000" dirty="0" smtClean="0">
                <a:latin typeface="+mj-lt"/>
              </a:rPr>
              <a:t>výkladu </a:t>
            </a:r>
            <a:r>
              <a:rPr lang="cs-CZ" sz="2000" dirty="0">
                <a:latin typeface="+mj-lt"/>
              </a:rPr>
              <a:t>ke </a:t>
            </a:r>
            <a:r>
              <a:rPr lang="cs-CZ" sz="2000" dirty="0" smtClean="0">
                <a:latin typeface="+mj-lt"/>
              </a:rPr>
              <a:t>mzdám/platům. </a:t>
            </a:r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013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428D96"/>
                </a:solidFill>
              </a:rPr>
              <a:t>Příloha Realizační tým</a:t>
            </a:r>
            <a:endParaRPr lang="pl-PL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Popis </a:t>
            </a:r>
            <a:r>
              <a:rPr lang="cs-CZ" dirty="0">
                <a:latin typeface="+mn-lt"/>
              </a:rPr>
              <a:t>náplně pracovní pozice a zdůvodnění způsobu stanovení mzdy/platy</a:t>
            </a: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</a:pPr>
            <a:r>
              <a:rPr lang="cs-CZ" sz="2000" dirty="0" smtClean="0">
                <a:latin typeface="+mj-lt"/>
              </a:rPr>
              <a:t>Popis náplně práce a zapojení do projektu – velice důležité pro posouzení vhodnosti pozic, počtu osob, adekvátnosti úvazků apod.</a:t>
            </a: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latin typeface="+mj-lt"/>
              </a:rPr>
              <a:t>U</a:t>
            </a:r>
            <a:r>
              <a:rPr lang="cs-CZ" sz="2000" dirty="0" smtClean="0">
                <a:latin typeface="+mj-lt"/>
              </a:rPr>
              <a:t>vedení zdroje </a:t>
            </a:r>
            <a:r>
              <a:rPr lang="cs-CZ" sz="2000" dirty="0">
                <a:latin typeface="+mj-lt"/>
              </a:rPr>
              <a:t>dat ISPV, tj. </a:t>
            </a:r>
            <a:r>
              <a:rPr lang="cs-CZ" sz="2000" dirty="0">
                <a:latin typeface="+mj-lt"/>
                <a:hlinkClick r:id="rId3"/>
              </a:rPr>
              <a:t>http://</a:t>
            </a:r>
            <a:r>
              <a:rPr lang="cs-CZ" sz="2000" dirty="0" smtClean="0">
                <a:latin typeface="+mj-lt"/>
                <a:hlinkClick r:id="rId3"/>
              </a:rPr>
              <a:t>www.mpsv.cz/ISPV.php</a:t>
            </a:r>
            <a:r>
              <a:rPr lang="cs-CZ" sz="2000" dirty="0" smtClean="0">
                <a:latin typeface="+mj-lt"/>
              </a:rPr>
              <a:t>  </a:t>
            </a:r>
            <a:r>
              <a:rPr lang="cs-CZ" sz="2000" dirty="0">
                <a:latin typeface="+mj-lt"/>
              </a:rPr>
              <a:t>nebo </a:t>
            </a:r>
            <a:r>
              <a:rPr lang="cs-CZ" sz="2000" dirty="0">
                <a:latin typeface="+mj-lt"/>
                <a:hlinkClick r:id="rId4"/>
              </a:rPr>
              <a:t>https://www.ispv.cz</a:t>
            </a:r>
            <a:r>
              <a:rPr lang="cs-CZ" sz="2000" dirty="0" smtClean="0">
                <a:latin typeface="+mj-lt"/>
                <a:hlinkClick r:id="rId4"/>
              </a:rPr>
              <a:t>/</a:t>
            </a:r>
            <a:r>
              <a:rPr lang="cs-CZ" sz="2000" dirty="0" smtClean="0">
                <a:latin typeface="+mj-lt"/>
              </a:rPr>
              <a:t>  </a:t>
            </a:r>
            <a:r>
              <a:rPr lang="cs-CZ" sz="2000" dirty="0">
                <a:latin typeface="+mj-lt"/>
              </a:rPr>
              <a:t>včetně roku a čtvrtletí/pololetí, za který byly dané statistické údaje </a:t>
            </a:r>
            <a:r>
              <a:rPr lang="cs-CZ" sz="2000" dirty="0" smtClean="0">
                <a:latin typeface="+mj-lt"/>
              </a:rPr>
              <a:t>sestaveny.</a:t>
            </a: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</a:pPr>
            <a:r>
              <a:rPr lang="cs-CZ" sz="2000" dirty="0" smtClean="0">
                <a:latin typeface="+mj-lt"/>
              </a:rPr>
              <a:t>Pokud pro typovou </a:t>
            </a:r>
            <a:r>
              <a:rPr lang="cs-CZ" sz="2000" dirty="0">
                <a:latin typeface="+mj-lt"/>
              </a:rPr>
              <a:t>pozici </a:t>
            </a: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uvedenou </a:t>
            </a:r>
            <a:r>
              <a:rPr lang="cs-CZ" sz="2000" dirty="0" smtClean="0">
                <a:solidFill>
                  <a:prstClr val="black"/>
                </a:solidFill>
                <a:latin typeface="Calibri Light" panose="020F0302020204030204"/>
              </a:rPr>
              <a:t>v Metodickém výkladu </a:t>
            </a:r>
            <a:r>
              <a:rPr lang="cs-CZ" sz="2000" dirty="0" smtClean="0">
                <a:latin typeface="+mj-lt"/>
              </a:rPr>
              <a:t>zvolí žadatel jiný </a:t>
            </a:r>
            <a:r>
              <a:rPr lang="cs-CZ" sz="2000" dirty="0">
                <a:latin typeface="+mj-lt"/>
              </a:rPr>
              <a:t>kód, je </a:t>
            </a:r>
            <a:r>
              <a:rPr lang="cs-CZ" sz="2000" dirty="0" smtClean="0">
                <a:latin typeface="+mj-lt"/>
              </a:rPr>
              <a:t>nutné</a:t>
            </a:r>
            <a:r>
              <a:rPr lang="cs-CZ" sz="2000" dirty="0">
                <a:latin typeface="+mj-lt"/>
              </a:rPr>
              <a:t> </a:t>
            </a:r>
            <a:r>
              <a:rPr lang="cs-CZ" sz="2000" dirty="0" smtClean="0">
                <a:latin typeface="+mj-lt"/>
              </a:rPr>
              <a:t>uvést zdůvodnění.</a:t>
            </a:r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69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15797" y="2084344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388991"/>
                </a:solidFill>
                <a:cs typeface="Arial" panose="020B0604020202020204" pitchFamily="34" charset="0"/>
              </a:rPr>
              <a:t>Nezpůsobilé </a:t>
            </a:r>
            <a:r>
              <a:rPr lang="cs-CZ" sz="2800" b="1" dirty="0" smtClean="0">
                <a:solidFill>
                  <a:srgbClr val="388991"/>
                </a:solidFill>
                <a:cs typeface="Arial" panose="020B0604020202020204" pitchFamily="34" charset="0"/>
              </a:rPr>
              <a:t>výdaje – </a:t>
            </a:r>
            <a:r>
              <a:rPr lang="cs-CZ" sz="2800" b="1" dirty="0">
                <a:solidFill>
                  <a:srgbClr val="388991"/>
                </a:solidFill>
                <a:cs typeface="Arial" panose="020B0604020202020204" pitchFamily="34" charset="0"/>
              </a:rPr>
              <a:t>vyloučené aktivity</a:t>
            </a:r>
          </a:p>
        </p:txBody>
      </p:sp>
    </p:spTree>
    <p:extLst>
      <p:ext uri="{BB962C8B-B14F-4D97-AF65-F5344CB8AC3E}">
        <p14:creationId xmlns:p14="http://schemas.microsoft.com/office/powerpoint/2010/main" val="388681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Nezpůsobilé </a:t>
            </a:r>
            <a:r>
              <a:rPr lang="cs-CZ" dirty="0" smtClean="0">
                <a:solidFill>
                  <a:srgbClr val="428D96"/>
                </a:solidFill>
              </a:rPr>
              <a:t>výdaje – Vyloučené aktivity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800" dirty="0" smtClean="0"/>
              <a:t>Zřizování </a:t>
            </a:r>
            <a:r>
              <a:rPr lang="cs-CZ" sz="1800" dirty="0"/>
              <a:t>následujících pracovních pozic </a:t>
            </a:r>
            <a:r>
              <a:rPr lang="cs-CZ" sz="1800" b="1" dirty="0"/>
              <a:t>ve školách</a:t>
            </a:r>
            <a:r>
              <a:rPr lang="cs-CZ" sz="1800" dirty="0"/>
              <a:t>: </a:t>
            </a:r>
            <a:r>
              <a:rPr lang="cs-CZ" sz="1800" u="sng" dirty="0"/>
              <a:t>školní asistent, asistent pedagoga, školní psycholog, speciální pedagog, sociální pedagog, kariérový poradce, zapojení ICT technika do výuky, koordinátor spolupráce školy a zaměstnavatele, odborník z praxe ve výuce</a:t>
            </a:r>
            <a:r>
              <a:rPr lang="cs-CZ" sz="1800" dirty="0"/>
              <a:t>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800" b="1" dirty="0" smtClean="0"/>
              <a:t>Stáže pedagogů </a:t>
            </a:r>
            <a:r>
              <a:rPr lang="cs-CZ" sz="1800" dirty="0" smtClean="0"/>
              <a:t>škol u zaměstnavatelů</a:t>
            </a:r>
            <a:r>
              <a:rPr lang="cs-CZ" sz="1800" dirty="0"/>
              <a:t>, </a:t>
            </a:r>
            <a:r>
              <a:rPr lang="cs-CZ" sz="1800" dirty="0" smtClean="0"/>
              <a:t>realizace </a:t>
            </a:r>
            <a:r>
              <a:rPr lang="cs-CZ" sz="1800" b="1" dirty="0"/>
              <a:t>individuálních vzdělávacích kurzů</a:t>
            </a:r>
            <a:r>
              <a:rPr lang="cs-CZ" sz="1800" dirty="0"/>
              <a:t> pedagogických pracovníků uvedených v databázi DVPP</a:t>
            </a:r>
            <a:r>
              <a:rPr lang="cs-CZ" sz="1800" dirty="0" smtClean="0"/>
              <a:t>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800" dirty="0" smtClean="0"/>
              <a:t>Aktivity </a:t>
            </a:r>
            <a:r>
              <a:rPr lang="cs-CZ" sz="1800" dirty="0"/>
              <a:t>vedoucí k zařazování a udržení dětí a žáků ve školách zřizovaných dle § 16 odst. 9 školského zákona.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800" b="1" dirty="0" smtClean="0"/>
              <a:t>Zahraniční </a:t>
            </a:r>
            <a:r>
              <a:rPr lang="cs-CZ" sz="1800" b="1" dirty="0"/>
              <a:t>pobyty </a:t>
            </a:r>
            <a:r>
              <a:rPr lang="cs-CZ" sz="1800" dirty="0"/>
              <a:t>dětí a žáků ZŠ, </a:t>
            </a:r>
            <a:r>
              <a:rPr lang="cs-CZ" sz="1800" b="1" dirty="0" smtClean="0"/>
              <a:t>adaptační </a:t>
            </a:r>
            <a:r>
              <a:rPr lang="cs-CZ" sz="1800" b="1" dirty="0"/>
              <a:t>pobyty </a:t>
            </a:r>
            <a:r>
              <a:rPr lang="cs-CZ" sz="1800" dirty="0"/>
              <a:t>dětí a žáků při přechodech mezi stupni škol </a:t>
            </a:r>
            <a:r>
              <a:rPr lang="cs-CZ" sz="1800" dirty="0" smtClean="0"/>
              <a:t>a </a:t>
            </a:r>
            <a:r>
              <a:rPr lang="cs-CZ" sz="1800" dirty="0"/>
              <a:t>stupni vzdělávání, vícedenní akce typu </a:t>
            </a:r>
            <a:r>
              <a:rPr lang="cs-CZ" sz="1800" b="1" dirty="0"/>
              <a:t>motivačního </a:t>
            </a:r>
            <a:r>
              <a:rPr lang="cs-CZ" sz="1800" b="1" dirty="0" smtClean="0"/>
              <a:t>soustředění, pohybové </a:t>
            </a:r>
            <a:r>
              <a:rPr lang="cs-CZ" sz="1800" b="1" dirty="0"/>
              <a:t>(sportovní) aktivity</a:t>
            </a:r>
            <a:r>
              <a:rPr lang="cs-CZ" sz="1800" dirty="0" smtClean="0"/>
              <a:t>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3772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Nezpůsobilé </a:t>
            </a:r>
            <a:r>
              <a:rPr lang="cs-CZ" dirty="0" smtClean="0">
                <a:solidFill>
                  <a:srgbClr val="428D96"/>
                </a:solidFill>
              </a:rPr>
              <a:t>výdaje – Vyloučené aktivity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113345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Aktivity </a:t>
            </a:r>
            <a:r>
              <a:rPr lang="cs-CZ" dirty="0">
                <a:latin typeface="+mn-lt"/>
              </a:rPr>
              <a:t>vedoucí k technickému zhodnocení budov, k pořízení dlouhodobého hmotného/nehmotného investičního majetku.</a:t>
            </a:r>
          </a:p>
          <a:p>
            <a:pPr marL="1028700" lvl="1" indent="-342900">
              <a:lnSpc>
                <a:spcPct val="140000"/>
              </a:lnSpc>
            </a:pPr>
            <a:r>
              <a:rPr lang="cs-CZ" sz="2000" dirty="0" smtClean="0">
                <a:latin typeface="+mj-lt"/>
              </a:rPr>
              <a:t>V rámci výzvy </a:t>
            </a:r>
            <a:r>
              <a:rPr lang="cs-CZ" sz="2000" dirty="0">
                <a:latin typeface="+mj-lt"/>
              </a:rPr>
              <a:t>nejsou způsobilé </a:t>
            </a:r>
            <a:r>
              <a:rPr lang="cs-CZ" sz="2000" u="sng" dirty="0">
                <a:latin typeface="+mj-lt"/>
              </a:rPr>
              <a:t>investiční výdaje</a:t>
            </a:r>
            <a:r>
              <a:rPr lang="cs-CZ" sz="2000" dirty="0">
                <a:latin typeface="+mj-lt"/>
              </a:rPr>
              <a:t>.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Příklady </a:t>
            </a:r>
            <a:r>
              <a:rPr lang="cs-CZ" dirty="0">
                <a:latin typeface="+mn-lt"/>
              </a:rPr>
              <a:t>nezpůsobilých přímých výdajů pro projekty v rámci této výzvy:</a:t>
            </a:r>
          </a:p>
          <a:p>
            <a:pPr marL="1028700" lvl="1" indent="-342900">
              <a:lnSpc>
                <a:spcPct val="140000"/>
              </a:lnSpc>
            </a:pPr>
            <a:r>
              <a:rPr lang="cs-CZ" sz="2000" dirty="0">
                <a:latin typeface="+mj-lt"/>
              </a:rPr>
              <a:t>výdaje spojené s výkonem funkce člena Řídicího výboru;</a:t>
            </a:r>
          </a:p>
          <a:p>
            <a:pPr marL="1028700" lvl="1" indent="-342900">
              <a:lnSpc>
                <a:spcPct val="140000"/>
              </a:lnSpc>
            </a:pPr>
            <a:r>
              <a:rPr lang="cs-CZ" sz="2000" dirty="0">
                <a:latin typeface="+mj-lt"/>
              </a:rPr>
              <a:t>výdaje spojené se zahraničními pobyty dětí a žáků.</a:t>
            </a:r>
          </a:p>
        </p:txBody>
      </p:sp>
    </p:spTree>
    <p:extLst>
      <p:ext uri="{BB962C8B-B14F-4D97-AF65-F5344CB8AC3E}">
        <p14:creationId xmlns:p14="http://schemas.microsoft.com/office/powerpoint/2010/main" val="182178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15797" y="2084344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388991"/>
                </a:solidFill>
                <a:cs typeface="Arial" panose="020B0604020202020204" pitchFamily="34" charset="0"/>
              </a:rPr>
              <a:t>Hodnotící kritéria</a:t>
            </a:r>
            <a:endParaRPr lang="cs-CZ" sz="2800" b="1" dirty="0">
              <a:solidFill>
                <a:srgbClr val="38899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06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Hodnotící </a:t>
            </a:r>
            <a:r>
              <a:rPr lang="cs-CZ" dirty="0" smtClean="0">
                <a:solidFill>
                  <a:srgbClr val="428D96"/>
                </a:solidFill>
              </a:rPr>
              <a:t>kritéria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22884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>
                <a:latin typeface="+mn-lt"/>
              </a:rPr>
              <a:t>V1.1 – Struktura a velikost administrativního týmu (úvazky včetně případného externího zajištění) (max. </a:t>
            </a:r>
            <a:r>
              <a:rPr lang="cs-CZ" dirty="0" smtClean="0">
                <a:latin typeface="+mn-lt"/>
              </a:rPr>
              <a:t>2 </a:t>
            </a:r>
            <a:r>
              <a:rPr lang="cs-CZ" dirty="0">
                <a:latin typeface="+mn-lt"/>
              </a:rPr>
              <a:t>body</a:t>
            </a:r>
            <a:r>
              <a:rPr lang="cs-CZ" dirty="0" smtClean="0">
                <a:latin typeface="+mn-lt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+mn-lt"/>
              </a:rPr>
              <a:t>V1.2 – Struktura a velikost odborného týmu (úvazky včetně případného externího zajištění) (max. 6 bodů)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Zhodnocení </a:t>
            </a:r>
            <a:r>
              <a:rPr lang="cs-CZ" dirty="0"/>
              <a:t>plánovaných </a:t>
            </a:r>
            <a:r>
              <a:rPr lang="cs-CZ" b="1" dirty="0"/>
              <a:t>pozic, počtu </a:t>
            </a:r>
            <a:r>
              <a:rPr lang="cs-CZ" b="1" dirty="0" smtClean="0"/>
              <a:t>osob, úvazků</a:t>
            </a:r>
            <a:r>
              <a:rPr lang="cs-CZ" b="1" dirty="0"/>
              <a:t> </a:t>
            </a:r>
            <a:r>
              <a:rPr lang="cs-CZ" b="1" dirty="0" smtClean="0"/>
              <a:t>a délky zapojení;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N</a:t>
            </a:r>
            <a:r>
              <a:rPr lang="cs-CZ" dirty="0" smtClean="0"/>
              <a:t>adhodnocení </a:t>
            </a:r>
            <a:r>
              <a:rPr lang="cs-CZ" dirty="0"/>
              <a:t>nebo </a:t>
            </a:r>
            <a:r>
              <a:rPr lang="cs-CZ" dirty="0" smtClean="0"/>
              <a:t>podhodnocení –&gt; </a:t>
            </a:r>
            <a:r>
              <a:rPr lang="cs-CZ" b="1" dirty="0"/>
              <a:t>krácení </a:t>
            </a:r>
            <a:r>
              <a:rPr lang="cs-CZ" b="1" dirty="0" smtClean="0"/>
              <a:t>bodů</a:t>
            </a:r>
            <a:r>
              <a:rPr lang="cs-CZ" dirty="0" smtClean="0"/>
              <a:t>;</a:t>
            </a:r>
          </a:p>
          <a:p>
            <a:pPr marL="800100" lvl="2" indent="-342900">
              <a:lnSpc>
                <a:spcPct val="150000"/>
              </a:lnSpc>
              <a:spcBef>
                <a:spcPts val="1000"/>
              </a:spcBef>
            </a:pPr>
            <a:r>
              <a:rPr lang="cs-CZ" b="1" dirty="0">
                <a:latin typeface="+mj-lt"/>
              </a:rPr>
              <a:t>Nadhodnocení</a:t>
            </a:r>
            <a:r>
              <a:rPr lang="cs-CZ" dirty="0">
                <a:latin typeface="+mj-lt"/>
              </a:rPr>
              <a:t> </a:t>
            </a:r>
            <a:r>
              <a:rPr lang="cs-CZ" dirty="0" smtClean="0">
                <a:latin typeface="+mj-lt"/>
              </a:rPr>
              <a:t>AT a OT následně </a:t>
            </a:r>
            <a:r>
              <a:rPr lang="cs-CZ" dirty="0">
                <a:latin typeface="+mj-lt"/>
              </a:rPr>
              <a:t>zohledněno v kritériu 4.1, kde je příslušně </a:t>
            </a:r>
            <a:r>
              <a:rPr lang="cs-CZ" b="1" dirty="0">
                <a:latin typeface="+mj-lt"/>
              </a:rPr>
              <a:t>krácen rozpočet</a:t>
            </a:r>
            <a:r>
              <a:rPr lang="cs-CZ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181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Hodnotící </a:t>
            </a:r>
            <a:r>
              <a:rPr lang="cs-CZ" dirty="0" smtClean="0">
                <a:solidFill>
                  <a:srgbClr val="428D96"/>
                </a:solidFill>
              </a:rPr>
              <a:t>kritéria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1386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+mn-lt"/>
              </a:rPr>
              <a:t>V4.1 </a:t>
            </a:r>
            <a:r>
              <a:rPr lang="cs-CZ" dirty="0">
                <a:latin typeface="+mn-lt"/>
              </a:rPr>
              <a:t>– Přiměřenost a provázanost rozpočtu k obsahové náplni a rozsahu projektu (max. 7</a:t>
            </a:r>
            <a:r>
              <a:rPr lang="cs-CZ" dirty="0" smtClean="0">
                <a:latin typeface="+mn-lt"/>
              </a:rPr>
              <a:t> </a:t>
            </a:r>
            <a:r>
              <a:rPr lang="cs-CZ" dirty="0">
                <a:latin typeface="+mn-lt"/>
              </a:rPr>
              <a:t>bodů</a:t>
            </a:r>
            <a:r>
              <a:rPr lang="cs-CZ" dirty="0" smtClean="0">
                <a:latin typeface="+mn-lt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Posuzuje se </a:t>
            </a:r>
            <a:r>
              <a:rPr lang="cs-CZ" dirty="0" smtClean="0"/>
              <a:t>rozpočet dle hlediska </a:t>
            </a:r>
            <a:r>
              <a:rPr lang="cs-CZ" b="1" u="sng" dirty="0" smtClean="0"/>
              <a:t>přiměřenosti</a:t>
            </a:r>
            <a:r>
              <a:rPr lang="cs-CZ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Opodstatněnost </a:t>
            </a:r>
            <a:r>
              <a:rPr lang="cs-CZ" dirty="0"/>
              <a:t>položek rozpočtu a respektování pravidla 3E – </a:t>
            </a:r>
            <a:r>
              <a:rPr lang="cs-CZ" b="1" dirty="0"/>
              <a:t>hospodárnosti, efektivnosti, účelnosti</a:t>
            </a:r>
            <a:r>
              <a:rPr lang="cs-CZ" dirty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Posuzuje se </a:t>
            </a:r>
            <a:r>
              <a:rPr lang="cs-CZ" b="1" dirty="0"/>
              <a:t>přehlednost rozpočtu </a:t>
            </a:r>
            <a:r>
              <a:rPr lang="cs-CZ" dirty="0"/>
              <a:t>– </a:t>
            </a:r>
            <a:r>
              <a:rPr lang="cs-CZ" u="sng" dirty="0"/>
              <a:t>zřejmost členění nákladů do položek a skupin a míra jejich </a:t>
            </a:r>
            <a:r>
              <a:rPr lang="cs-CZ" u="sng" dirty="0" smtClean="0"/>
              <a:t>konkretizace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550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Hodnotící </a:t>
            </a:r>
            <a:r>
              <a:rPr lang="cs-CZ" dirty="0" smtClean="0">
                <a:solidFill>
                  <a:srgbClr val="428D96"/>
                </a:solidFill>
              </a:rPr>
              <a:t>kritéria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1386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+mn-lt"/>
              </a:rPr>
              <a:t>V4.2 – Obecné podmínky způsobilosti výdajů (max. 2 body)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Posuzuje se rozpočet z pohledu obecných podmínek způsobilosti výdajů, tj. </a:t>
            </a:r>
            <a:r>
              <a:rPr lang="cs-CZ" b="1" u="sng" dirty="0"/>
              <a:t>věcné, </a:t>
            </a:r>
            <a:r>
              <a:rPr lang="cs-CZ" b="1" u="sng" dirty="0" smtClean="0"/>
              <a:t>místní </a:t>
            </a:r>
            <a:r>
              <a:rPr lang="cs-CZ" b="1" u="sng" dirty="0"/>
              <a:t>a časové </a:t>
            </a:r>
            <a:r>
              <a:rPr lang="cs-CZ" dirty="0"/>
              <a:t>způsobilosti výdajů v rozpočtu</a:t>
            </a:r>
            <a:r>
              <a:rPr lang="cs-CZ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Posuzuje se, zda rozpočet </a:t>
            </a:r>
            <a:r>
              <a:rPr lang="cs-CZ" u="sng" dirty="0" smtClean="0"/>
              <a:t>neobsahuje</a:t>
            </a:r>
            <a:r>
              <a:rPr lang="cs-CZ" dirty="0" smtClean="0"/>
              <a:t> výdaje spojené s vyloučenými aktivitami a další nezpůsobilé výdaje uvedené v PpŽP</a:t>
            </a:r>
            <a:r>
              <a:rPr lang="cs-CZ" dirty="0"/>
              <a:t> </a:t>
            </a:r>
            <a:r>
              <a:rPr lang="cs-CZ" dirty="0" smtClean="0"/>
              <a:t>– obecná část.</a:t>
            </a:r>
          </a:p>
        </p:txBody>
      </p:sp>
    </p:spTree>
    <p:extLst>
      <p:ext uri="{BB962C8B-B14F-4D97-AF65-F5344CB8AC3E}">
        <p14:creationId xmlns:p14="http://schemas.microsoft.com/office/powerpoint/2010/main" val="283475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428D96"/>
                </a:solidFill>
              </a:rPr>
              <a:t>Věcná, místní a časová </a:t>
            </a:r>
            <a:r>
              <a:rPr lang="cs-CZ" dirty="0">
                <a:solidFill>
                  <a:srgbClr val="428D96"/>
                </a:solidFill>
              </a:rPr>
              <a:t>způsobilost </a:t>
            </a:r>
            <a:r>
              <a:rPr lang="cs-CZ" dirty="0" smtClean="0">
                <a:solidFill>
                  <a:srgbClr val="428D96"/>
                </a:solidFill>
              </a:rPr>
              <a:t>výdajů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+mn-lt"/>
              </a:rPr>
              <a:t>Věcná způsobilost 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Soulad </a:t>
            </a:r>
            <a:r>
              <a:rPr lang="cs-CZ" sz="2000" dirty="0">
                <a:latin typeface="+mj-lt"/>
              </a:rPr>
              <a:t>s právními předpisy EU a </a:t>
            </a:r>
            <a:r>
              <a:rPr lang="cs-CZ" sz="2000" dirty="0" smtClean="0">
                <a:latin typeface="+mj-lt"/>
              </a:rPr>
              <a:t>ČR; 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solidFill>
                  <a:prstClr val="black"/>
                </a:solidFill>
                <a:latin typeface="Calibri Light" panose="020F0302020204030204"/>
              </a:rPr>
              <a:t>Výzvou Místní </a:t>
            </a: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akční plány rozvoje vzdělávání </a:t>
            </a:r>
            <a:r>
              <a:rPr lang="cs-CZ" sz="2000" dirty="0" smtClean="0">
                <a:solidFill>
                  <a:prstClr val="black"/>
                </a:solidFill>
                <a:latin typeface="Calibri Light" panose="020F0302020204030204"/>
              </a:rPr>
              <a:t>II;</a:t>
            </a:r>
            <a:endParaRPr lang="cs-CZ" sz="2000" dirty="0" smtClean="0">
              <a:latin typeface="+mj-lt"/>
            </a:endParaRP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Pravidly </a:t>
            </a:r>
            <a:r>
              <a:rPr lang="cs-CZ" sz="2000" dirty="0">
                <a:latin typeface="+mj-lt"/>
              </a:rPr>
              <a:t>pro žadatele a příjemce (dále PpŽP) – obecná a specifická </a:t>
            </a:r>
            <a:r>
              <a:rPr lang="cs-CZ" sz="2000" dirty="0" smtClean="0">
                <a:latin typeface="+mj-lt"/>
              </a:rPr>
              <a:t>část; 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Metodickými </a:t>
            </a:r>
            <a:r>
              <a:rPr lang="cs-CZ" sz="2000" dirty="0">
                <a:latin typeface="+mj-lt"/>
              </a:rPr>
              <a:t>dopisy </a:t>
            </a:r>
            <a:r>
              <a:rPr lang="cs-CZ" sz="2000" dirty="0" smtClean="0">
                <a:latin typeface="+mj-lt"/>
              </a:rPr>
              <a:t>– </a:t>
            </a:r>
            <a:r>
              <a:rPr lang="cs-CZ" sz="2000" dirty="0">
                <a:latin typeface="+mj-lt"/>
              </a:rPr>
              <a:t>Seznam mezd/platů a možné postupy stanovení mezd/platů pro zaměstnance/pracovníky podílející se na realizaci </a:t>
            </a:r>
            <a:r>
              <a:rPr lang="cs-CZ" sz="2000" dirty="0" smtClean="0">
                <a:latin typeface="+mj-lt"/>
              </a:rPr>
              <a:t>projektů</a:t>
            </a:r>
            <a:r>
              <a:rPr lang="cs-CZ" sz="2000" dirty="0">
                <a:latin typeface="+mj-lt"/>
              </a:rPr>
              <a:t> </a:t>
            </a:r>
            <a:r>
              <a:rPr lang="cs-CZ" sz="2000" dirty="0" smtClean="0">
                <a:latin typeface="+mj-lt"/>
              </a:rPr>
              <a:t>OP VVV apod</a:t>
            </a:r>
            <a:r>
              <a:rPr lang="cs-CZ" sz="2000" dirty="0">
                <a:latin typeface="+mj-lt"/>
              </a:rPr>
              <a:t>..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+mn-lt"/>
              </a:rPr>
              <a:t>Místní způsobilost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Místo </a:t>
            </a:r>
            <a:r>
              <a:rPr lang="cs-CZ" sz="2000" dirty="0">
                <a:latin typeface="+mj-lt"/>
              </a:rPr>
              <a:t>dopadu </a:t>
            </a:r>
            <a:r>
              <a:rPr lang="cs-CZ" sz="2000" dirty="0" smtClean="0">
                <a:latin typeface="+mj-lt"/>
              </a:rPr>
              <a:t>a realizace </a:t>
            </a:r>
            <a:r>
              <a:rPr lang="cs-CZ" sz="2000" dirty="0">
                <a:latin typeface="+mj-lt"/>
              </a:rPr>
              <a:t>projektu – </a:t>
            </a:r>
            <a:r>
              <a:rPr lang="cs-CZ" sz="2000" u="sng" dirty="0" smtClean="0">
                <a:latin typeface="+mj-lt"/>
              </a:rPr>
              <a:t>území ČR</a:t>
            </a:r>
            <a:r>
              <a:rPr lang="cs-CZ" sz="2000" dirty="0" smtClean="0">
                <a:latin typeface="+mj-lt"/>
              </a:rPr>
              <a:t>;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vybrané </a:t>
            </a:r>
            <a:r>
              <a:rPr lang="cs-CZ" sz="2000" dirty="0">
                <a:latin typeface="+mj-lt"/>
              </a:rPr>
              <a:t>aktivity projektu </a:t>
            </a:r>
            <a:r>
              <a:rPr lang="cs-CZ" sz="2000" dirty="0" smtClean="0">
                <a:latin typeface="+mj-lt"/>
              </a:rPr>
              <a:t>– místo realizace i </a:t>
            </a:r>
            <a:r>
              <a:rPr lang="cs-CZ" sz="2000" dirty="0">
                <a:latin typeface="+mj-lt"/>
              </a:rPr>
              <a:t>mimo </a:t>
            </a:r>
            <a:r>
              <a:rPr lang="cs-CZ" sz="2000" dirty="0" smtClean="0">
                <a:latin typeface="+mj-lt"/>
              </a:rPr>
              <a:t>ČR </a:t>
            </a:r>
            <a:r>
              <a:rPr lang="cs-CZ" sz="2000" dirty="0">
                <a:latin typeface="+mj-lt"/>
              </a:rPr>
              <a:t>v rámci EU.</a:t>
            </a:r>
            <a:endParaRPr lang="cs-CZ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382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15797" y="2084344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388991"/>
                </a:solidFill>
                <a:cs typeface="Arial" panose="020B0604020202020204" pitchFamily="34" charset="0"/>
              </a:rPr>
              <a:t>Děkuji za pozornost</a:t>
            </a:r>
            <a:endParaRPr lang="cs-CZ" sz="2800" b="1" dirty="0">
              <a:solidFill>
                <a:srgbClr val="38899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63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428D96"/>
                </a:solidFill>
              </a:rPr>
              <a:t>Věcná, místní a časová </a:t>
            </a:r>
            <a:r>
              <a:rPr lang="cs-CZ" dirty="0">
                <a:solidFill>
                  <a:srgbClr val="428D96"/>
                </a:solidFill>
              </a:rPr>
              <a:t>způsobilost </a:t>
            </a:r>
            <a:r>
              <a:rPr lang="cs-CZ" dirty="0" smtClean="0">
                <a:solidFill>
                  <a:srgbClr val="428D96"/>
                </a:solidFill>
              </a:rPr>
              <a:t>výdajů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+mn-lt"/>
              </a:rPr>
              <a:t>Časová způsobilost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Způsobilé výdaje = výdaje související </a:t>
            </a:r>
            <a:r>
              <a:rPr lang="cs-CZ" sz="2000" dirty="0">
                <a:latin typeface="+mj-lt"/>
              </a:rPr>
              <a:t>s náklady, které vznikly v průběhu realizace projektu. </a:t>
            </a:r>
            <a:endParaRPr lang="cs-CZ" sz="2000" dirty="0" smtClean="0">
              <a:latin typeface="+mj-lt"/>
            </a:endParaRP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Datum </a:t>
            </a:r>
            <a:r>
              <a:rPr lang="cs-CZ" sz="2000" dirty="0">
                <a:latin typeface="+mj-lt"/>
              </a:rPr>
              <a:t>způsobilosti výdajů </a:t>
            </a:r>
            <a:r>
              <a:rPr lang="cs-CZ" sz="2000" dirty="0" smtClean="0">
                <a:latin typeface="+mj-lt"/>
              </a:rPr>
              <a:t>= datum</a:t>
            </a:r>
            <a:r>
              <a:rPr lang="cs-CZ" sz="2000" dirty="0">
                <a:latin typeface="+mj-lt"/>
              </a:rPr>
              <a:t>, od kdy je možné zahájit fyzickou </a:t>
            </a:r>
            <a:r>
              <a:rPr lang="cs-CZ" sz="2000" dirty="0" smtClean="0">
                <a:latin typeface="+mj-lt"/>
              </a:rPr>
              <a:t>realizaci:</a:t>
            </a:r>
            <a:endParaRPr lang="cs-CZ" sz="2000" dirty="0">
              <a:latin typeface="+mj-lt"/>
            </a:endParaRPr>
          </a:p>
          <a:p>
            <a:pPr marL="1485900" lvl="2" indent="-342900">
              <a:lnSpc>
                <a:spcPct val="100000"/>
              </a:lnSpc>
            </a:pPr>
            <a:r>
              <a:rPr lang="cs-CZ" dirty="0" smtClean="0">
                <a:latin typeface="+mj-lt"/>
              </a:rPr>
              <a:t>aktivity </a:t>
            </a:r>
            <a:r>
              <a:rPr lang="cs-CZ" dirty="0">
                <a:latin typeface="+mj-lt"/>
              </a:rPr>
              <a:t>č. 1, 2 (vyjma podaktivity č. 2.5) a 3 </a:t>
            </a:r>
            <a:r>
              <a:rPr lang="cs-CZ" dirty="0" smtClean="0">
                <a:latin typeface="+mj-lt"/>
              </a:rPr>
              <a:t>– </a:t>
            </a:r>
            <a:r>
              <a:rPr lang="cs-CZ" b="1" dirty="0">
                <a:latin typeface="+mj-lt"/>
              </a:rPr>
              <a:t>1. 5. 2017</a:t>
            </a:r>
          </a:p>
          <a:p>
            <a:pPr marL="1485900" lvl="2" indent="-342900">
              <a:lnSpc>
                <a:spcPct val="100000"/>
              </a:lnSpc>
            </a:pPr>
            <a:r>
              <a:rPr lang="cs-CZ" dirty="0" smtClean="0">
                <a:latin typeface="+mj-lt"/>
              </a:rPr>
              <a:t>podaktivita </a:t>
            </a:r>
            <a:r>
              <a:rPr lang="cs-CZ" dirty="0">
                <a:latin typeface="+mj-lt"/>
              </a:rPr>
              <a:t>č. 2.5 </a:t>
            </a:r>
            <a:r>
              <a:rPr lang="cs-CZ" dirty="0" smtClean="0">
                <a:latin typeface="+mj-lt"/>
              </a:rPr>
              <a:t>– </a:t>
            </a:r>
            <a:r>
              <a:rPr lang="cs-CZ" b="1" dirty="0">
                <a:latin typeface="+mj-lt"/>
              </a:rPr>
              <a:t>1. 1. </a:t>
            </a:r>
            <a:r>
              <a:rPr lang="cs-CZ" b="1" dirty="0" smtClean="0">
                <a:latin typeface="+mj-lt"/>
              </a:rPr>
              <a:t>2018</a:t>
            </a:r>
            <a:endParaRPr lang="cs-CZ" dirty="0">
              <a:latin typeface="+mj-lt"/>
            </a:endParaRPr>
          </a:p>
          <a:p>
            <a:pPr marL="1485900" lvl="2" indent="-342900">
              <a:lnSpc>
                <a:spcPct val="100000"/>
              </a:lnSpc>
            </a:pPr>
            <a:r>
              <a:rPr lang="cs-CZ" dirty="0" smtClean="0">
                <a:latin typeface="+mj-lt"/>
              </a:rPr>
              <a:t>aktivita </a:t>
            </a:r>
            <a:r>
              <a:rPr lang="cs-CZ" dirty="0">
                <a:latin typeface="+mj-lt"/>
              </a:rPr>
              <a:t>č. 4 </a:t>
            </a:r>
            <a:r>
              <a:rPr lang="cs-CZ" dirty="0" smtClean="0">
                <a:latin typeface="+mj-lt"/>
              </a:rPr>
              <a:t>– je </a:t>
            </a:r>
            <a:r>
              <a:rPr lang="cs-CZ" dirty="0">
                <a:latin typeface="+mj-lt"/>
              </a:rPr>
              <a:t>možné zahájit realizaci </a:t>
            </a:r>
            <a:r>
              <a:rPr lang="cs-CZ" b="1" dirty="0">
                <a:latin typeface="+mj-lt"/>
              </a:rPr>
              <a:t>po úspěšném splnění první fáze hodnocení</a:t>
            </a:r>
            <a:r>
              <a:rPr lang="cs-CZ" dirty="0">
                <a:latin typeface="+mj-lt"/>
              </a:rPr>
              <a:t> (tj. datum způsobilosti výdajů je pro tuto aktivitu stanoveno od data, kdy žádost o podporu splnila všechny náležitosti při hodnocení přijatelnosti a formálních náležitostí).</a:t>
            </a:r>
          </a:p>
        </p:txBody>
      </p:sp>
    </p:spTree>
    <p:extLst>
      <p:ext uri="{BB962C8B-B14F-4D97-AF65-F5344CB8AC3E}">
        <p14:creationId xmlns:p14="http://schemas.microsoft.com/office/powerpoint/2010/main" val="89362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428D96"/>
                </a:solidFill>
              </a:rPr>
              <a:t>Přiměřenost výdajů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138612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Dosažení </a:t>
            </a:r>
            <a:r>
              <a:rPr lang="cs-CZ" dirty="0">
                <a:latin typeface="+mn-lt"/>
              </a:rPr>
              <a:t>optimálního vztahu mezi hospodárností, účelností a efektivností výdajů.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Hospodárností </a:t>
            </a:r>
            <a:r>
              <a:rPr lang="cs-CZ" sz="2000" dirty="0">
                <a:latin typeface="+mj-lt"/>
              </a:rPr>
              <a:t>se rozumí dosažení odpovídající kvality plněných úkolů za minimální cenu.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Efektivnost </a:t>
            </a:r>
            <a:r>
              <a:rPr lang="cs-CZ" sz="2000" dirty="0">
                <a:latin typeface="+mj-lt"/>
              </a:rPr>
              <a:t>poměřuje účinnost vložených zdrojů s užitkem, který se danou aktivitou získá.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Účelností </a:t>
            </a:r>
            <a:r>
              <a:rPr lang="cs-CZ" sz="2000" dirty="0">
                <a:latin typeface="+mj-lt"/>
              </a:rPr>
              <a:t>je takové použití prostředků, které zajistí optimální míru dosažení cílů při plnění stanovených úkolů</a:t>
            </a:r>
            <a:r>
              <a:rPr lang="cs-CZ" sz="2000" dirty="0" smtClean="0">
                <a:latin typeface="+mj-lt"/>
              </a:rPr>
              <a:t>.</a:t>
            </a:r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885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Celkové způsobilé výdaje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altLang="cs-CZ" u="sng" dirty="0" smtClean="0">
                <a:latin typeface="+mn-lt"/>
              </a:rPr>
              <a:t>Zjednodušené vykazování </a:t>
            </a:r>
            <a:r>
              <a:rPr lang="cs-CZ" altLang="cs-CZ" dirty="0" smtClean="0">
                <a:latin typeface="+mn-lt"/>
              </a:rPr>
              <a:t>formou financování </a:t>
            </a:r>
            <a:r>
              <a:rPr lang="cs-CZ" altLang="cs-CZ" dirty="0">
                <a:latin typeface="+mn-lt"/>
              </a:rPr>
              <a:t>paušální sazbou 40 % přímých způsobilých nákladů na </a:t>
            </a:r>
            <a:r>
              <a:rPr lang="cs-CZ" altLang="cs-CZ" dirty="0" smtClean="0">
                <a:latin typeface="+mn-lt"/>
              </a:rPr>
              <a:t>zaměstnance.</a:t>
            </a:r>
            <a:endParaRPr lang="cs-CZ" altLang="cs-CZ" b="1" dirty="0" smtClean="0">
              <a:latin typeface="+mn-lt"/>
            </a:endParaRPr>
          </a:p>
          <a:p>
            <a:pPr marL="1028700" lvl="1" indent="-342900">
              <a:lnSpc>
                <a:spcPct val="120000"/>
              </a:lnSpc>
            </a:pPr>
            <a:r>
              <a:rPr lang="cs-CZ" altLang="cs-CZ" sz="2000" dirty="0" smtClean="0">
                <a:latin typeface="+mj-lt"/>
              </a:rPr>
              <a:t>V rozpočtu projektu plánovány pouze </a:t>
            </a:r>
            <a:r>
              <a:rPr lang="cs-CZ" altLang="cs-CZ" sz="2000" b="1" dirty="0" smtClean="0">
                <a:latin typeface="+mj-lt"/>
              </a:rPr>
              <a:t>osobní výdaje </a:t>
            </a:r>
            <a:r>
              <a:rPr lang="cs-CZ" altLang="cs-CZ" sz="2000" dirty="0" smtClean="0">
                <a:latin typeface="+mj-lt"/>
              </a:rPr>
              <a:t>(realizační tým), paušální náklady dopočteny sazbou </a:t>
            </a:r>
            <a:r>
              <a:rPr lang="cs-CZ" altLang="cs-CZ" sz="2000" dirty="0">
                <a:latin typeface="+mj-lt"/>
              </a:rPr>
              <a:t>40 % </a:t>
            </a:r>
            <a:r>
              <a:rPr lang="cs-CZ" altLang="cs-CZ" sz="2000" dirty="0" smtClean="0">
                <a:latin typeface="+mj-lt"/>
              </a:rPr>
              <a:t>z osobních výdajů.</a:t>
            </a:r>
          </a:p>
          <a:p>
            <a:pPr marL="1028700" lvl="1" indent="-342900">
              <a:lnSpc>
                <a:spcPct val="120000"/>
              </a:lnSpc>
            </a:pPr>
            <a:r>
              <a:rPr lang="cs-CZ" altLang="cs-CZ" sz="2000" b="1" dirty="0" smtClean="0">
                <a:latin typeface="+mj-lt"/>
              </a:rPr>
              <a:t>Paušální náklady</a:t>
            </a:r>
          </a:p>
          <a:p>
            <a:pPr marL="1485900" lvl="2" indent="-342900">
              <a:lnSpc>
                <a:spcPct val="120000"/>
              </a:lnSpc>
            </a:pPr>
            <a:r>
              <a:rPr lang="cs-CZ" altLang="cs-CZ" dirty="0" smtClean="0">
                <a:latin typeface="+mj-lt"/>
              </a:rPr>
              <a:t>Slouží </a:t>
            </a:r>
            <a:r>
              <a:rPr lang="cs-CZ" altLang="cs-CZ" dirty="0">
                <a:latin typeface="+mj-lt"/>
              </a:rPr>
              <a:t>k pokrytí zbývajících způsobilých nákladů na </a:t>
            </a:r>
            <a:r>
              <a:rPr lang="cs-CZ" altLang="cs-CZ" dirty="0" smtClean="0">
                <a:latin typeface="+mj-lt"/>
              </a:rPr>
              <a:t>projekt</a:t>
            </a:r>
            <a:r>
              <a:rPr lang="cs-CZ" altLang="cs-CZ" dirty="0">
                <a:latin typeface="+mj-lt"/>
              </a:rPr>
              <a:t>;</a:t>
            </a:r>
            <a:endParaRPr lang="cs-CZ" altLang="cs-CZ" dirty="0" smtClean="0">
              <a:latin typeface="+mj-lt"/>
            </a:endParaRPr>
          </a:p>
          <a:p>
            <a:pPr marL="1485900" lvl="2" indent="-342900">
              <a:lnSpc>
                <a:spcPct val="120000"/>
              </a:lnSpc>
            </a:pPr>
            <a:r>
              <a:rPr lang="cs-CZ" altLang="cs-CZ" dirty="0">
                <a:latin typeface="+mj-lt"/>
              </a:rPr>
              <a:t>nejsou rozepsány v rozpočtu </a:t>
            </a:r>
            <a:r>
              <a:rPr lang="cs-CZ" altLang="cs-CZ" dirty="0" smtClean="0">
                <a:latin typeface="+mj-lt"/>
              </a:rPr>
              <a:t>projektu;</a:t>
            </a:r>
          </a:p>
          <a:p>
            <a:pPr marL="1485900" lvl="2" indent="-342900">
              <a:lnSpc>
                <a:spcPct val="120000"/>
              </a:lnSpc>
            </a:pPr>
            <a:r>
              <a:rPr lang="cs-CZ" altLang="cs-CZ" dirty="0" smtClean="0">
                <a:latin typeface="+mj-lt"/>
              </a:rPr>
              <a:t>příjemce </a:t>
            </a:r>
            <a:r>
              <a:rPr lang="cs-CZ" altLang="cs-CZ" dirty="0">
                <a:latin typeface="+mj-lt"/>
              </a:rPr>
              <a:t>je nebude </a:t>
            </a:r>
            <a:r>
              <a:rPr lang="cs-CZ" altLang="cs-CZ" dirty="0" smtClean="0">
                <a:latin typeface="+mj-lt"/>
              </a:rPr>
              <a:t>v žádostech o platbu vyúčtovávat.</a:t>
            </a:r>
            <a:endParaRPr lang="cs-CZ" alt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661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428D96"/>
                </a:solidFill>
              </a:rPr>
              <a:t>Osobní </a:t>
            </a:r>
            <a:r>
              <a:rPr lang="pl-PL" dirty="0" smtClean="0">
                <a:solidFill>
                  <a:srgbClr val="428D96"/>
                </a:solidFill>
              </a:rPr>
              <a:t>výdaje – realizační tým</a:t>
            </a:r>
            <a:endParaRPr lang="pl-PL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dirty="0">
                <a:latin typeface="+mn-lt"/>
              </a:rPr>
              <a:t>Realizační tým projektu </a:t>
            </a:r>
            <a:r>
              <a:rPr lang="cs-CZ" dirty="0" smtClean="0">
                <a:latin typeface="+mn-lt"/>
              </a:rPr>
              <a:t>= </a:t>
            </a:r>
            <a:r>
              <a:rPr lang="cs-CZ" dirty="0">
                <a:latin typeface="+mn-lt"/>
              </a:rPr>
              <a:t>administrativní </a:t>
            </a:r>
            <a:r>
              <a:rPr lang="cs-CZ" dirty="0" smtClean="0">
                <a:latin typeface="+mn-lt"/>
              </a:rPr>
              <a:t>a odborní pracovníci</a:t>
            </a:r>
            <a:r>
              <a:rPr lang="cs-CZ" dirty="0">
                <a:latin typeface="+mn-lt"/>
              </a:rPr>
              <a:t> </a:t>
            </a:r>
            <a:r>
              <a:rPr lang="cs-CZ" dirty="0" smtClean="0">
                <a:latin typeface="+mn-lt"/>
              </a:rPr>
              <a:t>projektu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u="sng" dirty="0" smtClean="0">
                <a:latin typeface="+mn-lt"/>
              </a:rPr>
              <a:t>Administrativní tým:</a:t>
            </a:r>
          </a:p>
          <a:p>
            <a:pPr marL="1028700" lvl="1" indent="-342900"/>
            <a:r>
              <a:rPr lang="cs-CZ" sz="2000" dirty="0" smtClean="0">
                <a:latin typeface="+mj-lt"/>
              </a:rPr>
              <a:t>zaměstnanci projektu </a:t>
            </a:r>
            <a:r>
              <a:rPr lang="cs-CZ" sz="2000" dirty="0">
                <a:latin typeface="+mj-lt"/>
              </a:rPr>
              <a:t>zajišťující chod </a:t>
            </a:r>
            <a:r>
              <a:rPr lang="cs-CZ" sz="2000" dirty="0" smtClean="0">
                <a:latin typeface="+mj-lt"/>
              </a:rPr>
              <a:t>projektu – monitorování</a:t>
            </a:r>
            <a:r>
              <a:rPr lang="cs-CZ" sz="2000" dirty="0">
                <a:latin typeface="+mj-lt"/>
              </a:rPr>
              <a:t>, </a:t>
            </a:r>
            <a:r>
              <a:rPr lang="cs-CZ" sz="2000" dirty="0" smtClean="0">
                <a:latin typeface="+mj-lt"/>
              </a:rPr>
              <a:t>příprava vyúčtování, zajištění publicity, apod.</a:t>
            </a:r>
            <a:endParaRPr lang="cs-CZ" sz="16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u="sng" dirty="0">
                <a:latin typeface="+mn-lt"/>
              </a:rPr>
              <a:t>Odborný </a:t>
            </a:r>
            <a:r>
              <a:rPr lang="cs-CZ" u="sng" dirty="0" smtClean="0">
                <a:latin typeface="+mn-lt"/>
              </a:rPr>
              <a:t>tým:</a:t>
            </a:r>
            <a:endParaRPr lang="cs-CZ" u="sng" dirty="0">
              <a:latin typeface="+mn-lt"/>
            </a:endParaRPr>
          </a:p>
          <a:p>
            <a:pPr marL="1028700" lvl="1" indent="-342900"/>
            <a:r>
              <a:rPr lang="cs-CZ" sz="2000" dirty="0" smtClean="0">
                <a:latin typeface="+mj-lt"/>
              </a:rPr>
              <a:t>zaměstnanci projektu podílející </a:t>
            </a:r>
            <a:r>
              <a:rPr lang="cs-CZ" sz="2000" dirty="0">
                <a:latin typeface="+mj-lt"/>
              </a:rPr>
              <a:t>se na odborné a věcné stránce klíčových </a:t>
            </a:r>
            <a:r>
              <a:rPr lang="cs-CZ" sz="2000" dirty="0" smtClean="0">
                <a:latin typeface="+mj-lt"/>
              </a:rPr>
              <a:t>aktivit – tvorba vzdělávacích materiálů, metod hodnocení, inovace praxí, apod.</a:t>
            </a:r>
            <a:endParaRPr lang="cs-CZ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u="sng" dirty="0" smtClean="0">
                <a:latin typeface="+mn-lt"/>
              </a:rPr>
              <a:t>Popis </a:t>
            </a:r>
            <a:r>
              <a:rPr lang="cs-CZ" u="sng" dirty="0">
                <a:latin typeface="+mn-lt"/>
              </a:rPr>
              <a:t>realizačního </a:t>
            </a:r>
            <a:r>
              <a:rPr lang="cs-CZ" u="sng" dirty="0" smtClean="0">
                <a:latin typeface="+mn-lt"/>
              </a:rPr>
              <a:t>týmu: </a:t>
            </a:r>
          </a:p>
          <a:p>
            <a:pPr marL="1028700" lvl="1" indent="-342900"/>
            <a:r>
              <a:rPr lang="cs-CZ" sz="2000" dirty="0" smtClean="0">
                <a:latin typeface="+mj-lt"/>
              </a:rPr>
              <a:t>povinná </a:t>
            </a:r>
            <a:r>
              <a:rPr lang="cs-CZ" sz="2000" dirty="0">
                <a:latin typeface="+mj-lt"/>
              </a:rPr>
              <a:t>aktivita Řízení </a:t>
            </a:r>
            <a:r>
              <a:rPr lang="cs-CZ" sz="2000" dirty="0" smtClean="0">
                <a:latin typeface="+mj-lt"/>
              </a:rPr>
              <a:t>projektu;</a:t>
            </a:r>
          </a:p>
          <a:p>
            <a:pPr marL="1028700" lvl="1" indent="-342900"/>
            <a:r>
              <a:rPr lang="cs-CZ" sz="2000" dirty="0" smtClean="0">
                <a:latin typeface="+mj-lt"/>
              </a:rPr>
              <a:t>příloha </a:t>
            </a:r>
            <a:r>
              <a:rPr lang="cs-CZ" sz="2000" b="1" dirty="0">
                <a:latin typeface="+mj-lt"/>
              </a:rPr>
              <a:t>Realizační tým </a:t>
            </a:r>
            <a:r>
              <a:rPr lang="cs-CZ" sz="2000" dirty="0">
                <a:latin typeface="+mj-lt"/>
              </a:rPr>
              <a:t>– specifikace pozic, </a:t>
            </a:r>
            <a:r>
              <a:rPr lang="cs-CZ" sz="2000" dirty="0" smtClean="0">
                <a:latin typeface="+mj-lt"/>
              </a:rPr>
              <a:t>úvazků</a:t>
            </a:r>
            <a:r>
              <a:rPr lang="cs-CZ" sz="2000" dirty="0">
                <a:latin typeface="+mj-lt"/>
              </a:rPr>
              <a:t>, </a:t>
            </a:r>
            <a:r>
              <a:rPr lang="cs-CZ" sz="2000" dirty="0" smtClean="0">
                <a:latin typeface="+mj-lt"/>
              </a:rPr>
              <a:t>počtu osob, mzdy/platu, náplně práce.</a:t>
            </a:r>
          </a:p>
        </p:txBody>
      </p:sp>
    </p:spTree>
    <p:extLst>
      <p:ext uri="{BB962C8B-B14F-4D97-AF65-F5344CB8AC3E}">
        <p14:creationId xmlns:p14="http://schemas.microsoft.com/office/powerpoint/2010/main" val="65576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/>
            <a:r>
              <a:rPr lang="pl-PL" dirty="0" smtClean="0">
                <a:solidFill>
                  <a:srgbClr val="428D96"/>
                </a:solidFill>
              </a:rPr>
              <a:t>Osobní </a:t>
            </a:r>
            <a:r>
              <a:rPr lang="pl-PL" dirty="0">
                <a:solidFill>
                  <a:srgbClr val="428D96"/>
                </a:solidFill>
              </a:rPr>
              <a:t>výdaje </a:t>
            </a:r>
            <a:r>
              <a:rPr lang="pl-PL" dirty="0" smtClean="0">
                <a:solidFill>
                  <a:srgbClr val="428D96"/>
                </a:solidFill>
              </a:rPr>
              <a:t>– způsobilé výdaje</a:t>
            </a:r>
            <a:endParaRPr lang="pl-PL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Hrubá mzda/plat, odměny z dohod zaměstnanců pracujících na projektu, autorské příspěvky;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1800" dirty="0">
                <a:latin typeface="+mj-lt"/>
              </a:rPr>
              <a:t>Plat </a:t>
            </a:r>
            <a:r>
              <a:rPr lang="cs-CZ" sz="1800" dirty="0" smtClean="0">
                <a:latin typeface="+mj-lt"/>
              </a:rPr>
              <a:t>– </a:t>
            </a:r>
            <a:r>
              <a:rPr lang="cs-CZ" sz="1800" dirty="0">
                <a:latin typeface="+mj-lt"/>
              </a:rPr>
              <a:t>peněžité plnění poskytované za práci zaměstnanci zaměstnavatelem, kterým </a:t>
            </a:r>
            <a:r>
              <a:rPr lang="cs-CZ" sz="1800" dirty="0" smtClean="0">
                <a:latin typeface="+mj-lt"/>
              </a:rPr>
              <a:t>je stát, územní </a:t>
            </a:r>
            <a:r>
              <a:rPr lang="cs-CZ" sz="1800" dirty="0">
                <a:latin typeface="+mj-lt"/>
              </a:rPr>
              <a:t>samosprávný </a:t>
            </a:r>
            <a:r>
              <a:rPr lang="cs-CZ" sz="1800" dirty="0" smtClean="0">
                <a:latin typeface="+mj-lt"/>
              </a:rPr>
              <a:t>celek, státní fond, příspěvková </a:t>
            </a:r>
            <a:r>
              <a:rPr lang="cs-CZ" sz="1800" dirty="0">
                <a:latin typeface="+mj-lt"/>
              </a:rPr>
              <a:t>organizace, jejíž náklady na platy a odměny za pracovní pohotovost jsou plně zabezpečovány z příspěvku na </a:t>
            </a:r>
            <a:r>
              <a:rPr lang="cs-CZ" sz="1800" dirty="0" smtClean="0">
                <a:latin typeface="+mj-lt"/>
              </a:rPr>
              <a:t>provoz </a:t>
            </a:r>
            <a:r>
              <a:rPr lang="cs-CZ" sz="1800" dirty="0">
                <a:latin typeface="+mj-lt"/>
              </a:rPr>
              <a:t>poskytovaného z rozpočtu zřizovatele nebo z úhrad podle zvláštních právních </a:t>
            </a:r>
            <a:r>
              <a:rPr lang="cs-CZ" sz="1800" dirty="0" smtClean="0">
                <a:latin typeface="+mj-lt"/>
              </a:rPr>
              <a:t>předpisů, školská </a:t>
            </a:r>
            <a:r>
              <a:rPr lang="cs-CZ" sz="1800" dirty="0">
                <a:latin typeface="+mj-lt"/>
              </a:rPr>
              <a:t>právnická osoba zřízená Ministerstvem školství, mládeže a tělovýchovy, krajem, obcí nebo dobrovolným svazkem obcí podle školského </a:t>
            </a:r>
            <a:r>
              <a:rPr lang="cs-CZ" sz="1800" dirty="0" smtClean="0">
                <a:latin typeface="+mj-lt"/>
              </a:rPr>
              <a:t>zákona, nebo regionální </a:t>
            </a:r>
            <a:r>
              <a:rPr lang="cs-CZ" sz="1800" dirty="0">
                <a:latin typeface="+mj-lt"/>
              </a:rPr>
              <a:t>rada regionu </a:t>
            </a:r>
            <a:r>
              <a:rPr lang="cs-CZ" sz="1800" dirty="0" smtClean="0">
                <a:latin typeface="+mj-lt"/>
              </a:rPr>
              <a:t>soudržnosti.</a:t>
            </a:r>
            <a:endParaRPr lang="cs-CZ" sz="1800" dirty="0"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odvody na sociální a zdravotní pojištění;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zákonné pojištění odpovědnosti zaměstnavatele a ostatní obligatorní výdaje (FKSP, Sociální fond</a:t>
            </a:r>
            <a:r>
              <a:rPr lang="cs-CZ" dirty="0" smtClean="0">
                <a:latin typeface="+mn-lt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0525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0104a4cd-1400-468e-be1b-c7aad71d7d5a">15OPMSMT0001-3-2033</_dlc_DocId>
    <_dlc_DocIdUrl xmlns="0104a4cd-1400-468e-be1b-c7aad71d7d5a">
      <Url>https://op.msmt.cz/_layouts/15/DocIdRedir.aspx?ID=15OPMSMT0001-3-2033</Url>
      <Description>15OPMSMT0001-3-2033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BDCA75A58C97E438F3C819E8D8D88E5" ma:contentTypeVersion="5" ma:contentTypeDescription="Vytvoří nový dokument" ma:contentTypeScope="" ma:versionID="65bad2ce7ad43b578ba6f17a3b5d2fcb">
  <xsd:schema xmlns:xsd="http://www.w3.org/2001/XMLSchema" xmlns:xs="http://www.w3.org/2001/XMLSchema" xmlns:p="http://schemas.microsoft.com/office/2006/metadata/properties" xmlns:ns1="http://schemas.microsoft.com/sharepoint/v3" xmlns:ns2="0104a4cd-1400-468e-be1b-c7aad71d7d5a" targetNamespace="http://schemas.microsoft.com/office/2006/metadata/properties" ma:root="true" ma:fieldsID="7b796d3f5dbe204093f5eaef157c0cde" ns1:_="" ns2:_="">
    <xsd:import namespace="http://schemas.microsoft.com/sharepoint/v3"/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um zahájení plánování" ma:hidden="true" ma:internalName="PublishingStartDate" ma:readOnly="false">
      <xsd:simpleType>
        <xsd:restriction base="dms:Unknown"/>
      </xsd:simpleType>
    </xsd:element>
    <xsd:element name="PublishingExpirationDate" ma:index="9" nillable="true" ma:displayName="Datum ukončení plánování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11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3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B3836A6B-B9C0-4044-A2B1-4CDBD2A5CC87}">
  <ds:schemaRefs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0104a4cd-1400-468e-be1b-c7aad71d7d5a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241FC87D-118F-4FFF-98EE-59ADE527E45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6F3789F-0528-4FFA-8A0C-A14E3ED816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B7D9836-1CA0-4407-ABC7-093FC03A947E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4AE58BB8-52B8-4EC9-BEDB-6E9B1A02BE72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2421</TotalTime>
  <Words>2278</Words>
  <Application>Microsoft Office PowerPoint</Application>
  <PresentationFormat>Předvádění na obrazovce (4:3)</PresentationFormat>
  <Paragraphs>253</Paragraphs>
  <Slides>40</Slides>
  <Notes>28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Vlastní návrh</vt:lpstr>
      <vt:lpstr>List</vt:lpstr>
      <vt:lpstr>Prezentace aplikace PowerPoint</vt:lpstr>
      <vt:lpstr>Prezentace aplikace PowerPoint</vt:lpstr>
      <vt:lpstr>Způsobilé výdaje</vt:lpstr>
      <vt:lpstr>Věcná, místní a časová způsobilost výdajů</vt:lpstr>
      <vt:lpstr>Věcná, místní a časová způsobilost výdajů</vt:lpstr>
      <vt:lpstr>Přiměřenost výdajů</vt:lpstr>
      <vt:lpstr>Celkové způsobilé výdaje</vt:lpstr>
      <vt:lpstr>Osobní výdaje – realizační tým</vt:lpstr>
      <vt:lpstr>Osobní výdaje – způsobilé výdaje</vt:lpstr>
      <vt:lpstr>Osobní výdaje - úvazek</vt:lpstr>
      <vt:lpstr>Prezentace aplikace PowerPoint</vt:lpstr>
      <vt:lpstr>Rozpočet - zjednodušené vykazování výdajů</vt:lpstr>
      <vt:lpstr>Rozpočet - zjednodušené vykazování výdajů</vt:lpstr>
      <vt:lpstr>Sestavení rozpočtu projektu – pravidla</vt:lpstr>
      <vt:lpstr>Sestavení rozpočtu projektu – pravidla a doporučení</vt:lpstr>
      <vt:lpstr>Sestavení rozpočtu projektu – doporučení</vt:lpstr>
      <vt:lpstr>Prezentace aplikace PowerPoint</vt:lpstr>
      <vt:lpstr>Stanovení sazeb mezd/platů</vt:lpstr>
      <vt:lpstr>Stanovení sazby pomocí ISPV – http://www.mpsv.cz/ISPV.php</vt:lpstr>
      <vt:lpstr>Stanovení sazby pomocí ISPV – https://www.ispv.cz/ </vt:lpstr>
      <vt:lpstr>Stanovení sazby pomocí ISPV – https://www.ispv.cz/ </vt:lpstr>
      <vt:lpstr>Stanovení sazby pomocí ISPV</vt:lpstr>
      <vt:lpstr>Postup přiřazení kódů CZ-ISCO</vt:lpstr>
      <vt:lpstr>Stanovení sazby pomocí ISPV</vt:lpstr>
      <vt:lpstr>Stanovení sazby pomocí ISPV – typové pozice</vt:lpstr>
      <vt:lpstr>Stanovení sazeb mezd/platů, odměn z dohod</vt:lpstr>
      <vt:lpstr>Prezentace aplikace PowerPoint</vt:lpstr>
      <vt:lpstr>Příloha Realizační tým</vt:lpstr>
      <vt:lpstr>Příloha Realizační tým</vt:lpstr>
      <vt:lpstr>Příloha Realizační tým</vt:lpstr>
      <vt:lpstr>Příloha Realizační tým</vt:lpstr>
      <vt:lpstr>Příloha Realizační tým</vt:lpstr>
      <vt:lpstr>Prezentace aplikace PowerPoint</vt:lpstr>
      <vt:lpstr>Nezpůsobilé výdaje – Vyloučené aktivity</vt:lpstr>
      <vt:lpstr>Nezpůsobilé výdaje – Vyloučené aktivity</vt:lpstr>
      <vt:lpstr>Prezentace aplikace PowerPoint</vt:lpstr>
      <vt:lpstr>Hodnotící kritéria</vt:lpstr>
      <vt:lpstr>Hodnotící kritéria</vt:lpstr>
      <vt:lpstr>Hodnotící kritéria</vt:lpstr>
      <vt:lpstr>Prezentace aplikace PowerPoint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Prezentace_obecná šablona</dc:title>
  <dc:creator>Presová Eva</dc:creator>
  <cp:lastModifiedBy>Nováková2 Lenka Ing.</cp:lastModifiedBy>
  <cp:revision>441</cp:revision>
  <dcterms:created xsi:type="dcterms:W3CDTF">2015-09-11T08:58:50Z</dcterms:created>
  <dcterms:modified xsi:type="dcterms:W3CDTF">2018-01-08T13:26:14Z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0x0101005BDCA75A58C97E438F3C819E8D8D88E5</vt:lpwstr>
  </property>
  <property fmtid="{D5CDD505-2E9C-101B-9397-08002B2CF9AE}" pid="3" name="_dlc_DocIdItemGuid">
    <vt:lpwstr>caec42ea-9111-499d-92c3-3e2c67cb40be</vt:lpwstr>
  </property>
  <property fmtid="{D5CDD505-2E9C-101B-9397-08002B2CF9AE}" pid="4" name="Komentář">
    <vt:lpwstr>předepsané písmo Arial</vt:lpwstr>
  </property>
</Properties>
</file>