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33"/>
  </p:notesMasterIdLst>
  <p:sldIdLst>
    <p:sldId id="256" r:id="rId6"/>
    <p:sldId id="268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  <p:sldId id="290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D96"/>
    <a:srgbClr val="388991"/>
    <a:srgbClr val="7EA2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7849" autoAdjust="0"/>
  </p:normalViewPr>
  <p:slideViewPr>
    <p:cSldViewPr snapToGrid="0">
      <p:cViewPr varScale="1">
        <p:scale>
          <a:sx n="78" d="100"/>
          <a:sy n="78" d="100"/>
        </p:scale>
        <p:origin x="162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BC7B9-EAE8-4C44-B6A4-D80796CF30E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E685CC0-1EB1-4F9A-B63F-B3005E63A9FD}">
      <dgm:prSet phldrT="[Text]" custT="1"/>
      <dgm:spPr>
        <a:xfrm rot="10800000">
          <a:off x="0" y="949253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7413FE1-B199-4F22-837E-A767CF28D299}" type="par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61D94-3031-4711-9260-520BE465254E}" type="sibTrans" cxnId="{D31ACACC-1602-4497-A87F-F0170514A14D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8C0138-8A08-4C3B-8EC5-865A27CC762A}">
      <dgm:prSet phldrT="[Text]" custT="1"/>
      <dgm:spPr>
        <a:xfrm rot="10800000">
          <a:off x="0" y="1423352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AF63B747-8238-4D85-BCCE-C0649BADEACA}" type="par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42A84D-D14C-4120-887A-1B7D441301A3}" type="sibTrans" cxnId="{1596D719-CE12-481E-B2A2-495975E2E715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AF6DC3-D70E-4BAF-9884-80047B1BD2A6}">
      <dgm:prSet phldrT="[Text]" custT="1"/>
      <dgm:spPr>
        <a:xfrm rot="10800000">
          <a:off x="0" y="475155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63C82865-6791-47EA-8DEA-FEF5E2CB4BD7}" type="sib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4ECF40-A6E8-41F9-80BA-27BC300674A5}" type="parTrans" cxnId="{46ABF69F-36FE-4355-BEB4-A561BDF70196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6A17B0-8596-4BFB-8B84-ECE29E7639A4}">
      <dgm:prSet custT="1"/>
      <dgm:spPr>
        <a:xfrm rot="10800000">
          <a:off x="0" y="1056"/>
          <a:ext cx="5514975" cy="478768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0E561305-684D-450C-9882-E43564BDBD96}" type="par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52021E-105C-4288-B753-BA2080266631}" type="sibTrans" cxnId="{014442C2-EE23-4208-8F78-A8211B0E3A58}">
      <dgm:prSet/>
      <dgm:spPr/>
      <dgm:t>
        <a:bodyPr/>
        <a:lstStyle/>
        <a:p>
          <a:endParaRPr lang="cs-CZ" sz="11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3148C-2A54-4C8B-9B7B-C95D86678B33}">
      <dgm:prSet phldrT="[Text]" custT="1"/>
      <dgm:spPr>
        <a:xfrm>
          <a:off x="0" y="1897451"/>
          <a:ext cx="5514975" cy="311292"/>
        </a:xfr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/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gm:t>
    </dgm:pt>
    <dgm:pt modelId="{222702D8-79C1-482C-8CD0-54738C965EAF}" type="parTrans" cxnId="{6B2A17A1-8717-4D7C-B587-4037268A93A2}">
      <dgm:prSet/>
      <dgm:spPr/>
      <dgm:t>
        <a:bodyPr/>
        <a:lstStyle/>
        <a:p>
          <a:endParaRPr lang="cs-CZ"/>
        </a:p>
      </dgm:t>
    </dgm:pt>
    <dgm:pt modelId="{0B7A53D6-8309-45E0-8185-87B0867A211B}" type="sibTrans" cxnId="{6B2A17A1-8717-4D7C-B587-4037268A93A2}">
      <dgm:prSet/>
      <dgm:spPr/>
      <dgm:t>
        <a:bodyPr/>
        <a:lstStyle/>
        <a:p>
          <a:endParaRPr lang="cs-CZ"/>
        </a:p>
      </dgm:t>
    </dgm:pt>
    <dgm:pt modelId="{9DB8A18E-EC49-4D9A-8F4A-F94F56067E19}" type="pres">
      <dgm:prSet presAssocID="{542BC7B9-EAE8-4C44-B6A4-D80796CF30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55E92B8-206D-465F-A9ED-55C5D0EBBAA9}" type="pres">
      <dgm:prSet presAssocID="{5AD3148C-2A54-4C8B-9B7B-C95D86678B33}" presName="boxAndChildren" presStyleCnt="0"/>
      <dgm:spPr/>
    </dgm:pt>
    <dgm:pt modelId="{E132FBB0-9C06-437A-9998-B0F799548075}" type="pres">
      <dgm:prSet presAssocID="{5AD3148C-2A54-4C8B-9B7B-C95D86678B33}" presName="parentTextBox" presStyleLbl="node1" presStyleIdx="0" presStyleCnt="5"/>
      <dgm:spPr>
        <a:prstGeom prst="rect">
          <a:avLst/>
        </a:prstGeom>
      </dgm:spPr>
      <dgm:t>
        <a:bodyPr/>
        <a:lstStyle/>
        <a:p>
          <a:endParaRPr lang="cs-CZ"/>
        </a:p>
      </dgm:t>
    </dgm:pt>
    <dgm:pt modelId="{F94E9786-B05E-4277-9806-773D95738BEC}" type="pres">
      <dgm:prSet presAssocID="{3F42A84D-D14C-4120-887A-1B7D441301A3}" presName="sp" presStyleCnt="0"/>
      <dgm:spPr/>
    </dgm:pt>
    <dgm:pt modelId="{E046B884-B7FC-4481-8D2A-D1DCFF07A795}" type="pres">
      <dgm:prSet presAssocID="{C38C0138-8A08-4C3B-8EC5-865A27CC762A}" presName="arrowAndChildren" presStyleCnt="0"/>
      <dgm:spPr/>
    </dgm:pt>
    <dgm:pt modelId="{58A832E6-9364-4177-AD11-228EC060DDC6}" type="pres">
      <dgm:prSet presAssocID="{C38C0138-8A08-4C3B-8EC5-865A27CC762A}" presName="parentTextArrow" presStyleLbl="node1" presStyleIdx="1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A6187151-B791-4684-9DB8-42C1C6228A1B}" type="pres">
      <dgm:prSet presAssocID="{57B61D94-3031-4711-9260-520BE465254E}" presName="sp" presStyleCnt="0"/>
      <dgm:spPr/>
      <dgm:t>
        <a:bodyPr/>
        <a:lstStyle/>
        <a:p>
          <a:endParaRPr lang="cs-CZ"/>
        </a:p>
      </dgm:t>
    </dgm:pt>
    <dgm:pt modelId="{70CC1064-0587-4F6F-9A1F-B10AC30069AB}" type="pres">
      <dgm:prSet presAssocID="{7E685CC0-1EB1-4F9A-B63F-B3005E63A9FD}" presName="arrowAndChildren" presStyleCnt="0"/>
      <dgm:spPr/>
      <dgm:t>
        <a:bodyPr/>
        <a:lstStyle/>
        <a:p>
          <a:endParaRPr lang="cs-CZ"/>
        </a:p>
      </dgm:t>
    </dgm:pt>
    <dgm:pt modelId="{F5EA6FA7-4509-4581-8A77-F39FEDBE84E6}" type="pres">
      <dgm:prSet presAssocID="{7E685CC0-1EB1-4F9A-B63F-B3005E63A9FD}" presName="parentTextArrow" presStyleLbl="node1" presStyleIdx="2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9CF7AD6E-13B4-49F8-A325-A6C918EA08E0}" type="pres">
      <dgm:prSet presAssocID="{63C82865-6791-47EA-8DEA-FEF5E2CB4BD7}" presName="sp" presStyleCnt="0"/>
      <dgm:spPr/>
      <dgm:t>
        <a:bodyPr/>
        <a:lstStyle/>
        <a:p>
          <a:endParaRPr lang="cs-CZ"/>
        </a:p>
      </dgm:t>
    </dgm:pt>
    <dgm:pt modelId="{6572DFCE-3A71-42F8-846D-7C7E4661CD67}" type="pres">
      <dgm:prSet presAssocID="{46AF6DC3-D70E-4BAF-9884-80047B1BD2A6}" presName="arrowAndChildren" presStyleCnt="0"/>
      <dgm:spPr/>
      <dgm:t>
        <a:bodyPr/>
        <a:lstStyle/>
        <a:p>
          <a:endParaRPr lang="cs-CZ"/>
        </a:p>
      </dgm:t>
    </dgm:pt>
    <dgm:pt modelId="{6B4E08E9-D957-4391-AE49-6809952E2E16}" type="pres">
      <dgm:prSet presAssocID="{46AF6DC3-D70E-4BAF-9884-80047B1BD2A6}" presName="parentTextArrow" presStyleLbl="node1" presStyleIdx="3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  <dgm:pt modelId="{BD80E96C-8DF8-41A6-AED5-95E6E4E0A5C5}" type="pres">
      <dgm:prSet presAssocID="{0952021E-105C-4288-B753-BA2080266631}" presName="sp" presStyleCnt="0"/>
      <dgm:spPr/>
      <dgm:t>
        <a:bodyPr/>
        <a:lstStyle/>
        <a:p>
          <a:endParaRPr lang="cs-CZ"/>
        </a:p>
      </dgm:t>
    </dgm:pt>
    <dgm:pt modelId="{1EA6AA60-08C9-4887-8F4B-E40C7DC52824}" type="pres">
      <dgm:prSet presAssocID="{896A17B0-8596-4BFB-8B84-ECE29E7639A4}" presName="arrowAndChildren" presStyleCnt="0"/>
      <dgm:spPr/>
      <dgm:t>
        <a:bodyPr/>
        <a:lstStyle/>
        <a:p>
          <a:endParaRPr lang="cs-CZ"/>
        </a:p>
      </dgm:t>
    </dgm:pt>
    <dgm:pt modelId="{09C75F5D-0907-4A4C-BF4D-58748BDB3A45}" type="pres">
      <dgm:prSet presAssocID="{896A17B0-8596-4BFB-8B84-ECE29E7639A4}" presName="parentTextArrow" presStyleLbl="node1" presStyleIdx="4" presStyleCnt="5"/>
      <dgm:spPr>
        <a:prstGeom prst="upArrowCallout">
          <a:avLst/>
        </a:prstGeom>
      </dgm:spPr>
      <dgm:t>
        <a:bodyPr/>
        <a:lstStyle/>
        <a:p>
          <a:endParaRPr lang="cs-CZ"/>
        </a:p>
      </dgm:t>
    </dgm:pt>
  </dgm:ptLst>
  <dgm:cxnLst>
    <dgm:cxn modelId="{7ABF1AB2-D539-4DF9-9BE7-47754F79E508}" type="presOf" srcId="{7E685CC0-1EB1-4F9A-B63F-B3005E63A9FD}" destId="{F5EA6FA7-4509-4581-8A77-F39FEDBE84E6}" srcOrd="0" destOrd="0" presId="urn:microsoft.com/office/officeart/2005/8/layout/process4"/>
    <dgm:cxn modelId="{E88D3DA9-DD40-4742-A01D-3B014DAD5E49}" type="presOf" srcId="{896A17B0-8596-4BFB-8B84-ECE29E7639A4}" destId="{09C75F5D-0907-4A4C-BF4D-58748BDB3A45}" srcOrd="0" destOrd="0" presId="urn:microsoft.com/office/officeart/2005/8/layout/process4"/>
    <dgm:cxn modelId="{46ABF69F-36FE-4355-BEB4-A561BDF70196}" srcId="{542BC7B9-EAE8-4C44-B6A4-D80796CF30EE}" destId="{46AF6DC3-D70E-4BAF-9884-80047B1BD2A6}" srcOrd="1" destOrd="0" parTransId="{594ECF40-A6E8-41F9-80BA-27BC300674A5}" sibTransId="{63C82865-6791-47EA-8DEA-FEF5E2CB4BD7}"/>
    <dgm:cxn modelId="{D31ACACC-1602-4497-A87F-F0170514A14D}" srcId="{542BC7B9-EAE8-4C44-B6A4-D80796CF30EE}" destId="{7E685CC0-1EB1-4F9A-B63F-B3005E63A9FD}" srcOrd="2" destOrd="0" parTransId="{27413FE1-B199-4F22-837E-A767CF28D299}" sibTransId="{57B61D94-3031-4711-9260-520BE465254E}"/>
    <dgm:cxn modelId="{E1E68D45-2C8A-44FB-8D57-1DAEBC987DBA}" type="presOf" srcId="{542BC7B9-EAE8-4C44-B6A4-D80796CF30EE}" destId="{9DB8A18E-EC49-4D9A-8F4A-F94F56067E19}" srcOrd="0" destOrd="0" presId="urn:microsoft.com/office/officeart/2005/8/layout/process4"/>
    <dgm:cxn modelId="{014442C2-EE23-4208-8F78-A8211B0E3A58}" srcId="{542BC7B9-EAE8-4C44-B6A4-D80796CF30EE}" destId="{896A17B0-8596-4BFB-8B84-ECE29E7639A4}" srcOrd="0" destOrd="0" parTransId="{0E561305-684D-450C-9882-E43564BDBD96}" sibTransId="{0952021E-105C-4288-B753-BA2080266631}"/>
    <dgm:cxn modelId="{1596D719-CE12-481E-B2A2-495975E2E715}" srcId="{542BC7B9-EAE8-4C44-B6A4-D80796CF30EE}" destId="{C38C0138-8A08-4C3B-8EC5-865A27CC762A}" srcOrd="3" destOrd="0" parTransId="{AF63B747-8238-4D85-BCCE-C0649BADEACA}" sibTransId="{3F42A84D-D14C-4120-887A-1B7D441301A3}"/>
    <dgm:cxn modelId="{6B2A17A1-8717-4D7C-B587-4037268A93A2}" srcId="{542BC7B9-EAE8-4C44-B6A4-D80796CF30EE}" destId="{5AD3148C-2A54-4C8B-9B7B-C95D86678B33}" srcOrd="4" destOrd="0" parTransId="{222702D8-79C1-482C-8CD0-54738C965EAF}" sibTransId="{0B7A53D6-8309-45E0-8185-87B0867A211B}"/>
    <dgm:cxn modelId="{15972133-FF0B-4326-9BCE-E5CC25B3EF86}" type="presOf" srcId="{5AD3148C-2A54-4C8B-9B7B-C95D86678B33}" destId="{E132FBB0-9C06-437A-9998-B0F799548075}" srcOrd="0" destOrd="0" presId="urn:microsoft.com/office/officeart/2005/8/layout/process4"/>
    <dgm:cxn modelId="{C18FF6D4-8855-4B21-9E52-A19C449D9483}" type="presOf" srcId="{C38C0138-8A08-4C3B-8EC5-865A27CC762A}" destId="{58A832E6-9364-4177-AD11-228EC060DDC6}" srcOrd="0" destOrd="0" presId="urn:microsoft.com/office/officeart/2005/8/layout/process4"/>
    <dgm:cxn modelId="{DC3D3297-6FE4-4319-896D-B542C4C3C11D}" type="presOf" srcId="{46AF6DC3-D70E-4BAF-9884-80047B1BD2A6}" destId="{6B4E08E9-D957-4391-AE49-6809952E2E16}" srcOrd="0" destOrd="0" presId="urn:microsoft.com/office/officeart/2005/8/layout/process4"/>
    <dgm:cxn modelId="{F725966F-A71A-490A-AC8C-1818C37149A7}" type="presParOf" srcId="{9DB8A18E-EC49-4D9A-8F4A-F94F56067E19}" destId="{455E92B8-206D-465F-A9ED-55C5D0EBBAA9}" srcOrd="0" destOrd="0" presId="urn:microsoft.com/office/officeart/2005/8/layout/process4"/>
    <dgm:cxn modelId="{E40C2E60-BC00-4986-BB61-4A6EE884EC5D}" type="presParOf" srcId="{455E92B8-206D-465F-A9ED-55C5D0EBBAA9}" destId="{E132FBB0-9C06-437A-9998-B0F799548075}" srcOrd="0" destOrd="0" presId="urn:microsoft.com/office/officeart/2005/8/layout/process4"/>
    <dgm:cxn modelId="{1EDEBE6A-2B3E-4ED9-A89A-B39697B203E3}" type="presParOf" srcId="{9DB8A18E-EC49-4D9A-8F4A-F94F56067E19}" destId="{F94E9786-B05E-4277-9806-773D95738BEC}" srcOrd="1" destOrd="0" presId="urn:microsoft.com/office/officeart/2005/8/layout/process4"/>
    <dgm:cxn modelId="{9C78B921-981D-439F-8130-E440FD968E4B}" type="presParOf" srcId="{9DB8A18E-EC49-4D9A-8F4A-F94F56067E19}" destId="{E046B884-B7FC-4481-8D2A-D1DCFF07A795}" srcOrd="2" destOrd="0" presId="urn:microsoft.com/office/officeart/2005/8/layout/process4"/>
    <dgm:cxn modelId="{17B8E2AA-98E7-4894-8FAB-A6A16D267969}" type="presParOf" srcId="{E046B884-B7FC-4481-8D2A-D1DCFF07A795}" destId="{58A832E6-9364-4177-AD11-228EC060DDC6}" srcOrd="0" destOrd="0" presId="urn:microsoft.com/office/officeart/2005/8/layout/process4"/>
    <dgm:cxn modelId="{5630293A-4179-4F28-A57A-59B841623923}" type="presParOf" srcId="{9DB8A18E-EC49-4D9A-8F4A-F94F56067E19}" destId="{A6187151-B791-4684-9DB8-42C1C6228A1B}" srcOrd="3" destOrd="0" presId="urn:microsoft.com/office/officeart/2005/8/layout/process4"/>
    <dgm:cxn modelId="{528B335C-EC82-4960-8D72-E3179D908B47}" type="presParOf" srcId="{9DB8A18E-EC49-4D9A-8F4A-F94F56067E19}" destId="{70CC1064-0587-4F6F-9A1F-B10AC30069AB}" srcOrd="4" destOrd="0" presId="urn:microsoft.com/office/officeart/2005/8/layout/process4"/>
    <dgm:cxn modelId="{4484DACD-F707-4455-A8AB-6258E36CD4C7}" type="presParOf" srcId="{70CC1064-0587-4F6F-9A1F-B10AC30069AB}" destId="{F5EA6FA7-4509-4581-8A77-F39FEDBE84E6}" srcOrd="0" destOrd="0" presId="urn:microsoft.com/office/officeart/2005/8/layout/process4"/>
    <dgm:cxn modelId="{E436DC18-1360-42E8-904A-CD059D6B5FE4}" type="presParOf" srcId="{9DB8A18E-EC49-4D9A-8F4A-F94F56067E19}" destId="{9CF7AD6E-13B4-49F8-A325-A6C918EA08E0}" srcOrd="5" destOrd="0" presId="urn:microsoft.com/office/officeart/2005/8/layout/process4"/>
    <dgm:cxn modelId="{79974A29-7C6F-4362-AC04-7AA6756020CE}" type="presParOf" srcId="{9DB8A18E-EC49-4D9A-8F4A-F94F56067E19}" destId="{6572DFCE-3A71-42F8-846D-7C7E4661CD67}" srcOrd="6" destOrd="0" presId="urn:microsoft.com/office/officeart/2005/8/layout/process4"/>
    <dgm:cxn modelId="{626FF5AF-8ABF-458F-B740-50C3CD84121F}" type="presParOf" srcId="{6572DFCE-3A71-42F8-846D-7C7E4661CD67}" destId="{6B4E08E9-D957-4391-AE49-6809952E2E16}" srcOrd="0" destOrd="0" presId="urn:microsoft.com/office/officeart/2005/8/layout/process4"/>
    <dgm:cxn modelId="{B1A22204-F79E-4236-99B6-FE325E393394}" type="presParOf" srcId="{9DB8A18E-EC49-4D9A-8F4A-F94F56067E19}" destId="{BD80E96C-8DF8-41A6-AED5-95E6E4E0A5C5}" srcOrd="7" destOrd="0" presId="urn:microsoft.com/office/officeart/2005/8/layout/process4"/>
    <dgm:cxn modelId="{F30EDF2A-E72E-4FE0-A417-68C88328A7FF}" type="presParOf" srcId="{9DB8A18E-EC49-4D9A-8F4A-F94F56067E19}" destId="{1EA6AA60-08C9-4887-8F4B-E40C7DC52824}" srcOrd="8" destOrd="0" presId="urn:microsoft.com/office/officeart/2005/8/layout/process4"/>
    <dgm:cxn modelId="{87C01771-9325-4848-BDEF-499BEAF316B5}" type="presParOf" srcId="{1EA6AA60-08C9-4887-8F4B-E40C7DC52824}" destId="{09C75F5D-0907-4A4C-BF4D-58748BDB3A4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2FBB0-9C06-437A-9998-B0F799548075}">
      <dsp:nvSpPr>
        <dsp:cNvPr id="0" name=""/>
        <dsp:cNvSpPr/>
      </dsp:nvSpPr>
      <dsp:spPr>
        <a:xfrm>
          <a:off x="0" y="3181159"/>
          <a:ext cx="7812284" cy="521895"/>
        </a:xfrm>
        <a:prstGeom prst="rec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vydání právního aktu o poskytnutí/ převodu podpory – Řídicí orgán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>
        <a:off x="0" y="3181159"/>
        <a:ext cx="7812284" cy="521895"/>
      </dsp:txXfrm>
    </dsp:sp>
    <dsp:sp modelId="{58A832E6-9364-4177-AD11-228EC060DDC6}">
      <dsp:nvSpPr>
        <dsp:cNvPr id="0" name=""/>
        <dsp:cNvSpPr/>
      </dsp:nvSpPr>
      <dsp:spPr>
        <a:xfrm rot="10800000">
          <a:off x="0" y="2386312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kompletace dokumentace k právnímu aktu – Řídicí orgán		 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15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2386312"/>
        <a:ext cx="7812284" cy="521554"/>
      </dsp:txXfrm>
    </dsp:sp>
    <dsp:sp modelId="{F5EA6FA7-4509-4581-8A77-F39FEDBE84E6}">
      <dsp:nvSpPr>
        <dsp:cNvPr id="0" name=""/>
        <dsp:cNvSpPr/>
      </dsp:nvSpPr>
      <dsp:spPr>
        <a:xfrm rot="10800000">
          <a:off x="0" y="1591465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výběr projektů – výběrová komise	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591465"/>
        <a:ext cx="7812284" cy="521554"/>
      </dsp:txXfrm>
    </dsp:sp>
    <dsp:sp modelId="{6B4E08E9-D957-4391-AE49-6809952E2E16}">
      <dsp:nvSpPr>
        <dsp:cNvPr id="0" name=""/>
        <dsp:cNvSpPr/>
      </dsp:nvSpPr>
      <dsp:spPr>
        <a:xfrm rot="10800000">
          <a:off x="0" y="796618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věcné hodnocení – externí hodnotitelé			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40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796618"/>
        <a:ext cx="7812284" cy="521554"/>
      </dsp:txXfrm>
    </dsp:sp>
    <dsp:sp modelId="{09C75F5D-0907-4A4C-BF4D-58748BDB3A45}">
      <dsp:nvSpPr>
        <dsp:cNvPr id="0" name=""/>
        <dsp:cNvSpPr/>
      </dsp:nvSpPr>
      <dsp:spPr>
        <a:xfrm rot="10800000">
          <a:off x="0" y="1771"/>
          <a:ext cx="7812284" cy="802675"/>
        </a:xfrm>
        <a:prstGeom prst="upArrowCallout">
          <a:avLst/>
        </a:prstGeom>
        <a:solidFill>
          <a:srgbClr val="4F81BD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kontrola přijatelnosti a formálních náležitostí – interní hodnotitelé</a:t>
          </a:r>
          <a:r>
            <a:rPr lang="cs-CZ" sz="16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		</a:t>
          </a:r>
          <a:r>
            <a:rPr lang="cs-CZ" sz="1600" kern="1200" dirty="0" smtClean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20 </a:t>
          </a:r>
          <a:r>
            <a:rPr lang="cs-CZ" sz="1600" kern="1200" dirty="0">
              <a:solidFill>
                <a:sysClr val="window" lastClr="FFFFFF"/>
              </a:solidFill>
              <a:latin typeface="+mn-lt"/>
              <a:ea typeface="+mn-ea"/>
              <a:cs typeface="Arial" panose="020B0604020202020204" pitchFamily="34" charset="0"/>
            </a:rPr>
            <a:t>PD</a:t>
          </a:r>
        </a:p>
      </dsp:txBody>
      <dsp:txXfrm rot="10800000">
        <a:off x="0" y="1771"/>
        <a:ext cx="7812284" cy="521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289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767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61818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4898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951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9496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26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3288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975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latin typeface="+mn-lt"/>
              </a:rPr>
              <a:t>Žádost o podporu výzvy Budování kapacit pro rozvoj škol II je podána vždy pouze s jednou povinně volitelnou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572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00490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dirty="0" smtClean="0">
                <a:latin typeface="+mn-lt"/>
              </a:rPr>
              <a:t>Žádost o podporu výzvy Budování kapacit pro rozvoj škol II je podána vždy pouze s jednou povinně volitelnou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8734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461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05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324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000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260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82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469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45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15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031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Předepsané písmo</a:t>
            </a:r>
          </a:p>
          <a:p>
            <a:pPr lvl="0"/>
            <a:endParaRPr lang="cs-CZ" dirty="0" smtClean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44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918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05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42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6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606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0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9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Předepsané písmo </a:t>
            </a:r>
            <a:r>
              <a:rPr lang="cs-CZ" dirty="0" err="1" smtClean="0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t>8.1.2018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iming>
    <p:tnLst>
      <p:par>
        <p:cTn id="1" dur="indefinite" restart="never" nodeType="tmRoot"/>
      </p:par>
    </p:tnLst>
  </p:timing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428D96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52858" y="2880000"/>
            <a:ext cx="763828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Schvalovací proces </a:t>
            </a:r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nejčastější chyby v žádostech o podporu</a:t>
            </a:r>
          </a:p>
          <a:p>
            <a:pPr algn="ctr"/>
            <a:r>
              <a:rPr lang="cs-CZ" altLang="cs-CZ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výzvy MAP II</a:t>
            </a:r>
            <a:endParaRPr lang="cs-CZ" alt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0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50" y="5829300"/>
            <a:ext cx="4610100" cy="1028700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Funkce </a:t>
            </a:r>
            <a:r>
              <a:rPr lang="cs-CZ" sz="2400" dirty="0">
                <a:latin typeface="+mn-lt"/>
              </a:rPr>
              <a:t>hodnoticí, kombinovaná, vylučovací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Vždy </a:t>
            </a:r>
            <a:r>
              <a:rPr lang="cs-CZ" sz="2400" dirty="0">
                <a:latin typeface="+mn-lt"/>
              </a:rPr>
              <a:t>pouze neopravitelná kritéria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4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Cílem věcného hodnocení projektů je vyhodnotit kvalitu projektů s ohledem na naplňování věcných cílů </a:t>
            </a:r>
            <a:r>
              <a:rPr lang="cs-CZ" sz="2400" dirty="0" smtClean="0">
                <a:latin typeface="+mn-lt"/>
              </a:rPr>
              <a:t>programu a výzvy.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Věcné hodnocení zajišťují odborníci – externí hodnotitelé vybraní z Databáze hodnotitelů ŘO OP VVV s ohledem na tematické zaměření předložené žádosti o podporu</a:t>
            </a:r>
            <a:r>
              <a:rPr lang="cs-CZ" sz="2400" dirty="0" smtClean="0">
                <a:latin typeface="+mn-lt"/>
              </a:rPr>
              <a:t>. </a:t>
            </a:r>
            <a:r>
              <a:rPr lang="cs-CZ" sz="2400" dirty="0">
                <a:latin typeface="+mn-lt"/>
              </a:rPr>
              <a:t>Všichni hodnotitelé procházejí řádným výběrovým řízením a následně odborným školením zaměřeným na hodnocení žádostí o podporu v PO 3 a specifika výzvy.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12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Hodnocení každé žádosti o podporu provádí vždy samostatně dva hodnotitelé do hodnoticí tabulky v IS KP14+, přičemž výsledný počet bodů je vypočítán jako průměr z počtu bodů přidělených oběma hodnotiteli.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Celkovým </a:t>
            </a:r>
            <a:r>
              <a:rPr lang="cs-CZ" sz="2400" dirty="0">
                <a:latin typeface="+mn-lt"/>
              </a:rPr>
              <a:t>výsledkem věcného hodnocení jsou dvě hodnoticí tabulky hodnotitelů.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Max. výše </a:t>
            </a:r>
            <a:r>
              <a:rPr lang="cs-CZ" sz="2400" dirty="0">
                <a:latin typeface="+mn-lt"/>
              </a:rPr>
              <a:t>bodů, která může být žádosti o podporu udělena, je </a:t>
            </a:r>
            <a:r>
              <a:rPr lang="cs-CZ" sz="2400" b="1" dirty="0" smtClean="0">
                <a:latin typeface="+mn-lt"/>
              </a:rPr>
              <a:t>65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b="1" dirty="0" smtClean="0">
                <a:latin typeface="+mn-lt"/>
              </a:rPr>
              <a:t>bodů</a:t>
            </a:r>
            <a:r>
              <a:rPr lang="cs-CZ" sz="2400" dirty="0">
                <a:latin typeface="+mn-lt"/>
              </a:rPr>
              <a:t>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závěru tabulky vyplňuje hodnotitel celkový komentář a označí, zda projekt ne/doporučuje k podpoře.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06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>
                <a:latin typeface="+mn-lt"/>
              </a:rPr>
              <a:t>ANO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b="1" dirty="0">
                <a:latin typeface="+mn-lt"/>
              </a:rPr>
              <a:t>45 a více bodů </a:t>
            </a:r>
            <a:r>
              <a:rPr lang="cs-CZ" sz="2400" dirty="0">
                <a:latin typeface="+mn-lt"/>
              </a:rPr>
              <a:t>a zároveň splní minimální bodovou hranici všech kombinovaných kritérií a zároveň splní všechna vylučovací kritéria. Žádost o podporu postupuje do další fáze procesu schvalování.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b="1" dirty="0" smtClean="0">
                <a:latin typeface="+mn-lt"/>
              </a:rPr>
              <a:t>NE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– pokud projekt získá </a:t>
            </a:r>
            <a:r>
              <a:rPr lang="cs-CZ" sz="2400" b="1" dirty="0">
                <a:latin typeface="+mn-lt"/>
              </a:rPr>
              <a:t>méně než </a:t>
            </a:r>
            <a:r>
              <a:rPr lang="cs-CZ" sz="2400" b="1" dirty="0" smtClean="0">
                <a:latin typeface="+mn-lt"/>
              </a:rPr>
              <a:t>45 </a:t>
            </a:r>
            <a:r>
              <a:rPr lang="cs-CZ" sz="2400" b="1" dirty="0">
                <a:latin typeface="+mn-lt"/>
              </a:rPr>
              <a:t>bodů </a:t>
            </a:r>
            <a:r>
              <a:rPr lang="cs-CZ" sz="2400" dirty="0">
                <a:latin typeface="+mn-lt"/>
              </a:rPr>
              <a:t>a/nebo nesplní min. bodovou hranici min. jednoho z kombinovaných kritérií a/nebo nesplní min. jedno vylučovací kritérium. Žádost o podporu je z dalšího procesu schvalování vyloučena.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0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49552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</a:p>
          <a:p>
            <a:pPr algn="just">
              <a:lnSpc>
                <a:spcPct val="100000"/>
              </a:lnSpc>
              <a:spcBef>
                <a:spcPts val="1800"/>
              </a:spcBef>
            </a:pP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 hodnocení je přiřazen další nezávislý hodnotitel, tzv. </a:t>
            </a:r>
            <a:r>
              <a:rPr lang="cs-CZ" sz="2400" b="1" dirty="0">
                <a:latin typeface="+mn-lt"/>
              </a:rPr>
              <a:t>arbitr</a:t>
            </a:r>
            <a:r>
              <a:rPr lang="cs-CZ" sz="2400" dirty="0">
                <a:latin typeface="+mn-lt"/>
              </a:rPr>
              <a:t>, pokud je splněna alespoň jedna z následujících podmínek</a:t>
            </a:r>
            <a:r>
              <a:rPr lang="cs-CZ" sz="2400" dirty="0" smtClean="0">
                <a:latin typeface="+mn-lt"/>
              </a:rPr>
              <a:t>:</a:t>
            </a:r>
          </a:p>
          <a:p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endParaRPr lang="cs-CZ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celkové bodové hodnocení jednotlivých hodnotitelů se významně liší, tj. bodový rozdíl hodnotitelů činí min. počet bodů stanovený v příloze výzvy Kritéria pro hodnocení projektů;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jednotliví </a:t>
            </a:r>
            <a:r>
              <a:rPr lang="cs-CZ" dirty="0">
                <a:latin typeface="+mn-lt"/>
              </a:rPr>
              <a:t>hodnotitelé se liší v celkovém ne/doporučení žádosti o podporu k financování, tzn., jeden z hodnotitelů žádost o podporu doporučuje a druhý nikoli;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výsledek </a:t>
            </a:r>
            <a:r>
              <a:rPr lang="cs-CZ" dirty="0">
                <a:latin typeface="+mn-lt"/>
              </a:rPr>
              <a:t>hodnocení splněno/nesplněno u alespoň jednoho vylučovacího nebo kombinovaného kritéria se u jednotlivých hodnotitelů liší.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Věcné hodnocení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Arbitr provádí celé hodnocení žádosti o podporu. Při svém hodnocení má k dispozici předešlá dvě hodnocení jednotlivých hodnotitelů. Jeho bodové hodnocení v rámci jednotlivých hodnoticích kritérií se musí pohybovat v bodovém rozpětí, které stanovili předešlí dva hodnotitelé.</a:t>
            </a:r>
          </a:p>
          <a:p>
            <a:pPr marL="342900" indent="-342900" algn="just">
              <a:lnSpc>
                <a:spcPct val="12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V případě, že oba hodnotitelé udělili v některém z kritérií shodný počet bodů, nesmí arbitr tento výsledek měnit, do jím zpracovávaného hodnocení tento počet bodů pouze přebírá a zpracovává celkový komentář za dané kritérium.</a:t>
            </a:r>
          </a:p>
          <a:p>
            <a:pPr algn="just">
              <a:lnSpc>
                <a:spcPct val="12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Celkovým výsledkem věcného hodnocení projektu je počet bodů přidělený arbitrem a hodnoticí tabulka arbitra.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39892"/>
            <a:ext cx="8088630" cy="4133215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s-CZ" dirty="0" smtClean="0">
                <a:latin typeface="+mn-lt"/>
              </a:rPr>
              <a:t>Pravidla pro žadatele a příjemce – specifická část, kap. 5.4.3</a:t>
            </a:r>
          </a:p>
          <a:p>
            <a:pPr algn="just">
              <a:lnSpc>
                <a:spcPct val="110000"/>
              </a:lnSpc>
              <a:spcBef>
                <a:spcPts val="1800"/>
              </a:spcBef>
            </a:pPr>
            <a:r>
              <a:rPr lang="cs-CZ" dirty="0">
                <a:latin typeface="+mn-lt"/>
              </a:rPr>
              <a:t>Proces výběru projektů bude zajišťován výběrovou komisí složenou z odborníků – externích hodnotitelů vybraných z Databáze hodnotitelů ŘO a interních hodnotitelů/zástupců ŘO s ohledem na tematické zaměření předložené žádosti o podporu. Fáze výběru projektů je zpravidla ukončena do 20 pracovních dní od data ukončení předchozí fáze schvalování. </a:t>
            </a:r>
          </a:p>
        </p:txBody>
      </p:sp>
    </p:spTree>
    <p:extLst>
      <p:ext uri="{BB962C8B-B14F-4D97-AF65-F5344CB8AC3E}">
        <p14:creationId xmlns:p14="http://schemas.microsoft.com/office/powerpoint/2010/main" val="14476588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66636" y="1703705"/>
            <a:ext cx="8088630" cy="413321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latin typeface="+mn-lt"/>
              </a:rPr>
              <a:t>Výběrová komise se řídí Statutem a Jednacím řádem výběrové komise - viz http://www.msmt.cz/strukturalni-fondy-1/vzory-dokumentu-op-</a:t>
            </a:r>
            <a:r>
              <a:rPr lang="cs-CZ" dirty="0" err="1">
                <a:latin typeface="+mn-lt"/>
              </a:rPr>
              <a:t>vvv</a:t>
            </a:r>
            <a:r>
              <a:rPr lang="cs-CZ" dirty="0">
                <a:latin typeface="+mn-lt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+mn-lt"/>
              </a:rPr>
              <a:t>Výběrová komise rozhoduje o tom, zda bude žádost o podporu ne/doporučena k financování, příp. doporučena s výhradou, tzn., projekt obdrží podporu až po splnění podmínek stanovených výběrovou komisí.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92738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b="1" dirty="0" smtClean="0">
                <a:solidFill>
                  <a:srgbClr val="428D96"/>
                </a:solidFill>
              </a:rPr>
              <a:t>Obsah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I.	Schvalovací </a:t>
            </a:r>
            <a:r>
              <a:rPr lang="cs-CZ" sz="2400" dirty="0">
                <a:latin typeface="+mn-lt"/>
              </a:rPr>
              <a:t>proces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II.	Nejčastější chyby v žádostech o podporu – formální náležitosti</a:t>
            </a:r>
          </a:p>
          <a:p>
            <a:pPr>
              <a:lnSpc>
                <a:spcPct val="100000"/>
              </a:lnSpc>
              <a:spcBef>
                <a:spcPts val="1800"/>
              </a:spcBef>
            </a:pPr>
            <a:r>
              <a:rPr lang="cs-CZ" sz="2400" dirty="0" smtClean="0">
                <a:latin typeface="+mn-lt"/>
              </a:rPr>
              <a:t>III.	Nejčastější chyby v žádostech o podporu – hodnocení přijatelnosti</a:t>
            </a:r>
            <a:endParaRPr lang="cs-CZ" sz="2400" dirty="0">
              <a:latin typeface="+mn-lt"/>
            </a:endParaRPr>
          </a:p>
          <a:p>
            <a:pPr>
              <a:spcBef>
                <a:spcPts val="1800"/>
              </a:spcBef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8088630" cy="4133215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cs-CZ" dirty="0">
                <a:latin typeface="+mn-lt"/>
              </a:rPr>
              <a:t>Po projednání/formulování příp. výhrad/doporučení výběrová komise ne/doporučí žádosti o podporu s ohledem na datum předložení žádosti o podporu a finanční alokaci výzvy. </a:t>
            </a:r>
          </a:p>
          <a:p>
            <a:pPr algn="just">
              <a:lnSpc>
                <a:spcPct val="150000"/>
              </a:lnSpc>
            </a:pPr>
            <a:r>
              <a:rPr lang="cs-CZ" dirty="0">
                <a:latin typeface="+mn-lt"/>
              </a:rPr>
              <a:t>Seznam ne/doporučených žádostí o podporu podepisuje náměstek pro řízení sekce operačních programů. </a:t>
            </a:r>
            <a:endParaRPr lang="cs-CZ" sz="2400" dirty="0">
              <a:latin typeface="+mn-lt"/>
            </a:endParaRP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2) Výběr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86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II. Nejčastější chyby v žádostech o podporu – formální náležitosti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</a:pPr>
            <a:r>
              <a:rPr lang="cs-CZ" altLang="cs-CZ" dirty="0">
                <a:latin typeface="+mn-lt"/>
              </a:rPr>
              <a:t>Základní problém </a:t>
            </a:r>
            <a:r>
              <a:rPr lang="cs-CZ" altLang="cs-CZ" dirty="0" smtClean="0">
                <a:latin typeface="+mn-lt"/>
              </a:rPr>
              <a:t>– </a:t>
            </a:r>
            <a:r>
              <a:rPr lang="cs-CZ" altLang="cs-CZ" dirty="0">
                <a:latin typeface="+mn-lt"/>
              </a:rPr>
              <a:t>neznalost řídicí dokumentace dané výzvy.</a:t>
            </a:r>
          </a:p>
          <a:p>
            <a:pPr algn="just">
              <a:lnSpc>
                <a:spcPct val="120000"/>
              </a:lnSpc>
            </a:pPr>
            <a:r>
              <a:rPr lang="cs-CZ" altLang="cs-CZ" dirty="0">
                <a:latin typeface="+mn-lt"/>
              </a:rPr>
              <a:t>Žadatel je povinen řídit se výzvou a navazující dokumentací v plném </a:t>
            </a:r>
            <a:r>
              <a:rPr lang="cs-CZ" altLang="cs-CZ" dirty="0" smtClean="0">
                <a:latin typeface="+mn-lt"/>
              </a:rPr>
              <a:t>rozsahu: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Pravidla pro žadatele a příjemce – Specifická část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Příloha č. 1 – Indikátory výzvy MAP II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Příloha č. 2 – Hodnoticí kritéria výzvy MAP II</a:t>
            </a:r>
          </a:p>
          <a:p>
            <a:pPr marL="342900" indent="-34290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Příloha č. 3 – Postupy MAP II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Metodický </a:t>
            </a:r>
            <a:r>
              <a:rPr lang="cs-CZ" dirty="0">
                <a:latin typeface="+mn-lt"/>
              </a:rPr>
              <a:t>dopis č. 1 k Pravidlům pro žadatele a příjemce – specifická </a:t>
            </a:r>
            <a:r>
              <a:rPr lang="cs-CZ" dirty="0" smtClean="0">
                <a:latin typeface="+mn-lt"/>
              </a:rPr>
              <a:t>část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Uživatelská příručka Zpracování žádosti v IS KP14+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599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374" y="593388"/>
            <a:ext cx="7886700" cy="933855"/>
          </a:xfrm>
        </p:spPr>
        <p:txBody>
          <a:bodyPr>
            <a:normAutofit/>
          </a:bodyPr>
          <a:lstStyle/>
          <a:p>
            <a:r>
              <a:rPr lang="cs-CZ" altLang="cs-CZ" sz="3100" dirty="0" smtClean="0"/>
              <a:t>Formální </a:t>
            </a:r>
            <a:r>
              <a:rPr lang="cs-CZ" altLang="cs-CZ" sz="3100" dirty="0"/>
              <a:t>chyby</a:t>
            </a:r>
            <a:r>
              <a:rPr lang="cs-CZ" dirty="0">
                <a:solidFill>
                  <a:srgbClr val="7EA2D1"/>
                </a:solidFill>
              </a:rPr>
              <a:t/>
            </a:r>
            <a:br>
              <a:rPr lang="cs-CZ" dirty="0">
                <a:solidFill>
                  <a:srgbClr val="7EA2D1"/>
                </a:solidFill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27244"/>
            <a:ext cx="7886700" cy="354086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cs-CZ" dirty="0">
                <a:latin typeface="+mn-lt"/>
              </a:rPr>
              <a:t>Pravidla pro žadatele a příjemce – specifická část, kap. 18.10 – zde je uveden </a:t>
            </a:r>
            <a:r>
              <a:rPr lang="cs-CZ" b="1" dirty="0">
                <a:latin typeface="+mn-lt"/>
              </a:rPr>
              <a:t>Seznam příloh k žádosti o podporu a způsob jejich doložení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formy doložení příloh – pokud žadatel nerespektuje předepsanou formu doložení, proces hodnocení formálních náležitostí se zbytečně prodlužuje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2665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Forma doložení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„elektronický originál“ (dokument primárně zhotovený elektronicky a podepsaný statutárním zástupcem v IS KP14+, nebo dokument podepsaný zaručeným elektronickým </a:t>
            </a:r>
            <a:r>
              <a:rPr lang="cs-CZ" dirty="0" smtClean="0">
                <a:latin typeface="+mn-lt"/>
              </a:rPr>
              <a:t>podpisem)</a:t>
            </a:r>
            <a:endParaRPr lang="cs-CZ" dirty="0">
              <a:latin typeface="+mn-lt"/>
            </a:endParaRP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úředně ověřená kopie v elektronické podobě – dokumenty vzniklé autorizovanou konverzí originálu v listinné podobě do elektronické podoby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prostá kopie </a:t>
            </a:r>
            <a:r>
              <a:rPr lang="cs-CZ" dirty="0" smtClean="0">
                <a:latin typeface="+mn-lt"/>
              </a:rPr>
              <a:t>(prostý </a:t>
            </a:r>
            <a:r>
              <a:rPr lang="cs-CZ" dirty="0" err="1" smtClean="0">
                <a:latin typeface="+mn-lt"/>
              </a:rPr>
              <a:t>scan</a:t>
            </a:r>
            <a:r>
              <a:rPr lang="cs-CZ" dirty="0" smtClean="0">
                <a:latin typeface="+mn-lt"/>
              </a:rPr>
              <a:t> dokumentu)</a:t>
            </a:r>
            <a:endParaRPr lang="cs-CZ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00755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Vzory příloh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138612"/>
          </a:xfrm>
        </p:spPr>
        <p:txBody>
          <a:bodyPr/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Vzory všech povinných a povinně volitelných příloh </a:t>
            </a:r>
            <a:r>
              <a:rPr lang="cs-CZ" dirty="0" smtClean="0">
                <a:latin typeface="+mn-lt"/>
              </a:rPr>
              <a:t>nalezne žadatel</a:t>
            </a:r>
            <a:br>
              <a:rPr lang="cs-CZ" dirty="0" smtClean="0">
                <a:latin typeface="+mn-lt"/>
              </a:rPr>
            </a:br>
            <a:r>
              <a:rPr lang="cs-CZ" dirty="0" smtClean="0">
                <a:latin typeface="+mn-lt"/>
              </a:rPr>
              <a:t> </a:t>
            </a:r>
            <a:r>
              <a:rPr lang="cs-CZ" dirty="0">
                <a:latin typeface="+mn-lt"/>
              </a:rPr>
              <a:t>v IS KP14+ ve vytvořené žádosti o podporu na záložce </a:t>
            </a:r>
            <a:r>
              <a:rPr lang="cs-CZ" dirty="0" smtClean="0">
                <a:latin typeface="+mn-lt"/>
              </a:rPr>
              <a:t>Dokumenty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Na záložce „Dokumenty“ </a:t>
            </a:r>
            <a:r>
              <a:rPr lang="cs-CZ" dirty="0" smtClean="0">
                <a:latin typeface="+mn-lt"/>
              </a:rPr>
              <a:t>žadatel vybere </a:t>
            </a:r>
            <a:r>
              <a:rPr lang="cs-CZ" dirty="0">
                <a:latin typeface="+mn-lt"/>
              </a:rPr>
              <a:t>„Nový záznam“, v rozevíracím seznamu „Název předdefinovaného dokumentu“ </a:t>
            </a:r>
            <a:r>
              <a:rPr lang="cs-CZ" dirty="0" smtClean="0">
                <a:latin typeface="+mn-lt"/>
              </a:rPr>
              <a:t>zvolí </a:t>
            </a:r>
            <a:r>
              <a:rPr lang="cs-CZ" dirty="0">
                <a:latin typeface="+mn-lt"/>
              </a:rPr>
              <a:t>požadovanou přílohu (např. „Prokázání vlastnické struktury žadatele“) a </a:t>
            </a:r>
            <a:r>
              <a:rPr lang="cs-CZ" dirty="0" smtClean="0">
                <a:latin typeface="+mn-lt"/>
              </a:rPr>
              <a:t>záznam uloží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Soubor se vzorem dané přílohy poté </a:t>
            </a:r>
            <a:r>
              <a:rPr lang="cs-CZ" dirty="0" smtClean="0">
                <a:latin typeface="+mn-lt"/>
              </a:rPr>
              <a:t>nalezne </a:t>
            </a:r>
            <a:r>
              <a:rPr lang="cs-CZ" dirty="0">
                <a:latin typeface="+mn-lt"/>
              </a:rPr>
              <a:t>ve spodní části obrazovky pod modrým tlačítkem „Stáhnout soubor dokumentu“ </a:t>
            </a:r>
            <a:endParaRPr lang="cs-CZ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 smtClean="0">
              <a:latin typeface="+mn-lt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460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III. Nejčastější chyby v žádostech o podporu - hodnocení přijatelnosti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b="1" dirty="0">
                <a:latin typeface="+mn-lt"/>
              </a:rPr>
              <a:t>Aktivita č. </a:t>
            </a:r>
            <a:r>
              <a:rPr lang="cs-CZ" b="1" dirty="0">
                <a:latin typeface="+mn-lt"/>
              </a:rPr>
              <a:t>4 Implementace</a:t>
            </a:r>
            <a:r>
              <a:rPr lang="cs-CZ" dirty="0">
                <a:latin typeface="+mn-lt"/>
              </a:rPr>
              <a:t> - zařazení aktivit již zpracovaných v rámci systémových projektů, na celonárodní úrovni a volně dostupných </a:t>
            </a:r>
            <a:r>
              <a:rPr lang="cs-CZ" dirty="0" smtClean="0">
                <a:latin typeface="+mn-lt"/>
              </a:rPr>
              <a:t>(např. metodiky </a:t>
            </a:r>
            <a:r>
              <a:rPr lang="cs-CZ" dirty="0">
                <a:latin typeface="+mn-lt"/>
              </a:rPr>
              <a:t>pro polytechnické vzdělávání v MŠ, vytvoření srovnávacího nástroje pro porovnání úrovně matematické gramotnosti žáků daného ročníku, vytvoření srovnávacího nástroje pro porovnání úrovně čtenářské gramotnosti žáků daného ročníku) </a:t>
            </a:r>
          </a:p>
          <a:p>
            <a:pPr algn="just"/>
            <a:endParaRPr lang="cs-CZ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dirty="0">
                <a:latin typeface="+mn-lt"/>
              </a:rPr>
              <a:t>Schválený </a:t>
            </a:r>
            <a:r>
              <a:rPr lang="cs-CZ" b="1" dirty="0">
                <a:latin typeface="+mn-lt"/>
              </a:rPr>
              <a:t>Místní akční plán/Strategický rámec MAP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neuvedení dílčích cílů schváleného Strategického rámce MAP/schváleného finálního MAP vč. kódu v žádosti o podporu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000" dirty="0">
                <a:latin typeface="+mn-lt"/>
              </a:rPr>
              <a:t>nedoložení formou přílohy – nelze vyhodnotit kritérium  P10 Doložení souladu implementačních aktivit s MAP/Strategickým rámcem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9186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latin typeface="+mn-lt"/>
              </a:rPr>
              <a:t>Příloha </a:t>
            </a:r>
            <a:r>
              <a:rPr lang="cs-CZ" sz="2200" b="1" dirty="0">
                <a:latin typeface="+mn-lt"/>
              </a:rPr>
              <a:t>Čestné prohlášení o oslovení všech </a:t>
            </a:r>
            <a:r>
              <a:rPr lang="cs-CZ" sz="2200" b="1" u="sng" dirty="0">
                <a:latin typeface="+mn-lt"/>
              </a:rPr>
              <a:t>ředitelů</a:t>
            </a:r>
            <a:r>
              <a:rPr lang="cs-CZ" sz="2200" b="1" dirty="0">
                <a:latin typeface="+mn-lt"/>
              </a:rPr>
              <a:t> MŠ, ZŠ a ZUŠ dle IZO na území v hranicích spádového obvodu ORP/MČ s žádostí o spolupráci  </a:t>
            </a:r>
            <a:r>
              <a:rPr lang="cs-CZ" sz="2200" dirty="0">
                <a:latin typeface="+mn-lt"/>
              </a:rPr>
              <a:t>(viz Metodický dopis č. 1 k Pravidlům pro žadatele a příjemce – specifická část, účinný od 11.12.2017) – ze strany žadatelů nedoložena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latin typeface="+mn-lt"/>
              </a:rPr>
              <a:t>Příloha </a:t>
            </a:r>
            <a:r>
              <a:rPr lang="cs-CZ" sz="2200" b="1" dirty="0">
                <a:latin typeface="+mn-lt"/>
              </a:rPr>
              <a:t>Seznam MŠ, ZŠ a ZUŠ zřizovaných v území správního obvodu ORP/městské části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200" dirty="0">
                <a:latin typeface="+mn-lt"/>
              </a:rPr>
              <a:t>celkový počet škol na 1. listě nesouhlasí s počty škol uvedených v tabulkách A zapojené školy a B nezapojené školy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cs-CZ" sz="2200" dirty="0">
                <a:latin typeface="+mn-lt"/>
              </a:rPr>
              <a:t>tabulka A – zapojené školy – 70 % škol je třeba mít zapojeno do aktivity č. 2 (resp. 2.7 Podpora škol v plánování)</a:t>
            </a:r>
          </a:p>
          <a:p>
            <a:pPr marL="1028700" lvl="1" indent="-342900">
              <a:buFont typeface="Wingdings" panose="05000000000000000000" pitchFamily="2" charset="2"/>
              <a:buChar char="ü"/>
            </a:pPr>
            <a:endParaRPr lang="cs-CZ" sz="22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200" dirty="0">
                <a:latin typeface="+mn-lt"/>
              </a:rPr>
              <a:t>Přílohy </a:t>
            </a:r>
            <a:r>
              <a:rPr lang="cs-CZ" sz="2200" b="1" dirty="0">
                <a:latin typeface="+mn-lt"/>
              </a:rPr>
              <a:t>Souhlas školy se zařazením do MAP II </a:t>
            </a:r>
            <a:r>
              <a:rPr lang="cs-CZ" sz="2200" dirty="0">
                <a:latin typeface="+mn-lt"/>
              </a:rPr>
              <a:t>– nesoulad počtu souhlasů s počtem škol uvedeným v tabulce A zapojené školy přílohy </a:t>
            </a:r>
            <a:r>
              <a:rPr lang="cs-CZ" sz="2200" dirty="0" smtClean="0">
                <a:latin typeface="+mn-lt"/>
              </a:rPr>
              <a:t>Seznam </a:t>
            </a:r>
            <a:r>
              <a:rPr lang="cs-CZ" sz="2200" dirty="0">
                <a:latin typeface="+mn-lt"/>
              </a:rPr>
              <a:t>MŠ, ZŠ a </a:t>
            </a:r>
            <a:r>
              <a:rPr lang="cs-CZ" sz="2200" dirty="0" smtClean="0">
                <a:latin typeface="+mn-lt"/>
              </a:rPr>
              <a:t>ZUŠ </a:t>
            </a:r>
            <a:r>
              <a:rPr lang="cs-CZ" sz="2200" b="1" dirty="0" smtClean="0"/>
              <a:t>zřizovaných </a:t>
            </a:r>
            <a:r>
              <a:rPr lang="cs-CZ" sz="2200" b="1" dirty="0"/>
              <a:t>v území správního obvodu ORP/městské části</a:t>
            </a:r>
          </a:p>
          <a:p>
            <a:endParaRPr lang="cs-CZ" sz="2200" dirty="0">
              <a:latin typeface="+mn-lt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0820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549696" y="2018243"/>
            <a:ext cx="758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>
                <a:solidFill>
                  <a:srgbClr val="428D96"/>
                </a:solidFill>
                <a:cs typeface="Arial" panose="020B0604020202020204" pitchFamily="34" charset="0"/>
              </a:rPr>
              <a:t>Děkujeme za pozornost</a:t>
            </a:r>
            <a:endParaRPr lang="cs-CZ" sz="3200" b="1" dirty="0">
              <a:solidFill>
                <a:srgbClr val="428D96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85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003675"/>
          </a:xfrm>
        </p:spPr>
        <p:txBody>
          <a:bodyPr/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Procesem schvalování se rozumí proces od ukončení příjmu žádostí o podporu po vydání právního aktu o poskytnutí/převodu podpory.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Délka procesu schvalování </a:t>
            </a:r>
            <a:r>
              <a:rPr lang="cs-CZ" sz="2400" dirty="0" smtClean="0">
                <a:latin typeface="+mn-lt"/>
              </a:rPr>
              <a:t>je </a:t>
            </a:r>
            <a:r>
              <a:rPr lang="cs-CZ" sz="2400" dirty="0">
                <a:latin typeface="+mn-lt"/>
              </a:rPr>
              <a:t>vždy nastavena související dokumentací výzvy, tj. </a:t>
            </a:r>
            <a:r>
              <a:rPr lang="cs-CZ" sz="2400" dirty="0" smtClean="0">
                <a:latin typeface="+mn-lt"/>
              </a:rPr>
              <a:t>Pravidly </a:t>
            </a:r>
            <a:r>
              <a:rPr lang="cs-CZ" sz="2400" dirty="0">
                <a:latin typeface="+mn-lt"/>
              </a:rPr>
              <a:t>pro žadatele a příjemce </a:t>
            </a:r>
            <a:r>
              <a:rPr lang="cs-CZ" sz="2400" dirty="0"/>
              <a:t>–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>
                <a:latin typeface="+mn-lt"/>
              </a:rPr>
              <a:t>specifická část, a </a:t>
            </a:r>
            <a:r>
              <a:rPr lang="cs-CZ" sz="2400" dirty="0" smtClean="0">
                <a:latin typeface="+mn-lt"/>
              </a:rPr>
              <a:t>to zejména </a:t>
            </a:r>
            <a:r>
              <a:rPr lang="cs-CZ" sz="2400" dirty="0">
                <a:latin typeface="+mn-lt"/>
              </a:rPr>
              <a:t>s ohledem na zaměření/typ podporovaných aktivit/typ projektů výzvy</a:t>
            </a:r>
            <a:r>
              <a:rPr lang="cs-CZ" sz="2400" dirty="0" smtClean="0">
                <a:latin typeface="+mn-lt"/>
              </a:rPr>
              <a:t>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Podrobnější informace jsou uvedeny v kap. 5.4. Pravidel pro žadatele a příjemce – specifická část.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 fontScale="90000"/>
          </a:bodyPr>
          <a:lstStyle/>
          <a:p>
            <a:r>
              <a:rPr lang="cs-CZ" sz="3000" dirty="0" smtClean="0"/>
              <a:t>I. Schvalovací proces </a:t>
            </a:r>
            <a:br>
              <a:rPr lang="cs-CZ" sz="3000" dirty="0" smtClean="0"/>
            </a:br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34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473517"/>
            <a:ext cx="7886700" cy="460375"/>
          </a:xfrm>
        </p:spPr>
        <p:txBody>
          <a:bodyPr>
            <a:normAutofit/>
          </a:bodyPr>
          <a:lstStyle/>
          <a:p>
            <a:pPr marL="365125" algn="just">
              <a:lnSpc>
                <a:spcPct val="100000"/>
              </a:lnSpc>
              <a:spcBef>
                <a:spcPts val="1800"/>
              </a:spcBef>
            </a:pPr>
            <a:r>
              <a:rPr lang="cs-CZ" altLang="cs-CZ" b="1" dirty="0">
                <a:latin typeface="Arial" panose="020B0604020202020204" pitchFamily="34" charset="0"/>
              </a:rPr>
              <a:t>Fáze procesu schvalování vč. dílčích lhůt</a:t>
            </a:r>
          </a:p>
          <a:p>
            <a:pPr marL="365125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endParaRPr lang="cs-CZ" b="1" dirty="0"/>
          </a:p>
        </p:txBody>
      </p:sp>
      <p:graphicFrame>
        <p:nvGraphicFramePr>
          <p:cNvPr id="6" name="Diagram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8492899"/>
              </p:ext>
            </p:extLst>
          </p:nvPr>
        </p:nvGraphicFramePr>
        <p:xfrm>
          <a:off x="874516" y="2083131"/>
          <a:ext cx="7812284" cy="3704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20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 smtClean="0">
                <a:latin typeface="+mn-lt"/>
              </a:rPr>
              <a:t>Příloha č. 2 Hodnoticí kritéria výzvy MAP II</a:t>
            </a:r>
            <a:endParaRPr lang="cs-CZ" sz="2400" b="1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 smtClean="0">
                <a:latin typeface="+mn-lt"/>
              </a:rPr>
              <a:t>Fáze </a:t>
            </a:r>
            <a:r>
              <a:rPr lang="cs-CZ" sz="2400" dirty="0">
                <a:latin typeface="+mn-lt"/>
              </a:rPr>
              <a:t>procesu schvalování: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Kontrola přijatelnosti a formálních náležitostí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Věcné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Calibri" panose="020F0502020204030204" pitchFamily="34" charset="0"/>
              <a:buChar char="-"/>
            </a:pPr>
            <a:endParaRPr lang="cs-CZ" sz="2400" dirty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Calibri" panose="020F0502020204030204" pitchFamily="34" charset="0"/>
              <a:buChar char="-"/>
            </a:pPr>
            <a:r>
              <a:rPr lang="cs-CZ" sz="2400" dirty="0">
                <a:latin typeface="+mn-lt"/>
              </a:rPr>
              <a:t>3 typy hodnoticích kritérií:</a:t>
            </a:r>
          </a:p>
          <a:p>
            <a:pPr marL="1082675" indent="-342900" algn="just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vylučovací</a:t>
            </a:r>
            <a:r>
              <a:rPr lang="cs-CZ" sz="2400" dirty="0">
                <a:latin typeface="+mn-lt"/>
              </a:rPr>
              <a:t>, </a:t>
            </a:r>
            <a:r>
              <a:rPr lang="cs-CZ" sz="2400" dirty="0" smtClean="0">
                <a:latin typeface="+mn-lt"/>
              </a:rPr>
              <a:t>hodnoticí</a:t>
            </a:r>
            <a:r>
              <a:rPr lang="cs-CZ" sz="2400" dirty="0">
                <a:latin typeface="+mn-lt"/>
              </a:rPr>
              <a:t>, kombinovaná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1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Vylučovací kritéria: </a:t>
            </a:r>
            <a:r>
              <a:rPr lang="cs-CZ" sz="2400" dirty="0">
                <a:latin typeface="+mn-lt"/>
              </a:rPr>
              <a:t>při nesplnění kritéria je žádost o podporu vyloučena </a:t>
            </a:r>
          </a:p>
          <a:p>
            <a:pPr marL="715963" algn="just">
              <a:lnSpc>
                <a:spcPct val="100000"/>
              </a:lnSpc>
              <a:spcBef>
                <a:spcPts val="1200"/>
              </a:spcBef>
            </a:pPr>
            <a:r>
              <a:rPr lang="cs-CZ" sz="2400" b="1" dirty="0">
                <a:latin typeface="+mn-lt"/>
              </a:rPr>
              <a:t>- </a:t>
            </a:r>
            <a:r>
              <a:rPr lang="cs-CZ" sz="2400" dirty="0">
                <a:latin typeface="+mn-lt"/>
              </a:rPr>
              <a:t>hodnotí se ANO/NE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Hodnoticí kritéria: </a:t>
            </a:r>
            <a:r>
              <a:rPr lang="cs-CZ" sz="2400" dirty="0">
                <a:latin typeface="+mn-lt"/>
              </a:rPr>
              <a:t>přiděluje se bodové hodnocení</a:t>
            </a:r>
          </a:p>
          <a:p>
            <a:pPr marL="342900" indent="-342900" algn="just">
              <a:lnSpc>
                <a:spcPct val="100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Kombinovaná kritéria: </a:t>
            </a:r>
            <a:r>
              <a:rPr lang="cs-CZ" sz="2400" dirty="0">
                <a:latin typeface="+mn-lt"/>
              </a:rPr>
              <a:t>přiděluje se bodové hodnocení, při nesplnění minimální hranice bodů je žádost o podporu vyloučena ze schvalovacího procesu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přijatelnosti a formálních </a:t>
            </a:r>
            <a:r>
              <a:rPr lang="cs-CZ" sz="2400" dirty="0" smtClean="0">
                <a:latin typeface="+mn-lt"/>
              </a:rPr>
              <a:t>náležitostí</a:t>
            </a:r>
            <a:br>
              <a:rPr lang="cs-CZ" sz="2400" dirty="0" smtClean="0">
                <a:latin typeface="+mn-lt"/>
              </a:rPr>
            </a:br>
            <a:r>
              <a:rPr lang="cs-CZ" sz="2400" dirty="0" smtClean="0">
                <a:latin typeface="+mn-lt"/>
              </a:rPr>
              <a:t>vč</a:t>
            </a:r>
            <a:r>
              <a:rPr lang="cs-CZ" sz="2400" dirty="0">
                <a:latin typeface="+mn-lt"/>
              </a:rPr>
              <a:t>. popisu způsobu hodnocení jsou </a:t>
            </a:r>
            <a:r>
              <a:rPr lang="cs-CZ" sz="2400" dirty="0" smtClean="0">
                <a:latin typeface="+mn-lt"/>
              </a:rPr>
              <a:t>uvedena v příloze č. 2 Hodnoticí kritéria. 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jsou vylučovací, tzn. hodnocena formou splněno/nesplněno (příp. kritérium pro danou žádost o podporu </a:t>
            </a:r>
            <a:r>
              <a:rPr lang="cs-CZ" sz="2400" dirty="0" smtClean="0">
                <a:latin typeface="+mn-lt"/>
              </a:rPr>
              <a:t>nerelevantní</a:t>
            </a:r>
            <a:r>
              <a:rPr lang="cs-CZ" sz="2400" dirty="0">
                <a:latin typeface="+mn-lt"/>
              </a:rPr>
              <a:t>).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5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703705"/>
            <a:ext cx="7886700" cy="419417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Kritéria kontroly formálních náležitostí jsou rozdělena na opravitelná (tj. je možné doplnění ze strany žadatele v procesu schvalování na základě žádosti ŘO OP VVV o doplnění údajů) a </a:t>
            </a:r>
            <a:r>
              <a:rPr lang="cs-CZ" sz="2400" dirty="0" smtClean="0">
                <a:latin typeface="+mn-lt"/>
              </a:rPr>
              <a:t>neopravitelná.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 smtClean="0">
                <a:latin typeface="+mn-lt"/>
              </a:rPr>
              <a:t>Kritéria </a:t>
            </a:r>
            <a:r>
              <a:rPr lang="cs-CZ" sz="2400" dirty="0">
                <a:latin typeface="+mn-lt"/>
              </a:rPr>
              <a:t>kontroly přijatelnosti jsou vždy neopravitelná. </a:t>
            </a:r>
            <a:endParaRPr lang="cs-CZ" sz="2400" dirty="0" smtClean="0">
              <a:latin typeface="+mn-lt"/>
            </a:endParaRP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b="1" dirty="0">
                <a:latin typeface="+mn-lt"/>
              </a:rPr>
              <a:t>Při nesplnění některého z neopravitelných kritérií v rámci kontroly formálních náležitostí a/nebo některého z kritérií přijatelnosti je projekt vyřazen z dalšího procesu hodnocení.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59280"/>
            <a:ext cx="7886700" cy="38481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00000"/>
              </a:lnSpc>
              <a:spcBef>
                <a:spcPts val="1800"/>
              </a:spcBef>
            </a:pPr>
            <a:r>
              <a:rPr lang="cs-CZ" sz="2400" b="1" dirty="0">
                <a:latin typeface="+mn-lt"/>
              </a:rPr>
              <a:t>Kontrola přijatelnosti a formálních náležitostí</a:t>
            </a:r>
          </a:p>
          <a:p>
            <a:pPr marL="342900" indent="-342900" algn="just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Při nesplnění některého z opravitelných kritérií v rámci kontroly formálních náležitostí a zároveň splnění všech kritérií přijatelnosti je žadatel prostřednictvím IS KP14+ </a:t>
            </a:r>
            <a:r>
              <a:rPr lang="cs-CZ" sz="2400" b="1" dirty="0">
                <a:latin typeface="+mn-lt"/>
              </a:rPr>
              <a:t>maximálně dvakrát</a:t>
            </a:r>
            <a:r>
              <a:rPr lang="cs-CZ" sz="2400" dirty="0">
                <a:latin typeface="+mn-lt"/>
              </a:rPr>
              <a:t> vyzván k doplnění chybějících informací, l</a:t>
            </a:r>
            <a:r>
              <a:rPr lang="cs-CZ" sz="2400" dirty="0" smtClean="0">
                <a:latin typeface="+mn-lt"/>
              </a:rPr>
              <a:t>hůta </a:t>
            </a:r>
            <a:r>
              <a:rPr lang="cs-CZ" sz="2400" dirty="0">
                <a:latin typeface="+mn-lt"/>
              </a:rPr>
              <a:t>pro doplnění v rámci 1. výzvy k doplnění je </a:t>
            </a:r>
            <a:r>
              <a:rPr lang="cs-CZ" sz="2400" b="1" dirty="0" smtClean="0">
                <a:latin typeface="+mn-lt"/>
              </a:rPr>
              <a:t>10 </a:t>
            </a:r>
            <a:r>
              <a:rPr lang="cs-CZ" sz="2400" b="1" dirty="0">
                <a:latin typeface="+mn-lt"/>
              </a:rPr>
              <a:t>pracovních dnů </a:t>
            </a:r>
            <a:r>
              <a:rPr lang="cs-CZ" sz="2400" dirty="0">
                <a:latin typeface="+mn-lt"/>
              </a:rPr>
              <a:t>od data doručení výzvy, lhůta pro 2. doplnění je stanovena ŘO dle charakteru a závažnosti doplnění a je </a:t>
            </a:r>
            <a:r>
              <a:rPr lang="cs-CZ" sz="2400" b="1" dirty="0">
                <a:latin typeface="+mn-lt"/>
              </a:rPr>
              <a:t>maximálně 5 pracovních dnů</a:t>
            </a:r>
            <a:r>
              <a:rPr lang="cs-CZ" sz="2400" dirty="0">
                <a:latin typeface="+mn-lt"/>
              </a:rPr>
              <a:t> od data doručení 2. výzvy. Žadatel nebude vyzván k doplnění opakovaně v případě, že nereaguje na první žádost ŘO OP VVV. </a:t>
            </a:r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628650" y="805468"/>
            <a:ext cx="7886700" cy="898237"/>
          </a:xfrm>
        </p:spPr>
        <p:txBody>
          <a:bodyPr>
            <a:normAutofit/>
          </a:bodyPr>
          <a:lstStyle/>
          <a:p>
            <a:r>
              <a:rPr lang="cs-CZ" sz="3000" dirty="0" smtClean="0"/>
              <a:t>1) Fáze schvalování projektů</a:t>
            </a:r>
            <a:endParaRPr lang="cs-CZ" sz="3000" dirty="0">
              <a:solidFill>
                <a:srgbClr val="428D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4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15OPMSMT0001-28-76612</_dlc_DocId>
    <_dlc_DocIdUrl xmlns="0104a4cd-1400-468e-be1b-c7aad71d7d5a">
      <Url>https://op.msmt.cz/_layouts/15/DocIdRedir.aspx?ID=15OPMSMT0001-28-76612</Url>
      <Description>15OPMSMT0001-28-76612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CD5A43-3772-4A72-B85E-F5B66E0F46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3836A6B-B9C0-4044-A2B1-4CDBD2A5CC87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0104a4cd-1400-468e-be1b-c7aad71d7d5a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1253</TotalTime>
  <Words>1553</Words>
  <Application>Microsoft Office PowerPoint</Application>
  <PresentationFormat>Předvádění na obrazovce (4:3)</PresentationFormat>
  <Paragraphs>142</Paragraphs>
  <Slides>27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Courier New</vt:lpstr>
      <vt:lpstr>Wingdings</vt:lpstr>
      <vt:lpstr>Vlastní návrh</vt:lpstr>
      <vt:lpstr>Prezentace aplikace PowerPoint</vt:lpstr>
      <vt:lpstr>Obsah</vt:lpstr>
      <vt:lpstr>I. Schvalovací proces  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1) Fáze schvalování projektů</vt:lpstr>
      <vt:lpstr>2) Výběr projektů</vt:lpstr>
      <vt:lpstr>2) Výběr projektů</vt:lpstr>
      <vt:lpstr>2) Výběr projektů</vt:lpstr>
      <vt:lpstr>II. Nejčastější chyby v žádostech o podporu – formální náležitosti</vt:lpstr>
      <vt:lpstr>Formální chyby </vt:lpstr>
      <vt:lpstr>Forma doložení příloh</vt:lpstr>
      <vt:lpstr>Vzory příloh</vt:lpstr>
      <vt:lpstr>III. Nejčastější chyby v žádostech o podporu - hodnocení přijatelnosti </vt:lpstr>
      <vt:lpstr>Prezentace aplikace PowerPoint</vt:lpstr>
      <vt:lpstr>Prezentace aplikace PowerPoint</vt:lpstr>
    </vt:vector>
  </TitlesOfParts>
  <Company>MSMT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cp:lastModifiedBy>Hošková Barbora</cp:lastModifiedBy>
  <cp:revision>144</cp:revision>
  <dcterms:created xsi:type="dcterms:W3CDTF">2015-09-11T08:58:50Z</dcterms:created>
  <dcterms:modified xsi:type="dcterms:W3CDTF">2018-01-08T08:33:01Z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8e6fea95-1dd8-41cf-9265-ce00c0599223</vt:lpwstr>
  </property>
  <property fmtid="{D5CDD505-2E9C-101B-9397-08002B2CF9AE}" pid="4" name="Komentář">
    <vt:lpwstr>předepsané písmo Calibri, daná velikost a barva písma</vt:lpwstr>
  </property>
</Properties>
</file>