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  <p:sldMasterId id="2147483670" r:id="rId6"/>
  </p:sldMasterIdLst>
  <p:notesMasterIdLst>
    <p:notesMasterId r:id="rId43"/>
  </p:notesMasterIdLst>
  <p:sldIdLst>
    <p:sldId id="256" r:id="rId7"/>
    <p:sldId id="376" r:id="rId8"/>
    <p:sldId id="301" r:id="rId9"/>
    <p:sldId id="329" r:id="rId10"/>
    <p:sldId id="344" r:id="rId11"/>
    <p:sldId id="362" r:id="rId12"/>
    <p:sldId id="347" r:id="rId13"/>
    <p:sldId id="327" r:id="rId14"/>
    <p:sldId id="346" r:id="rId15"/>
    <p:sldId id="377" r:id="rId16"/>
    <p:sldId id="349" r:id="rId17"/>
    <p:sldId id="350" r:id="rId18"/>
    <p:sldId id="351" r:id="rId19"/>
    <p:sldId id="352" r:id="rId20"/>
    <p:sldId id="378" r:id="rId21"/>
    <p:sldId id="353" r:id="rId22"/>
    <p:sldId id="382" r:id="rId23"/>
    <p:sldId id="354" r:id="rId24"/>
    <p:sldId id="379" r:id="rId25"/>
    <p:sldId id="355" r:id="rId26"/>
    <p:sldId id="380" r:id="rId27"/>
    <p:sldId id="381" r:id="rId28"/>
    <p:sldId id="384" r:id="rId29"/>
    <p:sldId id="383" r:id="rId30"/>
    <p:sldId id="385" r:id="rId31"/>
    <p:sldId id="370" r:id="rId32"/>
    <p:sldId id="356" r:id="rId33"/>
    <p:sldId id="371" r:id="rId34"/>
    <p:sldId id="357" r:id="rId35"/>
    <p:sldId id="372" r:id="rId36"/>
    <p:sldId id="373" r:id="rId37"/>
    <p:sldId id="358" r:id="rId38"/>
    <p:sldId id="374" r:id="rId39"/>
    <p:sldId id="375" r:id="rId40"/>
    <p:sldId id="359" r:id="rId41"/>
    <p:sldId id="386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94" autoAdjust="0"/>
    <p:restoredTop sz="88679" autoAdjust="0"/>
  </p:normalViewPr>
  <p:slideViewPr>
    <p:cSldViewPr snapToGrid="0">
      <p:cViewPr varScale="1">
        <p:scale>
          <a:sx n="78" d="100"/>
          <a:sy n="78" d="100"/>
        </p:scale>
        <p:origin x="67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7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991C8-F397-46F1-B9F1-CD9E5A73C974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4890BCA-5FFC-4CFD-9989-3759E33CA3A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2000" dirty="0" smtClean="0">
              <a:latin typeface="+mj-lt"/>
            </a:rPr>
            <a:t>Realizační tým MAP – plánovací část – odborný realizační tým</a:t>
          </a:r>
          <a:endParaRPr lang="cs-CZ" sz="2000" dirty="0">
            <a:latin typeface="+mj-lt"/>
          </a:endParaRPr>
        </a:p>
      </dgm:t>
    </dgm:pt>
    <dgm:pt modelId="{2A739BD0-4E01-485E-812F-C76B35F2DAF5}" type="parTrans" cxnId="{A35AD114-9D1F-4ABE-8589-781AFC9BA8F9}">
      <dgm:prSet/>
      <dgm:spPr/>
      <dgm:t>
        <a:bodyPr/>
        <a:lstStyle/>
        <a:p>
          <a:endParaRPr lang="cs-CZ"/>
        </a:p>
      </dgm:t>
    </dgm:pt>
    <dgm:pt modelId="{76003EC6-0FB3-4EA2-9773-489BEF31CCBA}" type="sibTrans" cxnId="{A35AD114-9D1F-4ABE-8589-781AFC9BA8F9}">
      <dgm:prSet/>
      <dgm:spPr/>
      <dgm:t>
        <a:bodyPr/>
        <a:lstStyle/>
        <a:p>
          <a:endParaRPr lang="cs-CZ"/>
        </a:p>
      </dgm:t>
    </dgm:pt>
    <dgm:pt modelId="{F2E87B98-68CA-4B74-BFE7-64B03B2BFFA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2000" dirty="0" smtClean="0">
              <a:latin typeface="+mj-lt"/>
            </a:rPr>
            <a:t>Realizační tým - administrativní</a:t>
          </a:r>
          <a:endParaRPr lang="cs-CZ" sz="2000" dirty="0">
            <a:latin typeface="+mj-lt"/>
          </a:endParaRPr>
        </a:p>
      </dgm:t>
    </dgm:pt>
    <dgm:pt modelId="{F5705C58-D088-461E-8CBD-6553D6AAF515}" type="parTrans" cxnId="{88302405-155C-441D-A764-367465A6432F}">
      <dgm:prSet/>
      <dgm:spPr/>
      <dgm:t>
        <a:bodyPr/>
        <a:lstStyle/>
        <a:p>
          <a:endParaRPr lang="cs-CZ"/>
        </a:p>
      </dgm:t>
    </dgm:pt>
    <dgm:pt modelId="{85F5FDCC-9D5E-42F3-9F82-F2E1766789D3}" type="sibTrans" cxnId="{88302405-155C-441D-A764-367465A6432F}">
      <dgm:prSet/>
      <dgm:spPr/>
      <dgm:t>
        <a:bodyPr/>
        <a:lstStyle/>
        <a:p>
          <a:endParaRPr lang="cs-CZ"/>
        </a:p>
      </dgm:t>
    </dgm:pt>
    <dgm:pt modelId="{D9EAF3F4-158A-485D-A3B2-161E7967394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2000" dirty="0" smtClean="0">
              <a:latin typeface="+mj-lt"/>
            </a:rPr>
            <a:t>Realizační tým – Implementační část – odborný realizační tým (dle pravidel)</a:t>
          </a:r>
          <a:endParaRPr lang="cs-CZ" sz="2000" dirty="0">
            <a:latin typeface="+mj-lt"/>
          </a:endParaRPr>
        </a:p>
      </dgm:t>
    </dgm:pt>
    <dgm:pt modelId="{31EFBEA9-299A-406A-809C-CC4AEFCA1A24}" type="parTrans" cxnId="{B800D4A0-7C01-470B-9677-0E58285E095D}">
      <dgm:prSet/>
      <dgm:spPr/>
      <dgm:t>
        <a:bodyPr/>
        <a:lstStyle/>
        <a:p>
          <a:endParaRPr lang="cs-CZ"/>
        </a:p>
      </dgm:t>
    </dgm:pt>
    <dgm:pt modelId="{8CD2D1E8-AFB9-4403-B375-44AA6DB713D3}" type="sibTrans" cxnId="{B800D4A0-7C01-470B-9677-0E58285E095D}">
      <dgm:prSet/>
      <dgm:spPr/>
      <dgm:t>
        <a:bodyPr/>
        <a:lstStyle/>
        <a:p>
          <a:endParaRPr lang="cs-CZ"/>
        </a:p>
      </dgm:t>
    </dgm:pt>
    <dgm:pt modelId="{74484FD7-E876-4EB5-9A2C-30D7E59D48E8}" type="pres">
      <dgm:prSet presAssocID="{538991C8-F397-46F1-B9F1-CD9E5A73C9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F0FDFB31-C0B4-4934-B954-9C00789D5B3F}" type="pres">
      <dgm:prSet presAssocID="{F2E87B98-68CA-4B74-BFE7-64B03B2BFFAF}" presName="hierRoot1" presStyleCnt="0">
        <dgm:presLayoutVars>
          <dgm:hierBranch val="init"/>
        </dgm:presLayoutVars>
      </dgm:prSet>
      <dgm:spPr/>
    </dgm:pt>
    <dgm:pt modelId="{DBE8766A-4E59-4CCC-BAAE-072586D92CFD}" type="pres">
      <dgm:prSet presAssocID="{F2E87B98-68CA-4B74-BFE7-64B03B2BFFAF}" presName="rootComposite1" presStyleCnt="0"/>
      <dgm:spPr/>
    </dgm:pt>
    <dgm:pt modelId="{84631FAB-9B26-4450-9F35-A2ED0194BAD4}" type="pres">
      <dgm:prSet presAssocID="{F2E87B98-68CA-4B74-BFE7-64B03B2BFFAF}" presName="rootText1" presStyleLbl="node0" presStyleIdx="0" presStyleCnt="1" custScaleX="82265" custScaleY="6891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BA1865C-1B68-43AA-99AB-9824AFB3E16E}" type="pres">
      <dgm:prSet presAssocID="{F2E87B98-68CA-4B74-BFE7-64B03B2BFFAF}" presName="rootConnector1" presStyleLbl="node1" presStyleIdx="0" presStyleCnt="0"/>
      <dgm:spPr/>
      <dgm:t>
        <a:bodyPr/>
        <a:lstStyle/>
        <a:p>
          <a:endParaRPr lang="cs-CZ"/>
        </a:p>
      </dgm:t>
    </dgm:pt>
    <dgm:pt modelId="{1697C406-C79D-4974-A733-F914BBFB994E}" type="pres">
      <dgm:prSet presAssocID="{F2E87B98-68CA-4B74-BFE7-64B03B2BFFAF}" presName="hierChild2" presStyleCnt="0"/>
      <dgm:spPr/>
    </dgm:pt>
    <dgm:pt modelId="{1DE53765-01AF-4542-8EBE-FC0DE0FE8F0F}" type="pres">
      <dgm:prSet presAssocID="{2A739BD0-4E01-485E-812F-C76B35F2DAF5}" presName="Name37" presStyleLbl="parChTrans1D2" presStyleIdx="0" presStyleCnt="2"/>
      <dgm:spPr/>
      <dgm:t>
        <a:bodyPr/>
        <a:lstStyle/>
        <a:p>
          <a:endParaRPr lang="cs-CZ"/>
        </a:p>
      </dgm:t>
    </dgm:pt>
    <dgm:pt modelId="{22BCC588-58B8-4082-92EA-CAF9C9197698}" type="pres">
      <dgm:prSet presAssocID="{C4890BCA-5FFC-4CFD-9989-3759E33CA3A7}" presName="hierRoot2" presStyleCnt="0">
        <dgm:presLayoutVars>
          <dgm:hierBranch val="init"/>
        </dgm:presLayoutVars>
      </dgm:prSet>
      <dgm:spPr/>
      <dgm:t>
        <a:bodyPr/>
        <a:lstStyle/>
        <a:p>
          <a:endParaRPr lang="cs-CZ"/>
        </a:p>
      </dgm:t>
    </dgm:pt>
    <dgm:pt modelId="{78B6627F-BE04-4E03-804A-4338D8F6AA78}" type="pres">
      <dgm:prSet presAssocID="{C4890BCA-5FFC-4CFD-9989-3759E33CA3A7}" presName="rootComposite" presStyleCnt="0"/>
      <dgm:spPr/>
      <dgm:t>
        <a:bodyPr/>
        <a:lstStyle/>
        <a:p>
          <a:endParaRPr lang="cs-CZ"/>
        </a:p>
      </dgm:t>
    </dgm:pt>
    <dgm:pt modelId="{0B125F80-72E7-460F-B5C5-B28677887391}" type="pres">
      <dgm:prSet presAssocID="{C4890BCA-5FFC-4CFD-9989-3759E33CA3A7}" presName="rootText" presStyleLbl="node2" presStyleIdx="0" presStyleCnt="2" custScaleX="91863" custScaleY="5986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0E5D74-5696-481F-A674-58BA69A878C4}" type="pres">
      <dgm:prSet presAssocID="{C4890BCA-5FFC-4CFD-9989-3759E33CA3A7}" presName="rootConnector" presStyleLbl="node2" presStyleIdx="0" presStyleCnt="2"/>
      <dgm:spPr/>
      <dgm:t>
        <a:bodyPr/>
        <a:lstStyle/>
        <a:p>
          <a:endParaRPr lang="cs-CZ"/>
        </a:p>
      </dgm:t>
    </dgm:pt>
    <dgm:pt modelId="{CCF0A9BF-22BE-4B80-A349-D3F221D6DEF1}" type="pres">
      <dgm:prSet presAssocID="{C4890BCA-5FFC-4CFD-9989-3759E33CA3A7}" presName="hierChild4" presStyleCnt="0"/>
      <dgm:spPr/>
      <dgm:t>
        <a:bodyPr/>
        <a:lstStyle/>
        <a:p>
          <a:endParaRPr lang="cs-CZ"/>
        </a:p>
      </dgm:t>
    </dgm:pt>
    <dgm:pt modelId="{C8B8CA58-C6B8-44C1-B62F-FFA0A0DDB221}" type="pres">
      <dgm:prSet presAssocID="{C4890BCA-5FFC-4CFD-9989-3759E33CA3A7}" presName="hierChild5" presStyleCnt="0"/>
      <dgm:spPr/>
      <dgm:t>
        <a:bodyPr/>
        <a:lstStyle/>
        <a:p>
          <a:endParaRPr lang="cs-CZ"/>
        </a:p>
      </dgm:t>
    </dgm:pt>
    <dgm:pt modelId="{ACCE0B49-1A9D-46D7-8E2A-9C576CF9BCC9}" type="pres">
      <dgm:prSet presAssocID="{31EFBEA9-299A-406A-809C-CC4AEFCA1A24}" presName="Name37" presStyleLbl="parChTrans1D2" presStyleIdx="1" presStyleCnt="2"/>
      <dgm:spPr/>
      <dgm:t>
        <a:bodyPr/>
        <a:lstStyle/>
        <a:p>
          <a:endParaRPr lang="cs-CZ"/>
        </a:p>
      </dgm:t>
    </dgm:pt>
    <dgm:pt modelId="{359531FF-DFE2-4BBC-8427-1D73FFFC2A9A}" type="pres">
      <dgm:prSet presAssocID="{D9EAF3F4-158A-485D-A3B2-161E79673945}" presName="hierRoot2" presStyleCnt="0">
        <dgm:presLayoutVars>
          <dgm:hierBranch val="init"/>
        </dgm:presLayoutVars>
      </dgm:prSet>
      <dgm:spPr/>
    </dgm:pt>
    <dgm:pt modelId="{E1C844A9-1367-441B-9EE0-1C4A1BBD2291}" type="pres">
      <dgm:prSet presAssocID="{D9EAF3F4-158A-485D-A3B2-161E79673945}" presName="rootComposite" presStyleCnt="0"/>
      <dgm:spPr/>
    </dgm:pt>
    <dgm:pt modelId="{C4D1DBE0-ED13-4F39-994C-20DEFB75EC27}" type="pres">
      <dgm:prSet presAssocID="{D9EAF3F4-158A-485D-A3B2-161E79673945}" presName="rootText" presStyleLbl="node2" presStyleIdx="1" presStyleCnt="2" custScaleX="99241" custScaleY="6019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44EDBD4-91BB-4097-A66D-2278E9EF0F15}" type="pres">
      <dgm:prSet presAssocID="{D9EAF3F4-158A-485D-A3B2-161E79673945}" presName="rootConnector" presStyleLbl="node2" presStyleIdx="1" presStyleCnt="2"/>
      <dgm:spPr/>
      <dgm:t>
        <a:bodyPr/>
        <a:lstStyle/>
        <a:p>
          <a:endParaRPr lang="cs-CZ"/>
        </a:p>
      </dgm:t>
    </dgm:pt>
    <dgm:pt modelId="{A1CF0E51-ABED-4E48-A486-1F7E2DEE851B}" type="pres">
      <dgm:prSet presAssocID="{D9EAF3F4-158A-485D-A3B2-161E79673945}" presName="hierChild4" presStyleCnt="0"/>
      <dgm:spPr/>
    </dgm:pt>
    <dgm:pt modelId="{6295AF08-A293-4411-9AE8-64693F9FDD59}" type="pres">
      <dgm:prSet presAssocID="{D9EAF3F4-158A-485D-A3B2-161E79673945}" presName="hierChild5" presStyleCnt="0"/>
      <dgm:spPr/>
    </dgm:pt>
    <dgm:pt modelId="{1BFD5EFF-048E-4FB4-A0EA-E6F18E6BCE5D}" type="pres">
      <dgm:prSet presAssocID="{F2E87B98-68CA-4B74-BFE7-64B03B2BFFAF}" presName="hierChild3" presStyleCnt="0"/>
      <dgm:spPr/>
    </dgm:pt>
  </dgm:ptLst>
  <dgm:cxnLst>
    <dgm:cxn modelId="{6C703A72-8501-4F7E-9024-17B669E1B7B9}" type="presOf" srcId="{D9EAF3F4-158A-485D-A3B2-161E79673945}" destId="{344EDBD4-91BB-4097-A66D-2278E9EF0F15}" srcOrd="1" destOrd="0" presId="urn:microsoft.com/office/officeart/2005/8/layout/orgChart1"/>
    <dgm:cxn modelId="{85CF6138-5B02-4969-B562-8F61E81E79C5}" type="presOf" srcId="{F2E87B98-68CA-4B74-BFE7-64B03B2BFFAF}" destId="{7BA1865C-1B68-43AA-99AB-9824AFB3E16E}" srcOrd="1" destOrd="0" presId="urn:microsoft.com/office/officeart/2005/8/layout/orgChart1"/>
    <dgm:cxn modelId="{AD054665-234F-4A91-B4D2-6BDEF65D6DE6}" type="presOf" srcId="{2A739BD0-4E01-485E-812F-C76B35F2DAF5}" destId="{1DE53765-01AF-4542-8EBE-FC0DE0FE8F0F}" srcOrd="0" destOrd="0" presId="urn:microsoft.com/office/officeart/2005/8/layout/orgChart1"/>
    <dgm:cxn modelId="{0CF025D7-7A7B-49E9-8282-B23B08CDDCF9}" type="presOf" srcId="{F2E87B98-68CA-4B74-BFE7-64B03B2BFFAF}" destId="{84631FAB-9B26-4450-9F35-A2ED0194BAD4}" srcOrd="0" destOrd="0" presId="urn:microsoft.com/office/officeart/2005/8/layout/orgChart1"/>
    <dgm:cxn modelId="{9691E068-D430-4983-BCCC-70D05A4F68BA}" type="presOf" srcId="{31EFBEA9-299A-406A-809C-CC4AEFCA1A24}" destId="{ACCE0B49-1A9D-46D7-8E2A-9C576CF9BCC9}" srcOrd="0" destOrd="0" presId="urn:microsoft.com/office/officeart/2005/8/layout/orgChart1"/>
    <dgm:cxn modelId="{88302405-155C-441D-A764-367465A6432F}" srcId="{538991C8-F397-46F1-B9F1-CD9E5A73C974}" destId="{F2E87B98-68CA-4B74-BFE7-64B03B2BFFAF}" srcOrd="0" destOrd="0" parTransId="{F5705C58-D088-461E-8CBD-6553D6AAF515}" sibTransId="{85F5FDCC-9D5E-42F3-9F82-F2E1766789D3}"/>
    <dgm:cxn modelId="{0F7528BC-44BF-48E2-8A75-C6AED8002CF8}" type="presOf" srcId="{C4890BCA-5FFC-4CFD-9989-3759E33CA3A7}" destId="{0B125F80-72E7-460F-B5C5-B28677887391}" srcOrd="0" destOrd="0" presId="urn:microsoft.com/office/officeart/2005/8/layout/orgChart1"/>
    <dgm:cxn modelId="{1265B3A7-E67B-4DEF-BFC2-2DFD08364FD1}" type="presOf" srcId="{D9EAF3F4-158A-485D-A3B2-161E79673945}" destId="{C4D1DBE0-ED13-4F39-994C-20DEFB75EC27}" srcOrd="0" destOrd="0" presId="urn:microsoft.com/office/officeart/2005/8/layout/orgChart1"/>
    <dgm:cxn modelId="{B800D4A0-7C01-470B-9677-0E58285E095D}" srcId="{F2E87B98-68CA-4B74-BFE7-64B03B2BFFAF}" destId="{D9EAF3F4-158A-485D-A3B2-161E79673945}" srcOrd="1" destOrd="0" parTransId="{31EFBEA9-299A-406A-809C-CC4AEFCA1A24}" sibTransId="{8CD2D1E8-AFB9-4403-B375-44AA6DB713D3}"/>
    <dgm:cxn modelId="{B8B2023F-F3B1-4338-97A7-7E3D6ACA9FB0}" type="presOf" srcId="{538991C8-F397-46F1-B9F1-CD9E5A73C974}" destId="{74484FD7-E876-4EB5-9A2C-30D7E59D48E8}" srcOrd="0" destOrd="0" presId="urn:microsoft.com/office/officeart/2005/8/layout/orgChart1"/>
    <dgm:cxn modelId="{A35AD114-9D1F-4ABE-8589-781AFC9BA8F9}" srcId="{F2E87B98-68CA-4B74-BFE7-64B03B2BFFAF}" destId="{C4890BCA-5FFC-4CFD-9989-3759E33CA3A7}" srcOrd="0" destOrd="0" parTransId="{2A739BD0-4E01-485E-812F-C76B35F2DAF5}" sibTransId="{76003EC6-0FB3-4EA2-9773-489BEF31CCBA}"/>
    <dgm:cxn modelId="{DE8C4FA7-EAED-4C5B-B04D-AF7E854CBA53}" type="presOf" srcId="{C4890BCA-5FFC-4CFD-9989-3759E33CA3A7}" destId="{280E5D74-5696-481F-A674-58BA69A878C4}" srcOrd="1" destOrd="0" presId="urn:microsoft.com/office/officeart/2005/8/layout/orgChart1"/>
    <dgm:cxn modelId="{4CB960A6-394F-4E55-BC65-D742C6D1DE66}" type="presParOf" srcId="{74484FD7-E876-4EB5-9A2C-30D7E59D48E8}" destId="{F0FDFB31-C0B4-4934-B954-9C00789D5B3F}" srcOrd="0" destOrd="0" presId="urn:microsoft.com/office/officeart/2005/8/layout/orgChart1"/>
    <dgm:cxn modelId="{CA96076E-E48A-4007-9B13-D0A84576C4D9}" type="presParOf" srcId="{F0FDFB31-C0B4-4934-B954-9C00789D5B3F}" destId="{DBE8766A-4E59-4CCC-BAAE-072586D92CFD}" srcOrd="0" destOrd="0" presId="urn:microsoft.com/office/officeart/2005/8/layout/orgChart1"/>
    <dgm:cxn modelId="{F0EFA38C-0971-404E-8D40-680996CF736E}" type="presParOf" srcId="{DBE8766A-4E59-4CCC-BAAE-072586D92CFD}" destId="{84631FAB-9B26-4450-9F35-A2ED0194BAD4}" srcOrd="0" destOrd="0" presId="urn:microsoft.com/office/officeart/2005/8/layout/orgChart1"/>
    <dgm:cxn modelId="{8B0B45C8-0977-4A5A-8377-09BFDB02454D}" type="presParOf" srcId="{DBE8766A-4E59-4CCC-BAAE-072586D92CFD}" destId="{7BA1865C-1B68-43AA-99AB-9824AFB3E16E}" srcOrd="1" destOrd="0" presId="urn:microsoft.com/office/officeart/2005/8/layout/orgChart1"/>
    <dgm:cxn modelId="{ACB5CCD1-4A72-4E15-8E60-B3B6A5C73746}" type="presParOf" srcId="{F0FDFB31-C0B4-4934-B954-9C00789D5B3F}" destId="{1697C406-C79D-4974-A733-F914BBFB994E}" srcOrd="1" destOrd="0" presId="urn:microsoft.com/office/officeart/2005/8/layout/orgChart1"/>
    <dgm:cxn modelId="{DED03783-85E1-43C6-99D9-E20DBA301146}" type="presParOf" srcId="{1697C406-C79D-4974-A733-F914BBFB994E}" destId="{1DE53765-01AF-4542-8EBE-FC0DE0FE8F0F}" srcOrd="0" destOrd="0" presId="urn:microsoft.com/office/officeart/2005/8/layout/orgChart1"/>
    <dgm:cxn modelId="{7F0D0E95-FA04-48CC-BC36-341682DD959D}" type="presParOf" srcId="{1697C406-C79D-4974-A733-F914BBFB994E}" destId="{22BCC588-58B8-4082-92EA-CAF9C9197698}" srcOrd="1" destOrd="0" presId="urn:microsoft.com/office/officeart/2005/8/layout/orgChart1"/>
    <dgm:cxn modelId="{53E8D53D-0EEC-42EA-9C94-B5DFB47A4037}" type="presParOf" srcId="{22BCC588-58B8-4082-92EA-CAF9C9197698}" destId="{78B6627F-BE04-4E03-804A-4338D8F6AA78}" srcOrd="0" destOrd="0" presId="urn:microsoft.com/office/officeart/2005/8/layout/orgChart1"/>
    <dgm:cxn modelId="{78F82473-2F03-45BE-ABDD-94AB1D324900}" type="presParOf" srcId="{78B6627F-BE04-4E03-804A-4338D8F6AA78}" destId="{0B125F80-72E7-460F-B5C5-B28677887391}" srcOrd="0" destOrd="0" presId="urn:microsoft.com/office/officeart/2005/8/layout/orgChart1"/>
    <dgm:cxn modelId="{74874B4C-34CD-494B-8D70-47C510AE09B2}" type="presParOf" srcId="{78B6627F-BE04-4E03-804A-4338D8F6AA78}" destId="{280E5D74-5696-481F-A674-58BA69A878C4}" srcOrd="1" destOrd="0" presId="urn:microsoft.com/office/officeart/2005/8/layout/orgChart1"/>
    <dgm:cxn modelId="{A84E7849-E6E0-48CF-80B4-22BA2EFFBE69}" type="presParOf" srcId="{22BCC588-58B8-4082-92EA-CAF9C9197698}" destId="{CCF0A9BF-22BE-4B80-A349-D3F221D6DEF1}" srcOrd="1" destOrd="0" presId="urn:microsoft.com/office/officeart/2005/8/layout/orgChart1"/>
    <dgm:cxn modelId="{AECEA197-A69A-48E2-9FF1-631154B7F44A}" type="presParOf" srcId="{22BCC588-58B8-4082-92EA-CAF9C9197698}" destId="{C8B8CA58-C6B8-44C1-B62F-FFA0A0DDB221}" srcOrd="2" destOrd="0" presId="urn:microsoft.com/office/officeart/2005/8/layout/orgChart1"/>
    <dgm:cxn modelId="{1AD6B9A5-A29E-4D8D-80EE-652B8A1448A9}" type="presParOf" srcId="{1697C406-C79D-4974-A733-F914BBFB994E}" destId="{ACCE0B49-1A9D-46D7-8E2A-9C576CF9BCC9}" srcOrd="2" destOrd="0" presId="urn:microsoft.com/office/officeart/2005/8/layout/orgChart1"/>
    <dgm:cxn modelId="{A841C559-E97B-4109-9BDC-01A229E8AA82}" type="presParOf" srcId="{1697C406-C79D-4974-A733-F914BBFB994E}" destId="{359531FF-DFE2-4BBC-8427-1D73FFFC2A9A}" srcOrd="3" destOrd="0" presId="urn:microsoft.com/office/officeart/2005/8/layout/orgChart1"/>
    <dgm:cxn modelId="{BDA34B0B-CB2F-4C44-A989-DB0D2CB8D651}" type="presParOf" srcId="{359531FF-DFE2-4BBC-8427-1D73FFFC2A9A}" destId="{E1C844A9-1367-441B-9EE0-1C4A1BBD2291}" srcOrd="0" destOrd="0" presId="urn:microsoft.com/office/officeart/2005/8/layout/orgChart1"/>
    <dgm:cxn modelId="{B5A6BAC6-60B6-408A-B6EE-0B87E51A3731}" type="presParOf" srcId="{E1C844A9-1367-441B-9EE0-1C4A1BBD2291}" destId="{C4D1DBE0-ED13-4F39-994C-20DEFB75EC27}" srcOrd="0" destOrd="0" presId="urn:microsoft.com/office/officeart/2005/8/layout/orgChart1"/>
    <dgm:cxn modelId="{220329EA-0DAB-4BEE-AE21-1CC9428F46E8}" type="presParOf" srcId="{E1C844A9-1367-441B-9EE0-1C4A1BBD2291}" destId="{344EDBD4-91BB-4097-A66D-2278E9EF0F15}" srcOrd="1" destOrd="0" presId="urn:microsoft.com/office/officeart/2005/8/layout/orgChart1"/>
    <dgm:cxn modelId="{A3EE415B-F25A-4AC4-A003-A99D6853D921}" type="presParOf" srcId="{359531FF-DFE2-4BBC-8427-1D73FFFC2A9A}" destId="{A1CF0E51-ABED-4E48-A486-1F7E2DEE851B}" srcOrd="1" destOrd="0" presId="urn:microsoft.com/office/officeart/2005/8/layout/orgChart1"/>
    <dgm:cxn modelId="{070A3791-50AE-4445-9DA3-4147DD580366}" type="presParOf" srcId="{359531FF-DFE2-4BBC-8427-1D73FFFC2A9A}" destId="{6295AF08-A293-4411-9AE8-64693F9FDD59}" srcOrd="2" destOrd="0" presId="urn:microsoft.com/office/officeart/2005/8/layout/orgChart1"/>
    <dgm:cxn modelId="{76C8FF35-5E10-44C2-B0A6-90F062D49063}" type="presParOf" srcId="{F0FDFB31-C0B4-4934-B954-9C00789D5B3F}" destId="{1BFD5EFF-048E-4FB4-A0EA-E6F18E6BCE5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E0B49-1A9D-46D7-8E2A-9C576CF9BCC9}">
      <dsp:nvSpPr>
        <dsp:cNvPr id="0" name=""/>
        <dsp:cNvSpPr/>
      </dsp:nvSpPr>
      <dsp:spPr>
        <a:xfrm>
          <a:off x="3966210" y="1370812"/>
          <a:ext cx="2109233" cy="784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457"/>
              </a:lnTo>
              <a:lnTo>
                <a:pt x="2109233" y="392457"/>
              </a:lnTo>
              <a:lnTo>
                <a:pt x="2109233" y="7849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53765-01AF-4542-8EBE-FC0DE0FE8F0F}">
      <dsp:nvSpPr>
        <dsp:cNvPr id="0" name=""/>
        <dsp:cNvSpPr/>
      </dsp:nvSpPr>
      <dsp:spPr>
        <a:xfrm>
          <a:off x="1719093" y="1370812"/>
          <a:ext cx="2247116" cy="784914"/>
        </a:xfrm>
        <a:custGeom>
          <a:avLst/>
          <a:gdLst/>
          <a:ahLst/>
          <a:cxnLst/>
          <a:rect l="0" t="0" r="0" b="0"/>
          <a:pathLst>
            <a:path>
              <a:moveTo>
                <a:pt x="2247116" y="0"/>
              </a:moveTo>
              <a:lnTo>
                <a:pt x="2247116" y="392457"/>
              </a:lnTo>
              <a:lnTo>
                <a:pt x="0" y="392457"/>
              </a:lnTo>
              <a:lnTo>
                <a:pt x="0" y="7849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31FAB-9B26-4450-9F35-A2ED0194BAD4}">
      <dsp:nvSpPr>
        <dsp:cNvPr id="0" name=""/>
        <dsp:cNvSpPr/>
      </dsp:nvSpPr>
      <dsp:spPr>
        <a:xfrm>
          <a:off x="2428805" y="82917"/>
          <a:ext cx="3074809" cy="1287895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+mj-lt"/>
            </a:rPr>
            <a:t>Realizační tým - administrativní</a:t>
          </a:r>
          <a:endParaRPr lang="cs-CZ" sz="2000" kern="1200" dirty="0">
            <a:latin typeface="+mj-lt"/>
          </a:endParaRPr>
        </a:p>
      </dsp:txBody>
      <dsp:txXfrm>
        <a:off x="2428805" y="82917"/>
        <a:ext cx="3074809" cy="1287895"/>
      </dsp:txXfrm>
    </dsp:sp>
    <dsp:sp modelId="{0B125F80-72E7-460F-B5C5-B28677887391}">
      <dsp:nvSpPr>
        <dsp:cNvPr id="0" name=""/>
        <dsp:cNvSpPr/>
      </dsp:nvSpPr>
      <dsp:spPr>
        <a:xfrm>
          <a:off x="2316" y="2155727"/>
          <a:ext cx="3433552" cy="111885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+mj-lt"/>
            </a:rPr>
            <a:t>Realizační tým MAP – plánovací část – odborný realizační tým</a:t>
          </a:r>
          <a:endParaRPr lang="cs-CZ" sz="2000" kern="1200" dirty="0">
            <a:latin typeface="+mj-lt"/>
          </a:endParaRPr>
        </a:p>
      </dsp:txBody>
      <dsp:txXfrm>
        <a:off x="2316" y="2155727"/>
        <a:ext cx="3433552" cy="1118858"/>
      </dsp:txXfrm>
    </dsp:sp>
    <dsp:sp modelId="{C4D1DBE0-ED13-4F39-994C-20DEFB75EC27}">
      <dsp:nvSpPr>
        <dsp:cNvPr id="0" name=""/>
        <dsp:cNvSpPr/>
      </dsp:nvSpPr>
      <dsp:spPr>
        <a:xfrm>
          <a:off x="4220783" y="2155727"/>
          <a:ext cx="3709319" cy="112495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+mj-lt"/>
            </a:rPr>
            <a:t>Realizační tým – Implementační část – odborný realizační tým (dle pravidel)</a:t>
          </a:r>
          <a:endParaRPr lang="cs-CZ" sz="2000" kern="1200" dirty="0">
            <a:latin typeface="+mj-lt"/>
          </a:endParaRPr>
        </a:p>
      </dsp:txBody>
      <dsp:txXfrm>
        <a:off x="4220783" y="2155727"/>
        <a:ext cx="3709319" cy="1124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30.11.2017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Webinář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Implementační aktivity a monitorovací indikátory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Obsah:		Jak zpracovat do projektové žádosti implementační aktivity, vysvětlení definic monitorovacích indikátorů a nastavení jejich hodnot.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Termín konání:		01. 12. 2017 (pátek)     	od 9 do 12 hod.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410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066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707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472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056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 – 5 49 01 Počet regionálních systémů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Místní akční plán vzdělávání obsahující: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Analytickou část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Strategický rámec MAP do roku 2023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Akční plán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indikátor je nutno přiložit k Žádosti o podporu specifikaci v „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Přehledu klíčových výstupů k naplnění indikátorů projektu ESF“.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Dokladování: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ZoR projektu příjemce dokládá kopii vytvořeného schváleného Místního akčního plánu, jehož součástí je aktualizovaná analytická část, strategický rámec MAP do roku 2023 a akční plán.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Originály jsou uchovány příjemcem u projektové dokumentace pro kontrolu na místě.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Další vytvořené klíčové výstupy (například analýzy, plány, zprávy, apod. dle typu výstupu vedoucí k vytvoření Místního akčního plánu), jsou uloženy u projektové dokumentace pro kontrolu na místě a popsány v příloze „Přehled klíčových výstupů k naplnění indikátorů projektu ESF“.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ŘO si může vyžádat doložení klíčových výstupů při kontrole ZoR projektu.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983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Počet produktů polytechnického vzdělávání 5 21 06</a:t>
            </a:r>
          </a:p>
          <a:p>
            <a:r>
              <a:rPr lang="cs-CZ" dirty="0" smtClean="0"/>
              <a:t>Počet aktivit, které vedou k rozvoji polytechnického vzdělávání, například zavedení nepovinného předmětu, blok kroužků, ucelený blok projektových dní vedoucí k podnícení zájmu o polytechnické vzdělávání a rozvoji polytechnického vzdělávání dětí a žáků.</a:t>
            </a:r>
          </a:p>
          <a:p>
            <a:r>
              <a:rPr lang="cs-CZ" dirty="0" smtClean="0"/>
              <a:t>Indikátor je volen v případě volby vhodných podaktivit zaměřených na oblast polytechnického vzdělávání a napočte se tolikrát, kolik bude vytvořeno různých druhů produktů.</a:t>
            </a:r>
          </a:p>
          <a:p>
            <a:r>
              <a:rPr lang="cs-CZ" dirty="0" smtClean="0"/>
              <a:t>Případná platforma k  polytechnickému vzdělávání se vykazuje pouze v  rámci indikátoru 52602, v  tomto indikátoru se nevykazuje.</a:t>
            </a:r>
          </a:p>
          <a:p>
            <a:endParaRPr lang="cs-CZ" dirty="0" smtClean="0"/>
          </a:p>
          <a:p>
            <a:r>
              <a:rPr lang="cs-CZ" dirty="0" smtClean="0"/>
              <a:t>Dokladování:</a:t>
            </a:r>
          </a:p>
          <a:p>
            <a:r>
              <a:rPr lang="cs-CZ" dirty="0" smtClean="0"/>
              <a:t>Hodnoty indikátoru se monitorují pravidelně v průběhu realizace projektu. </a:t>
            </a:r>
          </a:p>
          <a:p>
            <a:r>
              <a:rPr lang="cs-CZ" dirty="0" smtClean="0"/>
              <a:t>Započítává se vždy ucelená podpora, např. blok kroužků. Každý typ mimoškolní aktivity se započítává v rámci projektu pouze jednou. </a:t>
            </a:r>
          </a:p>
          <a:p>
            <a:r>
              <a:rPr lang="cs-CZ" dirty="0" smtClean="0"/>
              <a:t>V ZoR projektu příjemce doloží přehled realizovaných mimoškolních aktivit. Přehled obsahuje minimálně tyto údaje: datum konání, téma, popis obsahu, jméno osoby vedoucí mimoškolní aktivitu.</a:t>
            </a:r>
          </a:p>
          <a:p>
            <a:r>
              <a:rPr lang="cs-CZ" dirty="0" smtClean="0"/>
              <a:t>Příjemce vede u mimoškolní aktivity třídní knihu nebo obdobnou evidenci se stručným popisem náplně/průběhu, kterou uchovává pro případnou kontrolu na místě. ŘO si může v rámci kontroly ZoR projektu vyžádat tuto evidenci k doložení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063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Počet produktů vzdělávání k podnikavosti 5 21 05</a:t>
            </a:r>
          </a:p>
          <a:p>
            <a:r>
              <a:rPr lang="cs-CZ" dirty="0" smtClean="0"/>
              <a:t>Počet aktivit, které vedou k  rozvoji podnikavosti, například zavedení volitelného předmětu, blok kroužků, ucelený blok projektových dní vedoucí k  podnícení zájmu o podnikavost a rozvoji podnikavosti dětí, žáků.</a:t>
            </a:r>
          </a:p>
          <a:p>
            <a:r>
              <a:rPr lang="cs-CZ" dirty="0" smtClean="0"/>
              <a:t>Indikátor je volen v případě volby vhodných podaktivit zaměřených na oblast tvořivosti, iniciativy a podnikavosti a napočte se tolikrát, kolik bude vytvořeno různých druhů produktů.</a:t>
            </a:r>
          </a:p>
          <a:p>
            <a:r>
              <a:rPr lang="cs-CZ" dirty="0" smtClean="0"/>
              <a:t>Případná platforma k rozvoji iniciativy a podnikavosti se vykazuje pouze v  rámci indikátoru 52602, v  tomto indikátoru se nevykazuje.</a:t>
            </a:r>
          </a:p>
          <a:p>
            <a:endParaRPr lang="cs-CZ" dirty="0" smtClean="0"/>
          </a:p>
          <a:p>
            <a:r>
              <a:rPr lang="cs-CZ" dirty="0" smtClean="0"/>
              <a:t>Dokladování:</a:t>
            </a:r>
          </a:p>
          <a:p>
            <a:r>
              <a:rPr lang="cs-CZ" dirty="0" smtClean="0"/>
              <a:t>Hodnoty indikátoru se monitorují pravidelně v průběhu realizace projektu. </a:t>
            </a:r>
          </a:p>
          <a:p>
            <a:r>
              <a:rPr lang="cs-CZ" dirty="0" smtClean="0"/>
              <a:t>Započítává se vždy ucelená podpora, např. blok kroužků k rozvoji podnikavosti. Každý typ mimoškolní aktivity se započítává v rámci projektu pouze jednou. </a:t>
            </a:r>
          </a:p>
          <a:p>
            <a:r>
              <a:rPr lang="cs-CZ" dirty="0" smtClean="0"/>
              <a:t>V ZoR projektu příjemce doloží přehled realizovaných mimoškolních aktivit. Přehled obsahuje minimálně </a:t>
            </a:r>
            <a:br>
              <a:rPr lang="cs-CZ" dirty="0" smtClean="0"/>
            </a:br>
            <a:r>
              <a:rPr lang="cs-CZ" dirty="0" smtClean="0"/>
              <a:t>tyto údaje: datum konání, téma, popis obsahu, </a:t>
            </a:r>
            <a:br>
              <a:rPr lang="cs-CZ" dirty="0" smtClean="0"/>
            </a:br>
            <a:r>
              <a:rPr lang="cs-CZ" dirty="0" smtClean="0"/>
              <a:t>jméno osoby vedoucí mimoškolní aktivitu.</a:t>
            </a:r>
          </a:p>
          <a:p>
            <a:r>
              <a:rPr lang="cs-CZ" dirty="0" smtClean="0"/>
              <a:t>Příjemce vede u mimoškolní aktivity třídní knihu </a:t>
            </a:r>
            <a:br>
              <a:rPr lang="cs-CZ" dirty="0" smtClean="0"/>
            </a:br>
            <a:r>
              <a:rPr lang="cs-CZ" dirty="0" smtClean="0"/>
              <a:t>nebo obdobnou evidenci se stručným popisem náplně/průběhu, kterou uchovává pro případnou kontrolu na místě. ŘO si může v rámci kontroly ZoR projektu vyžádat tuto evidenci k doložení.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697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Počet platforem pro odborná tematická setkání 5 26 02</a:t>
            </a:r>
          </a:p>
          <a:p>
            <a:r>
              <a:rPr lang="cs-CZ" dirty="0" smtClean="0"/>
              <a:t>Jedná se o platformy pro setkávání pedagogů o ostatních pracovníků ve vzdělávání pro rozvoj profesních kompetencí a výměnu zkušeností. V podporované aktivitě 2 se povinně vykazují pracovní skupiny pro čtenářskou, matematickou gramotnost a PS nerovnosti, případně další zřízené pracovní skupiny. V aktivitě 4 bude indikátor vykazován dle typu a volby podaktivit v jednotlivých tématech. Každá platforma je započítávána pouze jedenkrát, musí se jednat o ucelený celek opakujících se aktivit v  minimální frekvenci 4x za rok od vytvoření platformy. V  rámci indikátoru není možné vykazovat jednorázové aktivity.</a:t>
            </a:r>
          </a:p>
          <a:p>
            <a:endParaRPr lang="cs-CZ" dirty="0" smtClean="0"/>
          </a:p>
          <a:p>
            <a:r>
              <a:rPr lang="cs-CZ" dirty="0" smtClean="0"/>
              <a:t>Dokladování:</a:t>
            </a:r>
          </a:p>
          <a:p>
            <a:r>
              <a:rPr lang="cs-CZ" dirty="0" smtClean="0"/>
              <a:t>Hodnoty indikátoru se monitorují a dokládají pravidelně v průběhu realizace projektu. </a:t>
            </a:r>
          </a:p>
          <a:p>
            <a:r>
              <a:rPr lang="cs-CZ" dirty="0" smtClean="0"/>
              <a:t>Indikátor se vykáže ve chvíli, kdy platforma dokončí svou činnost.</a:t>
            </a:r>
          </a:p>
          <a:p>
            <a:r>
              <a:rPr lang="cs-CZ" dirty="0" smtClean="0"/>
              <a:t>V ZoR projektu dokládá kopii zprávy o zřízení </a:t>
            </a:r>
            <a:br>
              <a:rPr lang="cs-CZ" dirty="0" smtClean="0"/>
            </a:br>
            <a:r>
              <a:rPr lang="cs-CZ" dirty="0" smtClean="0"/>
              <a:t>platformy pro odborné tematické setkání (pracovní skupiny), kopii zprávy o činnosti a dále v ZoR projektu popisuje průběžnou činnost platformy. </a:t>
            </a:r>
          </a:p>
          <a:p>
            <a:r>
              <a:rPr lang="cs-CZ" dirty="0" smtClean="0"/>
              <a:t>Vytvořené dílčí výstupy například – zápisy, analýzy, plány, zprávy, studie, prezentace z vystoupení lektora apod. dle typu činnosti platformy a prezenční listiny z jednotlivých setkání jsou uloženy u projektové dokumentace pro případnou kontrolu na místě. </a:t>
            </a:r>
          </a:p>
          <a:p>
            <a:r>
              <a:rPr lang="cs-CZ" dirty="0" smtClean="0"/>
              <a:t>ŘO si může vyžádat doložení dílčích výstupů při kontrole ZoR projektu. </a:t>
            </a:r>
          </a:p>
          <a:p>
            <a:r>
              <a:rPr lang="cs-CZ" dirty="0" smtClean="0"/>
              <a:t>Pro případnou kontrolu na místě jsou uchovány originály dokumentů u projektové dokumentace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185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Počet mimoškolních aktivit vedoucích k rozvoji kompetencí 5 12 12</a:t>
            </a:r>
          </a:p>
          <a:p>
            <a:r>
              <a:rPr lang="cs-CZ" dirty="0" smtClean="0"/>
              <a:t>Počet mimoškolních aktivit, které vedou k rozvoji základních kompetencí a gramotností. Započítává se vždy ucelená podpora, např. blok kroužků na rozvoj matematické, čtenářské, občanské, jazykové gramotnosti. V rámci indikátoru nebudou vykazovány mimoškolní aktivity vedoucí k rozvoji podnikavosti a polytechnického vzdělávání (např. fiktivní firmy, blok kroužků vedoucí k rozvoji přírodovědné gramotnosti atd.).</a:t>
            </a:r>
          </a:p>
          <a:p>
            <a:r>
              <a:rPr lang="cs-CZ" dirty="0" smtClean="0"/>
              <a:t>Případná platforma pro gramotnosti a rozvoj kompetencí se vykazují pouze v  rámci indikátoru 52602, v  tomto indikátoru se nevykazují.</a:t>
            </a:r>
          </a:p>
          <a:p>
            <a:endParaRPr lang="cs-CZ" dirty="0" smtClean="0"/>
          </a:p>
          <a:p>
            <a:r>
              <a:rPr lang="cs-CZ" dirty="0" smtClean="0"/>
              <a:t>Dokladování:</a:t>
            </a:r>
          </a:p>
          <a:p>
            <a:r>
              <a:rPr lang="cs-CZ" dirty="0" smtClean="0"/>
              <a:t>Hodnoty indikátoru se monitorují pravidelně v průběhu realizace projektu, vykazuje se ve chvíli, </a:t>
            </a:r>
            <a:br>
              <a:rPr lang="cs-CZ" dirty="0" smtClean="0"/>
            </a:br>
            <a:r>
              <a:rPr lang="cs-CZ" dirty="0" smtClean="0"/>
              <a:t>kdy je aktivita zrealizována. </a:t>
            </a:r>
          </a:p>
          <a:p>
            <a:r>
              <a:rPr lang="cs-CZ" dirty="0" smtClean="0"/>
              <a:t>Započítává se vždy ucelená podpora, např. blok kroužků nebo ucelený blok mimoškolních aktivit.  </a:t>
            </a:r>
            <a:br>
              <a:rPr lang="cs-CZ" dirty="0" smtClean="0"/>
            </a:br>
            <a:r>
              <a:rPr lang="cs-CZ" dirty="0" smtClean="0"/>
              <a:t>Každý typ mimoškolní aktivity se započítává v  projektu pouze jednou. </a:t>
            </a:r>
          </a:p>
          <a:p>
            <a:r>
              <a:rPr lang="cs-CZ" dirty="0" smtClean="0"/>
              <a:t>K ZoR projektu příjemce doloží přehled realizovaných mimoškolních aktivit. Přehled obsahuje minimálně </a:t>
            </a:r>
            <a:br>
              <a:rPr lang="cs-CZ" dirty="0" smtClean="0"/>
            </a:br>
            <a:r>
              <a:rPr lang="cs-CZ" dirty="0" smtClean="0"/>
              <a:t>tyto údaje: datum konání, téma, popis obsahu, jméno osoby vedoucí mimoškolní aktivitu, počet žáků.</a:t>
            </a:r>
          </a:p>
          <a:p>
            <a:r>
              <a:rPr lang="cs-CZ" dirty="0" smtClean="0"/>
              <a:t>Příjemce vede u mimoškolní aktivity třídní knihu nebo obdobnou evidenci se stručným popisem náplně/průběhu, kterou uchovává pro případnou kontrolu na místě. ŘO si může v rámci kontroly ZoR projektu vyžádat tuto evidenci k doložení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226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451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Počet uspořádaných jednorázových akcí 5 10 17</a:t>
            </a:r>
          </a:p>
          <a:p>
            <a:r>
              <a:rPr lang="cs-CZ" dirty="0" smtClean="0"/>
              <a:t>V rámci indikátoru budou vykazovány vzdělávací semináře, workshopy, odborné diskuze, případně další aktivity obdobného charakteru organizované pro cílové skupiny v souladu s podporovanými aktivitami výzvy. Nevykazují se zde opakující se aktivity vedoucí k výměně zkušeností mezi jednotlivými cílovými skupinami mající charakter platformy pro odborná tematická setkávání.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Dokladování</a:t>
            </a:r>
          </a:p>
          <a:p>
            <a:pPr lvl="0"/>
            <a:r>
              <a:rPr lang="cs-CZ" dirty="0" smtClean="0"/>
              <a:t>Příjemce k ZoR projektu přikládá soupisku uspořádaných jednorázových vzdělávacích nebo osvětových akcí, podpořených z OP VVV.</a:t>
            </a:r>
          </a:p>
          <a:p>
            <a:pPr lvl="0"/>
            <a:r>
              <a:rPr lang="cs-CZ" dirty="0" smtClean="0"/>
              <a:t>V soupisce je uvedeno zaměření akce, počet zúčastněných osob, datum uspořádání.</a:t>
            </a:r>
          </a:p>
          <a:p>
            <a:r>
              <a:rPr lang="cs-CZ" dirty="0" smtClean="0"/>
              <a:t>Pro případnou kontrolu na místě u projektové dokumentace příjemce uchová prezenční listiny, pozvánky, program, prezentaci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680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Počet organizací, které byly ovlivněny systémovou intervencí 5 08 10</a:t>
            </a:r>
          </a:p>
          <a:p>
            <a:r>
              <a:rPr lang="cs-CZ" dirty="0" smtClean="0"/>
              <a:t>Vykazují se všechny organizace, které byly ovlivněny realizovanými aktivitami projektu. Každá organizace se započítává pouze jedenkrát.</a:t>
            </a:r>
          </a:p>
          <a:p>
            <a:r>
              <a:rPr lang="cs-CZ" dirty="0" smtClean="0"/>
              <a:t>V rámci indikátoru budou vykazovány školy, případně další organizace podílející se  vzdělávání dětí, žáků (ÚP, OSPOD atd.), které byly zapojeny do realizace aktivit projektu jako partneři nebo spolupracující (zapojené) subjekty. V rámci indikátoru jsou vykazovány pouze školy a organizace, které byly podpořeny dlouhodobějšími opakovanými intervencemi. Nevykazují se organizace účastnící se jednorázových akcí</a:t>
            </a:r>
          </a:p>
          <a:p>
            <a:endParaRPr lang="cs-CZ" dirty="0" smtClean="0"/>
          </a:p>
          <a:p>
            <a:r>
              <a:rPr lang="cs-CZ" dirty="0" smtClean="0"/>
              <a:t>Dokladování</a:t>
            </a:r>
          </a:p>
          <a:p>
            <a:r>
              <a:rPr lang="cs-CZ" dirty="0" smtClean="0"/>
              <a:t>Každá organizace se započítává v rámci projektu pouze jednou. Nejpozději k předposlední ZoR projektu příjemce vykáže dosud dosaženou hodnotu a doloží vyplněný formulář "Přehled organizací, které byly ovlivněny systémovou intervencí". K vykázaným organizacím doloží Zprávu o zapojení organizací vč. reflexí jednotlivých zapojených organizací. </a:t>
            </a:r>
          </a:p>
          <a:p>
            <a:r>
              <a:rPr lang="cs-CZ" dirty="0" smtClean="0"/>
              <a:t>V </a:t>
            </a:r>
            <a:r>
              <a:rPr lang="cs-CZ" dirty="0" err="1" smtClean="0"/>
              <a:t>ZZoR</a:t>
            </a:r>
            <a:r>
              <a:rPr lang="cs-CZ" dirty="0" smtClean="0"/>
              <a:t> projektu příjemce vykáže celkovou dosaženou hodnotu, k ní doloží kompletní přehled organizací a doplní zprávu o případné další organizace a jejich zatím nedoložené reflexe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578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zpracovat do projektové žádosti implementační aktivity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040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694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343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274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726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099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05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30.11.2017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30.11.2017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30.11.2017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58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34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0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2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4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36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6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4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5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803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20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30.11.2017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30.11.2017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30.11.2017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30.11.2017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30.11.2017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30.11.2017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30.11.2017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30.11.2017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0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map@msmt.cz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93532" y="2780848"/>
            <a:ext cx="7638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cs typeface="Arial" panose="020B0604020202020204" pitchFamily="34" charset="0"/>
              </a:rPr>
              <a:t>Místní akční plány </a:t>
            </a:r>
          </a:p>
          <a:p>
            <a:pPr algn="ctr"/>
            <a:r>
              <a:rPr lang="cs-CZ" sz="4400" b="1" dirty="0" smtClean="0">
                <a:cs typeface="Arial" panose="020B0604020202020204" pitchFamily="34" charset="0"/>
              </a:rPr>
              <a:t>rozvoje vzdělávání II </a:t>
            </a:r>
            <a:endParaRPr lang="cs-CZ" sz="4000" b="1" dirty="0" smtClean="0">
              <a:cs typeface="Arial" panose="020B0604020202020204" pitchFamily="34" charset="0"/>
            </a:endParaRPr>
          </a:p>
          <a:p>
            <a:pPr algn="ctr"/>
            <a:endParaRPr lang="cs-CZ" sz="2000" b="1" dirty="0" smtClean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549275" y="2017713"/>
            <a:ext cx="75819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algn="ctr">
              <a:lnSpc>
                <a:spcPct val="90000"/>
              </a:lnSpc>
            </a:pPr>
            <a:r>
              <a:rPr lang="cs-CZ" altLang="cs-CZ" sz="3600" b="1" dirty="0">
                <a:latin typeface="+mn-lt"/>
                <a:cs typeface="Arial" panose="020B0604020202020204" pitchFamily="34" charset="0"/>
              </a:rPr>
              <a:t>Aktivita č. 4: Implementace MAP</a:t>
            </a:r>
          </a:p>
        </p:txBody>
      </p:sp>
    </p:spTree>
    <p:extLst>
      <p:ext uri="{BB962C8B-B14F-4D97-AF65-F5344CB8AC3E}">
        <p14:creationId xmlns:p14="http://schemas.microsoft.com/office/powerpoint/2010/main" val="19529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Implementace </a:t>
            </a:r>
            <a:r>
              <a:rPr lang="cs-CZ" dirty="0"/>
              <a:t>MAP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Cílem je podpora spolupráce (škol, školských zařízení, místních knihoven, muzeí, mimoškolních vzdělávacích a kulturních center zřizovaných NNO) při realizaci zastřešujících aktivit naplánovaných v místním akčním plánu.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Realizované aktivity jsou komplementární s aktivitami škol podporovanými z výzev Podpora škol formou zjednodušeného vykazování – Šablony pro MŠ a ZŠ I a Šablony II.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MAP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b="1" dirty="0"/>
              <a:t>Při naplňování aktivity č. 4 musí žadatel vycházet z priorit, které jsou uvedeny ve schváleném finálním MAP,  případně ve Strategickém rámci MAP</a:t>
            </a:r>
            <a:r>
              <a:rPr lang="cs-CZ" dirty="0"/>
              <a:t> (pouze v případě, že žadatel realizoval ve výzvě 02_15_005 Místní akční plány rozvoje vzdělávání I úroveň </a:t>
            </a:r>
            <a:r>
              <a:rPr lang="cs-CZ" dirty="0" err="1"/>
              <a:t>preMAP</a:t>
            </a:r>
            <a:r>
              <a:rPr lang="cs-CZ" dirty="0"/>
              <a:t>). 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V </a:t>
            </a:r>
            <a:r>
              <a:rPr lang="cs-CZ" dirty="0"/>
              <a:t>záložce žádosti o podporu „</a:t>
            </a:r>
            <a:r>
              <a:rPr lang="cs-CZ" u="sng" dirty="0"/>
              <a:t>Jaké aktivity v projektu budou realizovány?“ </a:t>
            </a:r>
            <a:r>
              <a:rPr lang="cs-CZ" dirty="0"/>
              <a:t>je žadatel povinen uvést, které dílčí cíle schváleného Strategického rámce MAP nebo schváleného finálního MAP projekt řeší, a to včetně kódu, jenž je zde uveden. 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Žádost </a:t>
            </a:r>
            <a:r>
              <a:rPr lang="cs-CZ" dirty="0"/>
              <a:t>o podporu musí obsahovat </a:t>
            </a:r>
            <a:r>
              <a:rPr lang="cs-CZ" u="sng" dirty="0"/>
              <a:t>konkrétní informace </a:t>
            </a:r>
            <a:r>
              <a:rPr lang="cs-CZ" dirty="0"/>
              <a:t>o tom, jak bude žadatel aktivitu č. 4 realizovat, tj. uvede do žádosti o podporu </a:t>
            </a:r>
            <a:r>
              <a:rPr lang="cs-CZ" u="sng" dirty="0"/>
              <a:t>specifikaci výstupů a podrobný popis její realizace.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8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MAP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/>
              <a:t>Povinná témata – implementace aktivit k naplnění povinných opatření (žadatel volí min. jedno povinné téma</a:t>
            </a:r>
            <a:r>
              <a:rPr lang="cs-CZ" b="1" dirty="0" smtClean="0"/>
              <a:t>):</a:t>
            </a:r>
          </a:p>
          <a:p>
            <a:pPr algn="just"/>
            <a:endParaRPr lang="cs-CZ" dirty="0"/>
          </a:p>
          <a:p>
            <a:pPr marL="457200" lvl="0" indent="-457200" algn="just">
              <a:buFont typeface="+mj-lt"/>
              <a:buAutoNum type="alphaLcParenR"/>
            </a:pPr>
            <a:r>
              <a:rPr lang="cs-CZ" u="sng" dirty="0"/>
              <a:t>Předškolní vzdělávání </a:t>
            </a:r>
            <a:r>
              <a:rPr lang="cs-CZ" dirty="0"/>
              <a:t>a péče: dostupnost, inkluze a kvalita.</a:t>
            </a:r>
          </a:p>
          <a:p>
            <a:pPr marL="457200" lvl="0" indent="-457200" algn="just">
              <a:buFont typeface="+mj-lt"/>
              <a:buAutoNum type="alphaLcParenR"/>
            </a:pPr>
            <a:r>
              <a:rPr lang="cs-CZ" u="sng" dirty="0"/>
              <a:t>Čtenářská a matematická gramotnost </a:t>
            </a:r>
            <a:r>
              <a:rPr lang="cs-CZ" dirty="0"/>
              <a:t>v základním vzdělávání.</a:t>
            </a:r>
          </a:p>
          <a:p>
            <a:pPr marL="457200" lvl="0" indent="-457200" algn="just">
              <a:buFont typeface="+mj-lt"/>
              <a:buAutoNum type="alphaLcParenR"/>
            </a:pPr>
            <a:r>
              <a:rPr lang="cs-CZ" u="sng" dirty="0"/>
              <a:t>Inkluzivní vzdělávání </a:t>
            </a:r>
            <a:r>
              <a:rPr lang="cs-CZ" dirty="0"/>
              <a:t>a podpora dětí a žáků ohrožených školním neúspěchem</a:t>
            </a:r>
            <a:r>
              <a:rPr lang="cs-CZ" b="1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45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MAP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 smtClean="0"/>
              <a:t>Volitelná </a:t>
            </a:r>
            <a:r>
              <a:rPr lang="cs-CZ" b="1" dirty="0"/>
              <a:t>témata</a:t>
            </a:r>
            <a:r>
              <a:rPr lang="cs-CZ" b="1" dirty="0" smtClean="0"/>
              <a:t>:</a:t>
            </a:r>
          </a:p>
          <a:p>
            <a:pPr algn="just"/>
            <a:endParaRPr lang="cs-CZ" dirty="0"/>
          </a:p>
          <a:p>
            <a:pPr marL="457200" lvl="0" indent="-457200" algn="just">
              <a:buFont typeface="+mj-lt"/>
              <a:buAutoNum type="alphaLcParenR"/>
            </a:pPr>
            <a:r>
              <a:rPr lang="cs-CZ" dirty="0"/>
              <a:t>Implementace aktivit k naplnění </a:t>
            </a:r>
            <a:r>
              <a:rPr lang="cs-CZ" u="sng" dirty="0"/>
              <a:t>doporučených opatření </a:t>
            </a:r>
            <a:r>
              <a:rPr lang="cs-CZ" dirty="0"/>
              <a:t>místního akčního plánu (v případě, že je obsahuje SR MAP zpracovaný pro ORP).</a:t>
            </a:r>
          </a:p>
          <a:p>
            <a:pPr marL="457200" lvl="0" indent="-457200" algn="just">
              <a:buFont typeface="+mj-lt"/>
              <a:buAutoNum type="alphaLcParenR"/>
            </a:pPr>
            <a:r>
              <a:rPr lang="cs-CZ" dirty="0"/>
              <a:t>Implementace aktivit k naplnění </a:t>
            </a:r>
            <a:r>
              <a:rPr lang="cs-CZ" u="sng" dirty="0"/>
              <a:t>průřezových a volitelných opatření </a:t>
            </a:r>
            <a:r>
              <a:rPr lang="cs-CZ" dirty="0"/>
              <a:t>místního akčního plánu (v případě, že je obsahuje MAP zpracovaný pro ORP).</a:t>
            </a:r>
          </a:p>
          <a:p>
            <a:endParaRPr lang="cs-CZ" dirty="0" smtClean="0"/>
          </a:p>
          <a:p>
            <a:r>
              <a:rPr lang="cs-CZ" dirty="0" smtClean="0"/>
              <a:t>Žadatel </a:t>
            </a:r>
            <a:r>
              <a:rPr lang="cs-CZ" dirty="0"/>
              <a:t>volí minimálně jedno z povinně volitelných témat, případně další volitelné téma/témata.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9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MAP - podporované oblasti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 základě analýzy projektů výzvy MAP I a analýzy strategických rámců byly pro tuto výzvu vymezeny tzv. </a:t>
            </a:r>
            <a:r>
              <a:rPr lang="cs-CZ" b="1" dirty="0"/>
              <a:t>podporované oblasti. </a:t>
            </a:r>
          </a:p>
          <a:p>
            <a:endParaRPr lang="cs-CZ" dirty="0"/>
          </a:p>
          <a:p>
            <a:r>
              <a:rPr lang="cs-CZ" dirty="0"/>
              <a:t>V Pravidlech se specifikováno zaměření podpory v těchto oblastech a jsou zde uvedeny příklady podaktivit, jež jsou pouze </a:t>
            </a:r>
            <a:r>
              <a:rPr lang="cs-CZ" b="1" dirty="0"/>
              <a:t>inspirativním</a:t>
            </a:r>
            <a:r>
              <a:rPr lang="cs-CZ" dirty="0"/>
              <a:t>, tj. nikoli úplným výčtem vhodných forem a metod, kterými lze oblasti naplňovat. </a:t>
            </a:r>
          </a:p>
          <a:p>
            <a:endParaRPr lang="cs-CZ" b="1" dirty="0"/>
          </a:p>
          <a:p>
            <a:r>
              <a:rPr lang="cs-CZ" b="1" dirty="0"/>
              <a:t>Nejedná se tedy o úplný indikativní výčet, ale o ilustrativní způsoby toho, jaké je možné v projektech této výzvy pro implementaci MAP realizovat podaktivity.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42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MAP – podporované oblasti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74800"/>
            <a:ext cx="7886700" cy="440690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1900" dirty="0"/>
              <a:t>Povinně volitelná témata a volitelná témata v aktivitě č. 4 budou naplněna v následujících oblastech:</a:t>
            </a:r>
          </a:p>
          <a:p>
            <a:pPr algn="just"/>
            <a:endParaRPr lang="cs-CZ" sz="1900" dirty="0"/>
          </a:p>
          <a:p>
            <a:pPr marL="0" lvl="1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900" dirty="0">
                <a:latin typeface="+mj-lt"/>
              </a:rPr>
              <a:t>A) Inkluzivní vzdělávání</a:t>
            </a:r>
          </a:p>
          <a:p>
            <a:pPr marL="0" lvl="1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900" dirty="0">
                <a:latin typeface="+mj-lt"/>
              </a:rPr>
              <a:t>B) Otevřená škola</a:t>
            </a:r>
          </a:p>
          <a:p>
            <a:pPr marL="0" lvl="1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900" dirty="0">
                <a:latin typeface="+mj-lt"/>
              </a:rPr>
              <a:t>C) Předškolní vzdělávání</a:t>
            </a:r>
          </a:p>
          <a:p>
            <a:pPr marL="0" lvl="1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900" dirty="0">
                <a:latin typeface="+mj-lt"/>
              </a:rPr>
              <a:t>D) Rozvoj gramotností a kompetencí </a:t>
            </a:r>
          </a:p>
          <a:p>
            <a:pPr marL="0" lvl="1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900" dirty="0">
                <a:latin typeface="+mj-lt"/>
              </a:rPr>
              <a:t>E) Kompetence pro demokratickou kulturu</a:t>
            </a:r>
          </a:p>
          <a:p>
            <a:pPr marL="0" lvl="1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900" dirty="0">
                <a:latin typeface="+mj-lt"/>
              </a:rPr>
              <a:t>F) Regionální identita – spolupráce s komunitou</a:t>
            </a:r>
          </a:p>
          <a:p>
            <a:pPr marL="0" lvl="1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900" dirty="0">
                <a:latin typeface="+mj-lt"/>
              </a:rPr>
              <a:t>G) Polytechnické vzdělávání </a:t>
            </a:r>
          </a:p>
          <a:p>
            <a:pPr marL="0" lvl="1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900" dirty="0">
                <a:latin typeface="+mj-lt"/>
              </a:rPr>
              <a:t>H) Tvořivost, iniciativa a podnikavost</a:t>
            </a:r>
          </a:p>
          <a:p>
            <a:pPr marL="0" lvl="1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900" dirty="0">
                <a:latin typeface="+mj-lt"/>
              </a:rPr>
              <a:t>I) Kariérové poradenství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83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066801"/>
            <a:ext cx="7886700" cy="4762500"/>
          </a:xfrm>
        </p:spPr>
        <p:txBody>
          <a:bodyPr>
            <a:normAutofit/>
          </a:bodyPr>
          <a:lstStyle/>
          <a:p>
            <a:r>
              <a:rPr lang="cs-CZ" sz="2600" b="1" dirty="0">
                <a:latin typeface="+mn-lt"/>
              </a:rPr>
              <a:t>Příklady vhodných způsobů realizace v projektu: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>
                <a:latin typeface="+mn-lt"/>
              </a:rPr>
              <a:t>Pravidla pro žadatele a příjemce -  Specifická část kap. 5.2.4 Oprávněnost aktivit projektu</a:t>
            </a:r>
          </a:p>
          <a:p>
            <a:pPr marL="1028700" lvl="1" indent="-342900"/>
            <a:endParaRPr lang="cs-CZ" sz="2600" dirty="0" smtClean="0">
              <a:latin typeface="+mn-lt"/>
            </a:endParaRPr>
          </a:p>
          <a:p>
            <a:pPr lvl="1" indent="0">
              <a:buNone/>
            </a:pPr>
            <a:endParaRPr lang="cs-CZ" sz="2600" dirty="0">
              <a:latin typeface="+mn-lt"/>
            </a:endParaRPr>
          </a:p>
          <a:p>
            <a:r>
              <a:rPr lang="cs-CZ" sz="2600" b="1" dirty="0">
                <a:latin typeface="+mn-lt"/>
              </a:rPr>
              <a:t>Monitorování a dokladování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>
                <a:latin typeface="+mn-lt"/>
              </a:rPr>
              <a:t>Příloha č. 1. Indikátory výzvy MAP 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>
                <a:latin typeface="+mn-lt"/>
              </a:rPr>
              <a:t>Pravidla pro žadatele a příjemce -  Specifická část kap. 11.3. Indikátorová soustava pro výzvu MAP II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>
              <a:latin typeface="+mn-lt"/>
            </a:endParaRPr>
          </a:p>
          <a:p>
            <a:pPr marL="1028700" lvl="1" indent="-342900"/>
            <a:endParaRPr lang="cs-CZ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10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MAP – </a:t>
            </a:r>
            <a:r>
              <a:rPr lang="cs-CZ" dirty="0" smtClean="0"/>
              <a:t>příklady zaměření </a:t>
            </a:r>
            <a:r>
              <a:rPr lang="cs-CZ" dirty="0"/>
              <a:t>podpory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2910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Podpora pedagogických pracovníků škol a školských </a:t>
            </a:r>
            <a:r>
              <a:rPr lang="cs-CZ" dirty="0" smtClean="0"/>
              <a:t>zařízení prostřednictvím </a:t>
            </a:r>
            <a:r>
              <a:rPr lang="cs-CZ" dirty="0"/>
              <a:t>síťování, poradenství, mentoringu, metodického vedení, supervize a spolupráce škol, školních poradenských pracovišť a školských poradenských </a:t>
            </a:r>
            <a:r>
              <a:rPr lang="cs-CZ" dirty="0" smtClean="0"/>
              <a:t>zařízení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Podpora zvýšení kompetencí pedagogických pracovníků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Podpora </a:t>
            </a:r>
            <a:r>
              <a:rPr lang="cs-CZ" dirty="0"/>
              <a:t>a prohloubení vzájemné spolupráce pedagogů a možnosti sdílení profesních </a:t>
            </a:r>
            <a:r>
              <a:rPr lang="cs-CZ" dirty="0" smtClean="0"/>
              <a:t>zkušeností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Podpora </a:t>
            </a:r>
            <a:r>
              <a:rPr lang="cs-CZ" dirty="0"/>
              <a:t>vedoucí ke zvyšování kompetencí pedagogických pracovníků a pracovníků v neformálním vzdělávání v oblasti osobnostně-sociálního rozvoje formou síťování pedagogických pracovníků a pracovníků v neformálním vzdělávání se sociálními pracovníky za účelem výměny zkušeností a navázání či prohlubování spolupráce, např. SVČ, NNO a NZDM </a:t>
            </a:r>
            <a:endParaRPr lang="cs-CZ" dirty="0" smtClean="0"/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5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MAP – </a:t>
            </a:r>
            <a:r>
              <a:rPr lang="cs-CZ" dirty="0" smtClean="0"/>
              <a:t>příklady zaměření </a:t>
            </a:r>
            <a:r>
              <a:rPr lang="cs-CZ" dirty="0"/>
              <a:t>podpory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2910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Prohloubení </a:t>
            </a:r>
            <a:r>
              <a:rPr lang="cs-CZ" dirty="0"/>
              <a:t>a podpora spolupráce škol s rodiči a zřizovateli </a:t>
            </a:r>
            <a:r>
              <a:rPr lang="cs-CZ" dirty="0" smtClean="0"/>
              <a:t>škol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Podpora spolupráce mezi školami vzájemně a mezi školami a dalšími školskými, vzdělávacími zařízeními a dalšími organizacemi a  aktéry v území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Podpora aktivit prohlubujících spolupráci státních a samosprávných orgánů se školami pří aktivitách spojených s občanským vzděláváním, včetně podpory zvyšování kompetencí pedagogických pracovníků motivovat děti a žáky ke spolupráci s místní samosprávou.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Podpora rovných příležitostí dětí a žáků na </a:t>
            </a:r>
            <a:r>
              <a:rPr lang="cs-CZ" dirty="0" smtClean="0"/>
              <a:t>vzdělávání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Podpora </a:t>
            </a:r>
            <a:r>
              <a:rPr lang="cs-CZ" dirty="0"/>
              <a:t>rodičů při komunikaci a spolupráci se školou, s odborníky, ostatními neziskovými organizacemi a mezinárodními organizacemi rodičů, s orgány místní a krajské samosprávy, státní správy a školskými zařízeními, která jsou zaměřena na vzdělávání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99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93532" y="2780848"/>
            <a:ext cx="76382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Implementační aktivity </a:t>
            </a:r>
            <a:endParaRPr lang="cs-CZ" sz="4400" b="1" dirty="0" smtClean="0"/>
          </a:p>
          <a:p>
            <a:pPr algn="ctr"/>
            <a:r>
              <a:rPr lang="cs-CZ" sz="4400" b="1" dirty="0" smtClean="0"/>
              <a:t>a </a:t>
            </a:r>
            <a:r>
              <a:rPr lang="cs-CZ" sz="4400" b="1" dirty="0"/>
              <a:t>monitorovací indikátory</a:t>
            </a:r>
            <a:endParaRPr lang="cs-CZ" sz="4400" dirty="0"/>
          </a:p>
          <a:p>
            <a:r>
              <a:rPr lang="cs-CZ" sz="4400" b="1" dirty="0" smtClean="0">
                <a:cs typeface="Arial" panose="020B0604020202020204" pitchFamily="34" charset="0"/>
              </a:rPr>
              <a:t> </a:t>
            </a:r>
          </a:p>
          <a:p>
            <a:r>
              <a:rPr lang="cs-CZ" sz="2400" b="1" dirty="0" err="1" smtClean="0">
                <a:cs typeface="Arial" panose="020B0604020202020204" pitchFamily="34" charset="0"/>
              </a:rPr>
              <a:t>Webinář</a:t>
            </a:r>
            <a:r>
              <a:rPr lang="cs-CZ" sz="2400" b="1" dirty="0" smtClean="0">
                <a:cs typeface="Arial" panose="020B0604020202020204" pitchFamily="34" charset="0"/>
              </a:rPr>
              <a:t>: 1. 12. 2017 od 9:00 do 12:00 </a:t>
            </a:r>
          </a:p>
          <a:p>
            <a:pPr algn="ctr"/>
            <a:endParaRPr lang="cs-CZ" sz="2000" b="1" dirty="0" smtClean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MAP – </a:t>
            </a:r>
            <a:r>
              <a:rPr lang="cs-CZ" dirty="0" smtClean="0"/>
              <a:t>příklady zaměření </a:t>
            </a:r>
            <a:r>
              <a:rPr lang="cs-CZ" dirty="0"/>
              <a:t>podpory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2910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Podpora </a:t>
            </a:r>
            <a:r>
              <a:rPr lang="cs-CZ" dirty="0"/>
              <a:t>předškolního vzdělávání s důrazem na usnadňování přechodu dětí z MŠ na ZŠ prostřednictvím zavádění nových metod a forem práce do výchovně vzdělávacího procesu v </a:t>
            </a:r>
            <a:r>
              <a:rPr lang="cs-CZ" dirty="0" smtClean="0"/>
              <a:t>MŠ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Podpora spolupráce MŠ, sociálních služeb a poskytovatelů sociálních služeb ve spolupráci s rodinou při vstupu dítěte do MŠ s cílem eliminace nenastoupení dítěte do povinného posledního ročníku předškolního vzdělávání a rizik pro rodinu z něj plynoucích.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Podpora spolupráce </a:t>
            </a:r>
            <a:r>
              <a:rPr lang="cs-CZ" dirty="0"/>
              <a:t>a síťování vedoucích pedagogických pracovníků MŠ s cílem výměny zkušeností v oblasti řízení pedagogického procesu, spolupráce s vedením ZŠ, přechodu dětí na ZŠ a zavádění nových forem práce do prostředí MŠ</a:t>
            </a:r>
            <a:endParaRPr lang="cs-CZ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Podpora </a:t>
            </a:r>
            <a:r>
              <a:rPr lang="cs-CZ" dirty="0"/>
              <a:t>polytechnického vzdělávání dětí v MŠ prostřednictvím spolupráce MŠ a ZŠ a SŠ v regionu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3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MAP – </a:t>
            </a:r>
            <a:r>
              <a:rPr lang="cs-CZ" dirty="0" smtClean="0"/>
              <a:t>příklady zaměření </a:t>
            </a:r>
            <a:r>
              <a:rPr lang="cs-CZ" dirty="0"/>
              <a:t>podpory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291012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Podpora </a:t>
            </a:r>
            <a:r>
              <a:rPr lang="cs-CZ" dirty="0"/>
              <a:t>konkrétních programů a akcí na podporu čtenářské pregramotnosti a čtenářské gramotnosti ve spolupráci s knihovnami v </a:t>
            </a:r>
            <a:r>
              <a:rPr lang="cs-CZ" dirty="0" smtClean="0"/>
              <a:t>místě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Podpora </a:t>
            </a:r>
            <a:r>
              <a:rPr lang="cs-CZ" dirty="0"/>
              <a:t>konkrétních programů a akcí na podporu matematické a finanční </a:t>
            </a:r>
            <a:r>
              <a:rPr lang="cs-CZ" dirty="0" smtClean="0"/>
              <a:t>gramotnosti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Podpora </a:t>
            </a:r>
            <a:r>
              <a:rPr lang="cs-CZ" dirty="0"/>
              <a:t>konkrétních programů a akcí na podporu kulturní a sociální </a:t>
            </a:r>
            <a:r>
              <a:rPr lang="cs-CZ" dirty="0" smtClean="0"/>
              <a:t>gramotnosti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Podpora </a:t>
            </a:r>
            <a:r>
              <a:rPr lang="cs-CZ" dirty="0"/>
              <a:t>konkrétních programů a akcí na podporu digitální gramotnosti a bezpečnosti na internetu, prevenci závislosti na sociálních sítích apod</a:t>
            </a:r>
            <a:r>
              <a:rPr lang="cs-CZ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podpora zájmového/neformálního vzdělávání pro děti a žáky (mládež) v realizaci aktivit směřujících k rozvoji v dílčích oblastech gramotností </a:t>
            </a:r>
          </a:p>
          <a:p>
            <a:pPr lvl="0"/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MAP – </a:t>
            </a:r>
            <a:r>
              <a:rPr lang="cs-CZ" dirty="0" smtClean="0"/>
              <a:t>příklady zaměření </a:t>
            </a:r>
            <a:r>
              <a:rPr lang="cs-CZ" dirty="0"/>
              <a:t>podpory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291012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Podpora aktivit vedoucích </a:t>
            </a:r>
            <a:r>
              <a:rPr lang="cs-CZ" dirty="0"/>
              <a:t>k rozvoji kritického myšlení s cílem chránit děti a mládež před manipulací vedoucí k rizikovému chování, podpora aktivit vedoucí k aktivnímu osobnímu </a:t>
            </a:r>
            <a:r>
              <a:rPr lang="cs-CZ" dirty="0" smtClean="0"/>
              <a:t>rozvoji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Podpora </a:t>
            </a:r>
            <a:r>
              <a:rPr lang="cs-CZ" dirty="0"/>
              <a:t>aktivit v neformálním vzdělávání pro děti a žáky (mládež) v oblasti kompetencí pro demokratickou </a:t>
            </a:r>
            <a:r>
              <a:rPr lang="cs-CZ" dirty="0" smtClean="0"/>
              <a:t>kulturu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Podpora zvyšování kompetencí pedagogických pracovníků pro aplikaci místně zakotveného učení se zdůrazněním vazby na ekologická, kulturně - sociální a ekonomická témata, která se zaměřují na aktuální místní témata, včetně zapojení místních spolků, knihoven, muzeí a poskytovatelů neformálního vzdělávání do výuky.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Podpora aktivit zaměřených </a:t>
            </a:r>
            <a:r>
              <a:rPr lang="cs-CZ" dirty="0"/>
              <a:t>na rozvoj kulturního povědomí a vyjádření dětí a žáků, na vazbu na regionální témata, vztah k místu, regionální identitu, sounáležitost s místem, aktivity směřující k tomu, aby se žáci vraceli do míst, kde vyrostli, a nedocházelo k vylidňování např. pohraničních regionů, včetně společné tvorby učebnic s regionálními tématy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MAP – </a:t>
            </a:r>
            <a:r>
              <a:rPr lang="cs-CZ" dirty="0" smtClean="0"/>
              <a:t>příklady zaměření </a:t>
            </a:r>
            <a:r>
              <a:rPr lang="cs-CZ" dirty="0"/>
              <a:t>podpory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291012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Podpora aktivit vedoucích </a:t>
            </a:r>
            <a:r>
              <a:rPr lang="cs-CZ" dirty="0"/>
              <a:t>k rozvoji kritického myšlení s cílem chránit děti a mládež před manipulací vedoucí k rizikovému chování, podpora aktivit vedoucí k aktivnímu osobnímu </a:t>
            </a:r>
            <a:r>
              <a:rPr lang="cs-CZ" dirty="0" smtClean="0"/>
              <a:t>rozvoji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Podpora </a:t>
            </a:r>
            <a:r>
              <a:rPr lang="cs-CZ" dirty="0"/>
              <a:t>aktivit v neformálním vzdělávání pro děti a žáky (mládež) v oblasti kompetencí pro demokratickou </a:t>
            </a:r>
            <a:r>
              <a:rPr lang="cs-CZ" dirty="0" smtClean="0"/>
              <a:t>kulturu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Podpora zvyšování kompetencí pedagogických pracovníků pro aplikaci místně zakotveného učení se zdůrazněním vazby na ekologická, kulturně - sociální a ekonomická témata, která se zaměřují na aktuální místní témata, včetně zapojení místních spolků, knihoven, muzeí a poskytovatelů neformálního vzdělávání do výuky.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Podpora aktivit zaměřených </a:t>
            </a:r>
            <a:r>
              <a:rPr lang="cs-CZ" dirty="0"/>
              <a:t>na rozvoj kulturního povědomí a vyjádření dětí a žáků, na vazbu na regionální témata, vztah k místu, regionální identitu, sounáležitost s místem, aktivity směřující k tomu, aby se žáci vraceli do míst, kde vyrostli, a nedocházelo k vylidňování např. pohraničních regionů, včetně společné tvorby učebnic s regionálními tématy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192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MAP – </a:t>
            </a:r>
            <a:r>
              <a:rPr lang="cs-CZ" dirty="0" smtClean="0"/>
              <a:t>příklady zaměření </a:t>
            </a:r>
            <a:r>
              <a:rPr lang="cs-CZ" dirty="0"/>
              <a:t>podpory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2910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Podpora </a:t>
            </a:r>
            <a:r>
              <a:rPr lang="cs-CZ" dirty="0"/>
              <a:t>polytechnického vzdělávání, rozvoj spolupráce MŠ a ZŠ a organizací neformálního vzdělávání prostřednictvím síťování relevantní aktérů ve vzdělávání, výměny zkušeností mezi pedagogickými pracovníky, NNO a dalšími odborníky</a:t>
            </a:r>
            <a:r>
              <a:rPr lang="cs-CZ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Podpora zavádění </a:t>
            </a:r>
            <a:r>
              <a:rPr lang="cs-CZ" dirty="0"/>
              <a:t>a realizace metod a forem výchovně vzdělávacího procesu zaměřených na podporu zvyšování motivace žáků pro studium technických a přírodovědných oborů, rozvoje manuální zručnosti, budování pracovních návyků a dalších témat souvisejících se vzdělávací oblastí Člověk a svět </a:t>
            </a:r>
            <a:r>
              <a:rPr lang="cs-CZ" dirty="0" smtClean="0"/>
              <a:t>práce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podpora zájmového/neformálního vzdělávání pro děti a žáky v oblasti polytechnického vzdělávání, EVVO, přírodních věd a řemeslných kompetencí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15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MAP – </a:t>
            </a:r>
            <a:r>
              <a:rPr lang="cs-CZ" dirty="0" smtClean="0"/>
              <a:t>příklady zaměření </a:t>
            </a:r>
            <a:r>
              <a:rPr lang="cs-CZ" dirty="0"/>
              <a:t>podpory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2910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Podpora </a:t>
            </a:r>
            <a:r>
              <a:rPr lang="cs-CZ" dirty="0"/>
              <a:t>kompetencí pedagogických pracovníků ve vedení žáků k vlastní iniciativě, angažovanosti a schopnosti řešit problémy, pracovat ve skupině, komunikovat s okolím, plánovat a realizovat vlastní kreativní nápady</a:t>
            </a:r>
            <a:r>
              <a:rPr lang="cs-CZ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Podpora spolupráce </a:t>
            </a:r>
            <a:r>
              <a:rPr lang="cs-CZ" dirty="0"/>
              <a:t>s klíčovými partnery v regionu, síťování a spolupráce aktérů v území při realizaci aktivit podporujících tvořivost, podnikavost, iniciativu dětí a žáků, vyhledávání a šíření příkladů dobré praxe 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Podpora realizace aktivit vzájemné spolupráce a síťování mezi školami a dalšími aktéry v území v oblasti kariérového poradenství, včetně aktivního zapojení rodičů (především propojení rodič – zaměstnavatel) do problematiky volby povolání a realizace dalších aktivit zaměřených na volbu povolání v návaznosti na regionální specifika.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34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549275" y="2017713"/>
            <a:ext cx="75819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algn="ctr">
              <a:lnSpc>
                <a:spcPct val="90000"/>
              </a:lnSpc>
            </a:pPr>
            <a:r>
              <a:rPr lang="cs-CZ" altLang="cs-CZ" sz="3600" b="1" dirty="0">
                <a:latin typeface="+mn-lt"/>
                <a:cs typeface="Arial" panose="020B0604020202020204" pitchFamily="34" charset="0"/>
              </a:rPr>
              <a:t>Vyloučené aktivity</a:t>
            </a:r>
          </a:p>
        </p:txBody>
      </p:sp>
    </p:spTree>
    <p:extLst>
      <p:ext uri="{BB962C8B-B14F-4D97-AF65-F5344CB8AC3E}">
        <p14:creationId xmlns:p14="http://schemas.microsoft.com/office/powerpoint/2010/main" val="5737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023259"/>
            <a:ext cx="7886700" cy="480604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V rámci výzvy nejsou podporovány tyto aktivity: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dirty="0"/>
              <a:t>Zřizování následujících pracovních pozic ve školách: školní asistent, asistent pedagoga, školní psycholog, speciální pedagog, sociální pedagog, kariérový poradce, zapojení ICT technika do výuky, koordinátor spolupráce školy a zaměstnavatele, odborník z praxe ve výuce.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dirty="0"/>
              <a:t>Stáže pedagogů škol u zaměstnavatelů.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dirty="0"/>
              <a:t>Aktivity vedoucí k zařazování a udržení dětí a žáků ve školách zřizovaných dle § 16 odst. 9 školského zákona ve znění pozdějších předpisů.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dirty="0"/>
              <a:t>Aktivity vedoucí k technickému zhodnocení budov, k pořízení dlouhodobého hmotného/nehmotného investičního majetku.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dirty="0"/>
              <a:t>Realizace individuálních vzdělávacích kurzů pedagogických pracovníků uvedených v databázi DVPP.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dirty="0"/>
              <a:t>Zahraniční pobyty dětí a žáků ZŠ.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dirty="0"/>
              <a:t>Adaptační pobyty dětí a žáků, vícedenní akce typu motivačního soustředění.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dirty="0"/>
              <a:t>Pohybové (sportovní) aktivity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7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549275" y="2017713"/>
            <a:ext cx="815929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algn="ctr">
              <a:lnSpc>
                <a:spcPct val="90000"/>
              </a:lnSpc>
            </a:pPr>
            <a:r>
              <a:rPr lang="cs-CZ" altLang="cs-CZ" sz="3600" b="1" dirty="0">
                <a:latin typeface="+mn-lt"/>
                <a:cs typeface="Arial" panose="020B0604020202020204" pitchFamily="34" charset="0"/>
              </a:rPr>
              <a:t>Indikátorová soustava pro výzvu MAP II </a:t>
            </a:r>
          </a:p>
        </p:txBody>
      </p:sp>
    </p:spTree>
    <p:extLst>
      <p:ext uri="{BB962C8B-B14F-4D97-AF65-F5344CB8AC3E}">
        <p14:creationId xmlns:p14="http://schemas.microsoft.com/office/powerpoint/2010/main" val="28772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001487"/>
            <a:ext cx="7886700" cy="4827814"/>
          </a:xfrm>
        </p:spPr>
        <p:txBody>
          <a:bodyPr>
            <a:normAutofit/>
          </a:bodyPr>
          <a:lstStyle/>
          <a:p>
            <a:pPr algn="just"/>
            <a:r>
              <a:rPr lang="cs-CZ" sz="2800" b="1" dirty="0" smtClean="0"/>
              <a:t>Výstupové monitorovací indikátory</a:t>
            </a:r>
          </a:p>
          <a:p>
            <a:pPr algn="just"/>
            <a:endParaRPr lang="cs-CZ" sz="28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800" b="1" dirty="0" smtClean="0"/>
              <a:t>5 49 01 Počet regionálních systémů </a:t>
            </a:r>
          </a:p>
          <a:p>
            <a:pPr marL="1028700" lvl="1" indent="-342900" algn="just"/>
            <a:r>
              <a:rPr lang="cs-CZ" sz="2800" dirty="0" smtClean="0">
                <a:latin typeface="+mj-lt"/>
              </a:rPr>
              <a:t>MAP obsahující Analytickou část, Strategický rámec MAP do roku 2023, Akční plán</a:t>
            </a:r>
          </a:p>
          <a:p>
            <a:pPr marL="1028700" lvl="1" indent="-342900" algn="just"/>
            <a:r>
              <a:rPr lang="cs-CZ" sz="2800" dirty="0" smtClean="0">
                <a:latin typeface="+mj-lt"/>
              </a:rPr>
              <a:t>Pro tento indikátor je nutno přiložit k žádosti Specifikaci „ Přehled klíčových výstupů k naplnění indikátorů projektu ESF </a:t>
            </a:r>
          </a:p>
          <a:p>
            <a:pPr lvl="1" indent="0" algn="just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640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04886"/>
            <a:ext cx="7886700" cy="8982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428D96"/>
                </a:solidFill>
              </a:rPr>
              <a:t>Výzva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03123"/>
            <a:ext cx="7886700" cy="4326177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Aktualizace MAP (proces plánování) + financování opatření naplánovaných v MAP I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vyhlášena 15. 11. 2017 – 31. 10. 2018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Průběžná </a:t>
            </a:r>
            <a:r>
              <a:rPr lang="cs-CZ" dirty="0"/>
              <a:t>výzva – možno projekt podat </a:t>
            </a:r>
            <a:r>
              <a:rPr lang="cs-CZ" dirty="0" smtClean="0"/>
              <a:t>opakovaně a to ve stanovených průběžných termínech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Průběžné termíny uzávěrky příjmu žádostí: 14. 12. 2017, 15. 2. 2017, 15. 5. 2018, 14. 9. 2018, 31. 10. 2018 – vždy do </a:t>
            </a:r>
            <a:r>
              <a:rPr lang="cs-CZ" dirty="0" smtClean="0"/>
              <a:t>14:00</a:t>
            </a:r>
            <a:endParaRPr lang="cs-CZ" sz="20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realizace projektu – 36 – 48 měsíců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Financování opatření naplánovaných v MAP 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3 mld. Kč – každé území bude mít zabezpečenou alokaci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Paušál </a:t>
            </a:r>
            <a:r>
              <a:rPr lang="cs-CZ" dirty="0"/>
              <a:t>40 % k veškerým mzdovým výdajům – pouze neinvestiční prostředky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Není </a:t>
            </a:r>
            <a:r>
              <a:rPr lang="cs-CZ" dirty="0"/>
              <a:t>určena výše podílu na aktualizaci MAP – možnost flexibilněji použít alokaci dle potřeb území </a:t>
            </a:r>
          </a:p>
        </p:txBody>
      </p:sp>
    </p:spTree>
    <p:extLst>
      <p:ext uri="{BB962C8B-B14F-4D97-AF65-F5344CB8AC3E}">
        <p14:creationId xmlns:p14="http://schemas.microsoft.com/office/powerpoint/2010/main" val="38068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001487"/>
            <a:ext cx="7886700" cy="4827814"/>
          </a:xfrm>
        </p:spPr>
        <p:txBody>
          <a:bodyPr>
            <a:normAutofit/>
          </a:bodyPr>
          <a:lstStyle/>
          <a:p>
            <a:pPr algn="just"/>
            <a:r>
              <a:rPr lang="cs-CZ" sz="2800" b="1" dirty="0" smtClean="0"/>
              <a:t>Výstupové monitorovací indikátory</a:t>
            </a:r>
          </a:p>
          <a:p>
            <a:pPr lvl="1" indent="0" algn="just">
              <a:buNone/>
            </a:pPr>
            <a:endParaRPr lang="cs-CZ" sz="28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800" b="1" dirty="0" smtClean="0"/>
              <a:t>5 21 06 Počet produktů polytechnického vzdělávání</a:t>
            </a:r>
          </a:p>
          <a:p>
            <a:pPr marL="1028700" lvl="1" indent="-342900" algn="just"/>
            <a:r>
              <a:rPr lang="cs-CZ" sz="2800" dirty="0" smtClean="0">
                <a:latin typeface="+mj-lt"/>
              </a:rPr>
              <a:t>Např. blok kroužků zaměřený na rozvoj polytechnického vzdělávání dětí a žáků</a:t>
            </a:r>
            <a:endParaRPr lang="cs-CZ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18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001487"/>
            <a:ext cx="7886700" cy="4827814"/>
          </a:xfrm>
        </p:spPr>
        <p:txBody>
          <a:bodyPr>
            <a:normAutofit/>
          </a:bodyPr>
          <a:lstStyle/>
          <a:p>
            <a:pPr algn="just"/>
            <a:r>
              <a:rPr lang="cs-CZ" sz="2800" b="1" dirty="0" smtClean="0"/>
              <a:t>Výstupové monitorovací indikátory</a:t>
            </a:r>
          </a:p>
          <a:p>
            <a:pPr algn="just"/>
            <a:endParaRPr lang="cs-CZ" sz="28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800" b="1" dirty="0" smtClean="0"/>
              <a:t>5 21 05 Počet produktů vzdělávání k podnikavosti</a:t>
            </a:r>
          </a:p>
          <a:p>
            <a:pPr marL="1028700" lvl="1" indent="-342900" algn="just"/>
            <a:r>
              <a:rPr lang="cs-CZ" sz="2800" dirty="0" smtClean="0">
                <a:latin typeface="+mj-lt"/>
              </a:rPr>
              <a:t>Např. ucelený blok projektových dnů nebo projektový kroužek zaměřený na rozvoj kreativity dětí a žáků</a:t>
            </a:r>
            <a:endParaRPr lang="cs-CZ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57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936171"/>
            <a:ext cx="7886700" cy="4893129"/>
          </a:xfrm>
        </p:spPr>
        <p:txBody>
          <a:bodyPr>
            <a:normAutofit/>
          </a:bodyPr>
          <a:lstStyle/>
          <a:p>
            <a:pPr algn="just"/>
            <a:r>
              <a:rPr lang="cs-CZ" sz="2800" b="1" dirty="0"/>
              <a:t>Výstupové monitorovací indikátory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b="1" dirty="0" smtClean="0"/>
              <a:t>5 </a:t>
            </a:r>
            <a:r>
              <a:rPr lang="cs-CZ" sz="2800" b="1" dirty="0"/>
              <a:t>26 02 Počet platforem pro odborná tematická </a:t>
            </a:r>
            <a:r>
              <a:rPr lang="cs-CZ" sz="2800" b="1" dirty="0" smtClean="0"/>
              <a:t>setkání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1028700" lvl="1" indent="-342900" algn="just"/>
            <a:r>
              <a:rPr lang="cs-CZ" sz="2800" dirty="0" smtClean="0">
                <a:latin typeface="+mj-lt"/>
              </a:rPr>
              <a:t>V aktivitě 2 – se povinně vykazují pracovní skupiny ( viz postupy MAP II) </a:t>
            </a:r>
          </a:p>
          <a:p>
            <a:pPr marL="1028700" lvl="1" indent="-342900" algn="just"/>
            <a:r>
              <a:rPr lang="cs-CZ" sz="2800" dirty="0" smtClean="0">
                <a:latin typeface="+mj-lt"/>
              </a:rPr>
              <a:t>V aktivitě 4 – lze vykázat platformy pro odborná tematická setkávání (min 4x za rok, ucelený celek opakujících se aktivit) </a:t>
            </a:r>
          </a:p>
          <a:p>
            <a:pPr lvl="1" indent="0" algn="just">
              <a:buNone/>
            </a:pPr>
            <a:endParaRPr lang="cs-CZ" sz="2000" dirty="0" smtClean="0">
              <a:latin typeface="+mj-lt"/>
            </a:endParaRPr>
          </a:p>
          <a:p>
            <a:pPr marL="1028700" lvl="1" indent="-342900"/>
            <a:endParaRPr lang="cs-CZ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79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936171"/>
            <a:ext cx="7886700" cy="4893129"/>
          </a:xfrm>
        </p:spPr>
        <p:txBody>
          <a:bodyPr>
            <a:normAutofit/>
          </a:bodyPr>
          <a:lstStyle/>
          <a:p>
            <a:pPr algn="just"/>
            <a:r>
              <a:rPr lang="cs-CZ" sz="2800" b="1" dirty="0"/>
              <a:t>Výstupové monitorovací indikátory</a:t>
            </a:r>
          </a:p>
          <a:p>
            <a:pPr lvl="1" indent="0" algn="just">
              <a:buNone/>
            </a:pPr>
            <a:endParaRPr lang="cs-CZ" sz="28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800" b="1" dirty="0" smtClean="0"/>
              <a:t>5 </a:t>
            </a:r>
            <a:r>
              <a:rPr lang="cs-CZ" sz="2800" b="1" dirty="0"/>
              <a:t>12 12 Počet mimoškolních </a:t>
            </a:r>
            <a:r>
              <a:rPr lang="cs-CZ" sz="2800" b="1" dirty="0" smtClean="0"/>
              <a:t>aktivit vedoucích k rozvoji kompetencí</a:t>
            </a:r>
            <a:r>
              <a:rPr lang="cs-CZ" sz="2800" dirty="0"/>
              <a:t> </a:t>
            </a:r>
            <a:endParaRPr lang="cs-CZ" sz="2800" dirty="0" smtClean="0"/>
          </a:p>
          <a:p>
            <a:pPr marL="1028700" lvl="1" indent="-342900" algn="just"/>
            <a:r>
              <a:rPr lang="cs-CZ" sz="2800" dirty="0">
                <a:latin typeface="+mj-lt"/>
              </a:rPr>
              <a:t>Např. </a:t>
            </a:r>
            <a:r>
              <a:rPr lang="cs-CZ" sz="2800" dirty="0" smtClean="0">
                <a:latin typeface="+mj-lt"/>
              </a:rPr>
              <a:t>volnočasové aktivity zaměřené na rozvoj gramotností </a:t>
            </a:r>
          </a:p>
          <a:p>
            <a:pPr lvl="1" indent="0" algn="just">
              <a:buNone/>
            </a:pPr>
            <a:endParaRPr lang="cs-CZ" sz="2000" dirty="0">
              <a:latin typeface="+mj-lt"/>
            </a:endParaRPr>
          </a:p>
          <a:p>
            <a:pPr lvl="1" indent="0">
              <a:buNone/>
            </a:pPr>
            <a:endParaRPr lang="cs-CZ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85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936171"/>
            <a:ext cx="7886700" cy="4893129"/>
          </a:xfrm>
        </p:spPr>
        <p:txBody>
          <a:bodyPr>
            <a:normAutofit/>
          </a:bodyPr>
          <a:lstStyle/>
          <a:p>
            <a:pPr algn="just"/>
            <a:r>
              <a:rPr lang="cs-CZ" sz="2800" b="1" dirty="0"/>
              <a:t>Výstupové monitorovací indikátory</a:t>
            </a:r>
          </a:p>
          <a:p>
            <a:pPr lvl="1" indent="0" algn="just">
              <a:buNone/>
            </a:pPr>
            <a:endParaRPr lang="cs-CZ" sz="28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800" b="1" dirty="0"/>
              <a:t>5 10 17 Počet uspořáda</a:t>
            </a:r>
            <a:r>
              <a:rPr lang="cs-CZ" sz="2800" b="1" dirty="0" smtClean="0"/>
              <a:t>ných jednorázových akcí</a:t>
            </a:r>
          </a:p>
          <a:p>
            <a:pPr marL="1028700" lvl="1" indent="-342900" algn="just"/>
            <a:r>
              <a:rPr lang="cs-CZ" sz="2800" dirty="0">
                <a:latin typeface="+mj-lt"/>
              </a:rPr>
              <a:t>V rámci indikátoru budou vykazovány vzdělávací semináře, workshopy, odborné diskuze, případně další aktivity obdobného charakteru organizované pro cílové skupiny v souladu s podporovanými aktivitami </a:t>
            </a:r>
            <a:r>
              <a:rPr lang="cs-CZ" sz="2800" dirty="0" smtClean="0">
                <a:latin typeface="+mj-lt"/>
              </a:rPr>
              <a:t>výzvy</a:t>
            </a:r>
          </a:p>
          <a:p>
            <a:pPr marL="1028700" lvl="1" indent="-342900"/>
            <a:endParaRPr lang="cs-CZ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67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954768"/>
            <a:ext cx="7886700" cy="4879104"/>
          </a:xfrm>
        </p:spPr>
        <p:txBody>
          <a:bodyPr>
            <a:normAutofit fontScale="92500" lnSpcReduction="20000"/>
          </a:bodyPr>
          <a:lstStyle/>
          <a:p>
            <a:r>
              <a:rPr lang="cs-CZ" sz="3000" b="1" dirty="0" smtClean="0"/>
              <a:t>Výsledkové monitorovací indikátory</a:t>
            </a:r>
            <a:endParaRPr lang="cs-CZ" sz="3000" dirty="0">
              <a:solidFill>
                <a:prstClr val="black"/>
              </a:solidFill>
            </a:endParaRPr>
          </a:p>
          <a:p>
            <a:pPr lvl="1" indent="0">
              <a:buNone/>
            </a:pPr>
            <a:endParaRPr lang="cs-CZ" sz="30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3000" b="1" dirty="0" smtClean="0"/>
              <a:t>5 08 10 Počet organizací, které byly ovlivněny systémovou intervencí</a:t>
            </a:r>
          </a:p>
          <a:p>
            <a:pPr lvl="1" indent="0" algn="just">
              <a:buNone/>
            </a:pPr>
            <a:r>
              <a:rPr lang="cs-CZ" sz="3000" dirty="0">
                <a:latin typeface="+mj-lt"/>
              </a:rPr>
              <a:t>V </a:t>
            </a:r>
            <a:r>
              <a:rPr lang="cs-CZ" sz="3000" dirty="0" smtClean="0">
                <a:latin typeface="+mj-lt"/>
              </a:rPr>
              <a:t>indikátoru </a:t>
            </a:r>
            <a:r>
              <a:rPr lang="cs-CZ" sz="3000" dirty="0">
                <a:latin typeface="+mj-lt"/>
              </a:rPr>
              <a:t>budou vykazovány školy, případně další organizace podílející se  vzdělávání dětí, žáků (ÚP, OSPOD atd.), které byly zapojeny do realizace aktivit projektu jako partneři nebo spolupracující (zapojené) subjekty. V rámci indikátoru jsou vykazovány pouze školy a organizace, které byly podpořeny dlouhodobějšími opakovanými intervencemi. Nevykazují se organizace účastnící se jednorázových akcí</a:t>
            </a:r>
          </a:p>
          <a:p>
            <a:pPr marL="1028700" lvl="1" indent="-342900"/>
            <a:endParaRPr lang="cs-CZ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28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549275" y="2017713"/>
            <a:ext cx="75819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algn="ctr">
              <a:lnSpc>
                <a:spcPct val="90000"/>
              </a:lnSpc>
            </a:pPr>
            <a:r>
              <a:rPr lang="cs-CZ" altLang="cs-CZ" sz="3600" b="1" dirty="0" smtClean="0">
                <a:latin typeface="+mn-lt"/>
                <a:cs typeface="Arial" panose="020B0604020202020204" pitchFamily="34" charset="0"/>
              </a:rPr>
              <a:t>e-mail: </a:t>
            </a:r>
            <a:r>
              <a:rPr lang="cs-CZ" altLang="cs-CZ" sz="3600" b="1" dirty="0" smtClean="0">
                <a:latin typeface="+mn-lt"/>
                <a:cs typeface="Arial" panose="020B0604020202020204" pitchFamily="34" charset="0"/>
                <a:hlinkClick r:id="rId3"/>
              </a:rPr>
              <a:t>map@msmt.cz</a:t>
            </a:r>
            <a:r>
              <a:rPr lang="cs-CZ" altLang="cs-CZ" sz="3600" b="1" dirty="0" smtClean="0">
                <a:latin typeface="+mn-lt"/>
                <a:cs typeface="Arial" panose="020B0604020202020204" pitchFamily="34" charset="0"/>
              </a:rPr>
              <a:t> </a:t>
            </a:r>
            <a:endParaRPr lang="cs-CZ" altLang="cs-CZ" sz="36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Za území jen jeden projekt – implementační aktivity možno řešit </a:t>
            </a:r>
            <a:r>
              <a:rPr lang="cs-CZ" dirty="0" smtClean="0"/>
              <a:t>partnerem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Nižší náklady na administrativní tým – pouze jeden projekt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Eliminace rizika překryvů a dvojího financování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Větší motivace území k zapojení do aktualizace MAP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Projekt podáván i hodnocen jako celek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Kratší doba hodnocení žádostí o podporu – snížení počtu hodnocených žádostí o polovinu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Konzultace </a:t>
            </a:r>
            <a:r>
              <a:rPr lang="cs-CZ" dirty="0"/>
              <a:t>budou poskytovány pouze k přijatelnosti aktivit – není možné zasahovat do procesu věcného hodnocení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2010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Oprávnění žadatelé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Místní akční skupiny: Soukromoprávní subjekty vykonávající veřejně prospěšnou činnost (soukromoprávní neziskové organizace – spolek, ústav, obecně prospěšná společnost) uvedené v databázi Místních akčních skupin.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 smtClean="0"/>
              <a:t>Obce, dobrovolné </a:t>
            </a:r>
            <a:r>
              <a:rPr lang="cs-CZ" dirty="0"/>
              <a:t>svazky obcí: Svazek obcí zapsaný v rejstříku svazku obcí vedeném podle zákona č. 128/2000 Sb., o obcích (obecní zřízení), ve znění pozdějších předpisů.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Sdružení/spolek obcí (mikroregion, popř. sdružení obcí a mikroregionů) zapsané ve veřejném rejstříku s právní formou zájmové sdružení právnických osob nebo spolek.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Městské části hlavního města Prahy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41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Partnerství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9417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Oprávněnými partnery jsou subjekty uvedené v výše a dále: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Právnické osoby vykonávající činnost mateřských a základních škol a školských zařízení zapsané ve školském rejstříku.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Vysoké školy zřízené podle zákona č. 111/1998 Sb., o vysokých školách a o změně a doplnění dalších zákonů (dále jen zákon o vysokých školách), ve znění pozdějších předpisů.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Příspěvkové organizace územních samosprávných celků.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Organizace zaměstnavatelů (svazy), Odborové organizace zapsané ve spolkovém rejstříku </a:t>
            </a:r>
            <a:br>
              <a:rPr lang="cs-CZ" dirty="0"/>
            </a:br>
            <a:r>
              <a:rPr lang="cs-CZ" dirty="0"/>
              <a:t>v souladu se zákonem 304/2013 Sb., o veřejných rejstřících právnických a fyzických osob, ve znění pozdějších předpisů.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Zájmová sdružení právnických osob, jejichž předmětem činnosti je vzdělávání.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Soukromoprávní subjekty, jejichž hlavním účelem není vytváření zisku a které současně vykonávají veřejně prospěšnou činnost (soukromoprávní neziskové organizace), pro tuto výzvu jsou oprávněnými soukromoprávními subjekty pouze: spolek, ústav, obecně prospěšná společnost, nadace nebo nadační fond, registrovaná církev nebo náboženská společnost nebo jimi zřízená tzv. církevní právnická osoba. </a:t>
            </a:r>
          </a:p>
        </p:txBody>
      </p:sp>
    </p:spTree>
    <p:extLst>
      <p:ext uri="{BB962C8B-B14F-4D97-AF65-F5344CB8AC3E}">
        <p14:creationId xmlns:p14="http://schemas.microsoft.com/office/powerpoint/2010/main" val="14858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informace - cílové </a:t>
            </a:r>
            <a:r>
              <a:rPr lang="cs-CZ" dirty="0"/>
              <a:t>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Děti a žáci.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Pedagogičtí pracovníci škol a školských zařízení včetně vedoucích pedagogických pracovníků.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Rodiče dětí a žáků</a:t>
            </a:r>
            <a:r>
              <a:rPr lang="cs-CZ" baseline="30000" dirty="0"/>
              <a:t> </a:t>
            </a:r>
            <a:r>
              <a:rPr lang="cs-CZ" dirty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Zaměstnanci veřejné správy a zřizovatelů škol působící ve vzdělávací politice.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Veřejnost.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Pracovníci organizací působících ve vzdělávání.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Pracovníci a dobrovolní pracovníci organizací působících v oblasti vzdělávání nebo asistenčních službách a v oblasti neformálního vzdělávání dětí a mládeže.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92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Podporované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cs-CZ" b="1" dirty="0"/>
              <a:t>Řízení projektu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b="1" dirty="0"/>
              <a:t>Rozvoj a aktualizace </a:t>
            </a:r>
            <a:r>
              <a:rPr lang="cs-CZ" b="1" dirty="0" smtClean="0"/>
              <a:t>MAP - </a:t>
            </a:r>
            <a:r>
              <a:rPr lang="cs-CZ" sz="1800" dirty="0" smtClean="0">
                <a:latin typeface="+mj-lt"/>
              </a:rPr>
              <a:t>východiskem </a:t>
            </a:r>
            <a:r>
              <a:rPr lang="cs-CZ" sz="1800" dirty="0">
                <a:latin typeface="+mj-lt"/>
              </a:rPr>
              <a:t>jsou Postupy MAP II.</a:t>
            </a:r>
          </a:p>
          <a:p>
            <a:pPr marL="457200" lvl="0" indent="-457200">
              <a:buFont typeface="+mj-lt"/>
              <a:buAutoNum type="arabicPeriod" startAt="3"/>
            </a:pPr>
            <a:r>
              <a:rPr lang="cs-CZ" b="1" dirty="0"/>
              <a:t>Evaluace</a:t>
            </a:r>
            <a:r>
              <a:rPr lang="cs-CZ" dirty="0"/>
              <a:t> </a:t>
            </a:r>
          </a:p>
          <a:p>
            <a:pPr lvl="2"/>
            <a:r>
              <a:rPr lang="cs-CZ" sz="1800" dirty="0" smtClean="0">
                <a:latin typeface="+mj-lt"/>
              </a:rPr>
              <a:t>Monitoring </a:t>
            </a:r>
            <a:r>
              <a:rPr lang="cs-CZ" sz="1800" dirty="0">
                <a:latin typeface="+mj-lt"/>
              </a:rPr>
              <a:t>MAP.</a:t>
            </a:r>
          </a:p>
          <a:p>
            <a:pPr lvl="2"/>
            <a:r>
              <a:rPr lang="cs-CZ" sz="1800" dirty="0">
                <a:latin typeface="+mj-lt"/>
              </a:rPr>
              <a:t>Vyhodnocování plnění MAP.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cs-CZ" b="1" dirty="0"/>
              <a:t>Implementace MAP </a:t>
            </a:r>
          </a:p>
          <a:p>
            <a:pPr lvl="0"/>
            <a:r>
              <a:rPr lang="cs-CZ" dirty="0"/>
              <a:t>	</a:t>
            </a:r>
            <a:r>
              <a:rPr lang="cs-CZ" u="sng" dirty="0"/>
              <a:t>povinně volitelné </a:t>
            </a:r>
            <a:r>
              <a:rPr lang="cs-CZ" u="sng" dirty="0" err="1"/>
              <a:t>podaktivity</a:t>
            </a:r>
            <a:r>
              <a:rPr lang="cs-CZ" dirty="0"/>
              <a:t> – Implementace povinných opatření </a:t>
            </a:r>
          </a:p>
          <a:p>
            <a:pPr lvl="0"/>
            <a:r>
              <a:rPr lang="cs-CZ" dirty="0"/>
              <a:t>	povinnost vybrat minimálně jedno </a:t>
            </a:r>
            <a:r>
              <a:rPr lang="cs-CZ" dirty="0" smtClean="0"/>
              <a:t>opatření</a:t>
            </a:r>
            <a:endParaRPr lang="cs-CZ" dirty="0"/>
          </a:p>
          <a:p>
            <a:pPr lvl="0"/>
            <a:r>
              <a:rPr lang="cs-CZ" dirty="0"/>
              <a:t>	</a:t>
            </a:r>
            <a:r>
              <a:rPr lang="cs-CZ" u="sng" dirty="0"/>
              <a:t>volitelné </a:t>
            </a:r>
            <a:r>
              <a:rPr lang="cs-CZ" u="sng" dirty="0" err="1"/>
              <a:t>podaktivity</a:t>
            </a:r>
            <a:r>
              <a:rPr lang="cs-CZ" dirty="0"/>
              <a:t> – Implementace ostatních aktivit </a:t>
            </a:r>
          </a:p>
          <a:p>
            <a:endParaRPr lang="cs-CZ" sz="2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9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03881"/>
            <a:ext cx="7886700" cy="898237"/>
          </a:xfrm>
        </p:spPr>
        <p:txBody>
          <a:bodyPr/>
          <a:lstStyle/>
          <a:p>
            <a:r>
              <a:rPr lang="cs-CZ" dirty="0" smtClean="0"/>
              <a:t>Realizační tým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891580"/>
              </p:ext>
            </p:extLst>
          </p:nvPr>
        </p:nvGraphicFramePr>
        <p:xfrm>
          <a:off x="582930" y="1551305"/>
          <a:ext cx="7932420" cy="3363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514350" y="510537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indent="0" algn="just"/>
            <a:r>
              <a:rPr lang="cs-CZ" sz="2400" b="0" dirty="0">
                <a:solidFill>
                  <a:schemeClr val="tx1"/>
                </a:solidFill>
                <a:latin typeface="+mj-lt"/>
              </a:rPr>
              <a:t>n</a:t>
            </a:r>
            <a:r>
              <a:rPr lang="cs-CZ" sz="2400" b="0" dirty="0" smtClean="0">
                <a:solidFill>
                  <a:schemeClr val="tx1"/>
                </a:solidFill>
                <a:latin typeface="+mj-lt"/>
              </a:rPr>
              <a:t>utno specifikovat pracovní náplň a výši úvazku v příloze žádosti o podporu – Realizační tým</a:t>
            </a:r>
            <a:endParaRPr lang="cs-CZ" sz="2400" b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11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15OPMSMT0001-28-76645</_dlc_DocId>
    <_dlc_DocIdUrl xmlns="0104a4cd-1400-468e-be1b-c7aad71d7d5a">
      <Url>http://op.msmt.cz/_layouts/15/DocIdRedir.aspx?ID=15OPMSMT0001-28-76645</Url>
      <Description>15OPMSMT0001-28-76645</Description>
    </_dlc_DocIdUrl>
  </documentManagement>
</p:properties>
</file>

<file path=customXml/itemProps1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1C352A-4D1A-41C6-84BB-2AB28F444E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3836A6B-B9C0-4044-A2B1-4CDBD2A5CC87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0104a4cd-1400-468e-be1b-c7aad71d7d5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20912</TotalTime>
  <Words>1284</Words>
  <Application>Microsoft Office PowerPoint</Application>
  <PresentationFormat>Předvádění na obrazovce (4:3)</PresentationFormat>
  <Paragraphs>301</Paragraphs>
  <Slides>36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Vlastní návrh</vt:lpstr>
      <vt:lpstr>1_Vlastní návrh</vt:lpstr>
      <vt:lpstr>Prezentace aplikace PowerPoint</vt:lpstr>
      <vt:lpstr>Prezentace aplikace PowerPoint</vt:lpstr>
      <vt:lpstr>Výzva</vt:lpstr>
      <vt:lpstr>Výzva</vt:lpstr>
      <vt:lpstr>Oprávnění žadatelé</vt:lpstr>
      <vt:lpstr>Partnerství</vt:lpstr>
      <vt:lpstr>Základní informace - cílové skupiny</vt:lpstr>
      <vt:lpstr>Podporované aktivity</vt:lpstr>
      <vt:lpstr>Realizační tým</vt:lpstr>
      <vt:lpstr>Prezentace aplikace PowerPoint</vt:lpstr>
      <vt:lpstr>Implementace MAP </vt:lpstr>
      <vt:lpstr>Implementace MAP </vt:lpstr>
      <vt:lpstr>Implementace MAP </vt:lpstr>
      <vt:lpstr>Implementace MAP </vt:lpstr>
      <vt:lpstr>Implementace MAP - podporované oblasti </vt:lpstr>
      <vt:lpstr>Implementace MAP – podporované oblasti</vt:lpstr>
      <vt:lpstr>Prezentace aplikace PowerPoint</vt:lpstr>
      <vt:lpstr>Implementace MAP – příklady zaměření podpory</vt:lpstr>
      <vt:lpstr>Implementace MAP – příklady zaměření podpory</vt:lpstr>
      <vt:lpstr>Implementace MAP – příklady zaměření podpory</vt:lpstr>
      <vt:lpstr>Implementace MAP – příklady zaměření podpory</vt:lpstr>
      <vt:lpstr>Implementace MAP – příklady zaměření podpory</vt:lpstr>
      <vt:lpstr>Implementace MAP – příklady zaměření podpory</vt:lpstr>
      <vt:lpstr>Implementace MAP – příklady zaměření podpory</vt:lpstr>
      <vt:lpstr>Implementace MAP – příklady zaměření podpory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Hrdlička Ferdinand</cp:lastModifiedBy>
  <cp:revision>368</cp:revision>
  <dcterms:created xsi:type="dcterms:W3CDTF">2015-09-11T08:58:50Z</dcterms:created>
  <dcterms:modified xsi:type="dcterms:W3CDTF">2017-11-30T13:23:41Z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e97d7693-7ac1-4d1b-8bd7-b5c436a2bb04</vt:lpwstr>
  </property>
  <property fmtid="{D5CDD505-2E9C-101B-9397-08002B2CF9AE}" pid="4" name="Komentář">
    <vt:lpwstr>předepsané písmo Calibri, daná velikost a barva písma</vt:lpwstr>
  </property>
</Properties>
</file>