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7"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62"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01371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73016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6279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12276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05124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2360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BE08DF0-73CB-434D-8405-20C03FEDF87A}" type="datetimeFigureOut">
              <a:rPr lang="cs-CZ" smtClean="0"/>
              <a:t>3.3.2017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49864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BE08DF0-73CB-434D-8405-20C03FEDF87A}" type="datetimeFigureOut">
              <a:rPr lang="cs-CZ" smtClean="0"/>
              <a:t>3.3.2017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7848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E08DF0-73CB-434D-8405-20C03FEDF87A}" type="datetimeFigureOut">
              <a:rPr lang="cs-CZ" smtClean="0"/>
              <a:t>3.3.2017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50580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0407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49059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08DF0-73CB-434D-8405-20C03FEDF87A}" type="datetimeFigureOut">
              <a:rPr lang="cs-CZ" smtClean="0"/>
              <a:t>3.3.2017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F3B1-D834-4C5C-8CC7-F573C9FC4AF7}" type="slidenum">
              <a:rPr lang="cs-CZ" smtClean="0"/>
              <a:t>‹#›</a:t>
            </a:fld>
            <a:endParaRPr lang="cs-CZ"/>
          </a:p>
        </p:txBody>
      </p:sp>
    </p:spTree>
    <p:extLst>
      <p:ext uri="{BB962C8B-B14F-4D97-AF65-F5344CB8AC3E}">
        <p14:creationId xmlns:p14="http://schemas.microsoft.com/office/powerpoint/2010/main" val="429480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401" y="138499"/>
            <a:ext cx="9824867" cy="6858000"/>
          </a:xfrm>
          <a:prstGeom prst="rect">
            <a:avLst/>
          </a:prstGeom>
        </p:spPr>
      </p:pic>
      <p:sp>
        <p:nvSpPr>
          <p:cNvPr id="2" name="Obdélník 1"/>
          <p:cNvSpPr/>
          <p:nvPr/>
        </p:nvSpPr>
        <p:spPr>
          <a:xfrm>
            <a:off x="1784678" y="2706487"/>
            <a:ext cx="9462590" cy="1938992"/>
          </a:xfrm>
          <a:prstGeom prst="rect">
            <a:avLst/>
          </a:prstGeom>
        </p:spPr>
        <p:txBody>
          <a:bodyPr wrap="none">
            <a:spAutoFit/>
          </a:bodyPr>
          <a:lstStyle/>
          <a:p>
            <a:r>
              <a:rPr lang="cs-CZ" sz="4000" b="1" dirty="0">
                <a:solidFill>
                  <a:srgbClr val="002060"/>
                </a:solidFill>
                <a:latin typeface="Cambria" panose="02040503050406030204" pitchFamily="18" charset="0"/>
              </a:rPr>
              <a:t>5. Aktuální priority a trendy vzdělávací </a:t>
            </a:r>
          </a:p>
          <a:p>
            <a:r>
              <a:rPr lang="cs-CZ" sz="4000" b="1" dirty="0">
                <a:solidFill>
                  <a:srgbClr val="002060"/>
                </a:solidFill>
                <a:latin typeface="Cambria" panose="02040503050406030204" pitchFamily="18" charset="0"/>
              </a:rPr>
              <a:t>politiky v předškolním a základním </a:t>
            </a:r>
          </a:p>
          <a:p>
            <a:r>
              <a:rPr lang="cs-CZ" sz="4000" b="1" dirty="0">
                <a:solidFill>
                  <a:srgbClr val="002060"/>
                </a:solidFill>
                <a:latin typeface="Cambria" panose="02040503050406030204" pitchFamily="18" charset="0"/>
              </a:rPr>
              <a:t>vzdělávání II.</a:t>
            </a:r>
          </a:p>
        </p:txBody>
      </p:sp>
    </p:spTree>
    <p:extLst>
      <p:ext uri="{BB962C8B-B14F-4D97-AF65-F5344CB8AC3E}">
        <p14:creationId xmlns:p14="http://schemas.microsoft.com/office/powerpoint/2010/main" val="30992035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57199" y="117693"/>
            <a:ext cx="11394141" cy="6740307"/>
          </a:xfrm>
          <a:prstGeom prst="rect">
            <a:avLst/>
          </a:prstGeom>
        </p:spPr>
        <p:txBody>
          <a:bodyPr wrap="square">
            <a:spAutoFit/>
          </a:bodyPr>
          <a:lstStyle/>
          <a:p>
            <a:pPr>
              <a:spcAft>
                <a:spcPts val="0"/>
              </a:spcAft>
            </a:pPr>
            <a:r>
              <a:rPr lang="cs-CZ" sz="1600" b="1" dirty="0">
                <a:solidFill>
                  <a:srgbClr val="002060"/>
                </a:solidFill>
                <a:latin typeface="Calibri" panose="020F0502020204030204" pitchFamily="34" charset="0"/>
                <a:ea typeface="Calibri" panose="020F0502020204030204" pitchFamily="34" charset="0"/>
                <a:cs typeface="Cambria" panose="02040503050406030204" pitchFamily="18" charset="0"/>
              </a:rPr>
              <a:t>Ochrana osobních údajů</a:t>
            </a:r>
            <a:endParaRPr lang="cs-CZ" sz="1600" b="1" dirty="0">
              <a:solidFill>
                <a:srgbClr val="002060"/>
              </a:solidFill>
              <a:latin typeface="Cambria" panose="02040503050406030204" pitchFamily="18" charset="0"/>
              <a:ea typeface="Calibri" panose="020F0502020204030204" pitchFamily="34" charset="0"/>
              <a:cs typeface="Cambria" panose="020405030504060302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Ochrana osobních údajů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shromažďuje a uchovává velké množství osobních údajů o žácích i zaměstnancích školy. Musí proto postupovat podle § 13 odst. 2 zákona č. 101/2000 Sb., na ochranu osobních údajů, který ukládá škole povinnost přijmout a provést taková bezpečnostní opatření, aby byla zajištěna ochrana osobních údajů v souladu se zákonem.</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Jaké osobní údaje škola shromažďuje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Vede evidenci žáků (školní matrika) včetně citlivých údajů (zdravotní stav žáků).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Zaznamenává údaje o úrazech žáků.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Pořizuje fotografie, audio a video záznamy za účelem prezentace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Vede personální a platovou dokumentaci zaměstnanců školy.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Ochrana osobních údajů je dána zákonem, škola si však sama zvolí formu, jakým způsobem zabezpečí tuto ochranu.</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Příklady ochrany osobních údajů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Zabezpečení dokumentů ve spisovně školy a školním archivu.</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Přesně stanoveny povinnosti uživatelů školní matriky (třídní učitel, administrátor, správce sítě,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Pracovníci školy, zejména pedagogičtí pracovníci školy, zachovávají mlčenlivost o skutečnostech týkajících se osobních údajů žáků a zaměstnanců.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Fotografie, audio a video za účelem prezentace školy jsou pořizovány pouze se souhlasem zákonných zástupců.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Likvidace dokumentů, které obsahují osobní údaje, musí probíhat dle Spisového a skartačního řádu školy.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Poskytování osobních údajů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Ochrana osobních údajů neznamená absolutní zákaz poskytování osobních údajů žáků a zaměstnanců školy. Škola je ale povinna zajistit zpřístupnění určitých informací. Zpravidla je poskytuje osobám, které jsou také vázáni zákonem č. 101/2000 Sb. (Policie ČR, sociální kurátor, zdravotní pojišťovna).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522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4" name="Obdélník 3"/>
          <p:cNvSpPr/>
          <p:nvPr/>
        </p:nvSpPr>
        <p:spPr>
          <a:xfrm>
            <a:off x="188258" y="197780"/>
            <a:ext cx="11501717" cy="4770537"/>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5.3 Bezpečnost a ochrana zdraví ve škole a školském zařízení</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Bezpečnost a ochrana zdraví dětí v právních normách</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Bezpečnosti žáků je v zákonech a vyhláškách</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Problematika bezpečnosti žáků je v zákonech a vyhláškách zpracována velmi obecně, teprve metodické pokyny řeší tuto problematiku konkrétněji.</a:t>
            </a: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 29 zákona č. 561/2004 Sb., školský zákon, ve znění pozdějších předpisů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Ukládá škole povinnost:</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přihlížet k základním fyziologickým potřebám žáků a vytvářet podmínky pro jejich zdravý vývoj a pro předcházení vzniku sociálně patologických jevů,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zajistit jejich bezpečnost a ochranu zdraví při vzdělávání a s ním přímo souvisejících činnostech,</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vést evidenci úrazu žáků.</a:t>
            </a: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 5 vyhláška č. 14/2005 Sb., o předškolním vzdělávání, ve znění pozdějších předpisů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 3 vyhlášky č. 48/2005 Sb., o základním vzdělávání, ve znění pozdějších předpisů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Metodický pokyn k zajištění bezpečnosti a ochrany zdraví dětí, žáků a studentů ve školách, č.j.: 37</a:t>
            </a:r>
            <a:r>
              <a:rPr lang="cs-CZ" sz="1600" dirty="0">
                <a:latin typeface="Calibri" panose="020F0502020204030204" pitchFamily="34" charset="0"/>
                <a:ea typeface="Calibri" panose="020F0502020204030204" pitchFamily="34" charset="0"/>
                <a:cs typeface="Times New Roman" panose="02020603050405020304" pitchFamily="18" charset="0"/>
              </a:rPr>
              <a:t> 014/2005-25, který má však pro školy pouze doporučující formu, řeší podrobněji problematiku bezpečnosti</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07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68533" y="116990"/>
            <a:ext cx="11627224" cy="6001643"/>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Prevence rizik</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Zákoník práce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Podle § 102 zákona č. 262/2006 Sb., zákoník práce, jsou povinnosti zaměstnavatele v prevenci rizik vytvářet bezpečné a zdraví neohrožující pracovní prostředí a pracovní podmínky: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vhodnou organizací bezpečnosti a ochrany zdraví při práci,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přijímáním opatření k předcházení rizikům.</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Prevence rizik</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Prevencí rizik se rozumí: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všechna opatření vyplývající z právních a ostatních předpisů k zajištění bezpečnosti a ochrany zdraví při práci,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opatření zaměstnavatele, která mají za cíl předcházet rizikům, odstraňovat je nebo minimalizovat působení neodstranitelných rizik. Takovým opatřením je například směrnice vydaná k zajištění bezpečného provozu zařízení. Nejčastěji to budou předpisy vydané na podkladě právních a ostatních předpisů. Tato opatření mohou obsahovat celý soubor preventivních opatření k zamezení rizik, povinnosti k jejich kontrole a vyhodnocování.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Stanovení míry rizika</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Velikost (míra) rizika se stanoví jako součin závažnosti následků nehody a pravděpodobnosti jejího vzniku. Bodové ohodnocení míry rizika může mít podobu:</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1. Nevýznamné, zanedbatelné riziko.</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2. Akceptovatelné riziko.</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3. Významné riziko.</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4. Nežádoucí riziko.</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5. Nepřijatelné riziko.</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646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31693" y="432100"/>
            <a:ext cx="11367247" cy="5016758"/>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Školní úraz</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Evidence úrazů dětí, žáků </a:t>
            </a:r>
            <a:r>
              <a:rPr lang="cs-CZ" sz="1600" dirty="0">
                <a:latin typeface="Calibri" panose="020F0502020204030204" pitchFamily="34" charset="0"/>
                <a:ea typeface="Calibri" panose="020F0502020204030204" pitchFamily="34" charset="0"/>
                <a:cs typeface="Times New Roman" panose="02020603050405020304" pitchFamily="18" charset="0"/>
              </a:rPr>
              <a:t>(dále jen žáků)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je povinna vést evidenci úrazů žáků, k nimž došlo při vzdělávání a s ním přímo souvisejících činnostech a při poskytování školských služeb. Dále je povinna vyhotovit a zaslat záznam o úrazu stanoveným orgánům a institucím.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Kniha úrazů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 knize úrazů se evidují všechny úrazy žáků, ke kterým došlo při vzdělávání a s ním přímo souvisejících činnostech a při poskytování školských služeb, a to nejpozději do 24 hodin od okamžiku, kdy se škola o úrazu dozví.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Záznam o úrazu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Záznam o úrazu škola nebo školské zařízení vyhotovuje, jde-li o</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úraz, jehož důsledkem byla nepřítomnost žáka ve škole zasahující alespoň do 2 po sobě jdoucích vyučovacích dnů, nebo</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smrtelný úraz.</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Změna ve vyplňování záznamů o úrazech</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 účinností od 1. září 2014 dochází ke změně ve vyplňování záznamů o úrazech a jejich zasílání České školní inspekci. Namísto dosavadního PDF formuláře vyplňovaného v aplikaci 602XML Filler je nově záznam o úrazu vyplňován přímo v elektronickém systému České školní inspekce, v systému </a:t>
            </a:r>
            <a:r>
              <a:rPr lang="cs-CZ" sz="1600" dirty="0" err="1">
                <a:latin typeface="Calibri" panose="020F0502020204030204" pitchFamily="34" charset="0"/>
                <a:ea typeface="Calibri" panose="020F0502020204030204" pitchFamily="34" charset="0"/>
                <a:cs typeface="Times New Roman" panose="02020603050405020304" pitchFamily="18" charset="0"/>
              </a:rPr>
              <a:t>iEPIS</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i="1" dirty="0">
                <a:solidFill>
                  <a:srgbClr val="244061"/>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516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654422" y="231065"/>
            <a:ext cx="10972801" cy="5509200"/>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Minimální standard bezpečnosti</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Právní východiska</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Minimální standard bezpečnosti školy se zpracovává dle metodického doporučení k bezpečnosti dětí, žáků a studentů ve školách a školských zařízeních – Minimální standard bezpečnosti, Č j.: MSMT-1981/2015-1 a dalších dokumentů.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Cíl minimálního standardu bezpečnosti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Prevencí předcházet mimořádným událostem.</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Zajistit objekt budovy tak, aby byla zajištěna bezpečnost dětí, žáků a studentů (dále jen „žáků“) i zaměstnanců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Účinně a efektivně reagovat na mimořádnou událost, která se stala.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Zajištění minimálního standardu bezpečnosti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Prevence předcházení mimořádným událostem:</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Zajištění vstupu do budovy školy (technické zabezpečení, personální zabezpečení)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Vpouštění cizích osob do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Zajištění další prostory areálu školy (školní hřiště, školní dvůr, sklepy, kotelny,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Dohled nad žáky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Režim klíčů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Opatření při mimořádných událostech</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Popis mimořádné události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Obecné zásady pro chování v mimořádných situacích</a:t>
            </a:r>
            <a:r>
              <a:rPr lang="cs-CZ" sz="16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3817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48236" y="426839"/>
            <a:ext cx="11205882" cy="3046988"/>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Bezpečnost na mimoškolních akcích</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Mimoškolní akce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Mimoškolní akce jsou z pohledu bezpečnosti a ochrany zdraví podstatně rizikovější než běžná výuka ve škole, proto je nezbytné věnovat této problematice mimořádnou pozornost, především v oblasti prevence rizik.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Počty pedagogických pracovníků na mimoškolních akcích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Za počty dětí, žáků a pedagogických pracovníků na mimoškolních akcích školy je plně zodpovědný ředitel školy. Při stanovení počtu musí vycházet z:</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platných právních norem,</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míry rizika, kterou mimoškolní akce přináší. </a:t>
            </a:r>
          </a:p>
          <a:p>
            <a:pPr>
              <a:spcAft>
                <a:spcPts val="0"/>
              </a:spcAft>
            </a:pPr>
            <a:r>
              <a:rPr lang="cs-CZ" sz="1600" i="1" dirty="0">
                <a:solidFill>
                  <a:srgbClr val="244061"/>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8228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13764" y="288266"/>
            <a:ext cx="11376211" cy="4862870"/>
          </a:xfrm>
          <a:prstGeom prst="rect">
            <a:avLst/>
          </a:prstGeom>
        </p:spPr>
        <p:txBody>
          <a:bodyPr wrap="square">
            <a:spAutoFit/>
          </a:bodyPr>
          <a:lstStyle/>
          <a:p>
            <a:pPr>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5.4 Prevence rizikového chování</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Primární prevence rizikového chování u žáků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Zaměření primární prevence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Primární prevence rizikového chování u žáků se zaměřuje prioritně na předcházení rozvoje rizik, které směřují zejména k následujícím rizikovým projevům v chování žáků: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agrese, šikana, kyberšikana, násilí, vandalismus, intolerance, antisemitismus, extremismus, rasismus a xenofobie, homofobie,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záškoláctví,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závislostní chování, užívání všech návykových látek, </a:t>
            </a:r>
            <a:r>
              <a:rPr lang="cs-CZ" sz="1600" dirty="0" err="1">
                <a:latin typeface="Calibri" panose="020F0502020204030204" pitchFamily="34" charset="0"/>
                <a:ea typeface="Calibri" panose="020F0502020204030204" pitchFamily="34" charset="0"/>
                <a:cs typeface="Calibri" panose="020F0502020204030204" pitchFamily="34" charset="0"/>
              </a:rPr>
              <a:t>netolismus</a:t>
            </a:r>
            <a:r>
              <a:rPr lang="cs-CZ" sz="1600" dirty="0">
                <a:latin typeface="Calibri" panose="020F0502020204030204" pitchFamily="34" charset="0"/>
                <a:ea typeface="Calibri" panose="020F0502020204030204" pitchFamily="34" charset="0"/>
                <a:cs typeface="Calibri" panose="020F0502020204030204" pitchFamily="34" charset="0"/>
              </a:rPr>
              <a:t>, </a:t>
            </a:r>
            <a:r>
              <a:rPr lang="cs-CZ" sz="1600" dirty="0" err="1">
                <a:latin typeface="Calibri" panose="020F0502020204030204" pitchFamily="34" charset="0"/>
                <a:ea typeface="Calibri" panose="020F0502020204030204" pitchFamily="34" charset="0"/>
                <a:cs typeface="Calibri" panose="020F0502020204030204" pitchFamily="34" charset="0"/>
              </a:rPr>
              <a:t>gambling</a:t>
            </a:r>
            <a:r>
              <a:rPr lang="cs-CZ" sz="16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rizikové sporty a rizikové chování v dopravě,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spektrum poruch příjmu potravy,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negativní působení sekt,</a:t>
            </a:r>
          </a:p>
          <a:p>
            <a:pPr marL="466090" indent="-285750">
              <a:spcAft>
                <a:spcPts val="0"/>
              </a:spcAft>
              <a:buFont typeface="Wingdings 2" panose="05020102010507070707" pitchFamily="18" charset="2"/>
              <a:buChar char=" "/>
            </a:pPr>
            <a:r>
              <a:rPr lang="cs-CZ" sz="1600" dirty="0">
                <a:latin typeface="Calibri" panose="020F0502020204030204" pitchFamily="34" charset="0"/>
                <a:ea typeface="Calibri" panose="020F0502020204030204" pitchFamily="34" charset="0"/>
                <a:cs typeface="Calibri" panose="020F0502020204030204" pitchFamily="34" charset="0"/>
              </a:rPr>
              <a:t>sexuální rizikové chování.</a:t>
            </a:r>
          </a:p>
          <a:p>
            <a:pPr marL="466090" indent="-285750">
              <a:spcAft>
                <a:spcPts val="0"/>
              </a:spcAft>
              <a:buFont typeface="Wingdings 2" panose="05020102010507070707" pitchFamily="18" charset="2"/>
              <a:buChar char=" "/>
            </a:pPr>
            <a:endParaRPr lang="cs-CZ" sz="1600" dirty="0">
              <a:effectLst/>
              <a:latin typeface="Calibri" panose="020F0502020204030204" pitchFamily="34" charset="0"/>
              <a:ea typeface="Calibri" panose="020F0502020204030204" pitchFamily="34" charset="0"/>
              <a:cs typeface="Calibri" panose="020F0502020204030204" pitchFamily="34" charset="0"/>
            </a:endParaRPr>
          </a:p>
          <a:p>
            <a:pPr marL="180340"/>
            <a:r>
              <a:rPr lang="cs-CZ" u="sng" dirty="0"/>
              <a:t>Preventivní program</a:t>
            </a:r>
          </a:p>
          <a:p>
            <a:pPr marL="180340"/>
            <a:r>
              <a:rPr lang="cs-CZ" u="sng" dirty="0"/>
              <a:t>Program proti šikanování</a:t>
            </a:r>
          </a:p>
          <a:p>
            <a:pPr marL="180340"/>
            <a:r>
              <a:rPr lang="cs-CZ" u="sng" dirty="0"/>
              <a:t>Individuální výchovný program</a:t>
            </a:r>
          </a:p>
          <a:p>
            <a:pPr marL="180340">
              <a:spcAft>
                <a:spcPts val="0"/>
              </a:spcAft>
            </a:pP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2815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532" y="0"/>
            <a:ext cx="9692935" cy="6858000"/>
          </a:xfrm>
          <a:prstGeom prst="rect">
            <a:avLst/>
          </a:prstGeom>
        </p:spPr>
      </p:pic>
      <p:sp>
        <p:nvSpPr>
          <p:cNvPr id="4" name="Obdélník 3"/>
          <p:cNvSpPr/>
          <p:nvPr/>
        </p:nvSpPr>
        <p:spPr>
          <a:xfrm>
            <a:off x="2645195" y="2905780"/>
            <a:ext cx="6489700" cy="523220"/>
          </a:xfrm>
          <a:prstGeom prst="rect">
            <a:avLst/>
          </a:prstGeom>
        </p:spPr>
        <p:txBody>
          <a:bodyPr wrap="square">
            <a:spAutoFit/>
          </a:bodyPr>
          <a:lstStyle/>
          <a:p>
            <a:pPr algn="ct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r>
              <a:rPr lang="cs-CZ" sz="2800" b="1" dirty="0">
                <a:latin typeface="Calibri" panose="020F0502020204030204" pitchFamily="34" charset="0"/>
                <a:ea typeface="Calibri" panose="020F0502020204030204" pitchFamily="34" charset="0"/>
                <a:cs typeface="Times New Roman" panose="02020603050405020304" pitchFamily="18" charset="0"/>
              </a:rPr>
              <a:t>Děkuji za pozornost</a:t>
            </a:r>
          </a:p>
        </p:txBody>
      </p:sp>
    </p:spTree>
    <p:extLst>
      <p:ext uri="{BB962C8B-B14F-4D97-AF65-F5344CB8AC3E}">
        <p14:creationId xmlns:p14="http://schemas.microsoft.com/office/powerpoint/2010/main" val="10680346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2" name="Obdélník 1"/>
          <p:cNvSpPr/>
          <p:nvPr/>
        </p:nvSpPr>
        <p:spPr>
          <a:xfrm>
            <a:off x="412376" y="314361"/>
            <a:ext cx="11421036" cy="4770537"/>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5.1 Společné vzdělávání (inkluze) pro předškolní a základní vzdělávání</a:t>
            </a:r>
          </a:p>
          <a:p>
            <a:pPr marL="144145" indent="-144145">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Základní východiska a principy společného vzdělávání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Novela školského zákona</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Novela školského zákona ve znění § 16 ustupuje od kategorizace dětí a žáků (dále jen žáků) se speciálními vzdělávacími potřebami jako žáků se zdravotním postižením, zdravotním znevýhodněním a sociálním znevýhodněním a přistupuje k nim jako k žákům, kteří potřebují k naplnění svých vzdělávacích možností podpůrná opatření ve vzdělávání. Nové znění školského zákona zakládá pro žáky se speciálními vzdělávacími potřebami nárok na bezplatné poskytování těchto podpůrných opatření. </a:t>
            </a:r>
            <a:br>
              <a:rPr lang="cs-CZ" sz="1600" dirty="0">
                <a:latin typeface="Calibri" panose="020F0502020204030204" pitchFamily="34" charset="0"/>
                <a:ea typeface="Calibri" panose="020F0502020204030204" pitchFamily="34" charset="0"/>
                <a:cs typeface="Times New Roman" panose="02020603050405020304" pitchFamily="18" charset="0"/>
              </a:rPr>
            </a:b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spc="-5" dirty="0">
                <a:latin typeface="Calibri" panose="020F0502020204030204" pitchFamily="34" charset="0"/>
                <a:ea typeface="Calibri" panose="020F0502020204030204" pitchFamily="34" charset="0"/>
                <a:cs typeface="Times New Roman" panose="02020603050405020304" pitchFamily="18" charset="0"/>
              </a:rPr>
              <a:t>Žák</a:t>
            </a:r>
            <a:r>
              <a:rPr lang="cs-CZ" sz="1600" u="sng" spc="220" dirty="0">
                <a:latin typeface="Calibri" panose="020F0502020204030204" pitchFamily="34" charset="0"/>
                <a:ea typeface="Calibri" panose="020F0502020204030204" pitchFamily="34" charset="0"/>
                <a:cs typeface="Times New Roman" panose="02020603050405020304" pitchFamily="18" charset="0"/>
              </a:rPr>
              <a:t> </a:t>
            </a:r>
            <a:r>
              <a:rPr lang="cs-CZ" sz="1600" u="sng" dirty="0">
                <a:latin typeface="Calibri" panose="020F0502020204030204" pitchFamily="34" charset="0"/>
                <a:ea typeface="Calibri" panose="020F0502020204030204" pitchFamily="34" charset="0"/>
                <a:cs typeface="Times New Roman" panose="02020603050405020304" pitchFamily="18" charset="0"/>
              </a:rPr>
              <a:t>se</a:t>
            </a:r>
            <a:r>
              <a:rPr lang="cs-CZ" sz="1600" u="sng" spc="240" dirty="0">
                <a:latin typeface="Calibri" panose="020F0502020204030204" pitchFamily="34" charset="0"/>
                <a:ea typeface="Calibri" panose="020F0502020204030204" pitchFamily="34" charset="0"/>
                <a:cs typeface="Times New Roman" panose="02020603050405020304" pitchFamily="18" charset="0"/>
              </a:rPr>
              <a:t> </a:t>
            </a:r>
            <a:r>
              <a:rPr lang="cs-CZ" sz="1600" u="sng" spc="-5" dirty="0">
                <a:latin typeface="Calibri" panose="020F0502020204030204" pitchFamily="34" charset="0"/>
                <a:ea typeface="Calibri" panose="020F0502020204030204" pitchFamily="34" charset="0"/>
                <a:cs typeface="Times New Roman" panose="02020603050405020304" pitchFamily="18" charset="0"/>
              </a:rPr>
              <a:t>speciálními</a:t>
            </a:r>
            <a:r>
              <a:rPr lang="cs-CZ" sz="1600" u="sng" spc="240" dirty="0">
                <a:latin typeface="Calibri" panose="020F0502020204030204" pitchFamily="34" charset="0"/>
                <a:ea typeface="Calibri" panose="020F0502020204030204" pitchFamily="34" charset="0"/>
                <a:cs typeface="Times New Roman" panose="02020603050405020304" pitchFamily="18" charset="0"/>
              </a:rPr>
              <a:t> </a:t>
            </a:r>
            <a:r>
              <a:rPr lang="cs-CZ" sz="1600" u="sng" spc="-5" dirty="0">
                <a:latin typeface="Calibri" panose="020F0502020204030204" pitchFamily="34" charset="0"/>
                <a:ea typeface="Calibri" panose="020F0502020204030204" pitchFamily="34" charset="0"/>
                <a:cs typeface="Times New Roman" panose="02020603050405020304" pitchFamily="18" charset="0"/>
              </a:rPr>
              <a:t>vzdělávacími</a:t>
            </a:r>
            <a:r>
              <a:rPr lang="cs-CZ" sz="1600" u="sng" spc="240" dirty="0">
                <a:latin typeface="Calibri" panose="020F0502020204030204" pitchFamily="34" charset="0"/>
                <a:ea typeface="Calibri" panose="020F0502020204030204" pitchFamily="34" charset="0"/>
                <a:cs typeface="Times New Roman" panose="02020603050405020304" pitchFamily="18" charset="0"/>
              </a:rPr>
              <a:t> </a:t>
            </a:r>
            <a:r>
              <a:rPr lang="cs-CZ" sz="1600" u="sng" spc="-5" dirty="0">
                <a:latin typeface="Calibri" panose="020F0502020204030204" pitchFamily="34" charset="0"/>
                <a:ea typeface="Calibri" panose="020F0502020204030204" pitchFamily="34" charset="0"/>
                <a:cs typeface="Times New Roman" panose="02020603050405020304" pitchFamily="18" charset="0"/>
              </a:rPr>
              <a:t>potřebami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spc="-5" dirty="0">
                <a:latin typeface="Calibri" panose="020F0502020204030204" pitchFamily="34" charset="0"/>
                <a:ea typeface="Calibri" panose="020F0502020204030204" pitchFamily="34" charset="0"/>
                <a:cs typeface="Times New Roman" panose="02020603050405020304" pitchFamily="18" charset="0"/>
              </a:rPr>
              <a:t>Žákem</a:t>
            </a:r>
            <a:r>
              <a:rPr lang="cs-CZ" sz="1600" spc="220"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se</a:t>
            </a:r>
            <a:r>
              <a:rPr lang="cs-CZ" sz="1600" spc="24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speciálními</a:t>
            </a:r>
            <a:r>
              <a:rPr lang="cs-CZ" sz="1600" spc="24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vzdělávacími</a:t>
            </a:r>
            <a:r>
              <a:rPr lang="cs-CZ" sz="1600" spc="24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potřebami</a:t>
            </a:r>
            <a:r>
              <a:rPr lang="cs-CZ" sz="1600" spc="25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je</a:t>
            </a:r>
            <a:r>
              <a:rPr lang="cs-CZ" sz="1600" spc="240" dirty="0">
                <a:latin typeface="Calibri" panose="020F0502020204030204" pitchFamily="34" charset="0"/>
                <a:ea typeface="Calibri" panose="020F0502020204030204" pitchFamily="34" charset="0"/>
                <a:cs typeface="Times New Roman" panose="02020603050405020304" pitchFamily="18" charset="0"/>
              </a:rPr>
              <a:t> </a:t>
            </a:r>
            <a:r>
              <a:rPr lang="cs-CZ" sz="1600" spc="-10" dirty="0">
                <a:latin typeface="Calibri" panose="020F0502020204030204" pitchFamily="34" charset="0"/>
                <a:ea typeface="Calibri" panose="020F0502020204030204" pitchFamily="34" charset="0"/>
                <a:cs typeface="Times New Roman" panose="02020603050405020304" pitchFamily="18" charset="0"/>
              </a:rPr>
              <a:t>žák,</a:t>
            </a:r>
            <a:r>
              <a:rPr lang="cs-CZ" sz="1600" spc="23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který</a:t>
            </a:r>
            <a:r>
              <a:rPr lang="cs-CZ" sz="1600" spc="240"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k</a:t>
            </a:r>
            <a:r>
              <a:rPr lang="cs-CZ" sz="1600" spc="22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naplnění</a:t>
            </a:r>
            <a:r>
              <a:rPr lang="cs-CZ" sz="1600" spc="24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svých</a:t>
            </a:r>
            <a:r>
              <a:rPr lang="cs-CZ" sz="1600" spc="24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vzdělávacích</a:t>
            </a:r>
            <a:r>
              <a:rPr lang="cs-CZ" sz="1600" spc="25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možností</a:t>
            </a:r>
            <a:r>
              <a:rPr lang="cs-CZ" sz="1600" spc="265"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nebo</a:t>
            </a:r>
            <a:r>
              <a:rPr lang="cs-CZ" sz="1600" spc="265"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k</a:t>
            </a:r>
            <a:r>
              <a:rPr lang="cs-CZ" sz="1600" spc="25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uplatnění</a:t>
            </a:r>
            <a:r>
              <a:rPr lang="cs-CZ" sz="1600" spc="275"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a</a:t>
            </a:r>
            <a:r>
              <a:rPr lang="cs-CZ" sz="1600" spc="26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užívání</a:t>
            </a:r>
            <a:r>
              <a:rPr lang="cs-CZ" sz="1600" spc="26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svých</a:t>
            </a:r>
            <a:r>
              <a:rPr lang="cs-CZ" sz="1600" spc="265"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práv</a:t>
            </a:r>
            <a:r>
              <a:rPr lang="cs-CZ" sz="1600" spc="25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na</a:t>
            </a:r>
            <a:r>
              <a:rPr lang="cs-CZ" sz="1600" spc="26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rovnoprávném</a:t>
            </a:r>
            <a:r>
              <a:rPr lang="cs-CZ" sz="1600" spc="25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základě</a:t>
            </a:r>
            <a:r>
              <a:rPr lang="cs-CZ" sz="1600" spc="265"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s</a:t>
            </a:r>
            <a:r>
              <a:rPr lang="cs-CZ" sz="1600" spc="1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ostatními</a:t>
            </a:r>
            <a:r>
              <a:rPr lang="cs-CZ" sz="1600" spc="26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potřebuje</a:t>
            </a:r>
            <a:r>
              <a:rPr lang="cs-CZ" sz="1600" spc="28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poskytnutí</a:t>
            </a:r>
            <a:r>
              <a:rPr lang="cs-CZ" sz="1600" spc="2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podpůrných</a:t>
            </a:r>
            <a:r>
              <a:rPr lang="cs-CZ" sz="1600" spc="2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opatření.</a:t>
            </a:r>
            <a:r>
              <a:rPr lang="cs-CZ" sz="1600" spc="2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Tito</a:t>
            </a:r>
            <a:r>
              <a:rPr lang="cs-CZ" sz="1600" spc="2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žáci</a:t>
            </a:r>
            <a:r>
              <a:rPr lang="cs-CZ" sz="1600" spc="2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mají</a:t>
            </a:r>
            <a:r>
              <a:rPr lang="cs-CZ" sz="1600" spc="2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právo</a:t>
            </a:r>
            <a:r>
              <a:rPr lang="cs-CZ" sz="1600" spc="20"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na</a:t>
            </a:r>
            <a:r>
              <a:rPr lang="cs-CZ" sz="1600" spc="2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bezplatné</a:t>
            </a:r>
            <a:r>
              <a:rPr lang="cs-CZ" sz="1600" spc="2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poskytování</a:t>
            </a:r>
            <a:r>
              <a:rPr lang="cs-CZ" sz="1600" spc="2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podpůrných</a:t>
            </a:r>
            <a:r>
              <a:rPr lang="cs-CZ" sz="1600" spc="2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opatření</a:t>
            </a:r>
            <a:r>
              <a:rPr lang="cs-CZ" sz="1600" spc="365"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z</a:t>
            </a:r>
            <a:r>
              <a:rPr lang="cs-CZ" sz="1600" spc="-1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výčtu</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uvedeného</a:t>
            </a:r>
            <a:r>
              <a:rPr lang="cs-CZ" sz="1600" dirty="0">
                <a:latin typeface="Calibri" panose="020F0502020204030204" pitchFamily="34" charset="0"/>
                <a:ea typeface="Calibri" panose="020F0502020204030204" pitchFamily="34" charset="0"/>
                <a:cs typeface="Times New Roman" panose="02020603050405020304" pitchFamily="18" charset="0"/>
              </a:rPr>
              <a:t> v</a:t>
            </a:r>
            <a:r>
              <a:rPr lang="cs-CZ" sz="1600" spc="-10"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 16 </a:t>
            </a:r>
            <a:r>
              <a:rPr lang="cs-CZ" sz="1600" spc="-5" dirty="0">
                <a:latin typeface="Calibri" panose="020F0502020204030204" pitchFamily="34" charset="0"/>
                <a:ea typeface="Calibri" panose="020F0502020204030204" pitchFamily="34" charset="0"/>
                <a:cs typeface="Times New Roman" panose="02020603050405020304" pitchFamily="18" charset="0"/>
              </a:rPr>
              <a:t>školského</a:t>
            </a:r>
            <a:r>
              <a:rPr lang="cs-CZ" sz="1600" spc="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zákona.</a:t>
            </a:r>
            <a:r>
              <a:rPr lang="cs-CZ" sz="1600" dirty="0">
                <a:latin typeface="Calibri" panose="020F0502020204030204" pitchFamily="34" charset="0"/>
                <a:ea typeface="Calibri" panose="020F0502020204030204" pitchFamily="34" charset="0"/>
                <a:cs typeface="Times New Roman" panose="02020603050405020304" pitchFamily="18" charset="0"/>
              </a:rPr>
              <a:t> Podpůrná</a:t>
            </a:r>
            <a:r>
              <a:rPr lang="cs-CZ" sz="1600" spc="-1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opatření</a:t>
            </a:r>
            <a:r>
              <a:rPr lang="cs-CZ" sz="1600" spc="5"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realizuje</a:t>
            </a:r>
            <a:r>
              <a:rPr lang="cs-CZ" sz="1600" spc="-1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škola</a:t>
            </a:r>
            <a:r>
              <a:rPr lang="cs-CZ" sz="1600" dirty="0">
                <a:latin typeface="Calibri" panose="020F0502020204030204" pitchFamily="34" charset="0"/>
                <a:ea typeface="Calibri" panose="020F0502020204030204" pitchFamily="34" charset="0"/>
                <a:cs typeface="Times New Roman" panose="02020603050405020304" pitchFamily="18" charset="0"/>
              </a:rPr>
              <a:t> a</a:t>
            </a:r>
            <a:r>
              <a:rPr lang="cs-CZ" sz="1600" spc="-1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školské</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zařízení.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spc="-5" dirty="0">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Cíle a záměry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Cíle a záměry vzdělávání jsou pro vzdělávání všech žáků společné. Při vzdělávání žáků se speciálními vzdělávacími potřebami je třeba jejich naplňování přizpůsobovat tak, aby maximálně vyhovovalo žákům, jejich potřebám i možnostem.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4975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24118" y="270735"/>
            <a:ext cx="11609294" cy="4770537"/>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Právní předpisy související se společným vzděláváním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Právní předpisy</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zákon č. 561/2004 Sb., o předškolním, základním, středním, vyšším odborném a jiném vzdělávání (školský zákon), ve znění pozdějších předpisů, zejména zákona č. 82/2015 Sb.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vyhláška č. 27/2016 Sb. o vzdělávání žáků se speciálními vzdělávacími potřebami a žáků nadaných (účinnost od 1. 9. 2016),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vyhláška č. 14/2005 Sb., o předškolním vzdělávání, ve znění pozdějších předpisů,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vyhláška č. 48/2005 Sb., o základním vzdělávání a některých náležitostech plnění povinné školní docházky, ve znění pozdějších předpisů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vyhláška č. 72/2005 Sb., o poskytování poradenských služeb ve školách a školských poradenských zařízeních, ve znění pozdějších předpisů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vyhláška č. 364/2005 Sb., o vedení dokumentace škol a školských zařízení a školní matriky a o předávání údajů z dokumentace škol a školských zařízení a ze školní matriky, ve znění pozdějších předpisů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Vyjádřením dítěte nebo jeho zákonného zástupce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Při postupech upravených vyhláškou č. 27/2016 Sb. se přihlíží ke všem vyjádřením dítěte nebo jeho zákonného zástupce v záležitostech týkajících se jeho vzdělávání s ohledem na jeho věk a stupeň vývoje; o těchto záležitostech se dítěti poskytují dostatečné a vyčerpávající informace pro utvoření názoru. Při postupech upravených vyhláškou č. 27/2016 Sb. se dbá, aby byly v souladu se zájmem dítěte. Veškerá sdělení upravená vyhláškou č. 27/2016 Sb. jsou poskytována dítěti nebo zákonnému zástupci dítěte srozumitelným způsobem. (§ 1 odst. 2 vyhlášky č. 27/2016 Sb.) </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217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39270" y="400198"/>
            <a:ext cx="11322423" cy="5262979"/>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Škola a společné vzdělávání </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Škola a společné vzdělávání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zpracovává plán pedagogické podpory (PLPP) – podpůrná opatření prvního stupně</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zpracovává individuální vzdělávací plán</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pro žáky se speciálními vzdělávacími potřebami</a:t>
            </a:r>
            <a:r>
              <a:rPr lang="cs-CZ" sz="16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pro žáky mimořádně nadané</a:t>
            </a:r>
            <a:r>
              <a:rPr lang="cs-CZ" sz="16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6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stanoví počet žáků ve třídě, jsou-li v ní vzděláváni žáci podle § 16 odst. 9 zákona</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poskytuje podpůrná opatření na základě doporučení poradenského zařízení a zpracovaného individuálního vzdělávacího plánu</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může zařazovat žáky do třídy zřízené podle § 16 odst. 9 zákona nebo převedením žáka do vzdělávacího programu základní školy speciální</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může přeřadit žáka do vyššího ročníku</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upraví školní vzdělávací program v souvislosti se změnami RVP PV a RVP ZV</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695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4643" y="-98612"/>
            <a:ext cx="9692935" cy="6858000"/>
          </a:xfrm>
          <a:prstGeom prst="rect">
            <a:avLst/>
          </a:prstGeom>
        </p:spPr>
      </p:pic>
      <p:sp>
        <p:nvSpPr>
          <p:cNvPr id="3" name="Obdélník 2"/>
          <p:cNvSpPr/>
          <p:nvPr/>
        </p:nvSpPr>
        <p:spPr>
          <a:xfrm>
            <a:off x="277906" y="425747"/>
            <a:ext cx="11295530" cy="3785652"/>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Školská poradenská zařízení a školní poradenské pracoviště </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Zpráva školského poradenského zařízení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Výsledkem poradenské pomoci školského poradenského zařízení je zejména zpráva. Ve zprávě školské poradenské zařízení uvede skutečnosti podstatné pro doporučení podpůrných opatření.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Doporučení školského poradenského zařízení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Výsledkem poradenské pomoci školského poradenského zařízení jsou doporučení. V doporučení uvede závěry vyšetření a podpůrná opatření prvního až pátého stupně, která odpovídají zjištěným speciálním vzdělávacím potřebám a možnostem dítěte, žáka nebo studenta.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Revize zprávy nebo doporučení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Zpráva i doporučení školského poradenského zařízení obsahující navrhovaná podpůrná opatření podléhají možnosti revize. Oba tyto dokumenty obsahují i poučení o možnosti revize závěrů v nich obsažených.  </a:t>
            </a: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669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06187" y="203773"/>
            <a:ext cx="11519647" cy="3539430"/>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Podpůrná opatření v mateřské a základní škole</a:t>
            </a:r>
          </a:p>
          <a:p>
            <a:pPr>
              <a:spcAft>
                <a:spcPts val="0"/>
              </a:spcAft>
            </a:pPr>
            <a:r>
              <a:rPr lang="cs-CZ"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Podpůrná opatření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Podpůrná opatření představují podporu pro práci pedagoga se žákem, kdy jeho vzdělávání v různé míře vyžaduje upravit průběh jeho vzdělávání. Cílem úprav je především vyrovnávat podmínky ke vzdělávání žáka, které mohou být ovlivněny mírnými problémy nebo závažnými obtížemi, které jsou způsobeny nepřipraveností žáka na školu, odlišnými životními podmínkami a odlišným kulturním prostředím ze kterého žák vstupuje do vzdělávání. Současně početnou skupinu budou představovat žáci s nepříznivým aktuálním zdravotním stavem, který může ovlivňovat vzdělávání žáků nebo zdravotní postižení žáka.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Podpůrná opatření jsou definována školským zákonem, podle rozsahu a obsahu se člení do I. – V. stupně. Podpůrná opatření různých stupňů lze kombinovat.</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Vedle organizace vzdělávání obsahují také speciální učebnice a pomůcky a kompenzační pomůcky.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I. stupeň podpůrných opatření vždy navrhuje a poskytuje škola.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II. -V. stupeň navrhuje a metodicky provází v jeho naplňování školské poradenské zařízení.</a:t>
            </a: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760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546846" y="228924"/>
            <a:ext cx="11385177" cy="6063198"/>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5.2 Poskytování poradenských služeb, kariérové poradenství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Poskytování poradenských služeb</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Poradenské služby</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Poradenské služby ve školách a školských poradenských zařízeních jsou poskytovány dětem a žákům, jejich zákonným zástupcům, školám a školským zařízením.</a:t>
            </a:r>
            <a:br>
              <a:rPr lang="cs-CZ" sz="1400" dirty="0">
                <a:latin typeface="Calibri" panose="020F0502020204030204" pitchFamily="34" charset="0"/>
                <a:ea typeface="Calibri" panose="020F0502020204030204" pitchFamily="34" charset="0"/>
                <a:cs typeface="Times New Roman" panose="02020603050405020304" pitchFamily="18" charset="0"/>
              </a:rPr>
            </a:br>
            <a:r>
              <a:rPr lang="cs-CZ" sz="1400" dirty="0">
                <a:latin typeface="Calibri" panose="020F0502020204030204" pitchFamily="34" charset="0"/>
                <a:ea typeface="Calibri" panose="020F0502020204030204" pitchFamily="34" charset="0"/>
                <a:cs typeface="Times New Roman" panose="02020603050405020304" pitchFamily="18" charset="0"/>
              </a:rPr>
              <a:t>Školská poradenská zařízení a školy poskytují bezplatně standardní poradenské služby v rozsahu uvedeném v prováděcí vyhlášce, a to na žádost žáků, jejich zákonných zástupců, škol nebo školských zařízení nebo na základě rozhodnutí orgánu veřejné moci. Podmínkou poskytnutí psychologické nebo speciálně pedagogické poradenské služby je předání informace a písemný souhlas žáka nebo jeho zákonného zástupce.  </a:t>
            </a:r>
          </a:p>
          <a:p>
            <a:pPr marL="9017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 </a:t>
            </a:r>
          </a:p>
          <a:p>
            <a:pPr marL="90170" indent="-90170">
              <a:spcAft>
                <a:spcPts val="0"/>
              </a:spcAft>
            </a:pPr>
            <a:r>
              <a:rPr lang="cs-CZ" sz="1400" u="sng" dirty="0">
                <a:latin typeface="Calibri" panose="020F0502020204030204" pitchFamily="34" charset="0"/>
                <a:ea typeface="Calibri" panose="020F0502020204030204" pitchFamily="34" charset="0"/>
                <a:cs typeface="Calibri" panose="020F0502020204030204" pitchFamily="34" charset="0"/>
              </a:rPr>
              <a:t>Informování žáků a jejich zákonných zástupců</a:t>
            </a:r>
            <a:endParaRPr lang="cs-CZ" sz="1400" dirty="0">
              <a:latin typeface="Calibri" panose="020F0502020204030204" pitchFamily="34" charset="0"/>
              <a:ea typeface="Calibri" panose="020F0502020204030204" pitchFamily="34" charset="0"/>
              <a:cs typeface="Calibri" panose="020F0502020204030204" pitchFamily="34" charset="0"/>
            </a:endParaRPr>
          </a:p>
          <a:p>
            <a:pPr marL="9017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Škola nebo školské poradenské zařízení musí předem srozumitelně informovat žáka a v případě žáka, který má zákonného zástupce, také jeho zákonného zástupce o:</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všech podstatných náležitostech poskytované poradenské služby, zejména o povaze, rozsahu, trvání, cílech a postupech poskytované poradenské služby,</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prospěchu, který je možné očekávat, a o všech předvídatelných důsledcích, které mohou vyplynout z poskytování poradenské služby i možných následcích, pokud tato služba nebude poskytnuta,</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jeho právech a povinnostech spojených s poskytováním poradenských služeb, včetně práva žádat kdykoli poskytnutí poradenské služby znovu, práva podat návrh na projednání, práva žádat o revizi a práva podat podnět České školní inspekci.</a:t>
            </a:r>
          </a:p>
          <a:p>
            <a:pPr marL="9017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Výsledkem poradenských služeb školských poradenských zařízení směřujících k zjišťování speciálních vzdělávacích potřeb nebo mimořádného nadání žáka jsou zpráva a doporučení.</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Školská poradenská zařízení</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Typy školských poradenských zařízení jsou:</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pedagogicko-psychologická poradna,</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speciálně pedagogické centrum.</a:t>
            </a:r>
            <a:endParaRPr lang="cs-CZ" sz="1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693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68942" y="308699"/>
            <a:ext cx="11358282" cy="5755422"/>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Škola a poskytování poradenských služeb</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Poskytování poradenských služeb ve škole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Ředitel základní školy zabezpečuje poskytování poradenských služeb ve škole školním poradenským pracovištěm, ve kterém působí zpravidla výchovný poradce a školní metodik prevence, kteří spolupracují zejména s třídními učiteli, učiteli výchov, případně s dalšími pedagogickými pracovníky školy. Poskytování poradenských služeb ve škole může být zajišťováno i školním psychologem nebo školním speciálním pedagogem.</a:t>
            </a:r>
            <a:br>
              <a:rPr lang="cs-CZ" sz="1600" dirty="0">
                <a:latin typeface="Calibri" panose="020F0502020204030204" pitchFamily="34" charset="0"/>
                <a:ea typeface="Calibri" panose="020F0502020204030204" pitchFamily="34" charset="0"/>
                <a:cs typeface="Times New Roman" panose="02020603050405020304" pitchFamily="18" charset="0"/>
              </a:rPr>
            </a:br>
            <a:r>
              <a:rPr lang="cs-CZ" sz="1600" dirty="0">
                <a:latin typeface="Calibri" panose="020F0502020204030204" pitchFamily="34" charset="0"/>
                <a:ea typeface="Calibri" panose="020F0502020204030204" pitchFamily="34" charset="0"/>
                <a:cs typeface="Times New Roman" panose="02020603050405020304" pitchFamily="18" charset="0"/>
              </a:rPr>
              <a:t>Ve škole jsou zajišťovány poradenské služby v rozsahu odpovídajícím počtu a vzdělávacím potřebám žáků školy zaměřené zejména na</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poskytování podpůrných opatření pro žáky se speciálními vzdělávacími potřebami,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sledování a vyhodnocování účinnosti zvolených podpůrných opatření,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prevenci školní neúspěšnosti,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kariérové poradenství spojující vzdělávací, informační a poradenskou podporu k vhodné volbě vzdělávací cesty a pozdějšímu profesnímu uplatnění,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podporu vzdělávání a sociálního začleňování žáků z odlišného kulturního prostředí a s odlišnými životními podmínkami,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podporu vzdělávání žáků nadaných a mimořádně nadaných,</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průběžnou a dlouhodobou péči o žáky s výchovnými či vzdělávacími obtížemi a vytváření příznivého sociálního klimatu pro přijímání kulturních a jiných odlišností ve škole a školském zařízení,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včasnou intervenci při aktuálních problémech u jednotlivých žáků a třídních kolektivů,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předcházení všem formám rizikového chování včetně různých forem šikany a diskriminace,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průběžné vyhodnocování účinnosti preventivních programů uskutečňovaných školou,</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metodickou podporu učitelům při použití psychologických a speciálně pedagogických postupů ve vzdělávací činnosti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spolupráci a komunikaci mezi školou a zákonnými zástupci,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spolupráci školy při poskytování poradenských služeb se školskými poradenskými zařízeními.</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7741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30305" y="258613"/>
            <a:ext cx="11268635" cy="3785652"/>
          </a:xfrm>
          <a:prstGeom prst="rect">
            <a:avLst/>
          </a:prstGeom>
        </p:spPr>
        <p:txBody>
          <a:bodyPr wrap="square">
            <a:spAutoFit/>
          </a:bodyPr>
          <a:lstStyle/>
          <a:p>
            <a:pPr>
              <a:spcAft>
                <a:spcPts val="0"/>
              </a:spcAft>
            </a:pPr>
            <a:r>
              <a:rPr lang="cs-CZ" sz="1600" b="1" dirty="0">
                <a:solidFill>
                  <a:srgbClr val="002060"/>
                </a:solidFill>
                <a:latin typeface="Calibri" panose="020F0502020204030204" pitchFamily="34" charset="0"/>
                <a:ea typeface="Calibri" panose="020F0502020204030204" pitchFamily="34" charset="0"/>
                <a:cs typeface="Cambria" panose="02040503050406030204" pitchFamily="18" charset="0"/>
              </a:rPr>
              <a:t>Svobodný přístup k informacím</a:t>
            </a:r>
            <a:endParaRPr lang="cs-CZ" sz="1600" b="1" dirty="0">
              <a:solidFill>
                <a:srgbClr val="002060"/>
              </a:solidFill>
              <a:latin typeface="Cambria" panose="02040503050406030204" pitchFamily="18" charset="0"/>
              <a:ea typeface="Calibri" panose="020F0502020204030204" pitchFamily="34" charset="0"/>
              <a:cs typeface="Cambria" panose="02040503050406030204" pitchFamily="18" charset="0"/>
            </a:endParaRPr>
          </a:p>
          <a:p>
            <a:pPr>
              <a:spcAft>
                <a:spcPts val="0"/>
              </a:spcAft>
            </a:pPr>
            <a:r>
              <a:rPr lang="cs-CZ" sz="1600" b="1" dirty="0">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Poskytování informací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Poskytování informací podléhá zákonu č. 106/1999 Sb., o svobodném přístupu k informacím. Podle § 2 tohoto zákona je škola povinným subjektem, který musí poskytovat informace. Žádat informace může každá fyzická i právnická osoba. Žadatel může požadovat pouze ty informace, které škola má a které se vztahují k její působnosti. V některých případech může škola pouze odkázat na již zveřejněné informace, například na www stránkách školy.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Lhůta pro poskytnutí informací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Lhůta pro poskytnutí informací je 15 dnů. Tuto lhůtu lze ze závažných důvodů prodloužit, nejvýše však o 10 dní.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Úhrada za poskytnuté informace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Za poskytnuté informace je škola oprávněna po žadateli žádat úhradu ve výši, která nesmí přesáhnout náklady spojené s pořízením kopií, opatřením technických nosičů dat a s odesláním informací.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297722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4EDA0DCBE70AC4DB1FC961A03DB1C2B" ma:contentTypeVersion="2" ma:contentTypeDescription="Vytvoří nový dokument" ma:contentTypeScope="" ma:versionID="79d80f5a8d9b1880e16628d2d77604b1">
  <xsd:schema xmlns:xsd="http://www.w3.org/2001/XMLSchema" xmlns:xs="http://www.w3.org/2001/XMLSchema" xmlns:p="http://schemas.microsoft.com/office/2006/metadata/properties" xmlns:ns2="4ed50015-f427-4bca-b79c-7b0ef9a9fc90" targetNamespace="http://schemas.microsoft.com/office/2006/metadata/properties" ma:root="true" ma:fieldsID="d9ba6b0bd217f720d8783e561c27e613" ns2:_="">
    <xsd:import namespace="4ed50015-f427-4bca-b79c-7b0ef9a9fc9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d50015-f427-4bca-b79c-7b0ef9a9fc90"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4D9D48-0BAC-43E5-9ADC-0BD14AD6CE6B}">
  <ds:schemaRefs>
    <ds:schemaRef ds:uri="http://schemas.microsoft.com/sharepoint/v3/contenttype/forms"/>
  </ds:schemaRefs>
</ds:datastoreItem>
</file>

<file path=customXml/itemProps2.xml><?xml version="1.0" encoding="utf-8"?>
<ds:datastoreItem xmlns:ds="http://schemas.openxmlformats.org/officeDocument/2006/customXml" ds:itemID="{E08A18AF-1A90-4EAB-BCD3-DD9ADD3B51F2}">
  <ds:schemaRef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dcmitype/"/>
    <ds:schemaRef ds:uri="http://purl.org/dc/terms/"/>
    <ds:schemaRef ds:uri="http://purl.org/dc/elements/1.1/"/>
    <ds:schemaRef ds:uri="http://schemas.openxmlformats.org/package/2006/metadata/core-properties"/>
    <ds:schemaRef ds:uri="4ed50015-f427-4bca-b79c-7b0ef9a9fc90"/>
  </ds:schemaRefs>
</ds:datastoreItem>
</file>

<file path=customXml/itemProps3.xml><?xml version="1.0" encoding="utf-8"?>
<ds:datastoreItem xmlns:ds="http://schemas.openxmlformats.org/officeDocument/2006/customXml" ds:itemID="{0A8BA867-A89C-4CDC-9809-82CC581FFB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d50015-f427-4bca-b79c-7b0ef9a9fc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147</TotalTime>
  <Words>83</Words>
  <Application>Microsoft Office PowerPoint</Application>
  <PresentationFormat>Širokoúhlá obrazovka</PresentationFormat>
  <Paragraphs>235</Paragraphs>
  <Slides>17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17</vt:i4>
      </vt:variant>
    </vt:vector>
  </HeadingPairs>
  <TitlesOfParts>
    <vt:vector size="24" baseType="lpstr">
      <vt:lpstr>Arial</vt:lpstr>
      <vt:lpstr>Calibri</vt:lpstr>
      <vt:lpstr>Calibri Light</vt:lpstr>
      <vt:lpstr>Cambria</vt:lpstr>
      <vt:lpstr>Times New Roman</vt:lpstr>
      <vt:lpstr>Wingdings 2</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NIDV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Lehmann Jakub</dc:creator>
  <cp:lastModifiedBy>PC</cp:lastModifiedBy>
  <cp:revision>28</cp:revision>
  <dcterms:created xsi:type="dcterms:W3CDTF">2016-08-03T13:16:34Z</dcterms:created>
  <dcterms:modified xsi:type="dcterms:W3CDTF">2017-03-03T12:51:24Z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0x010100C4EDA0DCBE70AC4DB1FC961A03DB1C2B</vt:lpwstr>
  </property>
</Properties>
</file>