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3" r:id="rId5"/>
    <p:sldId id="257" r:id="rId6"/>
    <p:sldId id="264" r:id="rId7"/>
    <p:sldId id="265" r:id="rId8"/>
    <p:sldId id="266" r:id="rId9"/>
    <p:sldId id="267" r:id="rId10"/>
    <p:sldId id="268" r:id="rId11"/>
    <p:sldId id="269" r:id="rId12"/>
    <p:sldId id="270" r:id="rId13"/>
    <p:sldId id="277" r:id="rId14"/>
    <p:sldId id="271" r:id="rId15"/>
    <p:sldId id="272" r:id="rId16"/>
    <p:sldId id="273" r:id="rId17"/>
    <p:sldId id="274" r:id="rId18"/>
    <p:sldId id="262" r:id="rId19"/>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68" autoAdjust="0"/>
    <p:restoredTop sz="94660"/>
  </p:normalViewPr>
  <p:slideViewPr>
    <p:cSldViewPr snapToGrid="0">
      <p:cViewPr varScale="1">
        <p:scale>
          <a:sx n="107" d="100"/>
          <a:sy n="107" d="100"/>
        </p:scale>
        <p:origin x="138" y="1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7BE08DF0-73CB-434D-8405-20C03FEDF87A}" type="datetimeFigureOut">
              <a:rPr lang="cs-CZ" smtClean="0"/>
              <a:t>3.3.2017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3A9F3B1-D834-4C5C-8CC7-F573C9FC4AF7}" type="slidenum">
              <a:rPr lang="cs-CZ" smtClean="0"/>
              <a:t>‹#›</a:t>
            </a:fld>
            <a:endParaRPr lang="cs-CZ"/>
          </a:p>
        </p:txBody>
      </p:sp>
    </p:spTree>
    <p:extLst>
      <p:ext uri="{BB962C8B-B14F-4D97-AF65-F5344CB8AC3E}">
        <p14:creationId xmlns:p14="http://schemas.microsoft.com/office/powerpoint/2010/main" val="40137125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7BE08DF0-73CB-434D-8405-20C03FEDF87A}" type="datetimeFigureOut">
              <a:rPr lang="cs-CZ" smtClean="0"/>
              <a:t>3.3.2017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3A9F3B1-D834-4C5C-8CC7-F573C9FC4AF7}" type="slidenum">
              <a:rPr lang="cs-CZ" smtClean="0"/>
              <a:t>‹#›</a:t>
            </a:fld>
            <a:endParaRPr lang="cs-CZ"/>
          </a:p>
        </p:txBody>
      </p:sp>
    </p:spTree>
    <p:extLst>
      <p:ext uri="{BB962C8B-B14F-4D97-AF65-F5344CB8AC3E}">
        <p14:creationId xmlns:p14="http://schemas.microsoft.com/office/powerpoint/2010/main" val="17301655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7BE08DF0-73CB-434D-8405-20C03FEDF87A}" type="datetimeFigureOut">
              <a:rPr lang="cs-CZ" smtClean="0"/>
              <a:t>3.3.2017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3A9F3B1-D834-4C5C-8CC7-F573C9FC4AF7}" type="slidenum">
              <a:rPr lang="cs-CZ" smtClean="0"/>
              <a:t>‹#›</a:t>
            </a:fld>
            <a:endParaRPr lang="cs-CZ"/>
          </a:p>
        </p:txBody>
      </p:sp>
    </p:spTree>
    <p:extLst>
      <p:ext uri="{BB962C8B-B14F-4D97-AF65-F5344CB8AC3E}">
        <p14:creationId xmlns:p14="http://schemas.microsoft.com/office/powerpoint/2010/main" val="6279416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7BE08DF0-73CB-434D-8405-20C03FEDF87A}" type="datetimeFigureOut">
              <a:rPr lang="cs-CZ" smtClean="0"/>
              <a:t>3.3.2017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3A9F3B1-D834-4C5C-8CC7-F573C9FC4AF7}" type="slidenum">
              <a:rPr lang="cs-CZ" smtClean="0"/>
              <a:t>‹#›</a:t>
            </a:fld>
            <a:endParaRPr lang="cs-CZ"/>
          </a:p>
        </p:txBody>
      </p:sp>
    </p:spTree>
    <p:extLst>
      <p:ext uri="{BB962C8B-B14F-4D97-AF65-F5344CB8AC3E}">
        <p14:creationId xmlns:p14="http://schemas.microsoft.com/office/powerpoint/2010/main" val="4122769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7BE08DF0-73CB-434D-8405-20C03FEDF87A}" type="datetimeFigureOut">
              <a:rPr lang="cs-CZ" smtClean="0"/>
              <a:t>3.3.2017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3A9F3B1-D834-4C5C-8CC7-F573C9FC4AF7}" type="slidenum">
              <a:rPr lang="cs-CZ" smtClean="0"/>
              <a:t>‹#›</a:t>
            </a:fld>
            <a:endParaRPr lang="cs-CZ"/>
          </a:p>
        </p:txBody>
      </p:sp>
    </p:spTree>
    <p:extLst>
      <p:ext uri="{BB962C8B-B14F-4D97-AF65-F5344CB8AC3E}">
        <p14:creationId xmlns:p14="http://schemas.microsoft.com/office/powerpoint/2010/main" val="10512432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7BE08DF0-73CB-434D-8405-20C03FEDF87A}" type="datetimeFigureOut">
              <a:rPr lang="cs-CZ" smtClean="0"/>
              <a:t>3.3.2017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3A9F3B1-D834-4C5C-8CC7-F573C9FC4AF7}" type="slidenum">
              <a:rPr lang="cs-CZ" smtClean="0"/>
              <a:t>‹#›</a:t>
            </a:fld>
            <a:endParaRPr lang="cs-CZ"/>
          </a:p>
        </p:txBody>
      </p:sp>
    </p:spTree>
    <p:extLst>
      <p:ext uri="{BB962C8B-B14F-4D97-AF65-F5344CB8AC3E}">
        <p14:creationId xmlns:p14="http://schemas.microsoft.com/office/powerpoint/2010/main" val="1236053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7BE08DF0-73CB-434D-8405-20C03FEDF87A}" type="datetimeFigureOut">
              <a:rPr lang="cs-CZ" smtClean="0"/>
              <a:t>3.3.2017</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43A9F3B1-D834-4C5C-8CC7-F573C9FC4AF7}" type="slidenum">
              <a:rPr lang="cs-CZ" smtClean="0"/>
              <a:t>‹#›</a:t>
            </a:fld>
            <a:endParaRPr lang="cs-CZ"/>
          </a:p>
        </p:txBody>
      </p:sp>
    </p:spTree>
    <p:extLst>
      <p:ext uri="{BB962C8B-B14F-4D97-AF65-F5344CB8AC3E}">
        <p14:creationId xmlns:p14="http://schemas.microsoft.com/office/powerpoint/2010/main" val="14986465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7BE08DF0-73CB-434D-8405-20C03FEDF87A}" type="datetimeFigureOut">
              <a:rPr lang="cs-CZ" smtClean="0"/>
              <a:t>3.3.2017</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43A9F3B1-D834-4C5C-8CC7-F573C9FC4AF7}" type="slidenum">
              <a:rPr lang="cs-CZ" smtClean="0"/>
              <a:t>‹#›</a:t>
            </a:fld>
            <a:endParaRPr lang="cs-CZ"/>
          </a:p>
        </p:txBody>
      </p:sp>
    </p:spTree>
    <p:extLst>
      <p:ext uri="{BB962C8B-B14F-4D97-AF65-F5344CB8AC3E}">
        <p14:creationId xmlns:p14="http://schemas.microsoft.com/office/powerpoint/2010/main" val="78487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7BE08DF0-73CB-434D-8405-20C03FEDF87A}" type="datetimeFigureOut">
              <a:rPr lang="cs-CZ" smtClean="0"/>
              <a:t>3.3.2017</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43A9F3B1-D834-4C5C-8CC7-F573C9FC4AF7}" type="slidenum">
              <a:rPr lang="cs-CZ" smtClean="0"/>
              <a:t>‹#›</a:t>
            </a:fld>
            <a:endParaRPr lang="cs-CZ"/>
          </a:p>
        </p:txBody>
      </p:sp>
    </p:spTree>
    <p:extLst>
      <p:ext uri="{BB962C8B-B14F-4D97-AF65-F5344CB8AC3E}">
        <p14:creationId xmlns:p14="http://schemas.microsoft.com/office/powerpoint/2010/main" val="2505800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7BE08DF0-73CB-434D-8405-20C03FEDF87A}" type="datetimeFigureOut">
              <a:rPr lang="cs-CZ" smtClean="0"/>
              <a:t>3.3.2017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3A9F3B1-D834-4C5C-8CC7-F573C9FC4AF7}" type="slidenum">
              <a:rPr lang="cs-CZ" smtClean="0"/>
              <a:t>‹#›</a:t>
            </a:fld>
            <a:endParaRPr lang="cs-CZ"/>
          </a:p>
        </p:txBody>
      </p:sp>
    </p:spTree>
    <p:extLst>
      <p:ext uri="{BB962C8B-B14F-4D97-AF65-F5344CB8AC3E}">
        <p14:creationId xmlns:p14="http://schemas.microsoft.com/office/powerpoint/2010/main" val="2040778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7BE08DF0-73CB-434D-8405-20C03FEDF87A}" type="datetimeFigureOut">
              <a:rPr lang="cs-CZ" smtClean="0"/>
              <a:t>3.3.2017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3A9F3B1-D834-4C5C-8CC7-F573C9FC4AF7}" type="slidenum">
              <a:rPr lang="cs-CZ" smtClean="0"/>
              <a:t>‹#›</a:t>
            </a:fld>
            <a:endParaRPr lang="cs-CZ"/>
          </a:p>
        </p:txBody>
      </p:sp>
    </p:spTree>
    <p:extLst>
      <p:ext uri="{BB962C8B-B14F-4D97-AF65-F5344CB8AC3E}">
        <p14:creationId xmlns:p14="http://schemas.microsoft.com/office/powerpoint/2010/main" val="24905925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E08DF0-73CB-434D-8405-20C03FEDF87A}" type="datetimeFigureOut">
              <a:rPr lang="cs-CZ" smtClean="0"/>
              <a:t>3.3.2017</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A9F3B1-D834-4C5C-8CC7-F573C9FC4AF7}" type="slidenum">
              <a:rPr lang="cs-CZ" smtClean="0"/>
              <a:t>‹#›</a:t>
            </a:fld>
            <a:endParaRPr lang="cs-CZ"/>
          </a:p>
        </p:txBody>
      </p:sp>
    </p:spTree>
    <p:extLst>
      <p:ext uri="{BB962C8B-B14F-4D97-AF65-F5344CB8AC3E}">
        <p14:creationId xmlns:p14="http://schemas.microsoft.com/office/powerpoint/2010/main" val="42948033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22401" y="138499"/>
            <a:ext cx="9824867" cy="6858000"/>
          </a:xfrm>
          <a:prstGeom prst="rect">
            <a:avLst/>
          </a:prstGeom>
        </p:spPr>
      </p:pic>
      <p:sp>
        <p:nvSpPr>
          <p:cNvPr id="2" name="Obdélník 1"/>
          <p:cNvSpPr/>
          <p:nvPr/>
        </p:nvSpPr>
        <p:spPr>
          <a:xfrm>
            <a:off x="1784678" y="2706487"/>
            <a:ext cx="9462590" cy="1938992"/>
          </a:xfrm>
          <a:prstGeom prst="rect">
            <a:avLst/>
          </a:prstGeom>
        </p:spPr>
        <p:txBody>
          <a:bodyPr wrap="none">
            <a:spAutoFit/>
          </a:bodyPr>
          <a:lstStyle/>
          <a:p>
            <a:r>
              <a:rPr lang="cs-CZ" sz="4000" b="1" dirty="0">
                <a:solidFill>
                  <a:srgbClr val="002060"/>
                </a:solidFill>
                <a:latin typeface="Cambria" panose="02040503050406030204" pitchFamily="18" charset="0"/>
              </a:rPr>
              <a:t>4. Aktuální priority a trendy vzdělávací </a:t>
            </a:r>
          </a:p>
          <a:p>
            <a:r>
              <a:rPr lang="cs-CZ" sz="4000" b="1" dirty="0">
                <a:solidFill>
                  <a:srgbClr val="002060"/>
                </a:solidFill>
                <a:latin typeface="Cambria" panose="02040503050406030204" pitchFamily="18" charset="0"/>
              </a:rPr>
              <a:t>politiky v předškolním a základním </a:t>
            </a:r>
          </a:p>
          <a:p>
            <a:r>
              <a:rPr lang="cs-CZ" sz="4000" b="1">
                <a:solidFill>
                  <a:srgbClr val="002060"/>
                </a:solidFill>
                <a:latin typeface="Cambria" panose="02040503050406030204" pitchFamily="18" charset="0"/>
              </a:rPr>
              <a:t>vzdělávání I.</a:t>
            </a:r>
            <a:endParaRPr lang="cs-CZ" sz="4000" b="1" dirty="0">
              <a:solidFill>
                <a:srgbClr val="002060"/>
              </a:solidFill>
              <a:latin typeface="Cambria" panose="02040503050406030204" pitchFamily="18" charset="0"/>
            </a:endParaRPr>
          </a:p>
        </p:txBody>
      </p:sp>
    </p:spTree>
    <p:extLst>
      <p:ext uri="{BB962C8B-B14F-4D97-AF65-F5344CB8AC3E}">
        <p14:creationId xmlns:p14="http://schemas.microsoft.com/office/powerpoint/2010/main" val="3099203529"/>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5678" y="0"/>
            <a:ext cx="9692935" cy="6858000"/>
          </a:xfrm>
          <a:prstGeom prst="rect">
            <a:avLst/>
          </a:prstGeom>
        </p:spPr>
      </p:pic>
      <p:sp>
        <p:nvSpPr>
          <p:cNvPr id="3" name="Obdélník 2"/>
          <p:cNvSpPr/>
          <p:nvPr/>
        </p:nvSpPr>
        <p:spPr>
          <a:xfrm>
            <a:off x="331694" y="239487"/>
            <a:ext cx="11358282" cy="3939540"/>
          </a:xfrm>
          <a:prstGeom prst="rect">
            <a:avLst/>
          </a:prstGeom>
        </p:spPr>
        <p:txBody>
          <a:bodyPr wrap="square">
            <a:spAutoFit/>
          </a:bodyPr>
          <a:lstStyle/>
          <a:p>
            <a:r>
              <a:rPr lang="cs-CZ" u="sng" dirty="0"/>
              <a:t>Multimediální tvorba</a:t>
            </a:r>
            <a:endParaRPr lang="cs-CZ" dirty="0"/>
          </a:p>
          <a:p>
            <a:endParaRPr lang="cs-CZ" dirty="0"/>
          </a:p>
          <a:p>
            <a:r>
              <a:rPr lang="cs-CZ" dirty="0"/>
              <a:t>Multimediální tvorba v základním uměleckém vzdělávání je chápána jednak jako prostředek (nástroj) umělecké tvorby, který je možné využívat v různých uměleckých oborech, jednak jako výsledek uměleckého procesu – hotový tvar uměleckého vyjádření.</a:t>
            </a:r>
          </a:p>
          <a:p>
            <a:r>
              <a:rPr lang="cs-CZ" dirty="0"/>
              <a:t>Jako prostředek umělecké tvorby v ZUV znamená multimediální tvorba používání multimédií, respektive digitálních technologií v různých oblastech (oblast tvorby a interpretace či oblast recepce a reflexe umění).  </a:t>
            </a:r>
          </a:p>
          <a:p>
            <a:r>
              <a:rPr lang="cs-CZ" dirty="0"/>
              <a:t>Výsledkem multimediální tvorby v ZUV pak je vytvoření multimediálního produktu (např. scénické představení s použitím digitálních technologií, digitalizované umělecké vyjádření). </a:t>
            </a:r>
            <a:br>
              <a:rPr lang="cs-CZ" dirty="0"/>
            </a:br>
            <a:r>
              <a:rPr lang="cs-CZ" dirty="0"/>
              <a:t>Z tohoto pohledu je multimediální tvorba jednou z možných platforem pro integraci uměleckých oborů v základním uměleckém vzdělávání.</a:t>
            </a:r>
          </a:p>
          <a:p>
            <a:r>
              <a:rPr lang="cs-CZ" dirty="0"/>
              <a:t>Při zařazení multimediální tvorby do výuky je důležité respektovat vzdělávací obsahy jednotlivých uměleckých oborů, minimální časové dotace dané jednotlivými rámcovými učebními plány a charakter základního uměleckého vzdělávání.</a:t>
            </a:r>
          </a:p>
          <a:p>
            <a:pPr marL="90170" indent="-90170">
              <a:spcAft>
                <a:spcPts val="0"/>
              </a:spcAft>
            </a:pPr>
            <a:r>
              <a:rPr lang="cs-CZ" sz="1600" i="1" dirty="0">
                <a:solidFill>
                  <a:srgbClr val="244061"/>
                </a:solidFill>
                <a:latin typeface="Calibri" panose="020F0502020204030204" pitchFamily="34" charset="0"/>
                <a:ea typeface="Calibri" panose="020F0502020204030204" pitchFamily="34" charset="0"/>
                <a:cs typeface="Times New Roman" panose="02020603050405020304" pitchFamily="18" charset="0"/>
              </a:rPr>
              <a:t> </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26172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5678" y="0"/>
            <a:ext cx="9692935" cy="6858000"/>
          </a:xfrm>
          <a:prstGeom prst="rect">
            <a:avLst/>
          </a:prstGeom>
        </p:spPr>
      </p:pic>
      <p:sp>
        <p:nvSpPr>
          <p:cNvPr id="3" name="Obdélník 2"/>
          <p:cNvSpPr/>
          <p:nvPr/>
        </p:nvSpPr>
        <p:spPr>
          <a:xfrm>
            <a:off x="268940" y="228123"/>
            <a:ext cx="11519647" cy="6032421"/>
          </a:xfrm>
          <a:prstGeom prst="rect">
            <a:avLst/>
          </a:prstGeom>
        </p:spPr>
        <p:txBody>
          <a:bodyPr wrap="square">
            <a:spAutoFit/>
          </a:bodyPr>
          <a:lstStyle/>
          <a:p>
            <a:pPr>
              <a:spcAft>
                <a:spcPts val="0"/>
              </a:spcAft>
            </a:pPr>
            <a:r>
              <a:rPr lang="cs-CZ" b="1" dirty="0">
                <a:solidFill>
                  <a:srgbClr val="002060"/>
                </a:solidFill>
                <a:latin typeface="Calibri" panose="020F0502020204030204" pitchFamily="34" charset="0"/>
                <a:ea typeface="Calibri" panose="020F0502020204030204" pitchFamily="34" charset="0"/>
                <a:cs typeface="Calibri" panose="020F0502020204030204" pitchFamily="34" charset="0"/>
              </a:rPr>
              <a:t>4.4 Zájmové a neformální vzdělávání</a:t>
            </a:r>
          </a:p>
          <a:p>
            <a:pPr>
              <a:spcAft>
                <a:spcPts val="0"/>
              </a:spcAft>
            </a:pPr>
            <a:r>
              <a:rPr lang="cs-CZ" sz="1600"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marL="90170" indent="-90170">
              <a:spcAft>
                <a:spcPts val="0"/>
              </a:spcAft>
            </a:pPr>
            <a:r>
              <a:rPr lang="cs-CZ" sz="1600"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Školská zařízení pro zájmové vzdělávání</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cs-CZ" sz="1600" u="sng" dirty="0">
                <a:latin typeface="Calibri" panose="020F0502020204030204" pitchFamily="34" charset="0"/>
                <a:ea typeface="Calibri" panose="020F0502020204030204" pitchFamily="34" charset="0"/>
                <a:cs typeface="Times New Roman" panose="02020603050405020304" pitchFamily="18" charset="0"/>
              </a:rPr>
              <a:t>Zájmové vzdělávání</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Jedná se o vzdělávání, které neposkytují stupeň vzdělání, ale má charakter doplňku školní výuky. Prvotním posláním zájmového vzdělávání je naplňování zájmů a potřeb dětí a žáků a dalších zájemců v jejich volném čase. I když neposkytuje stupeň vzdělání, zabývá se však aktivitami potřebnými pro rozvoj osobnosti, kompenzuje jednostrannou zátěž ze školy, duševní hygienu, má funkci výchovnou, vzdělávací, kulturní, preventivní, zdravotní (relaxační a regenerační), sociální a preventivní, rozvíjí schopnosti, znalosti, dovednosti, talent, upevňuje sociální vztahy.</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cs-CZ" sz="1600" u="sng" dirty="0">
                <a:latin typeface="Calibri" panose="020F0502020204030204" pitchFamily="34" charset="0"/>
                <a:ea typeface="Calibri" panose="020F0502020204030204" pitchFamily="34" charset="0"/>
                <a:cs typeface="Times New Roman" panose="02020603050405020304" pitchFamily="18" charset="0"/>
              </a:rPr>
              <a:t>Formy zájmového vzdělávání</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Zájmové vzdělávání lze uskutečňovat zejména těmito formami:</a:t>
            </a: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latin typeface="Calibri" panose="020F0502020204030204" pitchFamily="34" charset="0"/>
                <a:ea typeface="Calibri" panose="020F0502020204030204" pitchFamily="34" charset="0"/>
                <a:cs typeface="Calibri" panose="020F0502020204030204" pitchFamily="34" charset="0"/>
              </a:rPr>
              <a:t> příležitostnou výchovnou, vzdělávací, zájmovou a tematickou rekreační činností nespojenou s pobytem mimo místo, kde právnická osoba vykonává činnost školského zařízení pro zájmové vzdělávání,</a:t>
            </a: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latin typeface="Calibri" panose="020F0502020204030204" pitchFamily="34" charset="0"/>
                <a:ea typeface="Calibri" panose="020F0502020204030204" pitchFamily="34" charset="0"/>
                <a:cs typeface="Calibri" panose="020F0502020204030204" pitchFamily="34" charset="0"/>
              </a:rPr>
              <a:t> pravidelnou výchovnou, vzdělávací a zájmovou činností, </a:t>
            </a: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latin typeface="Calibri" panose="020F0502020204030204" pitchFamily="34" charset="0"/>
                <a:ea typeface="Calibri" panose="020F0502020204030204" pitchFamily="34" charset="0"/>
                <a:cs typeface="Calibri" panose="020F0502020204030204" pitchFamily="34" charset="0"/>
              </a:rPr>
              <a:t> táborovou činností a další činností spojenou s pobytem mimo místo, kde právnická osoba vykonává činnost školského zařízení pro zájmové vzdělávání,</a:t>
            </a: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latin typeface="Calibri" panose="020F0502020204030204" pitchFamily="34" charset="0"/>
                <a:ea typeface="Calibri" panose="020F0502020204030204" pitchFamily="34" charset="0"/>
                <a:cs typeface="Calibri" panose="020F0502020204030204" pitchFamily="34" charset="0"/>
              </a:rPr>
              <a:t> osvětovou činností včetně shromažďování a poskytování informací pro děti, žáky a studenty, popřípadě i další osoby, činností vedoucí k prevenci rizikového chování a výchovou k dobrovolnictví,</a:t>
            </a: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latin typeface="Calibri" panose="020F0502020204030204" pitchFamily="34" charset="0"/>
                <a:ea typeface="Calibri" panose="020F0502020204030204" pitchFamily="34" charset="0"/>
                <a:cs typeface="Calibri" panose="020F0502020204030204" pitchFamily="34" charset="0"/>
              </a:rPr>
              <a:t> individuální prací, zejména vytvářením podmínek pro rozvoj nadání dětí, žáků a studentů, nebo</a:t>
            </a: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latin typeface="Calibri" panose="020F0502020204030204" pitchFamily="34" charset="0"/>
                <a:ea typeface="Calibri" panose="020F0502020204030204" pitchFamily="34" charset="0"/>
                <a:cs typeface="Calibri" panose="020F0502020204030204" pitchFamily="34" charset="0"/>
              </a:rPr>
              <a:t> využitím otevřené nabídky spontánních činností.</a:t>
            </a:r>
          </a:p>
          <a:p>
            <a:pPr>
              <a:spcAft>
                <a:spcPts val="0"/>
              </a:spcAft>
            </a:pPr>
            <a:r>
              <a:rPr lang="cs-CZ" sz="1600" b="1" dirty="0">
                <a:latin typeface="Calibri" panose="020F0502020204030204" pitchFamily="34" charset="0"/>
                <a:ea typeface="Calibri" panose="020F0502020204030204" pitchFamily="34" charset="0"/>
                <a:cs typeface="Times New Roman" panose="02020603050405020304" pitchFamily="18" charset="0"/>
              </a:rPr>
              <a:t> </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endParaRPr lang="cs-CZ" sz="16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352265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5678" y="0"/>
            <a:ext cx="9692935" cy="6858000"/>
          </a:xfrm>
          <a:prstGeom prst="rect">
            <a:avLst/>
          </a:prstGeom>
        </p:spPr>
      </p:pic>
      <p:sp>
        <p:nvSpPr>
          <p:cNvPr id="3" name="Obdélník 2"/>
          <p:cNvSpPr/>
          <p:nvPr/>
        </p:nvSpPr>
        <p:spPr>
          <a:xfrm>
            <a:off x="528917" y="526104"/>
            <a:ext cx="10936941" cy="1323439"/>
          </a:xfrm>
          <a:prstGeom prst="rect">
            <a:avLst/>
          </a:prstGeom>
        </p:spPr>
        <p:txBody>
          <a:bodyPr wrap="square">
            <a:spAutoFit/>
          </a:bodyPr>
          <a:lstStyle/>
          <a:p>
            <a:pPr lvl="0"/>
            <a:r>
              <a:rPr lang="cs-CZ" sz="1600" u="sng" dirty="0">
                <a:solidFill>
                  <a:prstClr val="black"/>
                </a:solidFill>
                <a:latin typeface="Calibri" panose="020F0502020204030204" pitchFamily="34" charset="0"/>
                <a:ea typeface="Calibri" panose="020F0502020204030204" pitchFamily="34" charset="0"/>
                <a:cs typeface="Times New Roman" panose="02020603050405020304" pitchFamily="18" charset="0"/>
              </a:rPr>
              <a:t>Školská zařízení pro zájmové vzdělávání</a:t>
            </a:r>
            <a:r>
              <a:rPr lang="cs-CZ" sz="1600" b="1" u="sng" dirty="0">
                <a:solidFill>
                  <a:prstClr val="black"/>
                </a:solidFill>
                <a:latin typeface="Calibri" panose="020F0502020204030204" pitchFamily="34" charset="0"/>
                <a:ea typeface="Calibri" panose="020F0502020204030204" pitchFamily="34" charset="0"/>
                <a:cs typeface="Times New Roman" panose="02020603050405020304" pitchFamily="18" charset="0"/>
              </a:rPr>
              <a:t> </a:t>
            </a:r>
            <a:r>
              <a:rPr lang="cs-CZ" sz="1600" u="sng" dirty="0">
                <a:solidFill>
                  <a:prstClr val="black"/>
                </a:solidFill>
                <a:latin typeface="Calibri" panose="020F0502020204030204" pitchFamily="34" charset="0"/>
                <a:ea typeface="Calibri" panose="020F0502020204030204" pitchFamily="34" charset="0"/>
                <a:cs typeface="Times New Roman" panose="02020603050405020304" pitchFamily="18" charset="0"/>
              </a:rPr>
              <a:t> </a:t>
            </a:r>
            <a:endParaRPr lang="cs-CZ" sz="16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0"/>
            <a:r>
              <a:rPr lang="cs-CZ" sz="1600" dirty="0">
                <a:solidFill>
                  <a:prstClr val="black"/>
                </a:solidFill>
                <a:latin typeface="Calibri" panose="020F0502020204030204" pitchFamily="34" charset="0"/>
                <a:ea typeface="Calibri" panose="020F0502020204030204" pitchFamily="34" charset="0"/>
                <a:cs typeface="Times New Roman" panose="02020603050405020304" pitchFamily="18" charset="0"/>
              </a:rPr>
              <a:t>Školská zařízení pro zájmové vzdělávání jsou:</a:t>
            </a:r>
          </a:p>
          <a:p>
            <a:pPr marL="270510" lvl="0" indent="-90170"/>
            <a:r>
              <a:rPr lang="cs-CZ" sz="1600" dirty="0">
                <a:solidFill>
                  <a:prstClr val="black"/>
                </a:solidFill>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solidFill>
                  <a:prstClr val="black"/>
                </a:solidFill>
                <a:latin typeface="Calibri" panose="020F0502020204030204" pitchFamily="34" charset="0"/>
                <a:ea typeface="Calibri" panose="020F0502020204030204" pitchFamily="34" charset="0"/>
                <a:cs typeface="Calibri" panose="020F0502020204030204" pitchFamily="34" charset="0"/>
              </a:rPr>
              <a:t> středisko volného času,</a:t>
            </a:r>
          </a:p>
          <a:p>
            <a:pPr marL="270510" lvl="0" indent="-90170"/>
            <a:r>
              <a:rPr lang="cs-CZ" sz="1600" dirty="0">
                <a:solidFill>
                  <a:prstClr val="black"/>
                </a:solidFill>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solidFill>
                  <a:prstClr val="black"/>
                </a:solidFill>
                <a:latin typeface="Calibri" panose="020F0502020204030204" pitchFamily="34" charset="0"/>
                <a:ea typeface="Calibri" panose="020F0502020204030204" pitchFamily="34" charset="0"/>
                <a:cs typeface="Calibri" panose="020F0502020204030204" pitchFamily="34" charset="0"/>
              </a:rPr>
              <a:t> školní klub,</a:t>
            </a:r>
          </a:p>
          <a:p>
            <a:pPr marL="270510" lvl="0" indent="-90170"/>
            <a:r>
              <a:rPr lang="cs-CZ" sz="1600" dirty="0">
                <a:solidFill>
                  <a:prstClr val="black"/>
                </a:solidFill>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solidFill>
                  <a:prstClr val="black"/>
                </a:solidFill>
                <a:latin typeface="Calibri" panose="020F0502020204030204" pitchFamily="34" charset="0"/>
                <a:ea typeface="Calibri" panose="020F0502020204030204" pitchFamily="34" charset="0"/>
                <a:cs typeface="Calibri" panose="020F0502020204030204" pitchFamily="34" charset="0"/>
              </a:rPr>
              <a:t> školní družina.</a:t>
            </a:r>
            <a:endParaRPr lang="cs-CZ" dirty="0"/>
          </a:p>
        </p:txBody>
      </p:sp>
    </p:spTree>
    <p:extLst>
      <p:ext uri="{BB962C8B-B14F-4D97-AF65-F5344CB8AC3E}">
        <p14:creationId xmlns:p14="http://schemas.microsoft.com/office/powerpoint/2010/main" val="6750721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5678" y="0"/>
            <a:ext cx="9692935" cy="6858000"/>
          </a:xfrm>
          <a:prstGeom prst="rect">
            <a:avLst/>
          </a:prstGeom>
        </p:spPr>
      </p:pic>
      <p:sp>
        <p:nvSpPr>
          <p:cNvPr id="3" name="Obdélník 2"/>
          <p:cNvSpPr/>
          <p:nvPr/>
        </p:nvSpPr>
        <p:spPr>
          <a:xfrm>
            <a:off x="376518" y="375408"/>
            <a:ext cx="11430000" cy="5755422"/>
          </a:xfrm>
          <a:prstGeom prst="rect">
            <a:avLst/>
          </a:prstGeom>
        </p:spPr>
        <p:txBody>
          <a:bodyPr wrap="square">
            <a:spAutoFit/>
          </a:bodyPr>
          <a:lstStyle/>
          <a:p>
            <a:pPr>
              <a:spcAft>
                <a:spcPts val="0"/>
              </a:spcAft>
            </a:pPr>
            <a:r>
              <a:rPr lang="cs-CZ" sz="1600" u="sng" dirty="0">
                <a:latin typeface="Calibri" panose="020F0502020204030204" pitchFamily="34" charset="0"/>
                <a:ea typeface="Calibri" panose="020F0502020204030204" pitchFamily="34" charset="0"/>
                <a:cs typeface="Times New Roman" panose="02020603050405020304" pitchFamily="18" charset="0"/>
              </a:rPr>
              <a:t>Činnost střediska</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Činnost střediska se uskutečňuje ve více oblastech zájmového vzdělávání nebo se zaměřuje na konkrétní oblast zájmového vzdělávání.</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Středisko může poskytovat metodickou, odbornou, popřípadě materiální pomoc účastníkům zájmového vzdělávání, případně školám a školským zařízením.</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Středisko má tyto typy:</a:t>
            </a: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latin typeface="Calibri" panose="020F0502020204030204" pitchFamily="34" charset="0"/>
                <a:ea typeface="Calibri" panose="020F0502020204030204" pitchFamily="34" charset="0"/>
                <a:cs typeface="Calibri" panose="020F0502020204030204" pitchFamily="34" charset="0"/>
              </a:rPr>
              <a:t> dům dětí a mládeže, který uskutečňuje činnost ve více oblastech zájmového vzdělávání,</a:t>
            </a: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latin typeface="Calibri" panose="020F0502020204030204" pitchFamily="34" charset="0"/>
                <a:ea typeface="Calibri" panose="020F0502020204030204" pitchFamily="34" charset="0"/>
                <a:cs typeface="Calibri" panose="020F0502020204030204" pitchFamily="34" charset="0"/>
              </a:rPr>
              <a:t> stanice zájmových činností zaměřená na jednu oblast zájmového vzdělávání.</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Středisko zpravidla vykonává činnost po celý školní rok, a to i ve dnech, kdy neprobíhá školní vyučování.</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cs-CZ" sz="1600" u="sng" dirty="0">
                <a:latin typeface="Calibri" panose="020F0502020204030204" pitchFamily="34" charset="0"/>
                <a:ea typeface="Calibri" panose="020F0502020204030204" pitchFamily="34" charset="0"/>
                <a:cs typeface="Times New Roman" panose="02020603050405020304" pitchFamily="18" charset="0"/>
              </a:rPr>
              <a:t>Činnost klubu</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Klub poskytuje zájmové vzdělávání žákům jedné školy nebo několika škol.</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Klub vykonává činnost ve dnech školního vyučování. Klub může vykonávat činnost i ve dnech, kdy neprobíhá školní vyučování, a to včetně školních prázdnin.</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cs-CZ" sz="1600" u="sng" dirty="0">
                <a:latin typeface="Calibri" panose="020F0502020204030204" pitchFamily="34" charset="0"/>
                <a:ea typeface="Calibri" panose="020F0502020204030204" pitchFamily="34" charset="0"/>
                <a:cs typeface="Times New Roman" panose="02020603050405020304" pitchFamily="18" charset="0"/>
              </a:rPr>
              <a:t>Činnost družiny</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Družina poskytuje zájmové vzdělávání žákům jedné školy nebo několika škol, případně i dětem v přípravné třídě jedné nebo více základních škol a dětem v přípravném stupni jedné nebo více základních škol speciálních.</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Družina vykonává činnost ve dnech školního vyučování a o školních prázdninách. Po projednání se zřizovatelem může ředitel přerušit činnost družiny v době školních prázdnin.</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Družina může vykonávat činnost pro účastníky, nebo účastníky a jejich zákonné zástupce, i ve dnech pracovního volna.</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Družina organizuje zájmové vzdělávání především pro účastníky přihlášené k pravidelné denní docházce.</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Družina umožňuje účastníkům odpočinkové činnosti a přípravu na vyučování.</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 </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66468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5678" y="0"/>
            <a:ext cx="9692935" cy="6858000"/>
          </a:xfrm>
          <a:prstGeom prst="rect">
            <a:avLst/>
          </a:prstGeom>
        </p:spPr>
      </p:pic>
      <p:sp>
        <p:nvSpPr>
          <p:cNvPr id="3" name="Obdélník 2"/>
          <p:cNvSpPr/>
          <p:nvPr/>
        </p:nvSpPr>
        <p:spPr>
          <a:xfrm>
            <a:off x="322730" y="327175"/>
            <a:ext cx="11152094" cy="2308324"/>
          </a:xfrm>
          <a:prstGeom prst="rect">
            <a:avLst/>
          </a:prstGeom>
        </p:spPr>
        <p:txBody>
          <a:bodyPr wrap="square">
            <a:spAutoFit/>
          </a:bodyPr>
          <a:lstStyle/>
          <a:p>
            <a:pPr marL="90170" indent="-90170">
              <a:spcAft>
                <a:spcPts val="0"/>
              </a:spcAft>
            </a:pPr>
            <a:r>
              <a:rPr lang="cs-CZ" sz="1600"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Neformální vzdělávání</a:t>
            </a:r>
          </a:p>
          <a:p>
            <a:pPr>
              <a:spcAft>
                <a:spcPts val="0"/>
              </a:spcAft>
            </a:pPr>
            <a:r>
              <a:rPr lang="cs-CZ" sz="16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600" u="sng" dirty="0">
                <a:latin typeface="Calibri" panose="020F0502020204030204" pitchFamily="34" charset="0"/>
                <a:ea typeface="Calibri" panose="020F0502020204030204" pitchFamily="34" charset="0"/>
                <a:cs typeface="Times New Roman" panose="02020603050405020304" pitchFamily="18" charset="0"/>
              </a:rPr>
              <a:t>Neformální vzdělávání</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Neformální vzdělávání se uskutečňuje mimo formální vzdělávací systém (formální vzdělávání vede k dosažení určitého stupně vzdělání doloženého certifikátem, např. vysvědčením, diplomem) a nevede k ucelenému školskému vzdělání. Jedná se o organizované výchovně vzdělávací aktivity mimo rámec zavedeného oficiálního školského systému, které zájemcům nabízí záměrný rozvoj životních zkušeností, dovedností a postojů, založených na uceleném systému hodnot. Tyto aktivity bývají zpravidla dobrovolné. Organizátory jsou sdružení dětí a mládeže a další nestátní neziskové organizace (NNO), školská zařízení pro zájmové vzdělávání – především střediska volného času, vzdělávací agentury, kluby, kulturní zařízení a další.</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895160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Obrázek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49532" y="0"/>
            <a:ext cx="9692935" cy="6858000"/>
          </a:xfrm>
          <a:prstGeom prst="rect">
            <a:avLst/>
          </a:prstGeom>
        </p:spPr>
      </p:pic>
      <p:sp>
        <p:nvSpPr>
          <p:cNvPr id="4" name="Obdélník 3"/>
          <p:cNvSpPr/>
          <p:nvPr/>
        </p:nvSpPr>
        <p:spPr>
          <a:xfrm>
            <a:off x="2645195" y="2905780"/>
            <a:ext cx="6489700" cy="523220"/>
          </a:xfrm>
          <a:prstGeom prst="rect">
            <a:avLst/>
          </a:prstGeom>
        </p:spPr>
        <p:txBody>
          <a:bodyPr wrap="square">
            <a:spAutoFit/>
          </a:bodyPr>
          <a:lstStyle/>
          <a:p>
            <a:pPr algn="ctr">
              <a:spcAft>
                <a:spcPts val="0"/>
              </a:spcAft>
            </a:pPr>
            <a:r>
              <a:rPr lang="cs-CZ" dirty="0">
                <a:latin typeface="Calibri" panose="020F0502020204030204" pitchFamily="34" charset="0"/>
                <a:ea typeface="Calibri" panose="020F0502020204030204" pitchFamily="34" charset="0"/>
                <a:cs typeface="Times New Roman" panose="02020603050405020304" pitchFamily="18" charset="0"/>
              </a:rPr>
              <a:t>              </a:t>
            </a:r>
            <a:r>
              <a:rPr lang="cs-CZ" sz="2800" b="1" dirty="0">
                <a:latin typeface="Calibri" panose="020F0502020204030204" pitchFamily="34" charset="0"/>
                <a:ea typeface="Calibri" panose="020F0502020204030204" pitchFamily="34" charset="0"/>
                <a:cs typeface="Times New Roman" panose="02020603050405020304" pitchFamily="18" charset="0"/>
              </a:rPr>
              <a:t>Děkuji za pozornost</a:t>
            </a:r>
          </a:p>
        </p:txBody>
      </p:sp>
    </p:spTree>
    <p:extLst>
      <p:ext uri="{BB962C8B-B14F-4D97-AF65-F5344CB8AC3E}">
        <p14:creationId xmlns:p14="http://schemas.microsoft.com/office/powerpoint/2010/main" val="1068034698"/>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Obrázek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5678" y="0"/>
            <a:ext cx="9692935" cy="6858000"/>
          </a:xfrm>
          <a:prstGeom prst="rect">
            <a:avLst/>
          </a:prstGeom>
        </p:spPr>
      </p:pic>
      <p:sp>
        <p:nvSpPr>
          <p:cNvPr id="2" name="Obdélník 1"/>
          <p:cNvSpPr/>
          <p:nvPr/>
        </p:nvSpPr>
        <p:spPr>
          <a:xfrm>
            <a:off x="394446" y="353377"/>
            <a:ext cx="11107271" cy="6247864"/>
          </a:xfrm>
          <a:prstGeom prst="rect">
            <a:avLst/>
          </a:prstGeom>
        </p:spPr>
        <p:txBody>
          <a:bodyPr wrap="square">
            <a:spAutoFit/>
          </a:bodyPr>
          <a:lstStyle/>
          <a:p>
            <a:pPr>
              <a:spcAft>
                <a:spcPts val="0"/>
              </a:spcAft>
            </a:pPr>
            <a:r>
              <a:rPr lang="cs-CZ" b="1" dirty="0">
                <a:solidFill>
                  <a:srgbClr val="002060"/>
                </a:solidFill>
                <a:latin typeface="Calibri" panose="020F0502020204030204" pitchFamily="34" charset="0"/>
                <a:ea typeface="Calibri" panose="020F0502020204030204" pitchFamily="34" charset="0"/>
                <a:cs typeface="Calibri" panose="020F0502020204030204" pitchFamily="34" charset="0"/>
              </a:rPr>
              <a:t>4.1 Předškolní vzdělávání</a:t>
            </a:r>
          </a:p>
          <a:p>
            <a:pPr>
              <a:spcAft>
                <a:spcPts val="0"/>
              </a:spcAft>
            </a:pPr>
            <a:r>
              <a:rPr lang="cs-CZ" sz="1600"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marL="90170" indent="-90170">
              <a:spcAft>
                <a:spcPts val="0"/>
              </a:spcAft>
            </a:pPr>
            <a:r>
              <a:rPr lang="cs-CZ" sz="1600" b="1" dirty="0">
                <a:solidFill>
                  <a:srgbClr val="002060"/>
                </a:solidFill>
                <a:latin typeface="Calibri" panose="020F0502020204030204" pitchFamily="34" charset="0"/>
                <a:ea typeface="Calibri" panose="020F0502020204030204" pitchFamily="34" charset="0"/>
                <a:cs typeface="Calibri" panose="020F0502020204030204" pitchFamily="34" charset="0"/>
              </a:rPr>
              <a:t>Dostupnost a kvalita předškolního vzdělávání</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cs-CZ" sz="1600" u="sng" dirty="0">
                <a:latin typeface="Calibri" panose="020F0502020204030204" pitchFamily="34" charset="0"/>
                <a:ea typeface="Calibri" panose="020F0502020204030204" pitchFamily="34" charset="0"/>
                <a:cs typeface="Times New Roman" panose="02020603050405020304" pitchFamily="18" charset="0"/>
              </a:rPr>
              <a:t>Předškolní vzdělávání pro děti od 2 let</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Novelou školského zákona (§ 34) se stanoví, že předškolní vzdělávání je určeno dětem, které jsou nejméně 2leté. Dále je zakotveno ustanovení, jímž se stanoví povinnost předškolního vzdělávání dítěte, která nastává od 1. září školního roku následujícího po datu, kdy dítě dosáhne pěti let věku, až do doby, kdy dítě zahájí povinnou školní docházku.  </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cs-CZ" sz="1600" u="sng" dirty="0">
                <a:latin typeface="Calibri" panose="020F0502020204030204" pitchFamily="34" charset="0"/>
                <a:ea typeface="Calibri" panose="020F0502020204030204" pitchFamily="34" charset="0"/>
                <a:cs typeface="Times New Roman" panose="02020603050405020304" pitchFamily="18" charset="0"/>
              </a:rPr>
              <a:t>Zápis k předškolnímu vzdělávání</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Zavádí se institut zápisu k předškolnímu vzdělávání, který se týká všech dětí, které mají být přijaty k předškolnímu vzdělávání, a sjednocuje se období, v němž má zápis probíhat, na 2. května až 16. května. </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cs-CZ" sz="1600" u="sng" dirty="0">
                <a:latin typeface="Calibri" panose="020F0502020204030204" pitchFamily="34" charset="0"/>
                <a:ea typeface="Calibri" panose="020F0502020204030204" pitchFamily="34" charset="0"/>
                <a:cs typeface="Times New Roman" panose="02020603050405020304" pitchFamily="18" charset="0"/>
              </a:rPr>
              <a:t>Individuální vzdělávání dítěte</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Jedná se o způsob plnění povinnosti předškolního vzdělávání, které spočívá v individuálním vzdělávání dítěte bez jeho pravidelné účasti ve škole. Skutečnost, zda dítě má být individuálně vzděláváno, závisí na rozhodnutí zákonného zástupce dítěte, není zde tedy „povolovací režim“ ze strany ředitele školy, jako je tomu v případě základního vzdělávání. Vždy by se však mělo jednat o odůvodněné případy, pro které bude dítě vzděláváno individuálním způsobem. </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cs-CZ" sz="1600" u="sng" dirty="0">
                <a:latin typeface="Calibri" panose="020F0502020204030204" pitchFamily="34" charset="0"/>
                <a:ea typeface="Calibri" panose="020F0502020204030204" pitchFamily="34" charset="0"/>
                <a:cs typeface="Times New Roman" panose="02020603050405020304" pitchFamily="18" charset="0"/>
              </a:rPr>
              <a:t>Úplata za předškolní vzdělávání</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V souvislosti se zavedením povinného předškolního vzdělávání dítěte před zahájením povinné školní docházky se rozšiřuje časové období bezúplatného předškolního vzdělávání v mateřských školách s veřejným zřizovatelem, a to pro všechny děti od počátku školního roku, který následuje po datu, kdy dítě dosáhlo pěti let, až do doby, kdy dítě zahájí povinnou školní docházku. </a:t>
            </a:r>
          </a:p>
          <a:p>
            <a:pPr>
              <a:spcAft>
                <a:spcPts val="0"/>
              </a:spcAft>
            </a:pPr>
            <a:r>
              <a:rPr lang="cs-CZ" sz="1600"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600" u="sng" dirty="0">
                <a:latin typeface="Calibri" panose="020F0502020204030204" pitchFamily="34" charset="0"/>
                <a:ea typeface="Calibri" panose="020F0502020204030204" pitchFamily="34" charset="0"/>
                <a:cs typeface="Times New Roman" panose="02020603050405020304" pitchFamily="18" charset="0"/>
              </a:rPr>
              <a:t>Počty dětí v mateřské škole</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04497522"/>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5678" y="0"/>
            <a:ext cx="9692935" cy="6858000"/>
          </a:xfrm>
          <a:prstGeom prst="rect">
            <a:avLst/>
          </a:prstGeom>
        </p:spPr>
      </p:pic>
      <p:sp>
        <p:nvSpPr>
          <p:cNvPr id="3" name="Obdélník 2"/>
          <p:cNvSpPr/>
          <p:nvPr/>
        </p:nvSpPr>
        <p:spPr>
          <a:xfrm>
            <a:off x="277906" y="295777"/>
            <a:ext cx="11376212" cy="3785652"/>
          </a:xfrm>
          <a:prstGeom prst="rect">
            <a:avLst/>
          </a:prstGeom>
        </p:spPr>
        <p:txBody>
          <a:bodyPr wrap="square">
            <a:spAutoFit/>
          </a:bodyPr>
          <a:lstStyle/>
          <a:p>
            <a:pPr marL="90170" indent="-90170">
              <a:spcAft>
                <a:spcPts val="0"/>
              </a:spcAft>
            </a:pPr>
            <a:r>
              <a:rPr lang="cs-CZ" sz="1600"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Klíčové kompetence pro předškolní vzdělávání</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cs-CZ" sz="1600" u="sng" dirty="0">
                <a:latin typeface="Calibri" panose="020F0502020204030204" pitchFamily="34" charset="0"/>
                <a:ea typeface="Calibri" panose="020F0502020204030204" pitchFamily="34" charset="0"/>
                <a:cs typeface="Times New Roman" panose="02020603050405020304" pitchFamily="18" charset="0"/>
              </a:rPr>
              <a:t>Klíčové kompetence</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Klíčové kompetence reprezentují v současném vzdělávání cílovou kategorii, vyjádřenou v podobě výstupů. V kurikulárních dokumentech jsou obecně formulovány jako soubory předpokládaných vědomostí, dovedností, schopností, postojů a hodnot důležitých pro osobní rozvoj </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a uplatnění každého jedince. Jejich pojetí i obsah vychází z hodnot společností přijímaných a z obecně sdílených představ o tom, které kompetence přispívají ke vzdělávání, spokojenému a úspěšnému životu člověka a k posilování funkcí občanské společnosti.</a:t>
            </a:r>
          </a:p>
          <a:p>
            <a:pPr>
              <a:spcAft>
                <a:spcPts val="0"/>
              </a:spcAft>
            </a:pP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Pro etapu předškolního vzdělávání jsou za klíčové považovány tyto kompetence:</a:t>
            </a: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rPr>
              <a:t>1. kompetence k učení</a:t>
            </a: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rPr>
              <a:t>2. kompetence k řešení problémů</a:t>
            </a: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rPr>
              <a:t>3. kompetence komunikativní</a:t>
            </a: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rPr>
              <a:t>4. kompetence sociální a personální</a:t>
            </a: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rPr>
              <a:t>5. kompetence činnostní a občanské</a:t>
            </a:r>
            <a:endParaRPr lang="cs-CZ" sz="16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521786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5678" y="0"/>
            <a:ext cx="9692935" cy="6858000"/>
          </a:xfrm>
          <a:prstGeom prst="rect">
            <a:avLst/>
          </a:prstGeom>
        </p:spPr>
      </p:pic>
      <p:sp>
        <p:nvSpPr>
          <p:cNvPr id="3" name="Obdélník 2"/>
          <p:cNvSpPr/>
          <p:nvPr/>
        </p:nvSpPr>
        <p:spPr>
          <a:xfrm>
            <a:off x="403411" y="276322"/>
            <a:ext cx="11170024" cy="4770537"/>
          </a:xfrm>
          <a:prstGeom prst="rect">
            <a:avLst/>
          </a:prstGeom>
        </p:spPr>
        <p:txBody>
          <a:bodyPr wrap="square">
            <a:spAutoFit/>
          </a:bodyPr>
          <a:lstStyle/>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cs-CZ" sz="1600" u="sng" dirty="0">
                <a:latin typeface="Calibri" panose="020F0502020204030204" pitchFamily="34" charset="0"/>
                <a:ea typeface="Calibri" panose="020F0502020204030204" pitchFamily="34" charset="0"/>
                <a:cs typeface="Times New Roman" panose="02020603050405020304" pitchFamily="18" charset="0"/>
              </a:rPr>
              <a:t>Konkretizované očekávané výstupy</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Materiál „Konkretizované očekávané výstupy“ doplňuje dokument Rámcový vzdělávací program pro předškolní vzdělávání (dále RVP PV). </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Konkretizované očekávané výstupy rozpracovávají a zpřesňují jednotlivé očekávané výstupy v rámci vzdělávacích oblastí v RVP PV, které jsou popsány v optimální úrovni a které lze považovat pro děti na konci předškolního období za žádoucí. </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Konkretizované výstupy upřesňují požadavky na jednotlivé očekávané výstupy v podobě činností a příležitostí tak, aby bylo zcela jasné, co by mělo dítě zpravidla na konci předškolního vzdělávání dokázat. </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S pomocí konkrétních očekávaných výstupů stanoví pedagogové v rámci integrovaných bloků cílenou vzdělávací nabídku, která je pro naplňování očekávaných výstupů smysluplná a účelná. </a:t>
            </a:r>
          </a:p>
          <a:p>
            <a:pPr marL="90170" indent="-90170">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cs-CZ" sz="1600" u="sng" dirty="0">
                <a:latin typeface="Calibri" panose="020F0502020204030204" pitchFamily="34" charset="0"/>
                <a:ea typeface="Calibri" panose="020F0502020204030204" pitchFamily="34" charset="0"/>
                <a:cs typeface="Times New Roman" panose="02020603050405020304" pitchFamily="18" charset="0"/>
              </a:rPr>
              <a:t>Desatero pro rodiče dětí</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Desatero pro rodiče dětí popisuje základní požadavky pro děti předškolního věku, který by mohli využít rodiče.</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Materiál nabízí rodičům dětí předškolního věku základní informace toho, co by mělo jejich dítě zvládnout před vstupem do základní školy. Jsou zde zachyceny jak výchovné, tak vzdělávací předpoklady. Je třeba mít ale na zřeteli, že zrání dítěte je nerovnoměrné, že každé dítě nemusí všech parametrů dosáhnout, ale může se k nim přiblížit.</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Přehled základních dovedností propojuje a sjednocuje cíle rodiny a školy. Proto je velmi důležitá spolupráce rodiny a školy, která se podílí na vzdělávání dítěte.</a:t>
            </a:r>
          </a:p>
          <a:p>
            <a:pPr marL="90170" indent="-90170">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 </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969540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5678" y="0"/>
            <a:ext cx="9692935" cy="6858000"/>
          </a:xfrm>
          <a:prstGeom prst="rect">
            <a:avLst/>
          </a:prstGeom>
        </p:spPr>
      </p:pic>
      <p:sp>
        <p:nvSpPr>
          <p:cNvPr id="3" name="Obdélník 2"/>
          <p:cNvSpPr/>
          <p:nvPr/>
        </p:nvSpPr>
        <p:spPr>
          <a:xfrm>
            <a:off x="313764" y="326482"/>
            <a:ext cx="11465859" cy="6494085"/>
          </a:xfrm>
          <a:prstGeom prst="rect">
            <a:avLst/>
          </a:prstGeom>
        </p:spPr>
        <p:txBody>
          <a:bodyPr wrap="square">
            <a:spAutoFit/>
          </a:bodyPr>
          <a:lstStyle/>
          <a:p>
            <a:pPr>
              <a:spcAft>
                <a:spcPts val="0"/>
              </a:spcAft>
            </a:pPr>
            <a:r>
              <a:rPr lang="cs-CZ" b="1" dirty="0">
                <a:solidFill>
                  <a:srgbClr val="002060"/>
                </a:solidFill>
                <a:latin typeface="Calibri" panose="020F0502020204030204" pitchFamily="34" charset="0"/>
                <a:ea typeface="Calibri" panose="020F0502020204030204" pitchFamily="34" charset="0"/>
                <a:cs typeface="Calibri" panose="020F0502020204030204" pitchFamily="34" charset="0"/>
              </a:rPr>
              <a:t>4.2 Základní vzdělávání</a:t>
            </a:r>
          </a:p>
          <a:p>
            <a:pPr>
              <a:spcAft>
                <a:spcPts val="0"/>
              </a:spcAft>
            </a:pPr>
            <a:r>
              <a:rPr lang="cs-CZ" sz="1600"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marL="90170" indent="-90170">
              <a:spcAft>
                <a:spcPts val="0"/>
              </a:spcAft>
            </a:pPr>
            <a:r>
              <a:rPr lang="cs-CZ" sz="1600"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Plnění povinné školní docházky</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cs-CZ" sz="1600" u="sng" dirty="0">
                <a:latin typeface="Calibri" panose="020F0502020204030204" pitchFamily="34" charset="0"/>
                <a:ea typeface="Calibri" panose="020F0502020204030204" pitchFamily="34" charset="0"/>
                <a:cs typeface="Times New Roman" panose="02020603050405020304" pitchFamily="18" charset="0"/>
              </a:rPr>
              <a:t>Povinná školní docházka</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Školní docházka je povinná po dobu devíti školních roků, nejvýše však do konce školního roku, v němž žák dosáhne sedmnáctého roku věku.</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cs-CZ" sz="1600" u="sng" dirty="0">
                <a:latin typeface="Calibri" panose="020F0502020204030204" pitchFamily="34" charset="0"/>
                <a:ea typeface="Calibri" panose="020F0502020204030204" pitchFamily="34" charset="0"/>
                <a:cs typeface="Times New Roman" panose="02020603050405020304" pitchFamily="18" charset="0"/>
              </a:rPr>
              <a:t>Zákonný zástupce žáka</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Zákonný zástupce je povinen přihlásit dítě k zápisu k povinné školní docházce, a to v době od 1. dubna do 30. dubna kalendářního roku, v němž má dítě zahájit povinnou školní docházku.</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cs-CZ" sz="1600" u="sng" dirty="0">
                <a:latin typeface="Calibri" panose="020F0502020204030204" pitchFamily="34" charset="0"/>
                <a:ea typeface="Calibri" panose="020F0502020204030204" pitchFamily="34" charset="0"/>
                <a:cs typeface="Times New Roman" panose="02020603050405020304" pitchFamily="18" charset="0"/>
              </a:rPr>
              <a:t>Zápis do prvního ročníku</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Místo a dobu zápisu do prvního ročníku základního vzdělávání stanoví ředitel školy, a oznámí to způsobem v místě obvyklým. Ředitel školy také rozhoduje o přijetí dítěte k základnímu vzdělávání. Toto rozhodnutí musí být ve správním řízení.  </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cs-CZ" sz="1600" u="sng" dirty="0">
                <a:latin typeface="Calibri" panose="020F0502020204030204" pitchFamily="34" charset="0"/>
                <a:ea typeface="Calibri" panose="020F0502020204030204" pitchFamily="34" charset="0"/>
                <a:cs typeface="Times New Roman" panose="02020603050405020304" pitchFamily="18" charset="0"/>
              </a:rPr>
              <a:t>Spádová škola</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Žák plní povinnou školní docházku v základní škole zřízené obcí, v níž má žák místo trvalého pobytu (tzv. spádová škola). Pokud obec nezřídí základní školu, zajistí plnění povinné školní docházky v základní škole zřizované jinou obcí.</a:t>
            </a:r>
            <a:endParaRPr lang="cs-CZ" sz="1600" b="1"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Zákonný zástupce si může zvolit i jinou než spádovou školu. Ředitel „nespádové školy“ je potom povinen oznámit tuto skutečnost do konce března řediteli spádové školy.</a:t>
            </a:r>
            <a:endParaRPr lang="cs-CZ" sz="1600" b="1"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Ředitel spádové školy je povinen přednostně přijmout žáky s místem trvalého pobytu v příslušném školském obvodu, a to do výše povoleného počtu žáků uvedené ve školském rejstříku.</a:t>
            </a:r>
            <a:endParaRPr lang="cs-CZ" sz="1600" b="1"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Obecní úřad obce poskytuje škole s dostatečným předstihem před termínem zápisu k povinné školní docházce seznam dětí, pro které je tato škola spádová. </a:t>
            </a:r>
            <a:endParaRPr lang="cs-CZ" sz="1600" b="1" dirty="0">
              <a:latin typeface="Calibri" panose="020F0502020204030204" pitchFamily="34" charset="0"/>
              <a:ea typeface="Calibri" panose="020F0502020204030204" pitchFamily="34" charset="0"/>
              <a:cs typeface="Times New Roman" panose="02020603050405020304" pitchFamily="18" charset="0"/>
            </a:endParaRPr>
          </a:p>
          <a:p>
            <a:pPr marL="144145" indent="-144145">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 </a:t>
            </a:r>
            <a:endParaRPr lang="cs-CZ" sz="16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666999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5678" y="0"/>
            <a:ext cx="9692935" cy="6858000"/>
          </a:xfrm>
          <a:prstGeom prst="rect">
            <a:avLst/>
          </a:prstGeom>
        </p:spPr>
      </p:pic>
      <p:sp>
        <p:nvSpPr>
          <p:cNvPr id="3" name="Obdélník 2"/>
          <p:cNvSpPr/>
          <p:nvPr/>
        </p:nvSpPr>
        <p:spPr>
          <a:xfrm>
            <a:off x="465756" y="77215"/>
            <a:ext cx="11232777" cy="7294305"/>
          </a:xfrm>
          <a:prstGeom prst="rect">
            <a:avLst/>
          </a:prstGeom>
        </p:spPr>
        <p:txBody>
          <a:bodyPr wrap="square">
            <a:spAutoFit/>
          </a:bodyPr>
          <a:lstStyle/>
          <a:p>
            <a:pPr marL="90170" indent="-90170">
              <a:spcAft>
                <a:spcPts val="0"/>
              </a:spcAft>
            </a:pPr>
            <a:r>
              <a:rPr lang="cs-CZ" sz="1600" u="sng" dirty="0">
                <a:latin typeface="Calibri" panose="020F0502020204030204" pitchFamily="34" charset="0"/>
                <a:ea typeface="Calibri" panose="020F0502020204030204" pitchFamily="34" charset="0"/>
                <a:cs typeface="Times New Roman" panose="02020603050405020304" pitchFamily="18" charset="0"/>
              </a:rPr>
              <a:t>Odklad povinné školní docházky</a:t>
            </a:r>
            <a:endParaRPr lang="cs-CZ" sz="1600" b="1"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Není-li dítě tělesně nebo duševně přiměřeně vyspělé a požádá-li o to písemně zákonný zástupce dítěte v době zápisu dítěte k povinné školní docházce, odloží ředitel školy začátek povinné školní docházky o jeden školní rok, pokud je žádost doložena doporučujícím posouzením příslušného školského poradenského zařízení, a odborného lékaře nebo klinického psychologa.  </a:t>
            </a:r>
          </a:p>
          <a:p>
            <a:pPr>
              <a:spcAft>
                <a:spcPts val="0"/>
              </a:spcAft>
            </a:pP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p>
            <a:r>
              <a:rPr lang="cs-CZ" u="sng" dirty="0"/>
              <a:t>Povinná školní docházka v zahraničí</a:t>
            </a:r>
            <a:endParaRPr lang="cs-CZ" dirty="0"/>
          </a:p>
          <a:p>
            <a:r>
              <a:rPr lang="cs-CZ" dirty="0"/>
              <a:t>Žák může plnit povinnou školní docházku také:</a:t>
            </a:r>
          </a:p>
          <a:p>
            <a:r>
              <a:rPr lang="cs-CZ" dirty="0">
                <a:sym typeface="Wingdings 2" panose="05020102010507070707" pitchFamily="18" charset="2"/>
              </a:rPr>
              <a:t></a:t>
            </a:r>
            <a:r>
              <a:rPr lang="cs-CZ" dirty="0"/>
              <a:t> ve škole mimo území České republiky, </a:t>
            </a:r>
          </a:p>
          <a:p>
            <a:r>
              <a:rPr lang="cs-CZ" dirty="0">
                <a:sym typeface="Wingdings 2" panose="05020102010507070707" pitchFamily="18" charset="2"/>
              </a:rPr>
              <a:t></a:t>
            </a:r>
            <a:r>
              <a:rPr lang="cs-CZ" dirty="0"/>
              <a:t> ve škole zřízené při diplomatické misi nebo konzulárním úřadu České republiky (v současné době pouze v Moskvě) nebo </a:t>
            </a:r>
          </a:p>
          <a:p>
            <a:r>
              <a:rPr lang="cs-CZ" dirty="0">
                <a:sym typeface="Wingdings 2" panose="05020102010507070707" pitchFamily="18" charset="2"/>
              </a:rPr>
              <a:t></a:t>
            </a:r>
            <a:r>
              <a:rPr lang="cs-CZ" dirty="0"/>
              <a:t> v evropské škole působící na základě Úmluvy o statutu Evropských škol nebo formou individuální výuky v zahraničí.</a:t>
            </a:r>
          </a:p>
          <a:p>
            <a:pPr>
              <a:spcAft>
                <a:spcPts val="0"/>
              </a:spcAft>
            </a:pP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p>
            <a:r>
              <a:rPr lang="cs-CZ" u="sng" dirty="0"/>
              <a:t>Žák - cizinec</a:t>
            </a:r>
            <a:endParaRPr lang="cs-CZ" dirty="0"/>
          </a:p>
          <a:p>
            <a:r>
              <a:rPr lang="cs-CZ" dirty="0"/>
              <a:t>Povinná školní docházka se vztahuje také na:</a:t>
            </a:r>
          </a:p>
          <a:p>
            <a:r>
              <a:rPr lang="cs-CZ" dirty="0">
                <a:sym typeface="Wingdings 2" panose="05020102010507070707" pitchFamily="18" charset="2"/>
              </a:rPr>
              <a:t></a:t>
            </a:r>
            <a:r>
              <a:rPr lang="cs-CZ" dirty="0"/>
              <a:t> občany jiného členského státu Evropské unie, kteří na území České republiky pobývají déle než 90 dnů,</a:t>
            </a:r>
          </a:p>
          <a:p>
            <a:r>
              <a:rPr lang="cs-CZ" dirty="0">
                <a:sym typeface="Wingdings 2" panose="05020102010507070707" pitchFamily="18" charset="2"/>
              </a:rPr>
              <a:t></a:t>
            </a:r>
            <a:r>
              <a:rPr lang="cs-CZ" dirty="0"/>
              <a:t> na jiné cizince, kteří jsou oprávněni pobývat na území České republiky trvale nebo přechodně po dobu delší než 90 dnů, a </a:t>
            </a:r>
          </a:p>
          <a:p>
            <a:r>
              <a:rPr lang="cs-CZ" dirty="0">
                <a:sym typeface="Wingdings 2" panose="05020102010507070707" pitchFamily="18" charset="2"/>
              </a:rPr>
              <a:t></a:t>
            </a:r>
            <a:r>
              <a:rPr lang="cs-CZ" dirty="0"/>
              <a:t> na účastníky řízení o udělení mezinárodní ochrany (azyl).</a:t>
            </a:r>
          </a:p>
          <a:p>
            <a:pPr>
              <a:spcAft>
                <a:spcPts val="0"/>
              </a:spcAft>
            </a:pP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p>
            <a:r>
              <a:rPr lang="cs-CZ" u="sng" dirty="0"/>
              <a:t>Cíl čtenářské a matematické gramotnosti</a:t>
            </a:r>
            <a:endParaRPr lang="cs-CZ" dirty="0"/>
          </a:p>
          <a:p>
            <a:r>
              <a:rPr lang="cs-CZ" dirty="0"/>
              <a:t>Záměr rozvoje čtenářské a matematické gramotnosti v základním vzdělávání si klade za cíl vytvořit předpoklady pro zvýšení úrovně čtenářské a matematické gramotnosti žáků v České republice. Tyto gramotnosti jsou nezbytnou podmínkou pro rozvoj klíčových kompetencí i pro dosažení dalších důležitých cílů vzdělávání a odborné přípravy.  </a:t>
            </a:r>
          </a:p>
          <a:p>
            <a:r>
              <a:rPr lang="cs-CZ" dirty="0"/>
              <a:t>Záměr rozvoje gramotností se opírá o předpoklad, že získávání určitých základních dovedností „na školní úrovni je zásadní pro rozvoj klíčových kompetencí v rámci kontinuity celoživotního učení </a:t>
            </a:r>
            <a:r>
              <a:rPr lang="cs-CZ" baseline="30000" dirty="0"/>
              <a:t>1</a:t>
            </a:r>
            <a:r>
              <a:rPr lang="cs-CZ" dirty="0"/>
              <a:t>“. </a:t>
            </a:r>
          </a:p>
          <a:p>
            <a:pPr>
              <a:spcAft>
                <a:spcPts val="0"/>
              </a:spcAft>
            </a:pP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276028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5678" y="0"/>
            <a:ext cx="9692935" cy="6858000"/>
          </a:xfrm>
          <a:prstGeom prst="rect">
            <a:avLst/>
          </a:prstGeom>
        </p:spPr>
      </p:pic>
      <p:sp>
        <p:nvSpPr>
          <p:cNvPr id="3" name="Obdélník 2"/>
          <p:cNvSpPr/>
          <p:nvPr/>
        </p:nvSpPr>
        <p:spPr>
          <a:xfrm>
            <a:off x="277905" y="163931"/>
            <a:ext cx="11519647" cy="4790799"/>
          </a:xfrm>
          <a:prstGeom prst="rect">
            <a:avLst/>
          </a:prstGeom>
        </p:spPr>
        <p:txBody>
          <a:bodyPr wrap="square">
            <a:spAutoFit/>
          </a:bodyPr>
          <a:lstStyle/>
          <a:p>
            <a:pPr marL="90170" indent="-90170">
              <a:spcAft>
                <a:spcPts val="0"/>
              </a:spcAft>
            </a:pPr>
            <a:r>
              <a:rPr lang="cs-CZ" sz="1600"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Vzdělávání nadaných dětí a žáků</a:t>
            </a:r>
          </a:p>
          <a:p>
            <a:pPr marL="90170" indent="-90170">
              <a:spcAft>
                <a:spcPts val="0"/>
              </a:spcAft>
            </a:pP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600" u="sng" dirty="0">
                <a:latin typeface="Calibri" panose="020F0502020204030204" pitchFamily="34" charset="0"/>
                <a:ea typeface="Calibri" panose="020F0502020204030204" pitchFamily="34" charset="0"/>
                <a:cs typeface="Times New Roman" panose="02020603050405020304" pitchFamily="18" charset="0"/>
              </a:rPr>
              <a:t>Vzdělávání nadaných dětí</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Mateřská škola vytváří podmínky pro rozvoj nadání dětí. K rozvoji nadání dětí lze uskutečňovat rozšířenou výuku některých předmětů nebo skupin předmětů.</a:t>
            </a:r>
          </a:p>
          <a:p>
            <a:pPr>
              <a:spcAft>
                <a:spcPts val="0"/>
              </a:spcAft>
            </a:pPr>
            <a:endParaRPr lang="cs-CZ" sz="1600" dirty="0">
              <a:latin typeface="Calibri" panose="020F0502020204030204" pitchFamily="34" charset="0"/>
              <a:ea typeface="Calibri" panose="020F0502020204030204" pitchFamily="34" charset="0"/>
              <a:cs typeface="Times New Roman" panose="02020603050405020304" pitchFamily="18" charset="0"/>
            </a:endParaRPr>
          </a:p>
          <a:p>
            <a:r>
              <a:rPr lang="cs-CZ" sz="1600" u="sng" dirty="0"/>
              <a:t>Žák mimořádně nadaný</a:t>
            </a:r>
            <a:endParaRPr lang="cs-CZ" sz="1600" dirty="0"/>
          </a:p>
          <a:p>
            <a:r>
              <a:rPr lang="cs-CZ" sz="1600" dirty="0"/>
              <a:t>Žákem mimořádně nadaným je takový jedinec, jehož rozložení schopností dosahuje mimořádné úrovně při vysoké tvořivosti v celém okruhu činností nebo v jednotlivých rozumových oblastech, pohybových, uměleckých a sociálních dovednostech. V oblasti rozumových schopností je nadaným žákem takový žák, u kterého bylo jeho mimořádné nadání potvrzeno na základě pedagogicko-psychologického vyšetření. </a:t>
            </a:r>
          </a:p>
          <a:p>
            <a:r>
              <a:rPr lang="cs-CZ" sz="1600" dirty="0"/>
              <a:t>V procesu úpravy vzdělávání žáků se využívají zejména tyto postupy: </a:t>
            </a:r>
          </a:p>
          <a:p>
            <a:r>
              <a:rPr lang="cs-CZ" sz="1600" dirty="0">
                <a:sym typeface="Wingdings 2" panose="05020102010507070707" pitchFamily="18" charset="2"/>
              </a:rPr>
              <a:t></a:t>
            </a:r>
            <a:r>
              <a:rPr lang="cs-CZ" sz="1600" dirty="0"/>
              <a:t> přeřazení do vyššího ročníku bez absolvování předchozího ročníku,</a:t>
            </a:r>
          </a:p>
          <a:p>
            <a:r>
              <a:rPr lang="cs-CZ" sz="1600" dirty="0">
                <a:sym typeface="Wingdings 2" panose="05020102010507070707" pitchFamily="18" charset="2"/>
              </a:rPr>
              <a:t></a:t>
            </a:r>
            <a:r>
              <a:rPr lang="cs-CZ" sz="1600" dirty="0"/>
              <a:t> rozšířená výuku některého předmětu nebo skupin předmětů,</a:t>
            </a:r>
          </a:p>
          <a:p>
            <a:r>
              <a:rPr lang="cs-CZ" sz="1600" dirty="0">
                <a:sym typeface="Wingdings 2" panose="05020102010507070707" pitchFamily="18" charset="2"/>
              </a:rPr>
              <a:t></a:t>
            </a:r>
            <a:r>
              <a:rPr lang="cs-CZ" sz="1600" dirty="0"/>
              <a:t> individuální vzdělávací plán,</a:t>
            </a:r>
          </a:p>
          <a:p>
            <a:r>
              <a:rPr lang="cs-CZ" sz="1600" dirty="0">
                <a:sym typeface="Wingdings 2" panose="05020102010507070707" pitchFamily="18" charset="2"/>
              </a:rPr>
              <a:t></a:t>
            </a:r>
            <a:r>
              <a:rPr lang="cs-CZ" sz="1600" dirty="0"/>
              <a:t> obohacování učiva (v rovině rozšiřování, prohlubování),</a:t>
            </a:r>
          </a:p>
          <a:p>
            <a:r>
              <a:rPr lang="cs-CZ" sz="1600" dirty="0">
                <a:sym typeface="Wingdings 2" panose="05020102010507070707" pitchFamily="18" charset="2"/>
              </a:rPr>
              <a:t></a:t>
            </a:r>
            <a:r>
              <a:rPr lang="cs-CZ" sz="1600" dirty="0"/>
              <a:t> akcelerace učiva.</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 </a:t>
            </a:r>
          </a:p>
          <a:p>
            <a:pPr>
              <a:lnSpc>
                <a:spcPct val="115000"/>
              </a:lnSpc>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rPr>
              <a:t> </a:t>
            </a:r>
            <a:endParaRPr lang="cs-CZ" sz="16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169388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5678" y="0"/>
            <a:ext cx="9692935" cy="6858000"/>
          </a:xfrm>
          <a:prstGeom prst="rect">
            <a:avLst/>
          </a:prstGeom>
        </p:spPr>
      </p:pic>
      <p:sp>
        <p:nvSpPr>
          <p:cNvPr id="3" name="Obdélník 2"/>
          <p:cNvSpPr/>
          <p:nvPr/>
        </p:nvSpPr>
        <p:spPr>
          <a:xfrm>
            <a:off x="421341" y="323724"/>
            <a:ext cx="11528612" cy="5755422"/>
          </a:xfrm>
          <a:prstGeom prst="rect">
            <a:avLst/>
          </a:prstGeom>
        </p:spPr>
        <p:txBody>
          <a:bodyPr wrap="square">
            <a:spAutoFit/>
          </a:bodyPr>
          <a:lstStyle/>
          <a:p>
            <a:pPr marL="90170" indent="-90170">
              <a:spcAft>
                <a:spcPts val="0"/>
              </a:spcAft>
            </a:pPr>
            <a:r>
              <a:rPr lang="cs-CZ" sz="1600"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Přijímání žáků do středních škol</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cs-CZ" sz="1600" u="sng" dirty="0">
                <a:latin typeface="Calibri" panose="020F0502020204030204" pitchFamily="34" charset="0"/>
                <a:ea typeface="Calibri" panose="020F0502020204030204" pitchFamily="34" charset="0"/>
                <a:cs typeface="Times New Roman" panose="02020603050405020304" pitchFamily="18" charset="0"/>
              </a:rPr>
              <a:t> Novinky v přijímacím řízení</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Novinkou v přijímacím řízení ve školním roce 2016/2017 bude zejména:</a:t>
            </a: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latin typeface="Calibri" panose="020F0502020204030204" pitchFamily="34" charset="0"/>
                <a:ea typeface="Calibri" panose="020F0502020204030204" pitchFamily="34" charset="0"/>
                <a:cs typeface="Calibri" panose="020F0502020204030204" pitchFamily="34" charset="0"/>
              </a:rPr>
              <a:t> sjednocení termínu pro předkládání přihlášek ke střednímu vzdělávání do oborů vzdělání bez talentové zkoušky na 1. března na první kolo přijímacího řízení,</a:t>
            </a: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latin typeface="Calibri" panose="020F0502020204030204" pitchFamily="34" charset="0"/>
                <a:ea typeface="Calibri" panose="020F0502020204030204" pitchFamily="34" charset="0"/>
                <a:cs typeface="Calibri" panose="020F0502020204030204" pitchFamily="34" charset="0"/>
              </a:rPr>
              <a:t> konání povinné jednotné zkoušky v oborech s maturitní zkouškou (s výjimkou oborů zkráceného studia a oborů vzdělání skupiny oborů 82 Umění a užité umění), a to pro všechny formy vzdělávání,</a:t>
            </a: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latin typeface="Calibri" panose="020F0502020204030204" pitchFamily="34" charset="0"/>
                <a:ea typeface="Calibri" panose="020F0502020204030204" pitchFamily="34" charset="0"/>
                <a:cs typeface="Calibri" panose="020F0502020204030204" pitchFamily="34" charset="0"/>
              </a:rPr>
              <a:t> přípravu zadání testů jednotné zkoušky, jejich distribuci, zpracování a hodnocení výsledků testů zajistí Centrum pro zjišťování výsledků vzdělávání (Centrum). Pro tento účel předává údaje z přihlášky uchazečů o přijetí do oborů vzdělání s maturitní zkouškou škola Centru pro zjišťování výsledků vzdělávání způsobem stanoveným prováděcím právním předpisem.</a:t>
            </a: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latin typeface="Calibri" panose="020F0502020204030204" pitchFamily="34" charset="0"/>
                <a:ea typeface="Calibri" panose="020F0502020204030204" pitchFamily="34" charset="0"/>
                <a:cs typeface="Calibri" panose="020F0502020204030204" pitchFamily="34" charset="0"/>
              </a:rPr>
              <a:t> jednotné zkoušky se konají formou jednotných písemných testů z předmětů Český jazyk a literatura a Matematika a její aplikace v rozsahu stanoveném Rámcovým vzdělávacím programem pro základní vzdělávání,</a:t>
            </a: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latin typeface="Calibri" panose="020F0502020204030204" pitchFamily="34" charset="0"/>
                <a:ea typeface="Calibri" panose="020F0502020204030204" pitchFamily="34" charset="0"/>
                <a:cs typeface="Calibri" panose="020F0502020204030204" pitchFamily="34" charset="0"/>
              </a:rPr>
              <a:t> jednotná zkouška se koná podle § 60c odst. 1 školského zákona v prvním kole přijímacího řízení, ve 2 termínech, které stanoví MŠMT do 30. září předchozího kalendářního roku a zveřejní způsobem umožňujícím dálkový přístup,</a:t>
            </a: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latin typeface="Calibri" panose="020F0502020204030204" pitchFamily="34" charset="0"/>
                <a:ea typeface="Calibri" panose="020F0502020204030204" pitchFamily="34" charset="0"/>
                <a:cs typeface="Calibri" panose="020F0502020204030204" pitchFamily="34" charset="0"/>
              </a:rPr>
              <a:t> jednotné testy budou vyhodnoceny centrálně a zaslány bezplatně školám,</a:t>
            </a: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latin typeface="Calibri" panose="020F0502020204030204" pitchFamily="34" charset="0"/>
                <a:ea typeface="Calibri" panose="020F0502020204030204" pitchFamily="34" charset="0"/>
                <a:cs typeface="Calibri" panose="020F0502020204030204" pitchFamily="34" charset="0"/>
              </a:rPr>
              <a:t> školy hodnocení jednotné zkoušky zapracují v celkovém hodnocení splnění kritérií přijímacího řízení uchazečem; hodnocení jednotné zkoušky se podílí na hodnocení uchazeče nejméně 60 % a v případě přijímacího řízení do oborů vzdělání Gymnázium se sportovní přípravou nejméně 40 %,</a:t>
            </a: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latin typeface="Calibri" panose="020F0502020204030204" pitchFamily="34" charset="0"/>
                <a:ea typeface="Calibri" panose="020F0502020204030204" pitchFamily="34" charset="0"/>
                <a:cs typeface="Calibri" panose="020F0502020204030204" pitchFamily="34" charset="0"/>
              </a:rPr>
              <a:t> v oboru vzdělání Gymnázium se sportovní přípravou se konávají talentové zkoušky v pracovních dnech od 2. ledna a nově do 15. února</a:t>
            </a:r>
            <a:r>
              <a:rPr lang="cs-CZ" sz="1600" dirty="0">
                <a:solidFill>
                  <a:srgbClr val="FF0000"/>
                </a:solidFill>
                <a:latin typeface="Calibri" panose="020F0502020204030204" pitchFamily="34" charset="0"/>
                <a:ea typeface="Calibri" panose="020F0502020204030204" pitchFamily="34" charset="0"/>
                <a:cs typeface="Calibri" panose="020F0502020204030204" pitchFamily="34" charset="0"/>
              </a:rPr>
              <a:t>.,</a:t>
            </a:r>
            <a:endParaRPr lang="cs-CZ" sz="1600" dirty="0">
              <a:latin typeface="Calibri" panose="020F0502020204030204" pitchFamily="34" charset="0"/>
              <a:ea typeface="Calibri" panose="020F0502020204030204" pitchFamily="34" charset="0"/>
              <a:cs typeface="Calibri" panose="020F0502020204030204" pitchFamily="34" charset="0"/>
            </a:endParaRP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latin typeface="Calibri" panose="020F0502020204030204" pitchFamily="34" charset="0"/>
                <a:ea typeface="Calibri" panose="020F0502020204030204" pitchFamily="34" charset="0"/>
                <a:cs typeface="Calibri" panose="020F0502020204030204" pitchFamily="34" charset="0"/>
              </a:rPr>
              <a:t> mění se termín pro přijímací zkoušky (jednotné i školní) do oborů vzdělání bez talentové zkoušky v prvním kole přijímacího řízení - konají se v pracovních dnech v období od 12. dubna do 28. dubna.</a:t>
            </a:r>
            <a:endParaRPr lang="cs-CZ" sz="16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577415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5678" y="0"/>
            <a:ext cx="9692935" cy="6858000"/>
          </a:xfrm>
          <a:prstGeom prst="rect">
            <a:avLst/>
          </a:prstGeom>
        </p:spPr>
      </p:pic>
      <p:sp>
        <p:nvSpPr>
          <p:cNvPr id="3" name="Obdélník 2"/>
          <p:cNvSpPr/>
          <p:nvPr/>
        </p:nvSpPr>
        <p:spPr>
          <a:xfrm>
            <a:off x="331694" y="239487"/>
            <a:ext cx="11358282" cy="3785652"/>
          </a:xfrm>
          <a:prstGeom prst="rect">
            <a:avLst/>
          </a:prstGeom>
        </p:spPr>
        <p:txBody>
          <a:bodyPr wrap="square">
            <a:spAutoFit/>
          </a:bodyPr>
          <a:lstStyle/>
          <a:p>
            <a:pPr>
              <a:spcAft>
                <a:spcPts val="0"/>
              </a:spcAft>
            </a:pPr>
            <a:r>
              <a:rPr lang="cs-CZ" b="1" dirty="0">
                <a:solidFill>
                  <a:srgbClr val="002060"/>
                </a:solidFill>
                <a:latin typeface="Calibri" panose="020F0502020204030204" pitchFamily="34" charset="0"/>
                <a:ea typeface="Calibri" panose="020F0502020204030204" pitchFamily="34" charset="0"/>
                <a:cs typeface="Calibri" panose="020F0502020204030204" pitchFamily="34" charset="0"/>
              </a:rPr>
              <a:t>4.3 Základní umělecké vzdělávání</a:t>
            </a:r>
          </a:p>
          <a:p>
            <a:pPr>
              <a:spcAft>
                <a:spcPts val="0"/>
              </a:spcAft>
            </a:pPr>
            <a:r>
              <a:rPr lang="cs-CZ" sz="1600"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marL="90170" indent="-90170">
              <a:spcAft>
                <a:spcPts val="0"/>
              </a:spcAft>
            </a:pPr>
            <a:r>
              <a:rPr lang="cs-CZ" sz="1600"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Umělecké obory v základním uměleckém vzdělávání </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 </a:t>
            </a:r>
          </a:p>
          <a:p>
            <a:pPr marL="90170" indent="-90170">
              <a:spcAft>
                <a:spcPts val="0"/>
              </a:spcAft>
            </a:pPr>
            <a:r>
              <a:rPr lang="cs-CZ" sz="1600" u="sng" dirty="0">
                <a:solidFill>
                  <a:srgbClr val="002060"/>
                </a:solidFill>
                <a:latin typeface="Calibri" panose="020F0502020204030204" pitchFamily="34" charset="0"/>
                <a:ea typeface="Calibri" panose="020F0502020204030204" pitchFamily="34" charset="0"/>
                <a:cs typeface="Times New Roman" panose="02020603050405020304" pitchFamily="18" charset="0"/>
              </a:rPr>
              <a:t>Umělecké obory v základním uměleckém vzdělávání </a:t>
            </a:r>
            <a:endParaRPr lang="cs-CZ" sz="1600" b="1"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Základní umělecké vzdělávání poskytuje základy vzdělání v oboru</a:t>
            </a:r>
            <a:r>
              <a:rPr lang="cs-CZ" sz="1600" dirty="0">
                <a:solidFill>
                  <a:srgbClr val="FF0000"/>
                </a:solidFill>
                <a:latin typeface="Calibri" panose="020F0502020204030204" pitchFamily="34" charset="0"/>
                <a:ea typeface="Calibri" panose="020F0502020204030204" pitchFamily="34" charset="0"/>
                <a:cs typeface="Times New Roman" panose="02020603050405020304" pitchFamily="18" charset="0"/>
              </a:rPr>
              <a:t>:</a:t>
            </a:r>
            <a:r>
              <a:rPr lang="cs-CZ" sz="1600" dirty="0">
                <a:latin typeface="Calibri" panose="020F0502020204030204" pitchFamily="34" charset="0"/>
                <a:ea typeface="Calibri" panose="020F0502020204030204" pitchFamily="34" charset="0"/>
                <a:cs typeface="Times New Roman" panose="02020603050405020304" pitchFamily="18" charset="0"/>
              </a:rPr>
              <a:t> </a:t>
            </a: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latin typeface="Calibri" panose="020F0502020204030204" pitchFamily="34" charset="0"/>
                <a:ea typeface="Calibri" panose="020F0502020204030204" pitchFamily="34" charset="0"/>
                <a:cs typeface="Calibri" panose="020F0502020204030204" pitchFamily="34" charset="0"/>
              </a:rPr>
              <a:t> hudebním, </a:t>
            </a: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latin typeface="Calibri" panose="020F0502020204030204" pitchFamily="34" charset="0"/>
                <a:ea typeface="Calibri" panose="020F0502020204030204" pitchFamily="34" charset="0"/>
                <a:cs typeface="Calibri" panose="020F0502020204030204" pitchFamily="34" charset="0"/>
              </a:rPr>
              <a:t> výtvarném,</a:t>
            </a: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latin typeface="Calibri" panose="020F0502020204030204" pitchFamily="34" charset="0"/>
                <a:ea typeface="Calibri" panose="020F0502020204030204" pitchFamily="34" charset="0"/>
                <a:cs typeface="Calibri" panose="020F0502020204030204" pitchFamily="34" charset="0"/>
              </a:rPr>
              <a:t> literárně dramatickém a</a:t>
            </a: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latin typeface="Calibri" panose="020F0502020204030204" pitchFamily="34" charset="0"/>
                <a:ea typeface="Calibri" panose="020F0502020204030204" pitchFamily="34" charset="0"/>
                <a:cs typeface="Calibri" panose="020F0502020204030204" pitchFamily="34" charset="0"/>
              </a:rPr>
              <a:t> tanečním.</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V případě hudebního oboru je vzdělávací obsah produktivní složky dále rozpracován do tzv. vzdělávacích zaměření (Hudební interpretace a tvorba, Hra na klávesové nástroje, Hra na smyčcové nástroje, …)</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Samostatný segment představuje Multimediální tvorba, která je v prostředí základního uměleckého vzdělávání chápána jednak jako prostředek (nástroj) umělecké tvorby, jednak jako výsledek uměleckého procesu – hotový tvar uměleckého vyjádření.  </a:t>
            </a:r>
          </a:p>
          <a:p>
            <a:pPr marL="90170" indent="-90170">
              <a:spcAft>
                <a:spcPts val="0"/>
              </a:spcAft>
            </a:pPr>
            <a:r>
              <a:rPr lang="cs-CZ" sz="1600" i="1" dirty="0">
                <a:solidFill>
                  <a:srgbClr val="244061"/>
                </a:solidFill>
                <a:latin typeface="Calibri" panose="020F0502020204030204" pitchFamily="34" charset="0"/>
                <a:ea typeface="Calibri" panose="020F0502020204030204" pitchFamily="34" charset="0"/>
                <a:cs typeface="Times New Roman" panose="02020603050405020304" pitchFamily="18" charset="0"/>
              </a:rPr>
              <a:t> </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52977220"/>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C4EDA0DCBE70AC4DB1FC961A03DB1C2B" ma:contentTypeVersion="2" ma:contentTypeDescription="Vytvoří nový dokument" ma:contentTypeScope="" ma:versionID="79d80f5a8d9b1880e16628d2d77604b1">
  <xsd:schema xmlns:xsd="http://www.w3.org/2001/XMLSchema" xmlns:xs="http://www.w3.org/2001/XMLSchema" xmlns:p="http://schemas.microsoft.com/office/2006/metadata/properties" xmlns:ns2="4ed50015-f427-4bca-b79c-7b0ef9a9fc90" targetNamespace="http://schemas.microsoft.com/office/2006/metadata/properties" ma:root="true" ma:fieldsID="d9ba6b0bd217f720d8783e561c27e613" ns2:_="">
    <xsd:import namespace="4ed50015-f427-4bca-b79c-7b0ef9a9fc90"/>
    <xsd:element name="properties">
      <xsd:complexType>
        <xsd:sequence>
          <xsd:element name="documentManagement">
            <xsd:complexType>
              <xsd:all>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ed50015-f427-4bca-b79c-7b0ef9a9fc90" elementFormDefault="qualified">
    <xsd:import namespace="http://schemas.microsoft.com/office/2006/documentManagement/types"/>
    <xsd:import namespace="http://schemas.microsoft.com/office/infopath/2007/PartnerControls"/>
    <xsd:element name="SharedWithUsers" ma:index="8" nillable="true" ma:displayName="Sdílí se s"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dílené s podrobnostmi"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08A18AF-1A90-4EAB-BCD3-DD9ADD3B51F2}">
  <ds:schemaRefs>
    <ds:schemaRef ds:uri="http://schemas.microsoft.com/office/2006/metadata/properties"/>
    <ds:schemaRef ds:uri="http://www.w3.org/XML/1998/namespace"/>
    <ds:schemaRef ds:uri="http://purl.org/dc/dcmitype/"/>
    <ds:schemaRef ds:uri="http://schemas.microsoft.com/office/infopath/2007/PartnerControls"/>
    <ds:schemaRef ds:uri="http://schemas.microsoft.com/office/2006/documentManagement/types"/>
    <ds:schemaRef ds:uri="http://purl.org/dc/elements/1.1/"/>
    <ds:schemaRef ds:uri="http://schemas.openxmlformats.org/package/2006/metadata/core-properties"/>
    <ds:schemaRef ds:uri="4ed50015-f427-4bca-b79c-7b0ef9a9fc90"/>
    <ds:schemaRef ds:uri="http://purl.org/dc/terms/"/>
  </ds:schemaRefs>
</ds:datastoreItem>
</file>

<file path=customXml/itemProps2.xml><?xml version="1.0" encoding="utf-8"?>
<ds:datastoreItem xmlns:ds="http://schemas.openxmlformats.org/officeDocument/2006/customXml" ds:itemID="{154D9D48-0BAC-43E5-9ADC-0BD14AD6CE6B}">
  <ds:schemaRefs>
    <ds:schemaRef ds:uri="http://schemas.microsoft.com/sharepoint/v3/contenttype/forms"/>
  </ds:schemaRefs>
</ds:datastoreItem>
</file>

<file path=customXml/itemProps3.xml><?xml version="1.0" encoding="utf-8"?>
<ds:datastoreItem xmlns:ds="http://schemas.openxmlformats.org/officeDocument/2006/customXml" ds:itemID="{0A8BA867-A89C-4CDC-9809-82CC581FFB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ed50015-f427-4bca-b79c-7b0ef9a9fc9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279</TotalTime>
  <Words>365</Words>
  <Application>Microsoft Office PowerPoint</Application>
  <PresentationFormat>Širokoúhlá obrazovka</PresentationFormat>
  <Paragraphs>174</Paragraphs>
  <Slides>15</Slides>
  <Notes>0</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15</vt:i4>
      </vt:variant>
    </vt:vector>
  </HeadingPairs>
  <TitlesOfParts>
    <vt:vector size="22" baseType="lpstr">
      <vt:lpstr>Arial</vt:lpstr>
      <vt:lpstr>Calibri</vt:lpstr>
      <vt:lpstr>Calibri Light</vt:lpstr>
      <vt:lpstr>Cambria</vt:lpstr>
      <vt:lpstr>Times New Roman</vt:lpstr>
      <vt:lpstr>Wingdings 2</vt:lpstr>
      <vt:lpstr>Motiv Office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NIDV</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Lehmann Jakub</dc:creator>
  <cp:lastModifiedBy>PC</cp:lastModifiedBy>
  <cp:revision>29</cp:revision>
  <dcterms:created xsi:type="dcterms:W3CDTF">2016-08-03T13:16:34Z</dcterms:created>
  <dcterms:modified xsi:type="dcterms:W3CDTF">2017-03-03T12:50:55Z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0x010100C4EDA0DCBE70AC4DB1FC961A03DB1C2B</vt:lpwstr>
  </property>
</Properties>
</file>