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3" r:id="rId5"/>
    <p:sldId id="257"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62" r:id="rId2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8" autoAdjust="0"/>
    <p:restoredTop sz="94660"/>
  </p:normalViewPr>
  <p:slideViewPr>
    <p:cSldViewPr snapToGrid="0">
      <p:cViewPr varScale="1">
        <p:scale>
          <a:sx n="107" d="100"/>
          <a:sy n="107" d="100"/>
        </p:scale>
        <p:origin x="138"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7BE08DF0-73CB-434D-8405-20C03FEDF87A}" type="datetimeFigureOut">
              <a:rPr lang="cs-CZ" smtClean="0"/>
              <a:t>3.3.2017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4013712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BE08DF0-73CB-434D-8405-20C03FEDF87A}" type="datetimeFigureOut">
              <a:rPr lang="cs-CZ" smtClean="0"/>
              <a:t>3.3.2017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1730165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BE08DF0-73CB-434D-8405-20C03FEDF87A}" type="datetimeFigureOut">
              <a:rPr lang="cs-CZ" smtClean="0"/>
              <a:t>3.3.2017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627941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BE08DF0-73CB-434D-8405-20C03FEDF87A}" type="datetimeFigureOut">
              <a:rPr lang="cs-CZ" smtClean="0"/>
              <a:t>3.3.2017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4122769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7BE08DF0-73CB-434D-8405-20C03FEDF87A}" type="datetimeFigureOut">
              <a:rPr lang="cs-CZ" smtClean="0"/>
              <a:t>3.3.2017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1051243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7BE08DF0-73CB-434D-8405-20C03FEDF87A}" type="datetimeFigureOut">
              <a:rPr lang="cs-CZ" smtClean="0"/>
              <a:t>3.3.2017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123605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7BE08DF0-73CB-434D-8405-20C03FEDF87A}" type="datetimeFigureOut">
              <a:rPr lang="cs-CZ" smtClean="0"/>
              <a:t>3.3.2017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1498646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7BE08DF0-73CB-434D-8405-20C03FEDF87A}" type="datetimeFigureOut">
              <a:rPr lang="cs-CZ" smtClean="0"/>
              <a:t>3.3.2017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78487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BE08DF0-73CB-434D-8405-20C03FEDF87A}" type="datetimeFigureOut">
              <a:rPr lang="cs-CZ" smtClean="0"/>
              <a:t>3.3.2017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2505800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7BE08DF0-73CB-434D-8405-20C03FEDF87A}" type="datetimeFigureOut">
              <a:rPr lang="cs-CZ" smtClean="0"/>
              <a:t>3.3.2017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204077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7BE08DF0-73CB-434D-8405-20C03FEDF87A}" type="datetimeFigureOut">
              <a:rPr lang="cs-CZ" smtClean="0"/>
              <a:t>3.3.2017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3A9F3B1-D834-4C5C-8CC7-F573C9FC4AF7}" type="slidenum">
              <a:rPr lang="cs-CZ" smtClean="0"/>
              <a:t>‹#›</a:t>
            </a:fld>
            <a:endParaRPr lang="cs-CZ"/>
          </a:p>
        </p:txBody>
      </p:sp>
    </p:spTree>
    <p:extLst>
      <p:ext uri="{BB962C8B-B14F-4D97-AF65-F5344CB8AC3E}">
        <p14:creationId xmlns:p14="http://schemas.microsoft.com/office/powerpoint/2010/main" val="2490592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08DF0-73CB-434D-8405-20C03FEDF87A}" type="datetimeFigureOut">
              <a:rPr lang="cs-CZ" smtClean="0"/>
              <a:t>3.3.2017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9F3B1-D834-4C5C-8CC7-F573C9FC4AF7}" type="slidenum">
              <a:rPr lang="cs-CZ" smtClean="0"/>
              <a:t>‹#›</a:t>
            </a:fld>
            <a:endParaRPr lang="cs-CZ"/>
          </a:p>
        </p:txBody>
      </p:sp>
    </p:spTree>
    <p:extLst>
      <p:ext uri="{BB962C8B-B14F-4D97-AF65-F5344CB8AC3E}">
        <p14:creationId xmlns:p14="http://schemas.microsoft.com/office/powerpoint/2010/main" val="4294803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mpsv.cz/ppropo.asp?ID=z262_2006_2#par38" TargetMode="External"/><Relationship Id="rId2" Type="http://schemas.openxmlformats.org/officeDocument/2006/relationships/image" Target="../media/image2.jpg"/><Relationship Id="rId1" Type="http://schemas.openxmlformats.org/officeDocument/2006/relationships/slideLayout" Target="../slideLayouts/slideLayout7.xml"/><Relationship Id="rId6" Type="http://schemas.openxmlformats.org/officeDocument/2006/relationships/hyperlink" Target="http://www.mpsv.cz/ppropo.asp?ID=z262_2006_5#par108" TargetMode="External"/><Relationship Id="rId5" Type="http://schemas.openxmlformats.org/officeDocument/2006/relationships/hyperlink" Target="http://www.mpsv.cz/ppropo.asp?ID=z262_2006_13#par322" TargetMode="External"/><Relationship Id="rId4" Type="http://schemas.openxmlformats.org/officeDocument/2006/relationships/hyperlink" Target="http://www.mpsv.cz/ppropo.asp?ID=z262_2006_2#par46"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2401" y="138499"/>
            <a:ext cx="9824867" cy="6858000"/>
          </a:xfrm>
          <a:prstGeom prst="rect">
            <a:avLst/>
          </a:prstGeom>
        </p:spPr>
      </p:pic>
      <p:sp>
        <p:nvSpPr>
          <p:cNvPr id="2" name="Obdélník 1"/>
          <p:cNvSpPr/>
          <p:nvPr/>
        </p:nvSpPr>
        <p:spPr>
          <a:xfrm>
            <a:off x="2216697" y="2905780"/>
            <a:ext cx="7868051" cy="1938992"/>
          </a:xfrm>
          <a:prstGeom prst="rect">
            <a:avLst/>
          </a:prstGeom>
        </p:spPr>
        <p:txBody>
          <a:bodyPr wrap="none">
            <a:spAutoFit/>
          </a:bodyPr>
          <a:lstStyle/>
          <a:p>
            <a:r>
              <a:rPr lang="cs-CZ" sz="4000" b="1" dirty="0">
                <a:solidFill>
                  <a:srgbClr val="002060"/>
                </a:solidFill>
                <a:latin typeface="Cambria" panose="02040503050406030204" pitchFamily="18" charset="0"/>
              </a:rPr>
              <a:t>2. Systém výchovy a vzdělávání </a:t>
            </a:r>
          </a:p>
          <a:p>
            <a:r>
              <a:rPr lang="cs-CZ" sz="4000" b="1" dirty="0">
                <a:solidFill>
                  <a:srgbClr val="002060"/>
                </a:solidFill>
                <a:latin typeface="Cambria" panose="02040503050406030204" pitchFamily="18" charset="0"/>
              </a:rPr>
              <a:t>v podmínkách školy a školského </a:t>
            </a:r>
          </a:p>
          <a:p>
            <a:r>
              <a:rPr lang="cs-CZ" sz="4000" b="1">
                <a:solidFill>
                  <a:srgbClr val="002060"/>
                </a:solidFill>
                <a:latin typeface="Cambria" panose="02040503050406030204" pitchFamily="18" charset="0"/>
              </a:rPr>
              <a:t>zařízení II.</a:t>
            </a:r>
            <a:endParaRPr lang="cs-CZ" sz="4000" b="1" dirty="0">
              <a:solidFill>
                <a:srgbClr val="002060"/>
              </a:solidFill>
              <a:latin typeface="Cambria" panose="02040503050406030204" pitchFamily="18" charset="0"/>
            </a:endParaRPr>
          </a:p>
        </p:txBody>
      </p:sp>
    </p:spTree>
    <p:extLst>
      <p:ext uri="{BB962C8B-B14F-4D97-AF65-F5344CB8AC3E}">
        <p14:creationId xmlns:p14="http://schemas.microsoft.com/office/powerpoint/2010/main" val="309920352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286869" y="315559"/>
            <a:ext cx="11438965" cy="4770537"/>
          </a:xfrm>
          <a:prstGeom prst="rect">
            <a:avLst/>
          </a:prstGeom>
        </p:spPr>
        <p:txBody>
          <a:bodyPr wrap="square">
            <a:spAutoFit/>
          </a:bodyPr>
          <a:lstStyle/>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Další vzdělávání pedagogických pracovníků</a:t>
            </a:r>
          </a:p>
          <a:p>
            <a:pPr>
              <a:spcAft>
                <a:spcPts val="0"/>
              </a:spcAft>
            </a:pP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Další vzdělávání pedagogických pracovníků</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Pedagogičtí pracovníci mají po dobu výkonu své pedagogické činnosti povinnost dalšího vzdělávání, kterým si obnovují, udržují a doplňují kvalifikaci.</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Pedagogičtí pracovníci se mohou účastnit dalšího vzdělávání, kterým si zvyšují kvalifikaci. Zvýšením kvalifikace se podle zvláštního právního předpisu (§ 231 odst. 1 zákoníku práce) rozumí též její získání nebo rozšíření.</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Ředitel školy organizuje další vzdělávání pedagogických pracovníků podle plánu dalšího vzdělávání, který stanoví po předchozím projednání s příslušným odborovým orgánem. Při stanovení plánu dalšího vzdělávání je nutno přihlížet ke studijním zájmům pedagogického pracovníka, potřebám a rozpočtu školy.</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Další vzdělávání pedagogických pracovníků se uskutečňuje:</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na vysokých školách, v zařízeních dalšího vzdělávání pedagogických pracovníků a v jiných zařízeních na základě akreditace udělené ministerstvem,</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samostudiem,</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dalším vzděláváním zdravotnických pracovníků podle zvláštního právního předpisu (Zákon č. 95/2004 Sb., o podmínkách získávání a uznávání odborné způsobilosti) v případě učitelů zdravotnických studijních oborů.</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Dokladem o absolvování dalšího vzdělávání je osvědčení vydané vzdělávací institucí, která další vzdělávání uskutečňovala.</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Volno ke studiu</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5226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322728" y="347570"/>
            <a:ext cx="11591365" cy="5509200"/>
          </a:xfrm>
          <a:prstGeom prst="rect">
            <a:avLst/>
          </a:prstGeom>
        </p:spPr>
        <p:txBody>
          <a:bodyPr wrap="square">
            <a:spAutoFit/>
          </a:bodyPr>
          <a:lstStyle/>
          <a:p>
            <a:pPr>
              <a:spcAft>
                <a:spcPts val="0"/>
              </a:spcAft>
            </a:pPr>
            <a:r>
              <a:rPr lang="cs-CZ" sz="1600" b="1" dirty="0">
                <a:solidFill>
                  <a:srgbClr val="002060"/>
                </a:solidFill>
                <a:latin typeface="Calibri" panose="020F0502020204030204" pitchFamily="34" charset="0"/>
                <a:ea typeface="Calibri" panose="020F0502020204030204" pitchFamily="34" charset="0"/>
                <a:cs typeface="Calibri" panose="020F0502020204030204" pitchFamily="34" charset="0"/>
              </a:rPr>
              <a:t>3.3 Zákonný zástupce dítěte/žáka</a:t>
            </a:r>
          </a:p>
          <a:p>
            <a:pPr>
              <a:spcAft>
                <a:spcPts val="0"/>
              </a:spcAft>
            </a:pP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Zastupování nezletilého dítěte/žáka</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Nezletilé dítě, nezletilý žák</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Dítě v mateřské škole, žák základní školy jsou nezletilí (zletilost se nabývá zpravidla 18. rokem věku). Nezletilý může být způsobilý k právním jednáním:</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která odpovídají jeho individuální vyspělosti,</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zákonný zástupce dá nezletilému souhlas k určitému právnímu jednání.</a:t>
            </a:r>
          </a:p>
          <a:p>
            <a:pPr>
              <a:spcAft>
                <a:spcPts val="0"/>
              </a:spcAft>
            </a:pPr>
            <a:r>
              <a:rPr lang="cs-CZ" sz="1600" i="1" dirty="0">
                <a:latin typeface="Calibri" panose="020F0502020204030204" pitchFamily="34" charset="0"/>
                <a:ea typeface="Calibri" panose="020F0502020204030204" pitchFamily="34" charset="0"/>
                <a:cs typeface="Times New Roman" panose="02020603050405020304" pitchFamily="18" charset="0"/>
              </a:rPr>
              <a:t>Rodiče například mohou pověřit nezletilého sourozence, aby vyzvedával mladšího sourozence ze školní družiny (právní jednání přiměřené jeho rozumové vyspělosti), nemohou jej však pověřit, aby omlouval nepřítomnost mladšího sourozence ve škole.</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Zastupování dítěte/žáka zákonným zástupcem</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Oprávněn jednat za nezletilého žáka má jeho zákonný zástupce. Zákonný zástupce žáka je definován v § 17 školského zákona. Jedná se o osobu, která je v souladu se zvláštním právním předpisem (Zákon č. 89/2012 Sb., občanský zákoník) nebo s rozhodnutím soudu oprávněna jednat za dítě nebo nezletilého žáka.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Zpravidla jsou zákonnými zástupci nezletilého žáka oba rodiče bez ohledu na to, zda žijí ve společné domácnosti, jsou sezdaní nebo rozvedení.</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Z rozhodnutí soudu může žáka zastupovat i jiná osoba než rodič. Jedná se o případy poručenství, opatrovnictví dítěte, svěření dítěte do péče jiné osoby, pěstounství nebo ústavní výchova.</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Je-li zákonných zástupců více, postačí, projeví-li vůli vůči třetí osobě (škole) alespoň jeden z nich.</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675072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304800" y="321149"/>
            <a:ext cx="11170024" cy="5570756"/>
          </a:xfrm>
          <a:prstGeom prst="rect">
            <a:avLst/>
          </a:prstGeom>
        </p:spPr>
        <p:txBody>
          <a:bodyPr wrap="square">
            <a:spAutoFit/>
          </a:bodyPr>
          <a:lstStyle/>
          <a:p>
            <a:pPr lvl="0"/>
            <a:r>
              <a:rPr lang="cs-CZ" sz="1600"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Povinnosti rodičů</a:t>
            </a:r>
            <a:endParaRPr lang="cs-CZ" sz="1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r>
              <a:rPr lang="cs-CZ"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Rodiče mají povinnost a právo zastupovat dítě při právních jednáních, ke kterým není právně způsobilé. Rodiče zastupují dítě společně, jednat však může každý z nich. Pro zastupování dítěte v běžných věcech postačí vůle jednoho z rodičů. Platí zde princip, podle něhož jedná-li jeden z rodičů v záležitosti dítěte sám vůči třetí osobě (škole), ta v dobré víře předpokládá, že tento rodič jedná se souhlasem druhého rodiče.</a:t>
            </a:r>
          </a:p>
          <a:p>
            <a:pPr lvl="0"/>
            <a:r>
              <a:rPr lang="cs-CZ"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p>
          <a:p>
            <a:pPr lvl="0"/>
            <a:r>
              <a:rPr lang="cs-CZ" sz="1600"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Nedohoda při zastupování</a:t>
            </a:r>
            <a:endParaRPr lang="cs-CZ" sz="1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r>
              <a:rPr lang="cs-CZ"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Nedohodnou-li se rodiče, který z nich dítě při právním jednání zastoupí, rozhodne soud na návrh rodiče, který z rodičů bude za dítě právně jednat a jakým způsobem.</a:t>
            </a:r>
          </a:p>
          <a:p>
            <a:pPr lvl="0"/>
            <a:endParaRPr lang="cs-CZ" sz="1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r>
              <a:rPr lang="cs-CZ" b="1" dirty="0"/>
              <a:t>Rodičovská odpovědnost</a:t>
            </a:r>
          </a:p>
          <a:p>
            <a:r>
              <a:rPr lang="cs-CZ" dirty="0"/>
              <a:t> </a:t>
            </a:r>
          </a:p>
          <a:p>
            <a:r>
              <a:rPr lang="cs-CZ" dirty="0"/>
              <a:t>Rodičovská odpovědnost dále ukládá rodičům řadu povinností, například:</a:t>
            </a:r>
          </a:p>
          <a:p>
            <a:r>
              <a:rPr lang="cs-CZ" dirty="0">
                <a:sym typeface="Wingdings 2" panose="05020102010507070707" pitchFamily="18" charset="2"/>
              </a:rPr>
              <a:t></a:t>
            </a:r>
            <a:r>
              <a:rPr lang="cs-CZ" dirty="0"/>
              <a:t> povinnost vždy podřídit výkon rodičovské odpovědnosti zájmům dítěte,</a:t>
            </a:r>
          </a:p>
          <a:p>
            <a:r>
              <a:rPr lang="cs-CZ" dirty="0">
                <a:sym typeface="Wingdings 2" panose="05020102010507070707" pitchFamily="18" charset="2"/>
              </a:rPr>
              <a:t></a:t>
            </a:r>
            <a:r>
              <a:rPr lang="cs-CZ" dirty="0"/>
              <a:t> povinnost rodičů sdělit mu vše potřebné, dotýká-li se to zájmů dítěte,</a:t>
            </a:r>
          </a:p>
          <a:p>
            <a:r>
              <a:rPr lang="cs-CZ" dirty="0">
                <a:sym typeface="Wingdings 2" panose="05020102010507070707" pitchFamily="18" charset="2"/>
              </a:rPr>
              <a:t></a:t>
            </a:r>
            <a:r>
              <a:rPr lang="cs-CZ" dirty="0"/>
              <a:t> výchovné prostředky lze použít pouze v podobě a míře, která je přiměřená okolnostem, neohrožuje zdraví dítěte ani jeho rozvoj a nedotýká se lidské důstojnosti dítěte,</a:t>
            </a:r>
          </a:p>
          <a:p>
            <a:r>
              <a:rPr lang="cs-CZ" dirty="0">
                <a:sym typeface="Wingdings 2" panose="05020102010507070707" pitchFamily="18" charset="2"/>
              </a:rPr>
              <a:t></a:t>
            </a:r>
            <a:r>
              <a:rPr lang="cs-CZ" dirty="0"/>
              <a:t> rodičovská odpovědnost se týká i partnera rodiče dítěte, který s ním žije ve společné domácnosti,</a:t>
            </a:r>
          </a:p>
          <a:p>
            <a:r>
              <a:rPr lang="cs-CZ" dirty="0">
                <a:sym typeface="Wingdings 2" panose="05020102010507070707" pitchFamily="18" charset="2"/>
              </a:rPr>
              <a:t></a:t>
            </a:r>
            <a:r>
              <a:rPr lang="cs-CZ" dirty="0"/>
              <a:t> názoru dítěte rodiče věnují patřičnou pozornost a berou jeho názor při rozhodování v úvahu.</a:t>
            </a:r>
          </a:p>
          <a:p>
            <a:r>
              <a:rPr lang="cs-CZ" dirty="0"/>
              <a:t> </a:t>
            </a:r>
          </a:p>
          <a:p>
            <a:pPr lvl="0"/>
            <a:endParaRPr lang="cs-CZ" sz="1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646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277906" y="318463"/>
            <a:ext cx="11510682" cy="4524315"/>
          </a:xfrm>
          <a:prstGeom prst="rect">
            <a:avLst/>
          </a:prstGeom>
        </p:spPr>
        <p:txBody>
          <a:bodyPr wrap="square">
            <a:spAutoFit/>
          </a:bodyPr>
          <a:lstStyle/>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Práva a povinnosti zákonných zástupců dětí/žáků</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Práva a povinnosti zákonných zástupců žáků jsou určena v § 21 a § 22 školského zákona.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Jedná se o práva:</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na informace o průběhu a výsledcích svého vzdělávání,</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volit a být voleni do školské rady, </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vyjadřovat se ke všem rozhodnutím týkajícím se podstatných záležitostí vzdělávání,</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na informace a poradenskou pomoc školy v záležitostech týkajících se vzdělávání.</a:t>
            </a:r>
          </a:p>
          <a:p>
            <a:pPr marL="90170" indent="-90170">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marL="90170" indent="-90170">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Jedná se o povinnosti: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zajistit, aby žák docházel řádně do školy,</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na vyzvání ředitele školy se osobně zúčastnit projednání závažných otázek týkajících se vzdělávání žáka,</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informovat školu o změně zdravotní způsobilosti, zdravotních obtížích žáka nebo jiných závažných skutečnostech, které by mohly mít vliv na průběh vzdělávání,</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dokládat důvody nepřítomnosti žáka ve vyučování v souladu s podmínkami stanovenými školním řádem,</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oznamovat škole a školskému zařízení údaje pro školní matriku.</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 </a:t>
            </a:r>
            <a:endParaRPr lang="cs-CZ" sz="16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89516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510987" y="346663"/>
            <a:ext cx="11053483" cy="6494085"/>
          </a:xfrm>
          <a:prstGeom prst="rect">
            <a:avLst/>
          </a:prstGeom>
        </p:spPr>
        <p:txBody>
          <a:bodyPr wrap="square">
            <a:spAutoFit/>
          </a:bodyPr>
          <a:lstStyle/>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Postih zákonných zástupců dítěte/žák</a:t>
            </a:r>
          </a:p>
          <a:p>
            <a:pPr>
              <a:spcAft>
                <a:spcPts val="0"/>
              </a:spcAft>
            </a:pP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90170" indent="-90170">
              <a:spcAft>
                <a:spcPts val="0"/>
              </a:spcAft>
            </a:pPr>
            <a:r>
              <a:rPr lang="cs-CZ" sz="1600" u="sng" dirty="0">
                <a:latin typeface="Calibri" panose="020F0502020204030204" pitchFamily="34" charset="0"/>
                <a:ea typeface="Calibri" panose="020F0502020204030204" pitchFamily="34" charset="0"/>
                <a:cs typeface="Calibri" panose="020F0502020204030204" pitchFamily="34" charset="0"/>
              </a:rPr>
              <a:t>Přestupky podle školského zákona</a:t>
            </a:r>
            <a:endParaRPr lang="cs-CZ" sz="1600" dirty="0">
              <a:latin typeface="Calibri" panose="020F0502020204030204" pitchFamily="34" charset="0"/>
              <a:ea typeface="Calibri" panose="020F0502020204030204" pitchFamily="34" charset="0"/>
              <a:cs typeface="Calibri" panose="020F0502020204030204" pitchFamily="34" charset="0"/>
            </a:endParaRPr>
          </a:p>
          <a:p>
            <a:pPr marL="9017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Přestupky popisuje § 182a školského zákona.</a:t>
            </a:r>
          </a:p>
          <a:p>
            <a:pPr marL="9017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Fyzická osoba se dopustí přestupku tím, že jako zákonný zástupce</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nepřihlásí dítě k zápisu k povinné školní docházce podle § 36 odst. 4,</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nepřihlásí dítě k povinnému předškolnímu vzdělávání podle § 34a odst. 2,</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zanedbává péči o povinnou školní docházku žáka nebo o povinné předškolní vzdělávání dítěte.</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Správní trestání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Správní trestání se řídí zákonem č. 200/1990 Sb., o přestupcích. Přestupky na úseku školství a výchovy mládeže řeší § 31 zákona. Přestupku se dopustí ten, kdo ohrožuje výchovu a vzdělávání nezletilého zejména tím, že nepřihlásí dítě k povinné školní docházce nebo zanedbává péči o povinnou školní docházku žáka.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Škola může podat oznámení o podezření ze spáchání přestupku příslušnému orgánu. Oznámení školy je přiděleno referentovi, který projednává přestupky. Pokud o vině zákonných zástupců není pochyb, je rozhodnuto o spáchání přestupku.</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Vyloučení z hmotné nouze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Podle ustanovení § 3 odst. 1 písmo e) zákona č. 111/2006 Sb., o pomoci v hmotné nouzi se za osobu v hmotné nouzi nepovažuje osoba, která byla za neplnění povinností zákonného zástupce dítěte spojených s řádným plněním povinné školní docházky uložena sankce dle zákona o přestupcích, a to po dobu 3 měsíců od právní moci uložení sankce. Je tedy možné takovéhoto zákonného zástupce žáka vyloučit na dobu tří měsíců z hmotné nouze. K takovémuto vyloučení je nezbytné vyjádření orgánu sociálně právní ochrany dětí, aby toto opatření nebylo pro rodinu nepřiměřené a nezhoršilo situaci samotného dítěte.</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Soudní trestání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Problematiku soudního trestání řeší zákon č. 40/2009 Sb., trestního zákoníku v § 201 Ohrožováni výchovy dítěte.</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3817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340658" y="218333"/>
            <a:ext cx="11367247" cy="6788846"/>
          </a:xfrm>
          <a:prstGeom prst="rect">
            <a:avLst/>
          </a:prstGeom>
        </p:spPr>
        <p:txBody>
          <a:bodyPr wrap="square">
            <a:spAutoFit/>
          </a:bodyPr>
          <a:lstStyle/>
          <a:p>
            <a:pPr>
              <a:spcAft>
                <a:spcPts val="0"/>
              </a:spcAft>
            </a:pPr>
            <a:r>
              <a:rPr lang="cs-CZ" sz="1600" b="1" dirty="0">
                <a:solidFill>
                  <a:srgbClr val="002060"/>
                </a:solidFill>
                <a:latin typeface="Calibri" panose="020F0502020204030204" pitchFamily="34" charset="0"/>
                <a:ea typeface="Calibri" panose="020F0502020204030204" pitchFamily="34" charset="0"/>
                <a:cs typeface="Calibri" panose="020F0502020204030204" pitchFamily="34" charset="0"/>
              </a:rPr>
              <a:t>3.4 „Partneři“ školy, školského zařízení a další zainteresované strany </a:t>
            </a:r>
          </a:p>
          <a:p>
            <a:pPr>
              <a:spcAft>
                <a:spcPts val="0"/>
              </a:spcAft>
            </a:pPr>
            <a:r>
              <a:rPr lang="cs-CZ"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marL="90170" indent="-90170">
              <a:spcAft>
                <a:spcPts val="0"/>
              </a:spcAft>
            </a:pPr>
            <a:r>
              <a:rPr lang="cs-CZ" sz="1400" b="1" dirty="0">
                <a:solidFill>
                  <a:srgbClr val="002060"/>
                </a:solidFill>
                <a:latin typeface="Calibri" panose="020F0502020204030204" pitchFamily="34" charset="0"/>
                <a:ea typeface="Calibri" panose="020F0502020204030204" pitchFamily="34" charset="0"/>
                <a:cs typeface="Calibri" panose="020F0502020204030204" pitchFamily="34" charset="0"/>
              </a:rPr>
              <a:t>Odborová organizace</a:t>
            </a:r>
          </a:p>
          <a:p>
            <a:pPr marL="90170" indent="-90170">
              <a:spcAft>
                <a:spcPts val="0"/>
              </a:spcAft>
            </a:pPr>
            <a:r>
              <a:rPr lang="cs-CZ" sz="1400" dirty="0">
                <a:latin typeface="Calibri" panose="020F0502020204030204" pitchFamily="34" charset="0"/>
                <a:ea typeface="Calibri" panose="020F0502020204030204" pitchFamily="34" charset="0"/>
                <a:cs typeface="Calibri" panose="020F0502020204030204" pitchFamily="34" charset="0"/>
              </a:rPr>
              <a:t> </a:t>
            </a:r>
          </a:p>
          <a:p>
            <a:pPr marL="90170" indent="-90170">
              <a:spcAft>
                <a:spcPts val="0"/>
              </a:spcAft>
            </a:pPr>
            <a:r>
              <a:rPr lang="cs-CZ" sz="1400" u="sng" dirty="0">
                <a:latin typeface="Calibri" panose="020F0502020204030204" pitchFamily="34" charset="0"/>
                <a:ea typeface="Calibri" panose="020F0502020204030204" pitchFamily="34" charset="0"/>
                <a:cs typeface="Calibri" panose="020F0502020204030204" pitchFamily="34" charset="0"/>
              </a:rPr>
              <a:t>Oblasti spolupráce s odborovou organizací</a:t>
            </a:r>
            <a:endParaRPr lang="cs-CZ" sz="1400" dirty="0">
              <a:latin typeface="Calibri" panose="020F0502020204030204" pitchFamily="34" charset="0"/>
              <a:ea typeface="Calibri" panose="020F0502020204030204" pitchFamily="34" charset="0"/>
              <a:cs typeface="Calibri" panose="020F0502020204030204" pitchFamily="34" charset="0"/>
            </a:endParaRPr>
          </a:p>
          <a:p>
            <a:pPr marL="90170" indent="-90170">
              <a:spcAft>
                <a:spcPts val="0"/>
              </a:spcAft>
            </a:pPr>
            <a:r>
              <a:rPr lang="cs-CZ" sz="1400" dirty="0">
                <a:latin typeface="Calibri" panose="020F0502020204030204" pitchFamily="34" charset="0"/>
                <a:ea typeface="Calibri" panose="020F0502020204030204" pitchFamily="34" charset="0"/>
                <a:cs typeface="Calibri" panose="020F0502020204030204" pitchFamily="34" charset="0"/>
              </a:rPr>
              <a:t>Ředitel školy v roli zaměstnavatele spolupracuje s odborovými orgány:</a:t>
            </a:r>
          </a:p>
          <a:p>
            <a:pPr marL="270510" indent="-90170">
              <a:spcAft>
                <a:spcPts val="0"/>
              </a:spcAft>
            </a:pPr>
            <a:r>
              <a:rPr lang="cs-CZ" sz="14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400" dirty="0">
                <a:latin typeface="Calibri" panose="020F0502020204030204" pitchFamily="34" charset="0"/>
                <a:ea typeface="Calibri" panose="020F0502020204030204" pitchFamily="34" charset="0"/>
                <a:cs typeface="Calibri" panose="020F0502020204030204" pitchFamily="34" charset="0"/>
              </a:rPr>
              <a:t> při vzniku pracovního poměru (</a:t>
            </a:r>
            <a:r>
              <a:rPr lang="cs-CZ" sz="1400"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3"/>
              </a:rPr>
              <a:t>§ 38 odst. 3</a:t>
            </a:r>
            <a:r>
              <a:rPr lang="cs-CZ" sz="1400" u="sng" dirty="0">
                <a:solidFill>
                  <a:srgbClr val="0563C1"/>
                </a:solidFill>
                <a:latin typeface="Calibri" panose="020F0502020204030204" pitchFamily="34" charset="0"/>
                <a:ea typeface="Calibri" panose="020F0502020204030204" pitchFamily="34" charset="0"/>
                <a:cs typeface="Calibri" panose="020F0502020204030204" pitchFamily="34" charset="0"/>
              </a:rPr>
              <a:t> zákoníku práce</a:t>
            </a:r>
            <a:r>
              <a:rPr lang="cs-CZ" sz="1400" dirty="0">
                <a:latin typeface="Calibri" panose="020F0502020204030204" pitchFamily="34" charset="0"/>
                <a:ea typeface="Calibri" panose="020F0502020204030204" pitchFamily="34" charset="0"/>
                <a:cs typeface="Calibri" panose="020F0502020204030204" pitchFamily="34" charset="0"/>
              </a:rPr>
              <a:t>),</a:t>
            </a:r>
          </a:p>
          <a:p>
            <a:pPr marL="270510" indent="-90170">
              <a:spcAft>
                <a:spcPts val="0"/>
              </a:spcAft>
            </a:pPr>
            <a:r>
              <a:rPr lang="cs-CZ" sz="14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400" dirty="0">
                <a:latin typeface="Calibri" panose="020F0502020204030204" pitchFamily="34" charset="0"/>
                <a:ea typeface="Calibri" panose="020F0502020204030204" pitchFamily="34" charset="0"/>
                <a:cs typeface="Calibri" panose="020F0502020204030204" pitchFamily="34" charset="0"/>
              </a:rPr>
              <a:t> při změně pracovního zařazení (</a:t>
            </a:r>
            <a:r>
              <a:rPr lang="cs-CZ" sz="1400"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4"/>
              </a:rPr>
              <a:t>§ 46</a:t>
            </a:r>
            <a:r>
              <a:rPr lang="cs-CZ" sz="1400" u="sng" dirty="0">
                <a:solidFill>
                  <a:srgbClr val="0563C1"/>
                </a:solidFill>
                <a:latin typeface="Calibri" panose="020F0502020204030204" pitchFamily="34" charset="0"/>
                <a:ea typeface="Calibri" panose="020F0502020204030204" pitchFamily="34" charset="0"/>
                <a:cs typeface="Calibri" panose="020F0502020204030204" pitchFamily="34" charset="0"/>
              </a:rPr>
              <a:t> zákoníku práce</a:t>
            </a:r>
            <a:r>
              <a:rPr lang="cs-CZ" sz="1400" dirty="0">
                <a:latin typeface="Calibri" panose="020F0502020204030204" pitchFamily="34" charset="0"/>
                <a:ea typeface="Calibri" panose="020F0502020204030204" pitchFamily="34" charset="0"/>
                <a:cs typeface="Calibri" panose="020F0502020204030204" pitchFamily="34" charset="0"/>
              </a:rPr>
              <a:t>),</a:t>
            </a:r>
          </a:p>
          <a:p>
            <a:pPr marL="270510" indent="-90170">
              <a:spcAft>
                <a:spcPts val="0"/>
              </a:spcAft>
            </a:pPr>
            <a:r>
              <a:rPr lang="cs-CZ" sz="14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400" dirty="0">
                <a:latin typeface="Calibri" panose="020F0502020204030204" pitchFamily="34" charset="0"/>
                <a:ea typeface="Calibri" panose="020F0502020204030204" pitchFamily="34" charset="0"/>
                <a:cs typeface="Calibri" panose="020F0502020204030204" pitchFamily="34" charset="0"/>
              </a:rPr>
              <a:t> při rozvázání pracovního poměru (§ 61 zákoníku práce),</a:t>
            </a:r>
          </a:p>
          <a:p>
            <a:pPr marL="270510" indent="-90170">
              <a:spcAft>
                <a:spcPts val="0"/>
              </a:spcAft>
            </a:pPr>
            <a:r>
              <a:rPr lang="cs-CZ" sz="14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400" dirty="0">
                <a:latin typeface="Calibri" panose="020F0502020204030204" pitchFamily="34" charset="0"/>
                <a:ea typeface="Calibri" panose="020F0502020204030204" pitchFamily="34" charset="0"/>
                <a:cs typeface="Calibri" panose="020F0502020204030204" pitchFamily="34" charset="0"/>
              </a:rPr>
              <a:t> při kontrole nad stavem bezpečnosti a ochrany zdraví při práci a právo účastnit se řešení otázek souvisejících s bezpečností a ochranou zdraví při práci (</a:t>
            </a:r>
            <a:r>
              <a:rPr lang="cs-CZ" sz="1400"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5"/>
              </a:rPr>
              <a:t>§ 322</a:t>
            </a:r>
            <a:r>
              <a:rPr lang="cs-CZ" sz="1400" dirty="0">
                <a:latin typeface="Calibri" panose="020F0502020204030204" pitchFamily="34" charset="0"/>
                <a:ea typeface="Calibri" panose="020F0502020204030204" pitchFamily="34" charset="0"/>
                <a:cs typeface="Calibri" panose="020F0502020204030204" pitchFamily="34" charset="0"/>
              </a:rPr>
              <a:t>, </a:t>
            </a:r>
            <a:r>
              <a:rPr lang="cs-CZ" sz="1400"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6"/>
              </a:rPr>
              <a:t>§ 108</a:t>
            </a:r>
            <a:r>
              <a:rPr lang="cs-CZ" sz="1400" u="sng" dirty="0">
                <a:solidFill>
                  <a:srgbClr val="0563C1"/>
                </a:solidFill>
                <a:latin typeface="Calibri" panose="020F0502020204030204" pitchFamily="34" charset="0"/>
                <a:ea typeface="Calibri" panose="020F0502020204030204" pitchFamily="34" charset="0"/>
                <a:cs typeface="Calibri" panose="020F0502020204030204" pitchFamily="34" charset="0"/>
              </a:rPr>
              <a:t> zákoníku práce</a:t>
            </a:r>
            <a:r>
              <a:rPr lang="cs-CZ" sz="1400" dirty="0">
                <a:latin typeface="Calibri" panose="020F0502020204030204" pitchFamily="34" charset="0"/>
                <a:ea typeface="Calibri" panose="020F0502020204030204" pitchFamily="34" charset="0"/>
                <a:cs typeface="Calibri" panose="020F0502020204030204" pitchFamily="34" charset="0"/>
              </a:rPr>
              <a:t>),</a:t>
            </a:r>
          </a:p>
          <a:p>
            <a:pPr marL="270510" indent="-90170">
              <a:spcAft>
                <a:spcPts val="0"/>
              </a:spcAft>
            </a:pPr>
            <a:r>
              <a:rPr lang="cs-CZ" sz="14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400" dirty="0">
                <a:latin typeface="Calibri" panose="020F0502020204030204" pitchFamily="34" charset="0"/>
                <a:ea typeface="Calibri" panose="020F0502020204030204" pitchFamily="34" charset="0"/>
                <a:cs typeface="Calibri" panose="020F0502020204030204" pitchFamily="34" charset="0"/>
              </a:rPr>
              <a:t> při kolektivním vyjednávání (zákon č. 2/1991 Sb., o kolektivním vyjednávání).</a:t>
            </a:r>
          </a:p>
          <a:p>
            <a:pPr marL="90170" indent="-90170">
              <a:spcAft>
                <a:spcPts val="0"/>
              </a:spcAft>
            </a:pPr>
            <a:r>
              <a:rPr lang="cs-CZ" sz="1400" dirty="0">
                <a:latin typeface="Calibri" panose="020F0502020204030204" pitchFamily="34" charset="0"/>
                <a:ea typeface="Calibri" panose="020F0502020204030204" pitchFamily="34" charset="0"/>
                <a:cs typeface="Calibri" panose="020F0502020204030204" pitchFamily="34" charset="0"/>
              </a:rPr>
              <a:t> </a:t>
            </a:r>
          </a:p>
          <a:p>
            <a:pPr marL="90170" indent="-90170">
              <a:spcAft>
                <a:spcPts val="0"/>
              </a:spcAft>
            </a:pPr>
            <a:r>
              <a:rPr lang="cs-CZ" sz="1400" b="1" dirty="0">
                <a:solidFill>
                  <a:srgbClr val="002060"/>
                </a:solidFill>
                <a:latin typeface="Calibri" panose="020F0502020204030204" pitchFamily="34" charset="0"/>
                <a:ea typeface="Calibri" panose="020F0502020204030204" pitchFamily="34" charset="0"/>
                <a:cs typeface="Calibri" panose="020F0502020204030204" pitchFamily="34" charset="0"/>
              </a:rPr>
              <a:t>Spolek</a:t>
            </a: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400" u="sng" dirty="0">
                <a:latin typeface="Calibri" panose="020F0502020204030204" pitchFamily="34" charset="0"/>
                <a:ea typeface="Calibri" panose="020F0502020204030204" pitchFamily="34" charset="0"/>
                <a:cs typeface="Times New Roman" panose="02020603050405020304" pitchFamily="18" charset="0"/>
              </a:rPr>
              <a:t>Zřízení spolku</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Při mateřských nebo základních školách jsou velmi často zřízeny spolky (Sdružení rodičů a přítel školy, Klub přátel školy apod.). Od 1. ledna 2014 nově spolek podléhá občanskému zákoníku a je definován v § 214 odst. 1: „</a:t>
            </a:r>
            <a:r>
              <a:rPr lang="cs-CZ" sz="1400" i="1" dirty="0">
                <a:latin typeface="Calibri" panose="020F0502020204030204" pitchFamily="34" charset="0"/>
                <a:ea typeface="Calibri" panose="020F0502020204030204" pitchFamily="34" charset="0"/>
                <a:cs typeface="Times New Roman" panose="02020603050405020304" pitchFamily="18" charset="0"/>
              </a:rPr>
              <a:t>Alespoň tři osoby vedené společným zájmem mohou založit k jeho naplňování spolek jako samosprávný a dobrovolný svazek členů a spolčovat se v něm</a:t>
            </a:r>
            <a:r>
              <a:rPr lang="cs-CZ" sz="1400" dirty="0">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Úprava pravidel zakládání spolků a jejich vnitřní organizace je velmi podobná zakládání občanských sdružení dle zákona č. 89/2012 Sb., jsou zde však přesněji popsány zásady fungování spolků.</a:t>
            </a:r>
          </a:p>
          <a:p>
            <a:pPr>
              <a:spcAft>
                <a:spcPts val="0"/>
              </a:spcAft>
            </a:pPr>
            <a:r>
              <a:rPr lang="cs-CZ" sz="1400">
                <a:latin typeface="Calibri" panose="020F0502020204030204" pitchFamily="34" charset="0"/>
                <a:ea typeface="Calibri" panose="020F0502020204030204" pitchFamily="34" charset="0"/>
                <a:cs typeface="Times New Roman" panose="02020603050405020304" pitchFamily="18" charset="0"/>
              </a:rPr>
              <a:t> </a:t>
            </a:r>
            <a:r>
              <a:rPr lang="cs-CZ" sz="1400" b="1" i="1">
                <a:solidFill>
                  <a:srgbClr val="1F3864"/>
                </a:solidFill>
                <a:latin typeface="Calibri" panose="020F0502020204030204" pitchFamily="34" charset="0"/>
                <a:ea typeface="Calibri" panose="020F0502020204030204" pitchFamily="34" charset="0"/>
                <a:cs typeface="Times New Roman" panose="02020603050405020304" pitchFamily="18" charset="0"/>
              </a:rPr>
              <a:t> </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marL="90170" indent="-90170">
              <a:spcAft>
                <a:spcPts val="0"/>
              </a:spcAft>
            </a:pPr>
            <a:r>
              <a:rPr lang="cs-CZ" sz="1400" b="1" dirty="0">
                <a:solidFill>
                  <a:srgbClr val="002060"/>
                </a:solidFill>
                <a:latin typeface="Calibri" panose="020F0502020204030204" pitchFamily="34" charset="0"/>
                <a:ea typeface="Calibri" panose="020F0502020204030204" pitchFamily="34" charset="0"/>
                <a:cs typeface="Calibri" panose="020F0502020204030204" pitchFamily="34" charset="0"/>
              </a:rPr>
              <a:t>Krajský úřad místně příslušného kraje</a:t>
            </a: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400" u="sng" dirty="0">
                <a:latin typeface="Calibri" panose="020F0502020204030204" pitchFamily="34" charset="0"/>
                <a:ea typeface="Calibri" panose="020F0502020204030204" pitchFamily="34" charset="0"/>
                <a:cs typeface="Times New Roman" panose="02020603050405020304" pitchFamily="18" charset="0"/>
              </a:rPr>
              <a:t>Krajský úřad</a:t>
            </a:r>
            <a:endParaRPr lang="cs-CZ"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Kraj zpravidla nezřizuje mateřské a základní školy.</a:t>
            </a: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Krajský úřad prostřednictvím krajských normativů přiděluje školám finanční prostředky Ministerstva školství, mládeže a tělovýchovy v souladu s ustanovením § 161 odstavce 1 zákona č. 561/2004 Sb., školský zákon, na příslušný kalendářní rok.</a:t>
            </a:r>
          </a:p>
          <a:p>
            <a:pPr>
              <a:spcAft>
                <a:spcPts val="0"/>
              </a:spcAft>
            </a:pPr>
            <a:r>
              <a:rPr lang="cs-CZ" sz="1400" dirty="0">
                <a:latin typeface="Calibri" panose="020F0502020204030204" pitchFamily="34" charset="0"/>
                <a:ea typeface="Calibri" panose="020F0502020204030204" pitchFamily="34" charset="0"/>
                <a:cs typeface="Times New Roman" panose="02020603050405020304" pitchFamily="18" charset="0"/>
              </a:rPr>
              <a:t>Krajský úřad je odvolacím orgánem pro mateřské a základní školy při správním řízení dle zákona č. 500/2004 Sb., správní řád, ve znění pozdějších předpisů.</a:t>
            </a:r>
          </a:p>
          <a:p>
            <a:pPr>
              <a:lnSpc>
                <a:spcPct val="115000"/>
              </a:lnSpc>
              <a:spcAft>
                <a:spcPts val="1000"/>
              </a:spcAft>
            </a:pPr>
            <a:r>
              <a:rPr lang="cs-CZ" sz="1400" i="1" dirty="0">
                <a:latin typeface="Calibri" panose="020F0502020204030204" pitchFamily="34" charset="0"/>
                <a:ea typeface="Calibri" panose="020F0502020204030204" pitchFamily="34" charset="0"/>
                <a:cs typeface="Calibri" panose="020F0502020204030204" pitchFamily="34" charset="0"/>
              </a:rPr>
              <a:t> </a:t>
            </a:r>
            <a:endParaRPr lang="cs-CZ" sz="1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58228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bráze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9532" y="0"/>
            <a:ext cx="9692935" cy="6858000"/>
          </a:xfrm>
          <a:prstGeom prst="rect">
            <a:avLst/>
          </a:prstGeom>
        </p:spPr>
      </p:pic>
      <p:sp>
        <p:nvSpPr>
          <p:cNvPr id="4" name="Obdélník 3"/>
          <p:cNvSpPr/>
          <p:nvPr/>
        </p:nvSpPr>
        <p:spPr>
          <a:xfrm>
            <a:off x="2645195" y="2905780"/>
            <a:ext cx="6489700" cy="523220"/>
          </a:xfrm>
          <a:prstGeom prst="rect">
            <a:avLst/>
          </a:prstGeom>
        </p:spPr>
        <p:txBody>
          <a:bodyPr wrap="square">
            <a:spAutoFit/>
          </a:bodyPr>
          <a:lstStyle/>
          <a:p>
            <a:pPr algn="ctr">
              <a:spcAft>
                <a:spcPts val="0"/>
              </a:spcAft>
            </a:pPr>
            <a:r>
              <a:rPr lang="cs-CZ" dirty="0">
                <a:latin typeface="Calibri" panose="020F0502020204030204" pitchFamily="34" charset="0"/>
                <a:ea typeface="Calibri" panose="020F0502020204030204" pitchFamily="34" charset="0"/>
                <a:cs typeface="Times New Roman" panose="02020603050405020304" pitchFamily="18" charset="0"/>
              </a:rPr>
              <a:t>              </a:t>
            </a:r>
            <a:r>
              <a:rPr lang="cs-CZ" sz="2800" b="1" dirty="0">
                <a:latin typeface="Calibri" panose="020F0502020204030204" pitchFamily="34" charset="0"/>
                <a:ea typeface="Calibri" panose="020F0502020204030204" pitchFamily="34" charset="0"/>
                <a:cs typeface="Times New Roman" panose="02020603050405020304" pitchFamily="18" charset="0"/>
              </a:rPr>
              <a:t>Děkuji za pozornost</a:t>
            </a:r>
          </a:p>
        </p:txBody>
      </p:sp>
    </p:spTree>
    <p:extLst>
      <p:ext uri="{BB962C8B-B14F-4D97-AF65-F5344CB8AC3E}">
        <p14:creationId xmlns:p14="http://schemas.microsoft.com/office/powerpoint/2010/main" val="106803469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2" name="Obdélník 1"/>
          <p:cNvSpPr/>
          <p:nvPr/>
        </p:nvSpPr>
        <p:spPr>
          <a:xfrm>
            <a:off x="528917" y="454640"/>
            <a:ext cx="11295530" cy="3785652"/>
          </a:xfrm>
          <a:prstGeom prst="rect">
            <a:avLst/>
          </a:prstGeom>
        </p:spPr>
        <p:txBody>
          <a:bodyPr wrap="square">
            <a:spAutoFit/>
          </a:bodyPr>
          <a:lstStyle/>
          <a:p>
            <a:pPr>
              <a:spcAft>
                <a:spcPts val="0"/>
              </a:spcAft>
            </a:pPr>
            <a:r>
              <a:rPr lang="cs-CZ" b="1" dirty="0">
                <a:solidFill>
                  <a:srgbClr val="002060"/>
                </a:solidFill>
                <a:latin typeface="Calibri" panose="020F0502020204030204" pitchFamily="34" charset="0"/>
                <a:ea typeface="Calibri" panose="020F0502020204030204" pitchFamily="34" charset="0"/>
                <a:cs typeface="Calibri" panose="020F0502020204030204" pitchFamily="34" charset="0"/>
              </a:rPr>
              <a:t>3.1 Ředitel školy, školského zařízení</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Předpoklady pro výkon činnosti ředitele školy</a:t>
            </a:r>
          </a:p>
          <a:p>
            <a:pPr>
              <a:spcAft>
                <a:spcPts val="0"/>
              </a:spcAft>
            </a:pP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90170" indent="-90170">
              <a:spcAft>
                <a:spcPts val="0"/>
              </a:spcAft>
            </a:pPr>
            <a:r>
              <a:rPr lang="cs-CZ" sz="1600" u="sng" dirty="0">
                <a:solidFill>
                  <a:srgbClr val="002060"/>
                </a:solidFill>
                <a:latin typeface="Calibri" panose="020F0502020204030204" pitchFamily="34" charset="0"/>
                <a:ea typeface="Calibri" panose="020F0502020204030204" pitchFamily="34" charset="0"/>
                <a:cs typeface="Times New Roman" panose="02020603050405020304" pitchFamily="18" charset="0"/>
              </a:rPr>
              <a:t>Předpoklady pro výkon činnosti ředitele školy</a:t>
            </a:r>
            <a:endPar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Ředitelem školy může být fyzická osoba, která splňuje předpoklady podle § 3 a získala praxi spočívající ve výkonu přímé pedagogické činnosti nebo v činnosti, pro kterou jsou potřebné znalosti stejného nebo obdobného zaměření, nebo v řídící činnosti nebo v činnosti ve výzkumu a vývoji v délce:</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3 roky pro ředitele mateřské školy,</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4 roky pro ředitele základní školy, základní umělecké školy a školských zařízení.</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Dále ředitel školy musí získat nejpozději do 2 let ode dne, kdy začal vykonávat činnost ředitele školy, znalosti v oblasti řízení školství absolvováním studia pro ředitele škol v rámci dalšího vzdělávání pedagogických pracovníků, tuto povinnost může nahradit akreditovaný studijní program školský management nebo vzděláním v programu celoživotního vzdělávání uskutečňovaném vysokou školou zaměřeném na organizaci a řízení školství.</a:t>
            </a:r>
            <a:br>
              <a:rPr lang="cs-CZ" sz="1600" dirty="0">
                <a:latin typeface="Calibri" panose="020F0502020204030204" pitchFamily="34" charset="0"/>
                <a:ea typeface="Calibri" panose="020F0502020204030204" pitchFamily="34" charset="0"/>
                <a:cs typeface="Times New Roman" panose="02020603050405020304" pitchFamily="18" charset="0"/>
              </a:rPr>
            </a:b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449752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448235" y="307761"/>
            <a:ext cx="11322424" cy="5299912"/>
          </a:xfrm>
          <a:prstGeom prst="rect">
            <a:avLst/>
          </a:prstGeom>
        </p:spPr>
        <p:txBody>
          <a:bodyPr wrap="square">
            <a:spAutoFit/>
          </a:bodyPr>
          <a:lstStyle/>
          <a:p>
            <a:pPr marL="90170" indent="-90170">
              <a:spcAft>
                <a:spcPts val="0"/>
              </a:spcAft>
            </a:pPr>
            <a:r>
              <a:rPr lang="cs-CZ" sz="1600" b="1" dirty="0">
                <a:solidFill>
                  <a:srgbClr val="002060"/>
                </a:solidFill>
                <a:ea typeface="Calibri" panose="020F0502020204030204" pitchFamily="34" charset="0"/>
                <a:cs typeface="Times New Roman" panose="02020603050405020304" pitchFamily="18" charset="0"/>
              </a:rPr>
              <a:t>Jmenování a odvolání ředitele školy</a:t>
            </a:r>
          </a:p>
          <a:p>
            <a:pPr>
              <a:spcAft>
                <a:spcPts val="0"/>
              </a:spcAft>
            </a:pPr>
            <a:r>
              <a:rPr lang="cs-CZ" sz="1600" dirty="0">
                <a:ea typeface="Calibri" panose="020F0502020204030204" pitchFamily="34" charset="0"/>
                <a:cs typeface="Times New Roman" panose="02020603050405020304" pitchFamily="18" charset="0"/>
              </a:rPr>
              <a:t> </a:t>
            </a:r>
          </a:p>
          <a:p>
            <a:pPr>
              <a:spcAft>
                <a:spcPts val="0"/>
              </a:spcAft>
            </a:pPr>
            <a:r>
              <a:rPr lang="cs-CZ" sz="1600" u="sng" dirty="0">
                <a:ea typeface="Calibri" panose="020F0502020204030204" pitchFamily="34" charset="0"/>
                <a:cs typeface="Times New Roman" panose="02020603050405020304" pitchFamily="18" charset="0"/>
              </a:rPr>
              <a:t>Konkursní řízení</a:t>
            </a:r>
            <a:endParaRPr lang="cs-CZ" sz="1600" dirty="0">
              <a:ea typeface="Calibri" panose="020F0502020204030204" pitchFamily="34" charset="0"/>
              <a:cs typeface="Times New Roman" panose="02020603050405020304" pitchFamily="18" charset="0"/>
            </a:endParaRPr>
          </a:p>
          <a:p>
            <a:pPr>
              <a:spcAft>
                <a:spcPts val="0"/>
              </a:spcAft>
            </a:pPr>
            <a:r>
              <a:rPr lang="cs-CZ" sz="1600" dirty="0">
                <a:ea typeface="Calibri" panose="020F0502020204030204" pitchFamily="34" charset="0"/>
                <a:cs typeface="Times New Roman" panose="02020603050405020304" pitchFamily="18" charset="0"/>
              </a:rPr>
              <a:t>Ředitele školy jmenuje na vedoucí pracovní místo zřizovatel na základě jím vyhlášeného konkursního řízení. Může jím být jmenován pouze ten, kdo splňuje předpoklady pro výkon činnosti ředitele školy nebo školského zařízení stanovené zákonem </a:t>
            </a:r>
            <a:r>
              <a:rPr lang="cs-CZ" sz="1600" dirty="0">
                <a:solidFill>
                  <a:srgbClr val="002060"/>
                </a:solidFill>
                <a:ea typeface="Calibri" panose="020F0502020204030204" pitchFamily="34" charset="0"/>
                <a:cs typeface="Calibri" panose="020F0502020204030204" pitchFamily="34" charset="0"/>
              </a:rPr>
              <a:t>č. 563/2004 Sb., o pedagogických pracovnících.</a:t>
            </a:r>
            <a:endParaRPr lang="cs-CZ" sz="1600" dirty="0">
              <a:ea typeface="Calibri" panose="020F0502020204030204" pitchFamily="34" charset="0"/>
              <a:cs typeface="Times New Roman" panose="02020603050405020304" pitchFamily="18" charset="0"/>
            </a:endParaRPr>
          </a:p>
          <a:p>
            <a:pPr>
              <a:spcAft>
                <a:spcPts val="0"/>
              </a:spcAft>
            </a:pPr>
            <a:r>
              <a:rPr lang="cs-CZ" sz="1600" u="sng" dirty="0">
                <a:ea typeface="Calibri" panose="020F0502020204030204" pitchFamily="34" charset="0"/>
                <a:cs typeface="Times New Roman" panose="02020603050405020304" pitchFamily="18" charset="0"/>
              </a:rPr>
              <a:t>Odvolání ředitele školy</a:t>
            </a:r>
            <a:endParaRPr lang="cs-CZ" sz="1600" dirty="0">
              <a:ea typeface="Calibri" panose="020F0502020204030204" pitchFamily="34" charset="0"/>
              <a:cs typeface="Times New Roman" panose="02020603050405020304" pitchFamily="18" charset="0"/>
            </a:endParaRPr>
          </a:p>
          <a:p>
            <a:pPr>
              <a:spcAft>
                <a:spcPts val="0"/>
              </a:spcAft>
            </a:pPr>
            <a:r>
              <a:rPr lang="cs-CZ" sz="1600" dirty="0">
                <a:ea typeface="Calibri" panose="020F0502020204030204" pitchFamily="34" charset="0"/>
                <a:cs typeface="Times New Roman" panose="02020603050405020304" pitchFamily="18" charset="0"/>
              </a:rPr>
              <a:t>Zřizovatel odvolá ředitele z vedoucího pracovního místa v případě</a:t>
            </a:r>
            <a:r>
              <a:rPr lang="cs-CZ" sz="1600" dirty="0">
                <a:solidFill>
                  <a:srgbClr val="FF0000"/>
                </a:solidFill>
                <a:ea typeface="Calibri" panose="020F0502020204030204" pitchFamily="34" charset="0"/>
                <a:cs typeface="Times New Roman" panose="02020603050405020304" pitchFamily="18" charset="0"/>
              </a:rPr>
              <a:t>:</a:t>
            </a:r>
            <a:endParaRPr lang="cs-CZ" sz="1600" dirty="0">
              <a:ea typeface="Calibri" panose="020F0502020204030204" pitchFamily="34" charset="0"/>
              <a:cs typeface="Times New Roman" panose="02020603050405020304" pitchFamily="18" charset="0"/>
            </a:endParaRPr>
          </a:p>
          <a:p>
            <a:pPr marL="270510" indent="-90170">
              <a:spcAft>
                <a:spcPts val="0"/>
              </a:spcAft>
            </a:pPr>
            <a:r>
              <a:rPr lang="cs-CZ" sz="1600" dirty="0">
                <a:solidFill>
                  <a:srgbClr val="002060"/>
                </a:solidFill>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ea typeface="Calibri" panose="020F0502020204030204" pitchFamily="34" charset="0"/>
                <a:cs typeface="Calibri" panose="020F0502020204030204" pitchFamily="34" charset="0"/>
              </a:rPr>
              <a:t> </a:t>
            </a:r>
            <a:r>
              <a:rPr lang="cs-CZ" sz="1600" dirty="0">
                <a:ea typeface="Calibri" panose="020F0502020204030204" pitchFamily="34" charset="0"/>
                <a:cs typeface="Calibri" panose="020F0502020204030204" pitchFamily="34" charset="0"/>
              </a:rPr>
              <a:t>pozbytí některého z předpokladů pro výkon činností ředitele školy nebo školského zařízení stanovených zvláštním právním předpisem</a:t>
            </a:r>
            <a:r>
              <a:rPr lang="cs-CZ" sz="1600" baseline="30000" dirty="0">
                <a:ea typeface="Calibri" panose="020F0502020204030204" pitchFamily="34" charset="0"/>
                <a:cs typeface="Calibri" panose="020F0502020204030204" pitchFamily="34" charset="0"/>
              </a:rPr>
              <a:t> </a:t>
            </a:r>
            <a:r>
              <a:rPr lang="cs-CZ" sz="1600" dirty="0">
                <a:solidFill>
                  <a:srgbClr val="002060"/>
                </a:solidFill>
                <a:ea typeface="Calibri" panose="020F0502020204030204" pitchFamily="34" charset="0"/>
                <a:cs typeface="Cambria" panose="02040503050406030204" pitchFamily="18" charset="0"/>
              </a:rPr>
              <a:t>(Zákon č. 563/2004 Sb., o pedagogických pracovnících)</a:t>
            </a:r>
            <a:r>
              <a:rPr lang="cs-CZ" sz="1600" b="1" dirty="0">
                <a:ea typeface="Calibri" panose="020F0502020204030204" pitchFamily="34" charset="0"/>
                <a:cs typeface="Calibri" panose="020F0502020204030204" pitchFamily="34" charset="0"/>
              </a:rPr>
              <a:t>,</a:t>
            </a:r>
            <a:endParaRPr lang="cs-CZ" sz="1600" dirty="0">
              <a:ea typeface="Calibri" panose="020F0502020204030204" pitchFamily="34" charset="0"/>
              <a:cs typeface="Calibri" panose="020F0502020204030204" pitchFamily="34" charset="0"/>
            </a:endParaRPr>
          </a:p>
          <a:p>
            <a:pPr marL="270510" indent="-90170">
              <a:spcAft>
                <a:spcPts val="0"/>
              </a:spcAft>
            </a:pPr>
            <a:r>
              <a:rPr lang="cs-CZ" sz="1600" dirty="0">
                <a:solidFill>
                  <a:srgbClr val="002060"/>
                </a:solidFill>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ea typeface="Calibri" panose="020F0502020204030204" pitchFamily="34" charset="0"/>
                <a:cs typeface="Calibri" panose="020F0502020204030204" pitchFamily="34" charset="0"/>
              </a:rPr>
              <a:t> </a:t>
            </a:r>
            <a:r>
              <a:rPr lang="cs-CZ" sz="1600" dirty="0">
                <a:ea typeface="Calibri" panose="020F0502020204030204" pitchFamily="34" charset="0"/>
                <a:cs typeface="Calibri" panose="020F0502020204030204" pitchFamily="34" charset="0"/>
              </a:rPr>
              <a:t>nesplnění podmínky zahájení a úspěšného ukončení studia k získání odborné kvalifikace podle zvláštního právního předpisu</a:t>
            </a:r>
            <a:r>
              <a:rPr lang="cs-CZ" sz="1600" baseline="30000" dirty="0">
                <a:ea typeface="Calibri" panose="020F0502020204030204" pitchFamily="34" charset="0"/>
                <a:cs typeface="Calibri" panose="020F0502020204030204" pitchFamily="34" charset="0"/>
              </a:rPr>
              <a:t> </a:t>
            </a:r>
            <a:r>
              <a:rPr lang="cs-CZ" sz="1600" dirty="0">
                <a:solidFill>
                  <a:srgbClr val="002060"/>
                </a:solidFill>
                <a:ea typeface="Calibri" panose="020F0502020204030204" pitchFamily="34" charset="0"/>
                <a:cs typeface="Cambria" panose="02040503050406030204" pitchFamily="18" charset="0"/>
              </a:rPr>
              <a:t>(Zákon č. 563/2004 Sb., o pedagogických pracovnících)</a:t>
            </a:r>
            <a:r>
              <a:rPr lang="cs-CZ" sz="1600" b="1" dirty="0">
                <a:ea typeface="Calibri" panose="020F0502020204030204" pitchFamily="34" charset="0"/>
                <a:cs typeface="Calibri" panose="020F0502020204030204" pitchFamily="34" charset="0"/>
              </a:rPr>
              <a:t>,</a:t>
            </a:r>
            <a:endParaRPr lang="cs-CZ" sz="1600" dirty="0">
              <a:ea typeface="Calibri" panose="020F0502020204030204" pitchFamily="34" charset="0"/>
              <a:cs typeface="Calibri" panose="020F0502020204030204" pitchFamily="34" charset="0"/>
            </a:endParaRPr>
          </a:p>
          <a:p>
            <a:pPr marL="270510" indent="-90170">
              <a:spcAft>
                <a:spcPts val="0"/>
              </a:spcAft>
            </a:pPr>
            <a:r>
              <a:rPr lang="cs-CZ" sz="1600" dirty="0">
                <a:solidFill>
                  <a:srgbClr val="002060"/>
                </a:solidFill>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ea typeface="Calibri" panose="020F0502020204030204" pitchFamily="34" charset="0"/>
                <a:cs typeface="Calibri" panose="020F0502020204030204" pitchFamily="34" charset="0"/>
              </a:rPr>
              <a:t> </a:t>
            </a:r>
            <a:r>
              <a:rPr lang="cs-CZ" sz="1600" dirty="0">
                <a:ea typeface="Calibri" panose="020F0502020204030204" pitchFamily="34" charset="0"/>
                <a:cs typeface="Calibri" panose="020F0502020204030204" pitchFamily="34" charset="0"/>
              </a:rPr>
              <a:t>nesplnění podmínky získání znalostí z oblasti řízení školství studiem pro ředitele škol a školských zařízení podle zvláštního právního předpisu</a:t>
            </a:r>
            <a:r>
              <a:rPr lang="cs-CZ" sz="1600" b="1" baseline="30000" dirty="0">
                <a:ea typeface="Calibri" panose="020F0502020204030204" pitchFamily="34" charset="0"/>
                <a:cs typeface="Calibri" panose="020F0502020204030204" pitchFamily="34" charset="0"/>
              </a:rPr>
              <a:t> </a:t>
            </a:r>
            <a:r>
              <a:rPr lang="cs-CZ" sz="1600" dirty="0">
                <a:solidFill>
                  <a:srgbClr val="002060"/>
                </a:solidFill>
                <a:ea typeface="Calibri" panose="020F0502020204030204" pitchFamily="34" charset="0"/>
                <a:cs typeface="Cambria" panose="02040503050406030204" pitchFamily="18" charset="0"/>
              </a:rPr>
              <a:t>(Zákon č. 563/2004 Sb., o pedagogických pracovnících)</a:t>
            </a:r>
            <a:r>
              <a:rPr lang="cs-CZ" sz="1600" b="1" dirty="0">
                <a:ea typeface="Calibri" panose="020F0502020204030204" pitchFamily="34" charset="0"/>
                <a:cs typeface="Calibri" panose="020F0502020204030204" pitchFamily="34" charset="0"/>
              </a:rPr>
              <a:t>,</a:t>
            </a:r>
            <a:r>
              <a:rPr lang="cs-CZ" sz="1600" dirty="0">
                <a:ea typeface="Calibri" panose="020F0502020204030204" pitchFamily="34" charset="0"/>
                <a:cs typeface="Calibri" panose="020F0502020204030204" pitchFamily="34" charset="0"/>
              </a:rPr>
              <a:t> nebo</a:t>
            </a:r>
          </a:p>
          <a:p>
            <a:pPr marL="270510" indent="-90170">
              <a:spcAft>
                <a:spcPts val="0"/>
              </a:spcAft>
            </a:pPr>
            <a:r>
              <a:rPr lang="cs-CZ" sz="1600" dirty="0">
                <a:solidFill>
                  <a:srgbClr val="002060"/>
                </a:solidFill>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ea typeface="Calibri" panose="020F0502020204030204" pitchFamily="34" charset="0"/>
                <a:cs typeface="Calibri" panose="020F0502020204030204" pitchFamily="34" charset="0"/>
              </a:rPr>
              <a:t> </a:t>
            </a:r>
            <a:r>
              <a:rPr lang="cs-CZ" sz="1600" dirty="0">
                <a:ea typeface="Calibri" panose="020F0502020204030204" pitchFamily="34" charset="0"/>
                <a:cs typeface="Calibri" panose="020F0502020204030204" pitchFamily="34" charset="0"/>
              </a:rPr>
              <a:t>organizačních změn, jejichž důsledkem je zánik vedoucího pracovního místa ředitele.</a:t>
            </a:r>
          </a:p>
          <a:p>
            <a:pPr marL="378460" indent="-90170">
              <a:lnSpc>
                <a:spcPct val="115000"/>
              </a:lnSpc>
              <a:spcAft>
                <a:spcPts val="0"/>
              </a:spcAft>
            </a:pPr>
            <a:r>
              <a:rPr lang="cs-CZ" sz="1600" dirty="0">
                <a:ea typeface="Calibri" panose="020F0502020204030204" pitchFamily="34" charset="0"/>
                <a:cs typeface="Calibri" panose="020F0502020204030204" pitchFamily="34" charset="0"/>
              </a:rPr>
              <a:t>Zřizovatel může odvolat ředitele z vedoucího pracovního místa z důvodů</a:t>
            </a:r>
            <a:r>
              <a:rPr lang="cs-CZ" sz="1600" dirty="0">
                <a:solidFill>
                  <a:srgbClr val="FF0000"/>
                </a:solidFill>
                <a:ea typeface="Calibri" panose="020F0502020204030204" pitchFamily="34" charset="0"/>
                <a:cs typeface="Calibri" panose="020F0502020204030204" pitchFamily="34" charset="0"/>
              </a:rPr>
              <a:t>:</a:t>
            </a:r>
            <a:endParaRPr lang="cs-CZ" sz="1600" dirty="0">
              <a:ea typeface="Calibri" panose="020F0502020204030204" pitchFamily="34" charset="0"/>
              <a:cs typeface="Calibri" panose="020F0502020204030204" pitchFamily="34" charset="0"/>
            </a:endParaRPr>
          </a:p>
          <a:p>
            <a:pPr marL="270510" indent="-90170">
              <a:spcAft>
                <a:spcPts val="0"/>
              </a:spcAft>
            </a:pPr>
            <a:r>
              <a:rPr lang="cs-CZ" sz="1600" dirty="0">
                <a:solidFill>
                  <a:srgbClr val="002060"/>
                </a:solidFill>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ea typeface="Calibri" panose="020F0502020204030204" pitchFamily="34" charset="0"/>
                <a:cs typeface="Calibri" panose="020F0502020204030204" pitchFamily="34" charset="0"/>
              </a:rPr>
              <a:t> </a:t>
            </a:r>
            <a:r>
              <a:rPr lang="cs-CZ" sz="1600" dirty="0">
                <a:ea typeface="Calibri" panose="020F0502020204030204" pitchFamily="34" charset="0"/>
                <a:cs typeface="Calibri" panose="020F0502020204030204" pitchFamily="34" charset="0"/>
              </a:rPr>
              <a:t>závažného porušení nebo neplnění právních povinností vyplývajících z jeho činností, úkolů a pravomocí na vedoucím pracovním místě ředitele, které bylo zjištěno zejména inspekční činností České školní inspekce nebo zřizovatelem,</a:t>
            </a:r>
          </a:p>
          <a:p>
            <a:pPr marL="270510" indent="-90170">
              <a:spcAft>
                <a:spcPts val="0"/>
              </a:spcAft>
            </a:pPr>
            <a:r>
              <a:rPr lang="cs-CZ" sz="1600" dirty="0">
                <a:solidFill>
                  <a:srgbClr val="002060"/>
                </a:solidFill>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ea typeface="Calibri" panose="020F0502020204030204" pitchFamily="34" charset="0"/>
                <a:cs typeface="Calibri" panose="020F0502020204030204" pitchFamily="34" charset="0"/>
              </a:rPr>
              <a:t> </a:t>
            </a:r>
            <a:r>
              <a:rPr lang="cs-CZ" sz="1600" dirty="0">
                <a:ea typeface="Calibri" panose="020F0502020204030204" pitchFamily="34" charset="0"/>
                <a:cs typeface="Calibri" panose="020F0502020204030204" pitchFamily="34" charset="0"/>
              </a:rPr>
              <a:t>návrhu České školní inspekce,</a:t>
            </a:r>
          </a:p>
          <a:p>
            <a:pPr marL="270510" indent="-90170">
              <a:spcAft>
                <a:spcPts val="0"/>
              </a:spcAft>
            </a:pPr>
            <a:r>
              <a:rPr lang="cs-CZ" sz="1600" dirty="0">
                <a:solidFill>
                  <a:srgbClr val="002060"/>
                </a:solidFill>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ea typeface="Calibri" panose="020F0502020204030204" pitchFamily="34" charset="0"/>
                <a:cs typeface="Calibri" panose="020F0502020204030204" pitchFamily="34" charset="0"/>
              </a:rPr>
              <a:t> </a:t>
            </a:r>
            <a:r>
              <a:rPr lang="cs-CZ" sz="1600" dirty="0">
                <a:ea typeface="Calibri" panose="020F0502020204030204" pitchFamily="34" charset="0"/>
                <a:cs typeface="Calibri" panose="020F0502020204030204" pitchFamily="34" charset="0"/>
              </a:rPr>
              <a:t>pravomocného rozhodnutí soudu o neplatnosti odvolání předchozího ředitele z funkce nebo pravomocného rozhodnutí o neplatnosti rozvázání pracovního poměru s předchozím ředitelem.</a:t>
            </a:r>
            <a:endParaRPr lang="cs-CZ" sz="1600" dirty="0">
              <a:effectLs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52178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510988" y="546284"/>
            <a:ext cx="10999694" cy="2308324"/>
          </a:xfrm>
          <a:prstGeom prst="rect">
            <a:avLst/>
          </a:prstGeom>
        </p:spPr>
        <p:txBody>
          <a:bodyPr wrap="square">
            <a:spAutoFit/>
          </a:bodyPr>
          <a:lstStyle/>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Pracovně právní vztahy a plat ředitele školy</a:t>
            </a:r>
          </a:p>
          <a:p>
            <a:pPr>
              <a:spcAft>
                <a:spcPts val="0"/>
              </a:spcAft>
            </a:pPr>
            <a:r>
              <a:rPr lang="cs-CZ"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Pracovněprávní vztahy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Zřizovatel určuje všechny platové náležitosti řediteli školy:</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určení výše jednotlivých složek platu,</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zařazení do platové třídy a platového stupně,</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uznání zápočtu předchozí praxe.</a:t>
            </a:r>
          </a:p>
          <a:p>
            <a:pPr>
              <a:spcAft>
                <a:spcPts val="0"/>
              </a:spcAft>
            </a:pPr>
            <a:r>
              <a:rPr lang="cs-CZ"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Zřizovatel ale není v pozici zaměstnavatele vůči řediteli školy, tím je škola (právnická osoba). Není proto možné, aby si zřizovatel osvojoval další pracovněprávní oblasti (čerpání dovolené, povolování pracovních cest apod.).</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6954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421340" y="361687"/>
            <a:ext cx="11214847" cy="5016758"/>
          </a:xfrm>
          <a:prstGeom prst="rect">
            <a:avLst/>
          </a:prstGeom>
        </p:spPr>
        <p:txBody>
          <a:bodyPr wrap="square">
            <a:spAutoFit/>
          </a:bodyPr>
          <a:lstStyle/>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Odpovědnost ředitele školy</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Ředitel školy v právních normách</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Zákon č. 561/2004 Sb., školský zákon = ředitel školy.</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Zákon č. 262/2006 Sb., zákoník práce = zaměstnavatel, vedoucí zaměstnanec.</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Zákon č. 250/2000 Sb., o rozpočtových pravidlech územních rozpočtů = statutární orgán.</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Zákon č. 500/2004 Sb., správní řád = správní orgán.</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Obsah odpovědnosti ředitele školy</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Ředitel školy:</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rozhoduje ve všech záležitostech týkajících se poskytování vzdělávání a školských služeb, </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odpovídá za to, že škola poskytuje vzdělávání a školské služby v souladu se školským zákonem a vzdělávacím programem,</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odpovídá za odbornou a pedagogickou úroveň vzdělávání a školských služeb,</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vytváří podmínky pro výkon inspekční činnosti České školní inspekce a přijímá následná opatření,</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vytváří podmínky pro další vzdělávání pedagogických pracovníků a pro práci školské rady,</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zajišťuje, aby zákonní zástupci žáků byli včas informováni o průběhu a výsledcích vzdělávání žáka,</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zajišťuje spolupráci při uskutečňování programů zjišťování výsledků vzdělávání vyhlášených ministerstvem,</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odpovídá za zajištění dohledu nad nezletilými žáky ve škole a školském zařízení.</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stanovuje organizaci a podmínky provozu školy a školského zařízení,</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odpovídá za použití finančních prostředků státního rozpočtu v souladu s účelem, na který byly přiděleny.</a:t>
            </a:r>
            <a:endParaRPr lang="cs-CZ" sz="16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66699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421340" y="211541"/>
            <a:ext cx="11008659" cy="6863417"/>
          </a:xfrm>
          <a:prstGeom prst="rect">
            <a:avLst/>
          </a:prstGeom>
        </p:spPr>
        <p:txBody>
          <a:bodyPr wrap="square">
            <a:spAutoFit/>
          </a:bodyPr>
          <a:lstStyle/>
          <a:p>
            <a:pPr>
              <a:spcAft>
                <a:spcPts val="0"/>
              </a:spcAft>
            </a:pPr>
            <a:r>
              <a:rPr lang="cs-CZ" b="1" dirty="0">
                <a:solidFill>
                  <a:srgbClr val="002060"/>
                </a:solidFill>
                <a:latin typeface="Calibri" panose="020F0502020204030204" pitchFamily="34" charset="0"/>
                <a:ea typeface="Calibri" panose="020F0502020204030204" pitchFamily="34" charset="0"/>
                <a:cs typeface="Calibri" panose="020F0502020204030204" pitchFamily="34" charset="0"/>
              </a:rPr>
              <a:t>3.2 Pedagogický pracovník</a:t>
            </a:r>
          </a:p>
          <a:p>
            <a:pPr>
              <a:spcAft>
                <a:spcPts val="0"/>
              </a:spcAft>
            </a:pP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Požadavky na pedagogického pracovníka</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Pedagogický pracovník</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Pedagogickým pracovníkem je ten, kdo koná přímou vyučovací činnost (učitel) nebo přímou výchovnou činnost (vychovatel) přímým působením na žáka podle školského zákona. V základní škole je to zpravidla učitel, vychovatel a asistent pedagoga,</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Pedagogickým pracovníkem může být ten, kdo splňuje tyto předpoklady:</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je plně způsobilý k právním úkonům,</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má odbornou kvalifikaci pro přímou pedagogickou činnost, kterou vykonává,</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je bezúhonný,</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je zdravotně způsobilý a</a:t>
            </a:r>
          </a:p>
          <a:p>
            <a:pPr marL="466090" indent="-285750">
              <a:spcAft>
                <a:spcPts val="0"/>
              </a:spcAft>
              <a:buFont typeface="Wingdings 2" panose="05020102010507070707" pitchFamily="18" charset="2"/>
              <a:buChar char=" "/>
            </a:pPr>
            <a:r>
              <a:rPr lang="cs-CZ" sz="1600" dirty="0">
                <a:latin typeface="Calibri" panose="020F0502020204030204" pitchFamily="34" charset="0"/>
                <a:ea typeface="Calibri" panose="020F0502020204030204" pitchFamily="34" charset="0"/>
                <a:cs typeface="Calibri" panose="020F0502020204030204" pitchFamily="34" charset="0"/>
              </a:rPr>
              <a:t>prokázal znalost českého jazyka.</a:t>
            </a:r>
          </a:p>
          <a:p>
            <a:pPr marL="180340">
              <a:spcAft>
                <a:spcPts val="0"/>
              </a:spcAft>
            </a:pPr>
            <a:endParaRPr lang="cs-CZ" sz="1600" dirty="0">
              <a:effectLst/>
              <a:latin typeface="Calibri" panose="020F0502020204030204" pitchFamily="34" charset="0"/>
              <a:ea typeface="Calibri" panose="020F0502020204030204" pitchFamily="34" charset="0"/>
              <a:cs typeface="Calibri" panose="020F0502020204030204" pitchFamily="34" charset="0"/>
            </a:endParaRPr>
          </a:p>
          <a:p>
            <a:r>
              <a:rPr lang="cs-CZ" u="sng" dirty="0"/>
              <a:t>Pracovníci, kteří vykonávají pedagogickou činnost:</a:t>
            </a:r>
            <a:endParaRPr lang="cs-CZ" dirty="0"/>
          </a:p>
          <a:p>
            <a:r>
              <a:rPr lang="cs-CZ" dirty="0"/>
              <a:t>Přímou pedagogickou činnost vykonává:</a:t>
            </a:r>
          </a:p>
          <a:p>
            <a:r>
              <a:rPr lang="cs-CZ" dirty="0">
                <a:sym typeface="Wingdings 2" panose="05020102010507070707" pitchFamily="18" charset="2"/>
              </a:rPr>
              <a:t></a:t>
            </a:r>
            <a:r>
              <a:rPr lang="cs-CZ" dirty="0"/>
              <a:t> učitel,</a:t>
            </a:r>
          </a:p>
          <a:p>
            <a:r>
              <a:rPr lang="cs-CZ" dirty="0">
                <a:sym typeface="Wingdings 2" panose="05020102010507070707" pitchFamily="18" charset="2"/>
              </a:rPr>
              <a:t></a:t>
            </a:r>
            <a:r>
              <a:rPr lang="cs-CZ" dirty="0"/>
              <a:t> pedagog v zařízení pro další vzdělávání pedagogických pracovníků,</a:t>
            </a:r>
          </a:p>
          <a:p>
            <a:r>
              <a:rPr lang="cs-CZ" dirty="0">
                <a:sym typeface="Wingdings 2" panose="05020102010507070707" pitchFamily="18" charset="2"/>
              </a:rPr>
              <a:t></a:t>
            </a:r>
            <a:r>
              <a:rPr lang="cs-CZ" dirty="0"/>
              <a:t> vychovatel,</a:t>
            </a:r>
          </a:p>
          <a:p>
            <a:r>
              <a:rPr lang="cs-CZ" dirty="0">
                <a:sym typeface="Wingdings 2" panose="05020102010507070707" pitchFamily="18" charset="2"/>
              </a:rPr>
              <a:t></a:t>
            </a:r>
            <a:r>
              <a:rPr lang="cs-CZ" dirty="0"/>
              <a:t> speciální pedagog,</a:t>
            </a:r>
          </a:p>
          <a:p>
            <a:r>
              <a:rPr lang="cs-CZ" dirty="0">
                <a:sym typeface="Wingdings 2" panose="05020102010507070707" pitchFamily="18" charset="2"/>
              </a:rPr>
              <a:t></a:t>
            </a:r>
            <a:r>
              <a:rPr lang="cs-CZ" dirty="0"/>
              <a:t> psycholog,</a:t>
            </a:r>
          </a:p>
          <a:p>
            <a:r>
              <a:rPr lang="cs-CZ" dirty="0">
                <a:sym typeface="Wingdings 2" panose="05020102010507070707" pitchFamily="18" charset="2"/>
              </a:rPr>
              <a:t></a:t>
            </a:r>
            <a:r>
              <a:rPr lang="cs-CZ" dirty="0"/>
              <a:t> pedagog volného času,</a:t>
            </a:r>
          </a:p>
          <a:p>
            <a:r>
              <a:rPr lang="cs-CZ" dirty="0">
                <a:sym typeface="Wingdings 2" panose="05020102010507070707" pitchFamily="18" charset="2"/>
              </a:rPr>
              <a:t></a:t>
            </a:r>
            <a:r>
              <a:rPr lang="cs-CZ" dirty="0"/>
              <a:t> asistent pedagoga,</a:t>
            </a:r>
          </a:p>
          <a:p>
            <a:r>
              <a:rPr lang="cs-CZ" dirty="0">
                <a:sym typeface="Wingdings 2" panose="05020102010507070707" pitchFamily="18" charset="2"/>
              </a:rPr>
              <a:t></a:t>
            </a:r>
            <a:r>
              <a:rPr lang="cs-CZ" dirty="0"/>
              <a:t> trenér</a:t>
            </a:r>
            <a:r>
              <a:rPr lang="cs-CZ" dirty="0"/>
              <a:t>,</a:t>
            </a:r>
          </a:p>
          <a:p>
            <a:r>
              <a:rPr lang="cs-CZ" dirty="0">
                <a:sym typeface="Wingdings 2" panose="05020102010507070707" pitchFamily="18" charset="2"/>
              </a:rPr>
              <a:t></a:t>
            </a:r>
            <a:r>
              <a:rPr lang="cs-CZ" dirty="0"/>
              <a:t> vedoucí pedagogický pracovník.</a:t>
            </a:r>
          </a:p>
        </p:txBody>
      </p:sp>
    </p:spTree>
    <p:extLst>
      <p:ext uri="{BB962C8B-B14F-4D97-AF65-F5344CB8AC3E}">
        <p14:creationId xmlns:p14="http://schemas.microsoft.com/office/powerpoint/2010/main" val="3627602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349622" y="253058"/>
            <a:ext cx="11286565" cy="5016758"/>
          </a:xfrm>
          <a:prstGeom prst="rect">
            <a:avLst/>
          </a:prstGeom>
        </p:spPr>
        <p:txBody>
          <a:bodyPr wrap="square">
            <a:spAutoFit/>
          </a:bodyPr>
          <a:lstStyle/>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Odborná kvalifikace pedagogických pracovníků</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Získání odborné způsobilosti</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Pedagogický pracovník získá odbornou způsobilost:</a:t>
            </a:r>
          </a:p>
          <a:p>
            <a:pPr>
              <a:spcAft>
                <a:spcPts val="0"/>
              </a:spcAft>
            </a:pPr>
            <a:r>
              <a:rPr lang="cs-CZ"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1. Vystuduje právě to, co odpovídá jeho odborné způsobilosti:</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2. Získá jiné vzdělání, a aby získal odbornou způsobilost, musí si vzdělání doplnit.</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vzdělání v programu celoživotního vzdělávání uskutečňované vysokou školou,</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doplňující studium k rozšíření odborné kvalifikace uskutečňované vysokou školou.</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Podrobně je odborná způsobilost popsána v zákoně o pedagogických pracovnících:</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 6 = učitel mateřské školy</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 7 = učitel prvního stupně základní školy</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 8 = učitel druhého stupně základní školy</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rPr>
              <a:t>§ 16 = vychovatel</a:t>
            </a:r>
            <a:r>
              <a:rPr lang="cs-CZ" sz="1600" dirty="0">
                <a:solidFill>
                  <a:srgbClr val="FF0000"/>
                </a:solidFill>
                <a:latin typeface="Calibri" panose="020F0502020204030204" pitchFamily="34" charset="0"/>
                <a:ea typeface="Calibri" panose="020F0502020204030204" pitchFamily="34" charset="0"/>
                <a:cs typeface="Calibri" panose="020F0502020204030204" pitchFamily="34" charset="0"/>
              </a:rPr>
              <a:t>.</a:t>
            </a:r>
            <a:endParaRPr lang="cs-CZ" sz="1600" dirty="0">
              <a:latin typeface="Calibri" panose="020F0502020204030204" pitchFamily="34" charset="0"/>
              <a:ea typeface="Calibri" panose="020F0502020204030204" pitchFamily="34" charset="0"/>
              <a:cs typeface="Calibri" panose="020F0502020204030204" pitchFamily="34"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Výjimky z odborné způsobilosti po 1. lednu 2015</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Novela zákona o pedagogických pracovnících umožňuje vykonávat přímou pedagogickou činnost bez odborné způsobilosti:</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učitelům některých předmětů pracujícím na částečný úvazek (například výkonný umělec, výtvarný umělec, trenér),</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rodilým mluvčím, </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pedagogickým pracovníků s dostatečnou praxí, kteří dosáhli alespoň 55 let věku,</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zaměstnávat nekvalifikované pedagogické pracovníky, pokud nebude možné na jejich místa naleznout pracovníky kvalifikované.</a:t>
            </a:r>
            <a:endParaRPr lang="cs-CZ" sz="16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16938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259976" y="270166"/>
            <a:ext cx="11555505" cy="6038576"/>
          </a:xfrm>
          <a:prstGeom prst="rect">
            <a:avLst/>
          </a:prstGeom>
        </p:spPr>
        <p:txBody>
          <a:bodyPr wrap="square">
            <a:spAutoFit/>
          </a:bodyPr>
          <a:lstStyle/>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Pracovní doba pedagogických pracovníků</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Týdenní rozsah přímé pedagogické činnosti</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Stanovená týdenní pracovní doba činí dle § 79 zákoníku práce 40 hodin týdně.</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Pracovní doba pedagogických pracovníků</a:t>
            </a:r>
            <a:r>
              <a:rPr lang="cs-CZ" sz="1600" dirty="0">
                <a:latin typeface="Calibri" panose="020F0502020204030204" pitchFamily="34" charset="0"/>
                <a:ea typeface="Calibri" panose="020F0502020204030204" pitchFamily="34" charset="0"/>
                <a:cs typeface="Times New Roman" panose="02020603050405020304" pitchFamily="18" charset="0"/>
              </a:rPr>
              <a:t> má svá specifika, člení se na dvě skupiny:</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a) přímou pedagogickou činnost,</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b) práce související s přímou pedagogickou činností.</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Ředitel školy stanoví pedagogickému pracovníkovi týdenní rozsah hodin přímé pedagogické činnosti dle nařízení vlády č. 75/2005 Sb.</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Učitel mateřské školy = 31 hodin přímé pedagogické činnosti</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Učitel základní školy = 22 hodin přímé pedagogické činnosti</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Učitel 1. ročníku základní školy = 20 až 22 hodin přímé pedagogické činnosti</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Učitel - výchovný poradce = snížení podle počtu žáků 1 – 5 hodin týdně</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Učitel - metodik informačních a komunikačních technologií = snížení podle počtu žáků 1 – 5 hodin týdně</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Vychovatel = 28 až 30 hodin přímé pedagogické činnosti</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Asistent pedagoga = 20 až 40 hodin přímé pedagogické činnosti</a:t>
            </a:r>
            <a:r>
              <a:rPr lang="cs-CZ" sz="1600" dirty="0">
                <a:solidFill>
                  <a:srgbClr val="FF0000"/>
                </a:solidFill>
                <a:latin typeface="Calibri" panose="020F0502020204030204" pitchFamily="34" charset="0"/>
                <a:ea typeface="Calibri" panose="020F0502020204030204" pitchFamily="34" charset="0"/>
                <a:cs typeface="Calibri" panose="020F0502020204030204" pitchFamily="34" charset="0"/>
              </a:rPr>
              <a:t>.</a:t>
            </a:r>
            <a:endParaRPr lang="cs-CZ" sz="1600" dirty="0">
              <a:latin typeface="Calibri" panose="020F0502020204030204" pitchFamily="34" charset="0"/>
              <a:ea typeface="Calibri" panose="020F0502020204030204" pitchFamily="34" charset="0"/>
              <a:cs typeface="Calibri" panose="020F0502020204030204" pitchFamily="34"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Přespočetné hodiny</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Přesné rozvržení přímé pedagogické činnosti je nezbytným východiskem pro posouzení vykonání hodin přímé pedagogické činnosti nad stanovený rozsah (tzv. "přespočetných hodin"). Přespočetná hodina je např. u učitele ZŠ 22 + 1.</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Ředitel školy může nařídit pedagogickému pracovníkovi konání přímé pedagogické činnosti nad jemu stanovený rozsah nejvýše v rozsahu 4 hodin týdně, další hodiny s ním může dohodnout. </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endParaRPr lang="cs-CZ" sz="1600" dirty="0">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0"/>
              </a:spcAft>
            </a:pPr>
            <a:r>
              <a:rPr lang="cs-CZ" sz="1600" u="sng" dirty="0">
                <a:latin typeface="Calibri" panose="020F0502020204030204" pitchFamily="34" charset="0"/>
                <a:ea typeface="Calibri" panose="020F0502020204030204" pitchFamily="34" charset="0"/>
                <a:cs typeface="Calibri" panose="020F0502020204030204" pitchFamily="34" charset="0"/>
              </a:rPr>
              <a:t>Pracovní poměr na dobu určitou pedagogického pracovníka</a:t>
            </a:r>
            <a:endParaRPr lang="cs-CZ" sz="1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57741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78" y="0"/>
            <a:ext cx="9692935" cy="6858000"/>
          </a:xfrm>
          <a:prstGeom prst="rect">
            <a:avLst/>
          </a:prstGeom>
        </p:spPr>
      </p:pic>
      <p:sp>
        <p:nvSpPr>
          <p:cNvPr id="3" name="Obdélník 2"/>
          <p:cNvSpPr/>
          <p:nvPr/>
        </p:nvSpPr>
        <p:spPr>
          <a:xfrm>
            <a:off x="385483" y="298682"/>
            <a:ext cx="11313458" cy="6247864"/>
          </a:xfrm>
          <a:prstGeom prst="rect">
            <a:avLst/>
          </a:prstGeom>
        </p:spPr>
        <p:txBody>
          <a:bodyPr wrap="square">
            <a:spAutoFit/>
          </a:bodyPr>
          <a:lstStyle/>
          <a:p>
            <a:pPr marL="90170" indent="-90170">
              <a:spcAft>
                <a:spcPts val="0"/>
              </a:spcAft>
            </a:pPr>
            <a:r>
              <a:rPr lang="cs-CZ" sz="16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Odměňování pedagogických pracovníků platem</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Určení platu</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Plat určuje zaměstnanci ředitel školy podle:</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zákona č. 262/2006 Sb., zákoníku práce,</a:t>
            </a:r>
          </a:p>
          <a:p>
            <a:pPr marL="270510" indent="-90170">
              <a:spcAft>
                <a:spcPts val="0"/>
              </a:spcAft>
            </a:pP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cs-CZ" sz="1600" dirty="0">
                <a:latin typeface="Calibri" panose="020F0502020204030204" pitchFamily="34" charset="0"/>
                <a:ea typeface="Calibri" panose="020F0502020204030204" pitchFamily="34" charset="0"/>
                <a:cs typeface="Calibri" panose="020F0502020204030204" pitchFamily="34" charset="0"/>
              </a:rPr>
              <a:t>nařízení vlády č. 564/2006 Sb., o platových poměrech zaměstnanců ve veřejných službách a správě.</a:t>
            </a: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cs-CZ" sz="1600" u="sng" dirty="0">
                <a:latin typeface="Calibri" panose="020F0502020204030204" pitchFamily="34" charset="0"/>
                <a:ea typeface="Calibri" panose="020F0502020204030204" pitchFamily="34" charset="0"/>
                <a:cs typeface="Times New Roman" panose="02020603050405020304" pitchFamily="18" charset="0"/>
              </a:rPr>
              <a:t>Složení platu</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dirty="0">
                <a:latin typeface="Calibri" panose="020F0502020204030204" pitchFamily="34" charset="0"/>
                <a:ea typeface="Calibri" panose="020F0502020204030204" pitchFamily="34" charset="0"/>
                <a:cs typeface="Times New Roman" panose="02020603050405020304" pitchFamily="18" charset="0"/>
              </a:rPr>
              <a:t>Plat se skládá:</a:t>
            </a:r>
          </a:p>
          <a:p>
            <a:pPr>
              <a:spcAft>
                <a:spcPts val="0"/>
              </a:spcAft>
            </a:pPr>
            <a:r>
              <a:rPr lang="cs-CZ" sz="1600" b="1" dirty="0">
                <a:latin typeface="Calibri" panose="020F0502020204030204" pitchFamily="34" charset="0"/>
                <a:ea typeface="Calibri" panose="020F0502020204030204" pitchFamily="34" charset="0"/>
                <a:cs typeface="Times New Roman" panose="02020603050405020304" pitchFamily="18" charset="0"/>
              </a:rPr>
              <a:t>1. Tarifní nároková složka platu</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600" b="1" dirty="0">
                <a:latin typeface="Calibri" panose="020F0502020204030204" pitchFamily="34" charset="0"/>
                <a:ea typeface="Calibri" panose="020F0502020204030204" pitchFamily="34" charset="0"/>
                <a:cs typeface="Times New Roman" panose="02020603050405020304" pitchFamily="18" charset="0"/>
              </a:rPr>
              <a:t>2. Nadtarifní nárokové složky platu</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spcAft>
                <a:spcPts val="0"/>
              </a:spcAft>
              <a:buFont typeface="+mj-lt"/>
              <a:buAutoNum type="arabicPeriod"/>
            </a:pPr>
            <a:r>
              <a:rPr lang="cs-CZ" sz="1600" dirty="0">
                <a:latin typeface="Calibri" panose="020F0502020204030204" pitchFamily="34" charset="0"/>
                <a:ea typeface="Calibri" panose="020F0502020204030204" pitchFamily="34" charset="0"/>
                <a:cs typeface="Times New Roman" panose="02020603050405020304" pitchFamily="18" charset="0"/>
              </a:rPr>
              <a:t>Pravidelné nadtarifní nárokové složky platu</a:t>
            </a: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příplatek za vedení,</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příplatek za výkon specializovaných činností,</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zvláštní příplatek.</a:t>
            </a:r>
          </a:p>
          <a:p>
            <a:pPr marL="742950" lvl="1" indent="-285750">
              <a:spcAft>
                <a:spcPts val="0"/>
              </a:spcAft>
              <a:buFont typeface="+mj-lt"/>
              <a:buAutoNum type="arabicPeriod"/>
            </a:pPr>
            <a:r>
              <a:rPr lang="cs-CZ" sz="1600" dirty="0">
                <a:latin typeface="Calibri" panose="020F0502020204030204" pitchFamily="34" charset="0"/>
                <a:ea typeface="Calibri" panose="020F0502020204030204" pitchFamily="34" charset="0"/>
                <a:cs typeface="Times New Roman" panose="02020603050405020304" pitchFamily="18" charset="0"/>
              </a:rPr>
              <a:t>Nepravidelné nadtarifní nárokové složky platu</a:t>
            </a:r>
            <a:r>
              <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příplatek za noční práci,</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příplatek za práci v sobotu a v neděli,</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příplatek za výkon přímé pedagogické činnosti nad stanovený rozsah (</a:t>
            </a:r>
            <a:r>
              <a:rPr lang="cs-CZ" sz="1600" dirty="0" err="1">
                <a:latin typeface="Calibri" panose="020F0502020204030204" pitchFamily="34" charset="0"/>
                <a:ea typeface="Calibri" panose="020F0502020204030204" pitchFamily="34" charset="0"/>
                <a:cs typeface="Calibri" panose="020F0502020204030204" pitchFamily="34" charset="0"/>
              </a:rPr>
              <a:t>nadúvazková</a:t>
            </a:r>
            <a:r>
              <a:rPr lang="cs-CZ" sz="1600" dirty="0">
                <a:latin typeface="Calibri" panose="020F0502020204030204" pitchFamily="34" charset="0"/>
                <a:ea typeface="Calibri" panose="020F0502020204030204" pitchFamily="34" charset="0"/>
                <a:cs typeface="Calibri" panose="020F0502020204030204" pitchFamily="34" charset="0"/>
              </a:rPr>
              <a:t> hodina),</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plat a příplatek za práci přes čas,</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příplatek za rozdělenou směnu.</a:t>
            </a:r>
          </a:p>
          <a:p>
            <a:pPr>
              <a:spcAft>
                <a:spcPts val="0"/>
              </a:spcAft>
            </a:pPr>
            <a:r>
              <a:rPr lang="cs-CZ" sz="1600" b="1" dirty="0">
                <a:latin typeface="Calibri" panose="020F0502020204030204" pitchFamily="34" charset="0"/>
                <a:ea typeface="Calibri" panose="020F0502020204030204" pitchFamily="34" charset="0"/>
                <a:cs typeface="Times New Roman" panose="02020603050405020304" pitchFamily="18" charset="0"/>
              </a:rPr>
              <a:t>3. Nadtarifní nenárokové složky platu:</a:t>
            </a: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osobní příplatek,</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odměna,</a:t>
            </a:r>
          </a:p>
          <a:p>
            <a:pPr marL="270510" indent="-90170">
              <a:spcAft>
                <a:spcPts val="0"/>
              </a:spcAft>
            </a:pPr>
            <a:r>
              <a:rPr lang="cs-CZ" sz="1600" dirty="0">
                <a:latin typeface="Calibri" panose="020F0502020204030204" pitchFamily="34" charset="0"/>
                <a:ea typeface="Calibri" panose="020F0502020204030204" pitchFamily="34" charset="0"/>
                <a:cs typeface="Calibri" panose="020F0502020204030204" pitchFamily="34" charset="0"/>
                <a:sym typeface="Wingdings 2" panose="05020102010507070707" pitchFamily="18" charset="2"/>
              </a:rPr>
              <a:t></a:t>
            </a:r>
            <a:r>
              <a:rPr lang="cs-CZ" sz="1600" dirty="0">
                <a:latin typeface="Calibri" panose="020F0502020204030204" pitchFamily="34" charset="0"/>
                <a:ea typeface="Calibri" panose="020F0502020204030204" pitchFamily="34" charset="0"/>
                <a:cs typeface="Calibri" panose="020F0502020204030204" pitchFamily="34" charset="0"/>
              </a:rPr>
              <a:t> cílová odměna.</a:t>
            </a:r>
            <a:endParaRPr lang="cs-CZ" sz="16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297722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C4EDA0DCBE70AC4DB1FC961A03DB1C2B" ma:contentTypeVersion="2" ma:contentTypeDescription="Vytvoří nový dokument" ma:contentTypeScope="" ma:versionID="79d80f5a8d9b1880e16628d2d77604b1">
  <xsd:schema xmlns:xsd="http://www.w3.org/2001/XMLSchema" xmlns:xs="http://www.w3.org/2001/XMLSchema" xmlns:p="http://schemas.microsoft.com/office/2006/metadata/properties" xmlns:ns2="4ed50015-f427-4bca-b79c-7b0ef9a9fc90" targetNamespace="http://schemas.microsoft.com/office/2006/metadata/properties" ma:root="true" ma:fieldsID="d9ba6b0bd217f720d8783e561c27e613" ns2:_="">
    <xsd:import namespace="4ed50015-f427-4bca-b79c-7b0ef9a9fc90"/>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d50015-f427-4bca-b79c-7b0ef9a9fc90" elementFormDefault="qualified">
    <xsd:import namespace="http://schemas.microsoft.com/office/2006/documentManagement/types"/>
    <xsd:import namespace="http://schemas.microsoft.com/office/infopath/2007/PartnerControls"/>
    <xsd:element name="SharedWithUsers" ma:index="8" nillable="true" ma:displayName="Sdílí se s"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dílené s podrobnostmi"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54D9D48-0BAC-43E5-9ADC-0BD14AD6CE6B}">
  <ds:schemaRefs>
    <ds:schemaRef ds:uri="http://schemas.microsoft.com/sharepoint/v3/contenttype/forms"/>
  </ds:schemaRefs>
</ds:datastoreItem>
</file>

<file path=customXml/itemProps2.xml><?xml version="1.0" encoding="utf-8"?>
<ds:datastoreItem xmlns:ds="http://schemas.openxmlformats.org/officeDocument/2006/customXml" ds:itemID="{E08A18AF-1A90-4EAB-BCD3-DD9ADD3B51F2}">
  <ds:schemaRefs>
    <ds:schemaRef ds:uri="http://purl.org/dc/terms/"/>
    <ds:schemaRef ds:uri="http://purl.org/dc/elements/1.1/"/>
    <ds:schemaRef ds:uri="http://purl.org/dc/dcmitype/"/>
    <ds:schemaRef ds:uri="http://schemas.microsoft.com/office/infopath/2007/PartnerControls"/>
    <ds:schemaRef ds:uri="http://schemas.microsoft.com/office/2006/metadata/properties"/>
    <ds:schemaRef ds:uri="4ed50015-f427-4bca-b79c-7b0ef9a9fc90"/>
    <ds:schemaRef ds:uri="http://schemas.microsoft.com/office/2006/documentManagement/typ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0A8BA867-A89C-4CDC-9809-82CC581FFB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d50015-f427-4bca-b79c-7b0ef9a9fc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169</TotalTime>
  <Words>111</Words>
  <Application>Microsoft Office PowerPoint</Application>
  <PresentationFormat>Širokoúhlá obrazovka</PresentationFormat>
  <Paragraphs>251</Paragraphs>
  <Slides>16</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16</vt:i4>
      </vt:variant>
    </vt:vector>
  </HeadingPairs>
  <TitlesOfParts>
    <vt:vector size="23" baseType="lpstr">
      <vt:lpstr>Arial</vt:lpstr>
      <vt:lpstr>Calibri</vt:lpstr>
      <vt:lpstr>Calibri Light</vt:lpstr>
      <vt:lpstr>Cambria</vt:lpstr>
      <vt:lpstr>Times New Roman</vt:lpstr>
      <vt:lpstr>Wingdings 2</vt:lpstr>
      <vt:lpstr>Motiv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NIDV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Lehmann Jakub</dc:creator>
  <cp:lastModifiedBy>PC</cp:lastModifiedBy>
  <cp:revision>25</cp:revision>
  <dcterms:created xsi:type="dcterms:W3CDTF">2016-08-03T13:16:34Z</dcterms:created>
  <dcterms:modified xsi:type="dcterms:W3CDTF">2017-03-03T10:02:50Z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0x010100C4EDA0DCBE70AC4DB1FC961A03DB1C2B</vt:lpwstr>
  </property>
</Properties>
</file>