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57"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62"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8"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4013712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73016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627941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4122769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051243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BE08DF0-73CB-434D-8405-20C03FEDF87A}" type="datetimeFigureOut">
              <a:rPr lang="cs-CZ" smtClean="0"/>
              <a:t>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23605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BE08DF0-73CB-434D-8405-20C03FEDF87A}" type="datetimeFigureOut">
              <a:rPr lang="cs-CZ" smtClean="0"/>
              <a:t>3.3.2017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498646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BE08DF0-73CB-434D-8405-20C03FEDF87A}" type="datetimeFigureOut">
              <a:rPr lang="cs-CZ" smtClean="0"/>
              <a:t>3.3.2017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7848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E08DF0-73CB-434D-8405-20C03FEDF87A}" type="datetimeFigureOut">
              <a:rPr lang="cs-CZ" smtClean="0"/>
              <a:t>3.3.2017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2505800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BE08DF0-73CB-434D-8405-20C03FEDF87A}" type="datetimeFigureOut">
              <a:rPr lang="cs-CZ" smtClean="0"/>
              <a:t>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20407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BE08DF0-73CB-434D-8405-20C03FEDF87A}" type="datetimeFigureOut">
              <a:rPr lang="cs-CZ" smtClean="0"/>
              <a:t>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2490592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08DF0-73CB-434D-8405-20C03FEDF87A}" type="datetimeFigureOut">
              <a:rPr lang="cs-CZ" smtClean="0"/>
              <a:t>3.3.2017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F3B1-D834-4C5C-8CC7-F573C9FC4AF7}" type="slidenum">
              <a:rPr lang="cs-CZ" smtClean="0"/>
              <a:t>‹#›</a:t>
            </a:fld>
            <a:endParaRPr lang="cs-CZ"/>
          </a:p>
        </p:txBody>
      </p:sp>
    </p:spTree>
    <p:extLst>
      <p:ext uri="{BB962C8B-B14F-4D97-AF65-F5344CB8AC3E}">
        <p14:creationId xmlns:p14="http://schemas.microsoft.com/office/powerpoint/2010/main" val="4294803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vzdelavani2020.cz/images_obsah/dokumenty/strategie-2020_web.pdf"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vzdelavani2020.cz/images_obsah/dokumenty/strategie/dz-vs-2016-2020.pdf" TargetMode="External"/><Relationship Id="rId3" Type="http://schemas.openxmlformats.org/officeDocument/2006/relationships/hyperlink" Target="http://vzdelavani2020.cz/images_obsah/dokumenty/strategie/dz-rgs-2015-2020.pdf" TargetMode="External"/><Relationship Id="rId7" Type="http://schemas.openxmlformats.org/officeDocument/2006/relationships/hyperlink" Target="http://www.vzdelavani2020.cz/images_obsah/dokumenty/apiv_2016_2018.pdf" TargetMode="Externa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hyperlink" Target="http://www.vzdelavani2020.cz/det/67/datova-informacni-politika-resortu-skolstvi.html" TargetMode="External"/><Relationship Id="rId5" Type="http://schemas.openxmlformats.org/officeDocument/2006/relationships/hyperlink" Target="http://vzdelavani2020.cz/images_obsah/dokumenty/strategie/digistrategie.pdf" TargetMode="External"/><Relationship Id="rId4" Type="http://schemas.openxmlformats.org/officeDocument/2006/relationships/hyperlink" Target="http://www.vzdelavani2020.cz/images_obsah/dokumenty/ramec_vs.pdf" TargetMode="External"/><Relationship Id="rId9" Type="http://schemas.openxmlformats.org/officeDocument/2006/relationships/hyperlink" Target="http://www.msmt.cz/strukturalni-fondy-1/text-op-vvv"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8589" y="184666"/>
            <a:ext cx="9824867" cy="6858000"/>
          </a:xfrm>
          <a:prstGeom prst="rect">
            <a:avLst/>
          </a:prstGeom>
        </p:spPr>
      </p:pic>
      <p:sp>
        <p:nvSpPr>
          <p:cNvPr id="2" name="Obdélník 1"/>
          <p:cNvSpPr/>
          <p:nvPr/>
        </p:nvSpPr>
        <p:spPr>
          <a:xfrm>
            <a:off x="2216697" y="2905780"/>
            <a:ext cx="9236759" cy="707886"/>
          </a:xfrm>
          <a:prstGeom prst="rect">
            <a:avLst/>
          </a:prstGeom>
        </p:spPr>
        <p:txBody>
          <a:bodyPr wrap="none">
            <a:spAutoFit/>
          </a:bodyPr>
          <a:lstStyle/>
          <a:p>
            <a:pPr>
              <a:spcAft>
                <a:spcPts val="0"/>
              </a:spcAft>
            </a:pPr>
            <a:r>
              <a:rPr lang="cs-CZ" sz="4000" b="1" dirty="0">
                <a:solidFill>
                  <a:srgbClr val="002060"/>
                </a:solidFill>
                <a:latin typeface="Cambria" panose="02040503050406030204" pitchFamily="18" charset="0"/>
                <a:ea typeface="Calibri" panose="020F0502020204030204" pitchFamily="34" charset="0"/>
                <a:cs typeface="Cambria" panose="02040503050406030204" pitchFamily="18" charset="0"/>
              </a:rPr>
              <a:t>1. Systém vzdělávání v České republice</a:t>
            </a:r>
            <a:endParaRPr lang="cs-CZ" sz="4000" b="1" dirty="0">
              <a:solidFill>
                <a:srgbClr val="002060"/>
              </a:solidFill>
              <a:effectLst/>
              <a:latin typeface="Cambria" panose="02040503050406030204" pitchFamily="18" charset="0"/>
              <a:ea typeface="Calibri" panose="020F0502020204030204" pitchFamily="34" charset="0"/>
              <a:cs typeface="Cambria" panose="02040503050406030204" pitchFamily="18" charset="0"/>
            </a:endParaRPr>
          </a:p>
        </p:txBody>
      </p:sp>
    </p:spTree>
    <p:extLst>
      <p:ext uri="{BB962C8B-B14F-4D97-AF65-F5344CB8AC3E}">
        <p14:creationId xmlns:p14="http://schemas.microsoft.com/office/powerpoint/2010/main" val="309920352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4" name="Obdélník 3"/>
          <p:cNvSpPr/>
          <p:nvPr/>
        </p:nvSpPr>
        <p:spPr>
          <a:xfrm>
            <a:off x="439270" y="435658"/>
            <a:ext cx="11044517" cy="5047536"/>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1.4 Základní přehled právních předpisů</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Právní vztahy ve školách a školských zařízeních</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Právní vztahy škol a školských zařízení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Školy a školská zařízení jako samostatné právní subjekty (viz kapitola 1.3) vstupují do řady právních vztahů s různými právnickými a fyzickými osobami:</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vztahy k dětem, žákům a jejich zákonným zástupcům,</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pracovněprávní vztahy (zaměstnavatel a zaměstnanec),</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ekonomické vztahy (zřizovatel, kraj, …),</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vztahy k dalším organizacím (krajský úřad, ČŠI, hygiena, inspektorát bezpečnosti práce, …),</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obchodní vztahy (nákup a prodej služeb a zboží).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Pro ředitele škol a další zaměstnance je nezbytné mít alespoň základní povědomí o právních předpisech, které se týkají jeho práce.</a:t>
            </a:r>
          </a:p>
          <a:p>
            <a:pPr>
              <a:spcAft>
                <a:spcPts val="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r>
              <a:rPr lang="cs-CZ" sz="1600" u="sng" dirty="0"/>
              <a:t>Rozdělení právních předpisů</a:t>
            </a:r>
            <a:endParaRPr lang="cs-CZ" sz="1600" dirty="0"/>
          </a:p>
          <a:p>
            <a:r>
              <a:rPr lang="cs-CZ" sz="1600" dirty="0"/>
              <a:t>Právní předpisy můžeme rozdělit podle několika kritérií:</a:t>
            </a:r>
          </a:p>
          <a:p>
            <a:r>
              <a:rPr lang="cs-CZ" sz="1600" dirty="0">
                <a:sym typeface="Wingdings 2" panose="05020102010507070707" pitchFamily="18" charset="2"/>
              </a:rPr>
              <a:t></a:t>
            </a:r>
            <a:r>
              <a:rPr lang="cs-CZ" sz="1600" dirty="0"/>
              <a:t> Právní předpisy, které vyšly ve Sbírce zákonů (zákony, nařízení vlády, vyhlášky)a týkají se výhradně problematiky školství.</a:t>
            </a:r>
          </a:p>
          <a:p>
            <a:r>
              <a:rPr lang="cs-CZ" sz="1600" dirty="0">
                <a:sym typeface="Wingdings 2" panose="05020102010507070707" pitchFamily="18" charset="2"/>
              </a:rPr>
              <a:t></a:t>
            </a:r>
            <a:r>
              <a:rPr lang="cs-CZ" sz="1600" dirty="0"/>
              <a:t> Další právní předpisy (zákony, nařízení vlády, vyhlášky).</a:t>
            </a:r>
          </a:p>
          <a:p>
            <a:pPr>
              <a:spcAft>
                <a:spcPts val="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5226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pic>
        <p:nvPicPr>
          <p:cNvPr id="3" name="Obrázek 2"/>
          <p:cNvPicPr>
            <a:picLocks noChangeAspect="1"/>
          </p:cNvPicPr>
          <p:nvPr/>
        </p:nvPicPr>
        <p:blipFill>
          <a:blip r:embed="rId3"/>
          <a:stretch>
            <a:fillRect/>
          </a:stretch>
        </p:blipFill>
        <p:spPr>
          <a:xfrm>
            <a:off x="1789311" y="419654"/>
            <a:ext cx="6780948" cy="6438346"/>
          </a:xfrm>
          <a:prstGeom prst="rect">
            <a:avLst/>
          </a:prstGeom>
        </p:spPr>
      </p:pic>
    </p:spTree>
    <p:extLst>
      <p:ext uri="{BB962C8B-B14F-4D97-AF65-F5344CB8AC3E}">
        <p14:creationId xmlns:p14="http://schemas.microsoft.com/office/powerpoint/2010/main" val="675072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937" y="0"/>
            <a:ext cx="9692935" cy="6858000"/>
          </a:xfrm>
          <a:prstGeom prst="rect">
            <a:avLst/>
          </a:prstGeom>
        </p:spPr>
      </p:pic>
      <p:pic>
        <p:nvPicPr>
          <p:cNvPr id="3" name="Obrázek 2"/>
          <p:cNvPicPr>
            <a:picLocks noChangeAspect="1"/>
          </p:cNvPicPr>
          <p:nvPr/>
        </p:nvPicPr>
        <p:blipFill>
          <a:blip r:embed="rId3"/>
          <a:stretch>
            <a:fillRect/>
          </a:stretch>
        </p:blipFill>
        <p:spPr>
          <a:xfrm>
            <a:off x="1843098" y="830860"/>
            <a:ext cx="8400974" cy="4072834"/>
          </a:xfrm>
          <a:prstGeom prst="rect">
            <a:avLst/>
          </a:prstGeom>
        </p:spPr>
      </p:pic>
    </p:spTree>
    <p:extLst>
      <p:ext uri="{BB962C8B-B14F-4D97-AF65-F5344CB8AC3E}">
        <p14:creationId xmlns:p14="http://schemas.microsoft.com/office/powerpoint/2010/main" val="286646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618564" y="220429"/>
            <a:ext cx="10856259" cy="5940088"/>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Nejdůležitější právní normy a metodické materiály</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endParaRPr lang="cs-CZ"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200" b="1" dirty="0">
                <a:latin typeface="Calibri" panose="020F0502020204030204" pitchFamily="34" charset="0"/>
                <a:ea typeface="Calibri" panose="020F0502020204030204" pitchFamily="34" charset="0"/>
                <a:cs typeface="Times New Roman" panose="02020603050405020304" pitchFamily="18" charset="0"/>
              </a:rPr>
              <a:t>I. Školské právní předpisy a materiály MŠMT</a:t>
            </a:r>
            <a:endParaRPr lang="cs-CZ"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2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200" u="sng" dirty="0">
                <a:latin typeface="Calibri" panose="020F0502020204030204" pitchFamily="34" charset="0"/>
                <a:ea typeface="Calibri" panose="020F0502020204030204" pitchFamily="34" charset="0"/>
                <a:cs typeface="Times New Roman" panose="02020603050405020304" pitchFamily="18" charset="0"/>
              </a:rPr>
              <a:t>Zákony</a:t>
            </a:r>
            <a:endParaRPr lang="cs-CZ" sz="12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Zákon č. 561/2004 Sb., o předškolním, základním, středním, vyšším odborném a jiném vzdělávání (školský zákon),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Zákon č. 563/2004 Sb., o pedagogických pracovnících a o změně některých zákonů, ve znění pozdějších předpisů.</a:t>
            </a:r>
          </a:p>
          <a:p>
            <a:pPr>
              <a:spcAft>
                <a:spcPts val="0"/>
              </a:spcAft>
            </a:pPr>
            <a:r>
              <a:rPr lang="cs-CZ" sz="12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200" u="sng" dirty="0">
                <a:latin typeface="Calibri" panose="020F0502020204030204" pitchFamily="34" charset="0"/>
                <a:ea typeface="Calibri" panose="020F0502020204030204" pitchFamily="34" charset="0"/>
                <a:cs typeface="Times New Roman" panose="02020603050405020304" pitchFamily="18" charset="0"/>
              </a:rPr>
              <a:t>Nařízení vlády</a:t>
            </a:r>
            <a:endParaRPr lang="cs-CZ" sz="12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Nařízení vlády č. 75/2005 Sb., o stanovení rozsahu přímé vyučovací, přímé výchovné, přímé speciálně pedagogické, přímé pedagogicko-psychologické činnosti pedagogických pracovníků,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Nařízení vlády č. 222/2010 Sb., kterým se stanoví katalog prací ve veřejných službách a správě.</a:t>
            </a:r>
          </a:p>
          <a:p>
            <a:pPr>
              <a:spcAft>
                <a:spcPts val="0"/>
              </a:spcAft>
            </a:pPr>
            <a:r>
              <a:rPr lang="cs-CZ" sz="12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200" u="sng" dirty="0">
                <a:latin typeface="Calibri" panose="020F0502020204030204" pitchFamily="34" charset="0"/>
                <a:ea typeface="Calibri" panose="020F0502020204030204" pitchFamily="34" charset="0"/>
                <a:cs typeface="Times New Roman" panose="02020603050405020304" pitchFamily="18" charset="0"/>
              </a:rPr>
              <a:t>Vyhlášky MŠMT</a:t>
            </a:r>
            <a:endParaRPr lang="cs-CZ" sz="12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Vyhláška č. 14/2005 Sb., o předškolním vzdělávání</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Vyhláška č. 16/2005 Sb., o organizaci školního roku,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Vyhláška č. 17/2005 Sb., o podrobnějších podmínkách organizace České školní inspekce a výkonu inspekční činnosti</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Vyhláška č. 48/2005 Sb., o základním vzdělávání a některých náležitostech plnění povinné školní docházky,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Vyhláška č. 54/2005 Sb., o náležitostech konkursního řízení a konkursních komisích</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Vyhláška č. 64/2005 Sb., o evidenci úrazů dětí, žáků a studentů,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Vyhláška č. 72/2005 Sb., o poskytování poradenských služeb ve školách a školských poradenských zařízeních,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Vyhláška č. 74/2005 Sb., o zájmovém vzdělávání,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Vyhláška č. 107/2005 Sb., o školním stravování,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Vyhláška č. 317/2005 Sb., o dalším vzdělávání pedagogických pracovníků, akreditační komisi a kariérním systému pedagogických pracovníků,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Vyhláška č. 364/2005 Sb., o dokumentaci škol a školských zařízení,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Vyhláška č. 263/2007 Sb., kterou se stanoví pracovní řád pro zaměstnance škol a školských zařízení zřízených MŠMT, krajem, obcí nebo dobrovolným svazkem obcí.</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Vyhláška č. 3/2015 Sb., o některých dokladech o vzdělání.</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Vyhláška č. 27/2016 sb., o vzdělávání žáků se speciálními vzdělávacími potřebami a žáků nadaných.</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solidFill>
                  <a:srgbClr val="000000"/>
                </a:solidFill>
                <a:latin typeface="Calibri" panose="020F0502020204030204" pitchFamily="34" charset="0"/>
                <a:ea typeface="Calibri" panose="020F0502020204030204" pitchFamily="34" charset="0"/>
                <a:cs typeface="Calibri" panose="020F0502020204030204" pitchFamily="34" charset="0"/>
              </a:rPr>
              <a:t>Vyhláška č. 353/2016 Sb., o přijímacím řízení ke střednímu vzdělávání.</a:t>
            </a:r>
            <a:endParaRPr lang="cs-CZ" sz="1200" dirty="0">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cs-CZ" sz="1200" dirty="0">
                <a:latin typeface="Calibri" panose="020F0502020204030204" pitchFamily="34" charset="0"/>
                <a:ea typeface="Calibri" panose="020F0502020204030204" pitchFamily="34" charset="0"/>
                <a:cs typeface="Times New Roman" panose="02020603050405020304" pitchFamily="18" charset="0"/>
              </a:rPr>
              <a:t> </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9516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681318" y="437981"/>
            <a:ext cx="10515600" cy="2677656"/>
          </a:xfrm>
          <a:prstGeom prst="rect">
            <a:avLst/>
          </a:prstGeom>
        </p:spPr>
        <p:txBody>
          <a:bodyPr wrap="square">
            <a:spAutoFit/>
          </a:bodyPr>
          <a:lstStyle/>
          <a:p>
            <a:pPr>
              <a:spcAft>
                <a:spcPts val="0"/>
              </a:spcAft>
            </a:pPr>
            <a:r>
              <a:rPr lang="cs-CZ" sz="1200" b="1" dirty="0">
                <a:latin typeface="Calibri" panose="020F0502020204030204" pitchFamily="34" charset="0"/>
                <a:ea typeface="Calibri" panose="020F0502020204030204" pitchFamily="34" charset="0"/>
                <a:cs typeface="Times New Roman" panose="02020603050405020304" pitchFamily="18" charset="0"/>
              </a:rPr>
              <a:t>II. Další právní předpisy</a:t>
            </a:r>
            <a:endParaRPr lang="cs-CZ"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200" i="1" dirty="0">
                <a:latin typeface="Calibri" panose="020F0502020204030204" pitchFamily="34" charset="0"/>
                <a:ea typeface="Calibri" panose="020F0502020204030204" pitchFamily="34" charset="0"/>
                <a:cs typeface="Times New Roman" panose="02020603050405020304" pitchFamily="18" charset="0"/>
              </a:rPr>
              <a:t>(jedná se pouze o příklad nejdůležitějších právních předpisů, škola musí pracovat s řadou dalších z oblasti pracovněprávní, bezpečnostní, sociální, daňové apod.)</a:t>
            </a:r>
            <a:endParaRPr lang="cs-CZ" sz="1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2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200" u="sng" dirty="0">
                <a:latin typeface="Calibri" panose="020F0502020204030204" pitchFamily="34" charset="0"/>
                <a:ea typeface="Calibri" panose="020F0502020204030204" pitchFamily="34" charset="0"/>
                <a:cs typeface="Times New Roman" panose="02020603050405020304" pitchFamily="18" charset="0"/>
              </a:rPr>
              <a:t>Zákony</a:t>
            </a:r>
            <a:endParaRPr lang="cs-CZ" sz="12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Zákon č. 359/1999 Sb., o sociálně právní ochraně dětí,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Zákon č. 101/2000 Sb., o ochraně osobních údajů a o změně některých zákonů,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Zákon č. 121/2000 Sb., o právu autorském,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Zákon č. 250/2000 Sb., o rozpočtových pravidlech územních rozpočtů,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Zákon č. 258/2000 Sb., o ochraně veřejného zdraví a o změně některých souvisejících zákonů,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Zákon č. 500/2004 Sb., správní řád,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Zákon č. 262/2006 Sb., zákoník práce,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Zákon č. 89/2012 Sb., občanský zákoník, ve znění pozdějších předpisů.</a:t>
            </a: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Zákon č. 340/2015 Sb., o registru smluv</a:t>
            </a:r>
            <a:r>
              <a:rPr lang="cs-CZ" sz="1200" dirty="0">
                <a:solidFill>
                  <a:srgbClr val="FF0000"/>
                </a:solidFill>
                <a:latin typeface="Calibri" panose="020F0502020204030204" pitchFamily="34" charset="0"/>
                <a:ea typeface="Calibri" panose="020F0502020204030204" pitchFamily="34" charset="0"/>
                <a:cs typeface="Calibri" panose="020F0502020204030204" pitchFamily="34" charset="0"/>
              </a:rPr>
              <a:t>.</a:t>
            </a:r>
            <a:endParaRPr lang="cs-CZ" sz="1200" dirty="0">
              <a:latin typeface="Calibri" panose="020F0502020204030204" pitchFamily="34" charset="0"/>
              <a:ea typeface="Calibri" panose="020F0502020204030204" pitchFamily="34" charset="0"/>
              <a:cs typeface="Calibri" panose="020F0502020204030204" pitchFamily="34" charset="0"/>
            </a:endParaRPr>
          </a:p>
          <a:p>
            <a:pPr marL="270510" indent="-90170">
              <a:spcAft>
                <a:spcPts val="0"/>
              </a:spcAft>
            </a:pP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200" dirty="0">
                <a:latin typeface="Calibri" panose="020F0502020204030204" pitchFamily="34" charset="0"/>
                <a:ea typeface="Calibri" panose="020F0502020204030204" pitchFamily="34" charset="0"/>
                <a:cs typeface="Calibri" panose="020F0502020204030204" pitchFamily="34" charset="0"/>
              </a:rPr>
              <a:t>Zákon č. 134/2016 Sb., o veřejných zakázkách</a:t>
            </a:r>
            <a:r>
              <a:rPr lang="cs-CZ" sz="1200" dirty="0">
                <a:solidFill>
                  <a:srgbClr val="FF0000"/>
                </a:solidFill>
                <a:latin typeface="Calibri" panose="020F0502020204030204" pitchFamily="34" charset="0"/>
                <a:ea typeface="Calibri" panose="020F0502020204030204" pitchFamily="34" charset="0"/>
                <a:cs typeface="Calibri" panose="020F0502020204030204" pitchFamily="34" charset="0"/>
              </a:rPr>
              <a:t>.</a:t>
            </a:r>
            <a:endParaRPr lang="cs-CZ" sz="1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3817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645459" y="566678"/>
            <a:ext cx="10650070" cy="3539430"/>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1.5 Kurikulární dokumenty státu, školy, školského zařízení </a:t>
            </a:r>
            <a:r>
              <a:rPr lang="cs-CZ" b="1" i="1" dirty="0">
                <a:solidFill>
                  <a:srgbClr val="002060"/>
                </a:solidFill>
                <a:latin typeface="Calibri" panose="020F0502020204030204" pitchFamily="34" charset="0"/>
                <a:ea typeface="Calibri" panose="020F0502020204030204" pitchFamily="34" charset="0"/>
                <a:cs typeface="Calibri" panose="020F0502020204030204" pitchFamily="34" charset="0"/>
              </a:rPr>
              <a:t> </a:t>
            </a:r>
            <a:endParaRPr lang="cs-CZ"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0"/>
              </a:spcAft>
            </a:pPr>
            <a:r>
              <a:rPr lang="cs-CZ" sz="1600" b="1" dirty="0">
                <a:latin typeface="Calibri" panose="020F0502020204030204" pitchFamily="34" charset="0"/>
                <a:ea typeface="Calibri" panose="020F0502020204030204" pitchFamily="34" charset="0"/>
                <a:cs typeface="Times New Roman" panose="02020603050405020304" pitchFamily="18" charset="0"/>
              </a:rPr>
              <a:t> </a:t>
            </a: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Systém kurikulárních dokumentů</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Národním programu rozvoje vzdělávání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 souladu s principy kurikulární politiky, zformulovanými v Národním programu rozvoje vzdělávání v ČR a zakotvenými v zákoně č. 561/2004 Sb., </a:t>
            </a:r>
            <a:r>
              <a:rPr lang="cs-CZ" sz="1600" spc="-5" dirty="0">
                <a:latin typeface="Calibri" panose="020F0502020204030204" pitchFamily="34" charset="0"/>
                <a:ea typeface="Calibri" panose="020F0502020204030204" pitchFamily="34" charset="0"/>
                <a:cs typeface="Times New Roman" panose="02020603050405020304" pitchFamily="18" charset="0"/>
              </a:rPr>
              <a:t>školském</a:t>
            </a:r>
            <a:r>
              <a:rPr lang="cs-CZ" sz="1600" spc="90" dirty="0">
                <a:latin typeface="Calibri" panose="020F0502020204030204" pitchFamily="34" charset="0"/>
                <a:ea typeface="Calibri" panose="020F0502020204030204" pitchFamily="34" charset="0"/>
                <a:cs typeface="Times New Roman" panose="02020603050405020304" pitchFamily="18" charset="0"/>
              </a:rPr>
              <a:t> </a:t>
            </a:r>
            <a:r>
              <a:rPr lang="cs-CZ" sz="1600" spc="-5" dirty="0">
                <a:latin typeface="Calibri" panose="020F0502020204030204" pitchFamily="34" charset="0"/>
                <a:ea typeface="Calibri" panose="020F0502020204030204" pitchFamily="34" charset="0"/>
                <a:cs typeface="Times New Roman" panose="02020603050405020304" pitchFamily="18" charset="0"/>
              </a:rPr>
              <a:t>zákoně</a:t>
            </a:r>
            <a:r>
              <a:rPr lang="cs-CZ" sz="1600" dirty="0">
                <a:latin typeface="Calibri" panose="020F0502020204030204" pitchFamily="34" charset="0"/>
                <a:ea typeface="Calibri" panose="020F0502020204030204" pitchFamily="34" charset="0"/>
                <a:cs typeface="Times New Roman" panose="02020603050405020304" pitchFamily="18" charset="0"/>
              </a:rPr>
              <a:t>, se do vzdělávací soustavy zavádí nový systém kurikulárních dokumentů pro vzdělávání žáků od 3 do 19 let. Kurikulární dokumenty jsou vytvářeny na dvou úrovních – státní a školní (viz schéma).</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Státní úroveň v systému kurikulárních dokumentů představují Národní program vzdělávání a rámcové vzdělávací programy (dále jen RVP). Národní program vzdělávání vymezuje počáteční vzdělávání jako celek. RVP vymezují závazné rámce vzdělávání pro jeho jednotlivé etapy – předškolní, základní a střední vzdělávání. Školní úroveň představují školní vzdělávací programy (dále jen ŠVP), podle nichž se uskutečňuje vzdělávání na jednotlivých školách.</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Národní program vzdělávání, rámcové vzdělávací programy i školní vzdělávací programy jsou veřejné dokumenty přístupné pro pedagogickou i nepedagogickou veřejnost.</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8228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pic>
        <p:nvPicPr>
          <p:cNvPr id="4" name="Obrázek 3"/>
          <p:cNvPicPr>
            <a:picLocks noChangeAspect="1"/>
          </p:cNvPicPr>
          <p:nvPr/>
        </p:nvPicPr>
        <p:blipFill>
          <a:blip r:embed="rId3"/>
          <a:stretch>
            <a:fillRect/>
          </a:stretch>
        </p:blipFill>
        <p:spPr>
          <a:xfrm>
            <a:off x="1687731" y="843647"/>
            <a:ext cx="8816537" cy="5170705"/>
          </a:xfrm>
          <a:prstGeom prst="rect">
            <a:avLst/>
          </a:prstGeom>
        </p:spPr>
      </p:pic>
    </p:spTree>
    <p:extLst>
      <p:ext uri="{BB962C8B-B14F-4D97-AF65-F5344CB8AC3E}">
        <p14:creationId xmlns:p14="http://schemas.microsoft.com/office/powerpoint/2010/main" val="3998603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717175" y="528179"/>
            <a:ext cx="9332259" cy="2907206"/>
          </a:xfrm>
          <a:prstGeom prst="rect">
            <a:avLst/>
          </a:prstGeom>
        </p:spPr>
        <p:txBody>
          <a:bodyPr wrap="square">
            <a:spAutoFit/>
          </a:bodyPr>
          <a:lstStyle/>
          <a:p>
            <a:pPr algn="just">
              <a:lnSpc>
                <a:spcPct val="115000"/>
              </a:lnSpc>
              <a:spcAft>
                <a:spcPts val="0"/>
              </a:spcAft>
            </a:pPr>
            <a:r>
              <a:rPr lang="cs-CZ" sz="1600" b="1" i="1" dirty="0">
                <a:solidFill>
                  <a:srgbClr val="244061"/>
                </a:solidFill>
                <a:latin typeface="Calibri" panose="020F0502020204030204" pitchFamily="34" charset="0"/>
                <a:ea typeface="Calibri" panose="020F0502020204030204" pitchFamily="34" charset="0"/>
                <a:cs typeface="Calibri" panose="020F0502020204030204" pitchFamily="34" charset="0"/>
              </a:rPr>
              <a:t>Příklad struktury ŠVP pro základní vzdělávání</a:t>
            </a:r>
            <a:endParaRPr lang="cs-CZ" sz="1600"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0"/>
              </a:spcAft>
            </a:pPr>
            <a:r>
              <a:rPr lang="cs-CZ" sz="1600" i="1" dirty="0">
                <a:solidFill>
                  <a:srgbClr val="244061"/>
                </a:solidFill>
                <a:latin typeface="Calibri" panose="020F0502020204030204" pitchFamily="34" charset="0"/>
                <a:ea typeface="Calibri" panose="020F0502020204030204" pitchFamily="34" charset="0"/>
                <a:cs typeface="Calibri" panose="020F0502020204030204" pitchFamily="34" charset="0"/>
              </a:rPr>
              <a:t> </a:t>
            </a:r>
            <a:endParaRPr lang="cs-CZ" sz="1600"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0"/>
              </a:spcAft>
            </a:pPr>
            <a:r>
              <a:rPr lang="cs-CZ" sz="1600" i="1" dirty="0">
                <a:solidFill>
                  <a:srgbClr val="244061"/>
                </a:solidFill>
                <a:latin typeface="Calibri" panose="020F0502020204030204" pitchFamily="34" charset="0"/>
                <a:ea typeface="Calibri" panose="020F0502020204030204" pitchFamily="34" charset="0"/>
                <a:cs typeface="Calibri" panose="020F0502020204030204" pitchFamily="34" charset="0"/>
              </a:rPr>
              <a:t>Podle této struktury se vytváří ŠVP ve všech školách, které realizují základní vzdělávání, kromě nižšího stupně víceletých gymnázií. Struktura ŠVP pro nižší stupně víceletých gymnázií je uvedena na dalších stránkách RVP ZV.</a:t>
            </a:r>
            <a:endParaRPr lang="cs-CZ" sz="16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tabLst>
                <a:tab pos="228600" algn="l"/>
              </a:tabLst>
            </a:pPr>
            <a:r>
              <a:rPr lang="cs-CZ" sz="1600" i="1" dirty="0">
                <a:solidFill>
                  <a:srgbClr val="244061"/>
                </a:solidFill>
                <a:latin typeface="Calibri" panose="020F0502020204030204" pitchFamily="34" charset="0"/>
                <a:ea typeface="Calibri" panose="020F0502020204030204" pitchFamily="34" charset="0"/>
                <a:cs typeface="Calibri" panose="020F0502020204030204" pitchFamily="34" charset="0"/>
              </a:rPr>
              <a:t>Identifikační údaje</a:t>
            </a:r>
            <a:endParaRPr lang="cs-CZ" sz="16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tabLst>
                <a:tab pos="228600" algn="l"/>
              </a:tabLst>
            </a:pPr>
            <a:r>
              <a:rPr lang="cs-CZ" sz="1600" i="1" dirty="0">
                <a:solidFill>
                  <a:srgbClr val="244061"/>
                </a:solidFill>
                <a:latin typeface="Calibri" panose="020F0502020204030204" pitchFamily="34" charset="0"/>
                <a:ea typeface="Calibri" panose="020F0502020204030204" pitchFamily="34" charset="0"/>
                <a:cs typeface="Calibri" panose="020F0502020204030204" pitchFamily="34" charset="0"/>
              </a:rPr>
              <a:t>Charakteristika školy</a:t>
            </a:r>
            <a:endParaRPr lang="cs-CZ" sz="16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tabLst>
                <a:tab pos="228600" algn="l"/>
              </a:tabLst>
            </a:pPr>
            <a:r>
              <a:rPr lang="cs-CZ" sz="1600" i="1" dirty="0">
                <a:solidFill>
                  <a:srgbClr val="244061"/>
                </a:solidFill>
                <a:latin typeface="Calibri" panose="020F0502020204030204" pitchFamily="34" charset="0"/>
                <a:ea typeface="Calibri" panose="020F0502020204030204" pitchFamily="34" charset="0"/>
                <a:cs typeface="Calibri" panose="020F0502020204030204" pitchFamily="34" charset="0"/>
              </a:rPr>
              <a:t>Charakteristika ŠVP</a:t>
            </a:r>
            <a:endParaRPr lang="cs-CZ" sz="16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tabLst>
                <a:tab pos="228600" algn="l"/>
              </a:tabLst>
            </a:pPr>
            <a:r>
              <a:rPr lang="cs-CZ" sz="1600" i="1" dirty="0">
                <a:solidFill>
                  <a:srgbClr val="244061"/>
                </a:solidFill>
                <a:latin typeface="Calibri" panose="020F0502020204030204" pitchFamily="34" charset="0"/>
                <a:ea typeface="Calibri" panose="020F0502020204030204" pitchFamily="34" charset="0"/>
                <a:cs typeface="Calibri" panose="020F0502020204030204" pitchFamily="34" charset="0"/>
              </a:rPr>
              <a:t>Učební plán</a:t>
            </a:r>
            <a:endParaRPr lang="cs-CZ" sz="16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tabLst>
                <a:tab pos="228600" algn="l"/>
              </a:tabLst>
            </a:pPr>
            <a:r>
              <a:rPr lang="cs-CZ" sz="1600" i="1" dirty="0">
                <a:solidFill>
                  <a:srgbClr val="244061"/>
                </a:solidFill>
                <a:latin typeface="Calibri" panose="020F0502020204030204" pitchFamily="34" charset="0"/>
                <a:ea typeface="Calibri" panose="020F0502020204030204" pitchFamily="34" charset="0"/>
                <a:cs typeface="Calibri" panose="020F0502020204030204" pitchFamily="34" charset="0"/>
              </a:rPr>
              <a:t>Učební osnovy</a:t>
            </a:r>
            <a:endParaRPr lang="cs-CZ" sz="16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tabLst>
                <a:tab pos="228600" algn="l"/>
              </a:tabLst>
            </a:pPr>
            <a:r>
              <a:rPr lang="cs-CZ" sz="1600" i="1" dirty="0">
                <a:solidFill>
                  <a:srgbClr val="244061"/>
                </a:solidFill>
                <a:latin typeface="Calibri" panose="020F0502020204030204" pitchFamily="34" charset="0"/>
                <a:ea typeface="Calibri" panose="020F0502020204030204" pitchFamily="34" charset="0"/>
                <a:cs typeface="Calibri" panose="020F0502020204030204" pitchFamily="34" charset="0"/>
              </a:rPr>
              <a:t>Hodnocení výsledků vzdělávání žáků</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4833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532" y="0"/>
            <a:ext cx="9692935" cy="6858000"/>
          </a:xfrm>
          <a:prstGeom prst="rect">
            <a:avLst/>
          </a:prstGeom>
        </p:spPr>
      </p:pic>
      <p:sp>
        <p:nvSpPr>
          <p:cNvPr id="4" name="Obdélník 3"/>
          <p:cNvSpPr/>
          <p:nvPr/>
        </p:nvSpPr>
        <p:spPr>
          <a:xfrm>
            <a:off x="2645195" y="2905780"/>
            <a:ext cx="6489700" cy="523220"/>
          </a:xfrm>
          <a:prstGeom prst="rect">
            <a:avLst/>
          </a:prstGeom>
        </p:spPr>
        <p:txBody>
          <a:bodyPr wrap="square">
            <a:spAutoFit/>
          </a:bodyPr>
          <a:lstStyle/>
          <a:p>
            <a:pPr algn="ctr">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              </a:t>
            </a:r>
            <a:r>
              <a:rPr lang="cs-CZ" sz="2800" b="1" dirty="0">
                <a:latin typeface="Calibri" panose="020F0502020204030204" pitchFamily="34" charset="0"/>
                <a:ea typeface="Calibri" panose="020F0502020204030204" pitchFamily="34" charset="0"/>
                <a:cs typeface="Times New Roman" panose="02020603050405020304" pitchFamily="18" charset="0"/>
              </a:rPr>
              <a:t>Děkuji za pozornost</a:t>
            </a:r>
          </a:p>
        </p:txBody>
      </p:sp>
    </p:spTree>
    <p:extLst>
      <p:ext uri="{BB962C8B-B14F-4D97-AF65-F5344CB8AC3E}">
        <p14:creationId xmlns:p14="http://schemas.microsoft.com/office/powerpoint/2010/main" val="106803469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2" name="Obdélník 1"/>
          <p:cNvSpPr/>
          <p:nvPr/>
        </p:nvSpPr>
        <p:spPr>
          <a:xfrm>
            <a:off x="735106" y="758387"/>
            <a:ext cx="10919012" cy="4062651"/>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1.1 Vize a cíle vzdělávací politiky ČR</a:t>
            </a:r>
          </a:p>
          <a:p>
            <a:pPr marL="90170" indent="-90170">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Strategie vzdělávací politiky 2020</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tooltip="[Odkaz do nového okna] "/>
              </a:rPr>
              <a:t>Strategie vzdělávací politiky České republiky do roku 2020</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Usnesením vlády č. 538 byla 9. července 2014 schválena současná </a:t>
            </a:r>
            <a:r>
              <a:rPr lang="cs-CZ" sz="16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tooltip="[Odkaz do nového okna] "/>
              </a:rPr>
              <a:t>Strategie vzdělávací politiky České republiky do roku 2020</a:t>
            </a:r>
            <a:r>
              <a:rPr lang="cs-CZ" sz="1600" dirty="0">
                <a:latin typeface="Calibri" panose="020F0502020204030204" pitchFamily="34" charset="0"/>
                <a:ea typeface="Calibri" panose="020F0502020204030204" pitchFamily="34" charset="0"/>
                <a:cs typeface="Times New Roman" panose="02020603050405020304" pitchFamily="18" charset="0"/>
              </a:rPr>
              <a:t>. Strategii 2020 předcházel Národní program rozvoje vzdělávání v České republice, označovaný též jako Bílá kniha, schválený vládou ČR dne 7. února 2001. </a:t>
            </a:r>
          </a:p>
          <a:p>
            <a:pPr>
              <a:spcAft>
                <a:spcPts val="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Zpracování Strategie 2020 předcházelo zpracování analytických podkladů, které se zabývaly vzdělávacím systémem České republiky, vývojem výkonů vzdělávací soustavy a klíčovými prioritami. </a:t>
            </a:r>
          </a:p>
          <a:p>
            <a:pPr>
              <a:spcAft>
                <a:spcPts val="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Klíčové priority Strategie 2020 jsou:</a:t>
            </a:r>
          </a:p>
          <a:p>
            <a:pPr marL="180340">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Times New Roman" panose="02020603050405020304" pitchFamily="18" charset="0"/>
              </a:rPr>
              <a:t> Snižovat nerovnosti ve vzdělávání </a:t>
            </a:r>
          </a:p>
          <a:p>
            <a:pPr marL="180340">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Times New Roman" panose="02020603050405020304" pitchFamily="18" charset="0"/>
              </a:rPr>
              <a:t> Podporovat kvalitní výuku a učitele jako její klíčový předpoklad </a:t>
            </a:r>
          </a:p>
          <a:p>
            <a:pPr marL="180340">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Times New Roman" panose="02020603050405020304" pitchFamily="18" charset="0"/>
              </a:rPr>
              <a:t> Odpovědně a efektivně řídit vzdělávací systém.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449752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2572" y="0"/>
            <a:ext cx="9692935" cy="6858000"/>
          </a:xfrm>
          <a:prstGeom prst="rect">
            <a:avLst/>
          </a:prstGeom>
        </p:spPr>
      </p:pic>
      <p:sp>
        <p:nvSpPr>
          <p:cNvPr id="3" name="Obdélník 2"/>
          <p:cNvSpPr/>
          <p:nvPr/>
        </p:nvSpPr>
        <p:spPr>
          <a:xfrm>
            <a:off x="726142" y="640939"/>
            <a:ext cx="10784540" cy="3293209"/>
          </a:xfrm>
          <a:prstGeom prst="rect">
            <a:avLst/>
          </a:prstGeom>
        </p:spPr>
        <p:txBody>
          <a:bodyPr wrap="square">
            <a:spAutoFit/>
          </a:bodyPr>
          <a:lstStyle/>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Strategie 2020 tvoří rámec vzdělávací politiky ČR, další dokumenty rozpracovávají cíle a opatření strategie a tvoří tak strategickou základu české vzdělávací politiky. Jedná se o:</a:t>
            </a:r>
          </a:p>
          <a:p>
            <a:pPr>
              <a:spcAft>
                <a:spcPts val="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r>
              <a:rPr lang="cs-CZ" sz="1600" dirty="0">
                <a:sym typeface="Wingdings 2" panose="05020102010507070707" pitchFamily="18" charset="2"/>
              </a:rPr>
              <a:t></a:t>
            </a:r>
            <a:r>
              <a:rPr lang="cs-CZ" sz="1600" dirty="0"/>
              <a:t> </a:t>
            </a:r>
            <a:r>
              <a:rPr lang="cs-CZ" sz="1600" dirty="0">
                <a:hlinkClick r:id="rId3" tooltip="Dlouhodobý záměr vzdělávání a rozvoje vzdělávací soustavy České republiky na období let 2015-2020"/>
              </a:rPr>
              <a:t>Dlouhodobý záměr vzdělávání a rozvoje vzdělávací soustavy České republiky na období let 2015-2020</a:t>
            </a:r>
            <a:endParaRPr lang="cs-CZ" sz="1600" dirty="0"/>
          </a:p>
          <a:p>
            <a:r>
              <a:rPr lang="cs-CZ" sz="1600" dirty="0">
                <a:sym typeface="Wingdings 2" panose="05020102010507070707" pitchFamily="18" charset="2"/>
              </a:rPr>
              <a:t></a:t>
            </a:r>
            <a:r>
              <a:rPr lang="cs-CZ" sz="1600" dirty="0"/>
              <a:t> </a:t>
            </a:r>
            <a:r>
              <a:rPr lang="cs-CZ" sz="1600" dirty="0">
                <a:hlinkClick r:id="rId4" tooltip="Rámec rozvoje vysokého školství do roku 2020"/>
              </a:rPr>
              <a:t>Rámec rozvoje vysokého školství do roku 2020</a:t>
            </a:r>
            <a:endParaRPr lang="cs-CZ" sz="1600" dirty="0"/>
          </a:p>
          <a:p>
            <a:r>
              <a:rPr lang="cs-CZ" sz="1600" dirty="0">
                <a:sym typeface="Wingdings 2" panose="05020102010507070707" pitchFamily="18" charset="2"/>
              </a:rPr>
              <a:t></a:t>
            </a:r>
            <a:r>
              <a:rPr lang="cs-CZ" sz="1600" dirty="0"/>
              <a:t> </a:t>
            </a:r>
            <a:r>
              <a:rPr lang="cs-CZ" sz="1600" dirty="0">
                <a:hlinkClick r:id="rId5" tooltip="Strategie digitálního vzdělávání"/>
              </a:rPr>
              <a:t>Strategie digitálního vzdělávání</a:t>
            </a:r>
            <a:endParaRPr lang="cs-CZ" sz="1600" dirty="0"/>
          </a:p>
          <a:p>
            <a:r>
              <a:rPr lang="cs-CZ" sz="1600" dirty="0">
                <a:sym typeface="Wingdings 2" panose="05020102010507070707" pitchFamily="18" charset="2"/>
              </a:rPr>
              <a:t></a:t>
            </a:r>
            <a:r>
              <a:rPr lang="cs-CZ" sz="1600" dirty="0"/>
              <a:t> </a:t>
            </a:r>
            <a:r>
              <a:rPr lang="cs-CZ" sz="1600" dirty="0">
                <a:hlinkClick r:id="rId6" tooltip="Datová informační politika resortu školství"/>
              </a:rPr>
              <a:t>Datová informační politika resortu školství</a:t>
            </a:r>
            <a:endParaRPr lang="cs-CZ" sz="1600" dirty="0"/>
          </a:p>
          <a:p>
            <a:r>
              <a:rPr lang="cs-CZ" sz="1600" dirty="0">
                <a:sym typeface="Wingdings 2" panose="05020102010507070707" pitchFamily="18" charset="2"/>
              </a:rPr>
              <a:t></a:t>
            </a:r>
            <a:r>
              <a:rPr lang="cs-CZ" sz="1600" dirty="0"/>
              <a:t> </a:t>
            </a:r>
            <a:r>
              <a:rPr lang="cs-CZ" sz="1600" dirty="0">
                <a:hlinkClick r:id="rId7" tooltip="Akční plán inkluzivního vzdělávání 2016 - 2018"/>
              </a:rPr>
              <a:t>Akční plán inkluzivního vzdělávání 2016 - 2018</a:t>
            </a:r>
            <a:endParaRPr lang="cs-CZ" sz="1600" dirty="0"/>
          </a:p>
          <a:p>
            <a:r>
              <a:rPr lang="cs-CZ" sz="1600" dirty="0">
                <a:sym typeface="Wingdings 2" panose="05020102010507070707" pitchFamily="18" charset="2"/>
              </a:rPr>
              <a:t></a:t>
            </a:r>
            <a:r>
              <a:rPr lang="cs-CZ" sz="1600" dirty="0"/>
              <a:t> </a:t>
            </a:r>
            <a:r>
              <a:rPr lang="cs-CZ" sz="1600" dirty="0">
                <a:hlinkClick r:id="rId8" tooltip="Dlouhodobý záměr vzdělávací a vědecké, výzkumné, vývojové a inovační, umělecké a další tvůrčí činnosti pro oblast vysokých škol na léta 2016 – 2020 "/>
              </a:rPr>
              <a:t>Dlouhodobý záměr vzdělávací a vědecké, výzkumné, vývojové a inovační, umělecké a další tvůrčí činnosti pro oblast vysokých škol na léta 2016 – 2020</a:t>
            </a:r>
            <a:endParaRPr lang="cs-CZ" sz="1600" dirty="0"/>
          </a:p>
          <a:p>
            <a:r>
              <a:rPr lang="cs-CZ" sz="1600" dirty="0">
                <a:sym typeface="Wingdings 2" panose="05020102010507070707" pitchFamily="18" charset="2"/>
              </a:rPr>
              <a:t></a:t>
            </a:r>
            <a:r>
              <a:rPr lang="cs-CZ" sz="1600" dirty="0"/>
              <a:t> </a:t>
            </a:r>
            <a:r>
              <a:rPr lang="cs-CZ" sz="1600" dirty="0">
                <a:hlinkClick r:id="rId9" tooltip="Operační program výzkum, vývoj, vzdělávání (OP VVV)"/>
              </a:rPr>
              <a:t>Operační program výzkum, vývoj, vzdělávání (OP VVV)</a:t>
            </a:r>
            <a:r>
              <a:rPr lang="cs-CZ" sz="1600" dirty="0"/>
              <a:t>.</a:t>
            </a:r>
          </a:p>
          <a:p>
            <a:pPr>
              <a:spcAft>
                <a:spcPts val="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217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443345" y="281259"/>
            <a:ext cx="11277599" cy="6217087"/>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Mezinárodní šetření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Pro strategii vzdělávání v České republice jsou důležité i informace z mezinárodních šetření. Jedná se o:</a:t>
            </a:r>
          </a:p>
          <a:p>
            <a:pPr>
              <a:spcAft>
                <a:spcPts val="0"/>
              </a:spcAft>
            </a:pPr>
            <a:endParaRPr lang="cs-CZ" sz="1400" u="sng"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u="sng" dirty="0">
                <a:latin typeface="Calibri" panose="020F0502020204030204" pitchFamily="34" charset="0"/>
                <a:ea typeface="Calibri" panose="020F0502020204030204" pitchFamily="34" charset="0"/>
                <a:cs typeface="Times New Roman" panose="02020603050405020304" pitchFamily="18" charset="0"/>
              </a:rPr>
              <a:t>OECD</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Organizace pro ekonomickou spolupráci OECD - </a:t>
            </a:r>
            <a:r>
              <a:rPr lang="cs-CZ" sz="1400" dirty="0" err="1">
                <a:latin typeface="Calibri" panose="020F0502020204030204" pitchFamily="34" charset="0"/>
                <a:ea typeface="Calibri" panose="020F0502020204030204" pitchFamily="34" charset="0"/>
                <a:cs typeface="Times New Roman" panose="02020603050405020304" pitchFamily="18" charset="0"/>
              </a:rPr>
              <a:t>Organisation</a:t>
            </a:r>
            <a:r>
              <a:rPr lang="cs-CZ" sz="1400" dirty="0">
                <a:latin typeface="Calibri" panose="020F0502020204030204" pitchFamily="34" charset="0"/>
                <a:ea typeface="Calibri" panose="020F0502020204030204" pitchFamily="34" charset="0"/>
                <a:cs typeface="Times New Roman" panose="02020603050405020304" pitchFamily="18" charset="0"/>
              </a:rPr>
              <a:t> </a:t>
            </a:r>
            <a:r>
              <a:rPr lang="cs-CZ" sz="1400" dirty="0" err="1">
                <a:latin typeface="Calibri" panose="020F0502020204030204" pitchFamily="34" charset="0"/>
                <a:ea typeface="Calibri" panose="020F0502020204030204" pitchFamily="34" charset="0"/>
                <a:cs typeface="Times New Roman" panose="02020603050405020304" pitchFamily="18" charset="0"/>
              </a:rPr>
              <a:t>for</a:t>
            </a:r>
            <a:r>
              <a:rPr lang="cs-CZ" sz="1400" dirty="0">
                <a:latin typeface="Calibri" panose="020F0502020204030204" pitchFamily="34" charset="0"/>
                <a:ea typeface="Calibri" panose="020F0502020204030204" pitchFamily="34" charset="0"/>
                <a:cs typeface="Times New Roman" panose="02020603050405020304" pitchFamily="18" charset="0"/>
              </a:rPr>
              <a:t> </a:t>
            </a:r>
            <a:r>
              <a:rPr lang="cs-CZ" sz="1400" dirty="0" err="1">
                <a:latin typeface="Calibri" panose="020F0502020204030204" pitchFamily="34" charset="0"/>
                <a:ea typeface="Calibri" panose="020F0502020204030204" pitchFamily="34" charset="0"/>
                <a:cs typeface="Times New Roman" panose="02020603050405020304" pitchFamily="18" charset="0"/>
              </a:rPr>
              <a:t>Economic</a:t>
            </a:r>
            <a:r>
              <a:rPr lang="cs-CZ" sz="1400" dirty="0">
                <a:latin typeface="Calibri" panose="020F0502020204030204" pitchFamily="34" charset="0"/>
                <a:ea typeface="Calibri" panose="020F0502020204030204" pitchFamily="34" charset="0"/>
                <a:cs typeface="Times New Roman" panose="02020603050405020304" pitchFamily="18" charset="0"/>
              </a:rPr>
              <a:t> Co-</a:t>
            </a:r>
            <a:r>
              <a:rPr lang="cs-CZ" sz="1400" dirty="0" err="1">
                <a:latin typeface="Calibri" panose="020F0502020204030204" pitchFamily="34" charset="0"/>
                <a:ea typeface="Calibri" panose="020F0502020204030204" pitchFamily="34" charset="0"/>
                <a:cs typeface="Times New Roman" panose="02020603050405020304" pitchFamily="18" charset="0"/>
              </a:rPr>
              <a:t>operation</a:t>
            </a:r>
            <a:r>
              <a:rPr lang="cs-CZ" sz="1400" dirty="0">
                <a:latin typeface="Calibri" panose="020F0502020204030204" pitchFamily="34" charset="0"/>
                <a:ea typeface="Calibri" panose="020F0502020204030204" pitchFamily="34" charset="0"/>
                <a:cs typeface="Times New Roman" panose="02020603050405020304" pitchFamily="18" charset="0"/>
              </a:rPr>
              <a:t> and Development) zpracovala dokument </a:t>
            </a:r>
            <a:r>
              <a:rPr lang="cs-CZ" sz="1400" dirty="0" err="1">
                <a:latin typeface="Calibri" panose="020F0502020204030204" pitchFamily="34" charset="0"/>
                <a:ea typeface="Calibri" panose="020F0502020204030204" pitchFamily="34" charset="0"/>
                <a:cs typeface="Times New Roman" panose="02020603050405020304" pitchFamily="18" charset="0"/>
              </a:rPr>
              <a:t>Výhlad</a:t>
            </a:r>
            <a:r>
              <a:rPr lang="cs-CZ" sz="1400" dirty="0">
                <a:latin typeface="Calibri" panose="020F0502020204030204" pitchFamily="34" charset="0"/>
                <a:ea typeface="Calibri" panose="020F0502020204030204" pitchFamily="34" charset="0"/>
                <a:cs typeface="Times New Roman" panose="02020603050405020304" pitchFamily="18" charset="0"/>
              </a:rPr>
              <a:t> vzdělávací politiky: Česká republika (2013).</a:t>
            </a:r>
          </a:p>
          <a:p>
            <a:pPr>
              <a:spcAft>
                <a:spcPts val="0"/>
              </a:spcAft>
            </a:pPr>
            <a:r>
              <a:rPr lang="cs-CZ" sz="1400" u="sng" dirty="0">
                <a:latin typeface="Calibri" panose="020F0502020204030204" pitchFamily="34" charset="0"/>
                <a:ea typeface="Calibri" panose="020F0502020204030204" pitchFamily="34" charset="0"/>
                <a:cs typeface="Times New Roman" panose="02020603050405020304" pitchFamily="18" charset="0"/>
              </a:rPr>
              <a:t>PISA</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Mezinárodní šetření PISA (</a:t>
            </a:r>
            <a:r>
              <a:rPr lang="cs-CZ" sz="1400" i="1" dirty="0" err="1">
                <a:latin typeface="Calibri" panose="020F0502020204030204" pitchFamily="34" charset="0"/>
                <a:ea typeface="Calibri" panose="020F0502020204030204" pitchFamily="34" charset="0"/>
                <a:cs typeface="Times New Roman" panose="02020603050405020304" pitchFamily="18" charset="0"/>
              </a:rPr>
              <a:t>Programme</a:t>
            </a:r>
            <a:r>
              <a:rPr lang="cs-CZ" sz="1400" i="1" dirty="0">
                <a:latin typeface="Calibri" panose="020F0502020204030204" pitchFamily="34" charset="0"/>
                <a:ea typeface="Calibri" panose="020F0502020204030204" pitchFamily="34" charset="0"/>
                <a:cs typeface="Times New Roman" panose="02020603050405020304" pitchFamily="18" charset="0"/>
              </a:rPr>
              <a:t> </a:t>
            </a:r>
            <a:r>
              <a:rPr lang="cs-CZ" sz="1400" i="1" dirty="0" err="1">
                <a:latin typeface="Calibri" panose="020F0502020204030204" pitchFamily="34" charset="0"/>
                <a:ea typeface="Calibri" panose="020F0502020204030204" pitchFamily="34" charset="0"/>
                <a:cs typeface="Times New Roman" panose="02020603050405020304" pitchFamily="18" charset="0"/>
              </a:rPr>
              <a:t>for</a:t>
            </a:r>
            <a:r>
              <a:rPr lang="cs-CZ" sz="1400" i="1" dirty="0">
                <a:latin typeface="Calibri" panose="020F0502020204030204" pitchFamily="34" charset="0"/>
                <a:ea typeface="Calibri" panose="020F0502020204030204" pitchFamily="34" charset="0"/>
                <a:cs typeface="Times New Roman" panose="02020603050405020304" pitchFamily="18" charset="0"/>
              </a:rPr>
              <a:t> International Student </a:t>
            </a:r>
            <a:r>
              <a:rPr lang="cs-CZ" sz="1400" i="1" dirty="0" err="1">
                <a:latin typeface="Calibri" panose="020F0502020204030204" pitchFamily="34" charset="0"/>
                <a:ea typeface="Calibri" panose="020F0502020204030204" pitchFamily="34" charset="0"/>
                <a:cs typeface="Times New Roman" panose="02020603050405020304" pitchFamily="18" charset="0"/>
              </a:rPr>
              <a:t>Assesment</a:t>
            </a:r>
            <a:r>
              <a:rPr lang="cs-CZ" sz="1400" dirty="0">
                <a:latin typeface="Calibri" panose="020F0502020204030204" pitchFamily="34" charset="0"/>
                <a:ea typeface="Calibri" panose="020F0502020204030204" pitchFamily="34" charset="0"/>
                <a:cs typeface="Times New Roman" panose="02020603050405020304" pitchFamily="18" charset="0"/>
              </a:rPr>
              <a:t>) je zaměřeno na zjišťování úrovně gramotností patnáctiletých žáků, kteří se ve většině zúčastněných zemí nacházejí v posledních ročnících povinné školní docházky. Je koncipován tak, aby poskytoval tvůrcům školské politiky v jednotlivých zemích všechny důležité informace o fungování jejich školských systémů. Výsledky šetření jsou zveřejňovány v podobě národních zpráv pro příslušný rok a oblast, například PISA 2015, přírodovědná gramotnost.</a:t>
            </a:r>
            <a:br>
              <a:rPr lang="cs-CZ" sz="1400" dirty="0">
                <a:latin typeface="Calibri" panose="020F0502020204030204" pitchFamily="34" charset="0"/>
                <a:ea typeface="Calibri" panose="020F0502020204030204" pitchFamily="34" charset="0"/>
                <a:cs typeface="Times New Roman" panose="02020603050405020304" pitchFamily="18" charset="0"/>
              </a:rPr>
            </a:br>
            <a:r>
              <a:rPr lang="cs-CZ" sz="1400" u="sng" cap="all" dirty="0">
                <a:latin typeface="Calibri" panose="020F0502020204030204" pitchFamily="34" charset="0"/>
                <a:ea typeface="Calibri" panose="020F0502020204030204" pitchFamily="34" charset="0"/>
                <a:cs typeface="Times New Roman" panose="02020603050405020304" pitchFamily="18" charset="0"/>
              </a:rPr>
              <a:t>PIRLS</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Mezinárodní šetření PIRLS (</a:t>
            </a:r>
            <a:r>
              <a:rPr lang="cs-CZ" sz="1400" i="1" dirty="0" err="1">
                <a:latin typeface="Calibri" panose="020F0502020204030204" pitchFamily="34" charset="0"/>
                <a:ea typeface="Calibri" panose="020F0502020204030204" pitchFamily="34" charset="0"/>
                <a:cs typeface="Times New Roman" panose="02020603050405020304" pitchFamily="18" charset="0"/>
              </a:rPr>
              <a:t>Progress</a:t>
            </a:r>
            <a:r>
              <a:rPr lang="cs-CZ" sz="1400" i="1" dirty="0">
                <a:latin typeface="Calibri" panose="020F0502020204030204" pitchFamily="34" charset="0"/>
                <a:ea typeface="Calibri" panose="020F0502020204030204" pitchFamily="34" charset="0"/>
                <a:cs typeface="Times New Roman" panose="02020603050405020304" pitchFamily="18" charset="0"/>
              </a:rPr>
              <a:t> in International </a:t>
            </a:r>
            <a:r>
              <a:rPr lang="cs-CZ" sz="1400" i="1" dirty="0" err="1">
                <a:latin typeface="Calibri" panose="020F0502020204030204" pitchFamily="34" charset="0"/>
                <a:ea typeface="Calibri" panose="020F0502020204030204" pitchFamily="34" charset="0"/>
                <a:cs typeface="Times New Roman" panose="02020603050405020304" pitchFamily="18" charset="0"/>
              </a:rPr>
              <a:t>Reading</a:t>
            </a:r>
            <a:r>
              <a:rPr lang="cs-CZ" sz="1400" i="1" dirty="0">
                <a:latin typeface="Calibri" panose="020F0502020204030204" pitchFamily="34" charset="0"/>
                <a:ea typeface="Calibri" panose="020F0502020204030204" pitchFamily="34" charset="0"/>
                <a:cs typeface="Times New Roman" panose="02020603050405020304" pitchFamily="18" charset="0"/>
              </a:rPr>
              <a:t> </a:t>
            </a:r>
            <a:r>
              <a:rPr lang="cs-CZ" sz="1400" i="1" dirty="0" err="1">
                <a:latin typeface="Calibri" panose="020F0502020204030204" pitchFamily="34" charset="0"/>
                <a:ea typeface="Calibri" panose="020F0502020204030204" pitchFamily="34" charset="0"/>
                <a:cs typeface="Times New Roman" panose="02020603050405020304" pitchFamily="18" charset="0"/>
              </a:rPr>
              <a:t>Literacy</a:t>
            </a:r>
            <a:r>
              <a:rPr lang="cs-CZ" sz="1400" i="1" dirty="0">
                <a:latin typeface="Calibri" panose="020F0502020204030204" pitchFamily="34" charset="0"/>
                <a:ea typeface="Calibri" panose="020F0502020204030204" pitchFamily="34" charset="0"/>
                <a:cs typeface="Times New Roman" panose="02020603050405020304" pitchFamily="18" charset="0"/>
              </a:rPr>
              <a:t> Study</a:t>
            </a:r>
            <a:r>
              <a:rPr lang="cs-CZ" sz="1400" dirty="0">
                <a:latin typeface="Calibri" panose="020F0502020204030204" pitchFamily="34" charset="0"/>
                <a:ea typeface="Calibri" panose="020F0502020204030204" pitchFamily="34" charset="0"/>
                <a:cs typeface="Times New Roman" panose="02020603050405020304" pitchFamily="18" charset="0"/>
              </a:rPr>
              <a:t>) je zaměřeno na testování čtenářské gramotnosti žáků 4. ročníku základních škol. Cyklus tohoto šetření je pětiletý. Je vydávána jako národní zpráva pro příslušné období (2011).</a:t>
            </a:r>
          </a:p>
          <a:p>
            <a:pPr>
              <a:spcAft>
                <a:spcPts val="0"/>
              </a:spcAft>
            </a:pPr>
            <a:r>
              <a:rPr lang="cs-CZ" sz="1400" u="sng" cap="all" dirty="0">
                <a:latin typeface="Calibri" panose="020F0502020204030204" pitchFamily="34" charset="0"/>
                <a:ea typeface="Calibri" panose="020F0502020204030204" pitchFamily="34" charset="0"/>
                <a:cs typeface="Times New Roman" panose="02020603050405020304" pitchFamily="18" charset="0"/>
              </a:rPr>
              <a:t>TIMSS</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Mezinárodní šetření TIMSS (</a:t>
            </a:r>
            <a:r>
              <a:rPr lang="cs-CZ" sz="1400" i="1" dirty="0" err="1">
                <a:latin typeface="Calibri" panose="020F0502020204030204" pitchFamily="34" charset="0"/>
                <a:ea typeface="Calibri" panose="020F0502020204030204" pitchFamily="34" charset="0"/>
                <a:cs typeface="Times New Roman" panose="02020603050405020304" pitchFamily="18" charset="0"/>
              </a:rPr>
              <a:t>Trends</a:t>
            </a:r>
            <a:r>
              <a:rPr lang="cs-CZ" sz="1400" i="1" dirty="0">
                <a:latin typeface="Calibri" panose="020F0502020204030204" pitchFamily="34" charset="0"/>
                <a:ea typeface="Calibri" panose="020F0502020204030204" pitchFamily="34" charset="0"/>
                <a:cs typeface="Times New Roman" panose="02020603050405020304" pitchFamily="18" charset="0"/>
              </a:rPr>
              <a:t> in International </a:t>
            </a:r>
            <a:r>
              <a:rPr lang="cs-CZ" sz="1400" i="1" dirty="0" err="1">
                <a:latin typeface="Calibri" panose="020F0502020204030204" pitchFamily="34" charset="0"/>
                <a:ea typeface="Calibri" panose="020F0502020204030204" pitchFamily="34" charset="0"/>
                <a:cs typeface="Times New Roman" panose="02020603050405020304" pitchFamily="18" charset="0"/>
              </a:rPr>
              <a:t>Mathematics</a:t>
            </a:r>
            <a:r>
              <a:rPr lang="cs-CZ" sz="1400" i="1" dirty="0">
                <a:latin typeface="Calibri" panose="020F0502020204030204" pitchFamily="34" charset="0"/>
                <a:ea typeface="Calibri" panose="020F0502020204030204" pitchFamily="34" charset="0"/>
                <a:cs typeface="Times New Roman" panose="02020603050405020304" pitchFamily="18" charset="0"/>
              </a:rPr>
              <a:t> and Science Study</a:t>
            </a:r>
            <a:r>
              <a:rPr lang="cs-CZ" sz="1400" dirty="0">
                <a:latin typeface="Calibri" panose="020F0502020204030204" pitchFamily="34" charset="0"/>
                <a:ea typeface="Calibri" panose="020F0502020204030204" pitchFamily="34" charset="0"/>
                <a:cs typeface="Times New Roman" panose="02020603050405020304" pitchFamily="18" charset="0"/>
              </a:rPr>
              <a:t>) zjišťuje úroveň znalostí a dovedností žáků 4. a/nebo 8. ročníku základní školy v matematice a v přírodovědných předmětech. Cyklus tohoto šetření je čtyřletý. Výsledky šetření jsou vydávány jako národní zpráva</a:t>
            </a:r>
            <a:r>
              <a:rPr lang="cs-CZ" sz="1400" dirty="0">
                <a:latin typeface="Calibri" panose="020F0502020204030204" pitchFamily="34" charset="0"/>
                <a:ea typeface="Calibri" panose="020F0502020204030204" pitchFamily="34" charset="0"/>
                <a:cs typeface="Arial" panose="020B0604020202020204" pitchFamily="34" charset="0"/>
              </a:rPr>
              <a:t> z mezinárodního šetření (TIMSS 2015).</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u="sng" cap="all" dirty="0">
                <a:latin typeface="Calibri" panose="020F0502020204030204" pitchFamily="34" charset="0"/>
                <a:ea typeface="Calibri" panose="020F0502020204030204" pitchFamily="34" charset="0"/>
                <a:cs typeface="Times New Roman" panose="02020603050405020304" pitchFamily="18" charset="0"/>
              </a:rPr>
              <a:t>ICILS</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Mezinárodní šetření ICILS (</a:t>
            </a:r>
            <a:r>
              <a:rPr lang="cs-CZ" sz="1400" i="1" dirty="0">
                <a:latin typeface="Calibri" panose="020F0502020204030204" pitchFamily="34" charset="0"/>
                <a:ea typeface="Calibri" panose="020F0502020204030204" pitchFamily="34" charset="0"/>
                <a:cs typeface="Times New Roman" panose="02020603050405020304" pitchFamily="18" charset="0"/>
              </a:rPr>
              <a:t>International </a:t>
            </a:r>
            <a:r>
              <a:rPr lang="cs-CZ" sz="1400" i="1" dirty="0" err="1">
                <a:latin typeface="Calibri" panose="020F0502020204030204" pitchFamily="34" charset="0"/>
                <a:ea typeface="Calibri" panose="020F0502020204030204" pitchFamily="34" charset="0"/>
                <a:cs typeface="Times New Roman" panose="02020603050405020304" pitchFamily="18" charset="0"/>
              </a:rPr>
              <a:t>Computer</a:t>
            </a:r>
            <a:r>
              <a:rPr lang="cs-CZ" sz="1400" i="1" dirty="0">
                <a:latin typeface="Calibri" panose="020F0502020204030204" pitchFamily="34" charset="0"/>
                <a:ea typeface="Calibri" panose="020F0502020204030204" pitchFamily="34" charset="0"/>
                <a:cs typeface="Times New Roman" panose="02020603050405020304" pitchFamily="18" charset="0"/>
              </a:rPr>
              <a:t> and </a:t>
            </a:r>
            <a:r>
              <a:rPr lang="cs-CZ" sz="1400" i="1" dirty="0" err="1">
                <a:latin typeface="Calibri" panose="020F0502020204030204" pitchFamily="34" charset="0"/>
                <a:ea typeface="Calibri" panose="020F0502020204030204" pitchFamily="34" charset="0"/>
                <a:cs typeface="Times New Roman" panose="02020603050405020304" pitchFamily="18" charset="0"/>
              </a:rPr>
              <a:t>Information</a:t>
            </a:r>
            <a:r>
              <a:rPr lang="cs-CZ" sz="1400" i="1" dirty="0">
                <a:latin typeface="Calibri" panose="020F0502020204030204" pitchFamily="34" charset="0"/>
                <a:ea typeface="Calibri" panose="020F0502020204030204" pitchFamily="34" charset="0"/>
                <a:cs typeface="Times New Roman" panose="02020603050405020304" pitchFamily="18" charset="0"/>
              </a:rPr>
              <a:t> </a:t>
            </a:r>
            <a:r>
              <a:rPr lang="cs-CZ" sz="1400" i="1" dirty="0" err="1">
                <a:latin typeface="Calibri" panose="020F0502020204030204" pitchFamily="34" charset="0"/>
                <a:ea typeface="Calibri" panose="020F0502020204030204" pitchFamily="34" charset="0"/>
                <a:cs typeface="Times New Roman" panose="02020603050405020304" pitchFamily="18" charset="0"/>
              </a:rPr>
              <a:t>Literacy</a:t>
            </a:r>
            <a:r>
              <a:rPr lang="cs-CZ" sz="1400" i="1" dirty="0">
                <a:latin typeface="Calibri" panose="020F0502020204030204" pitchFamily="34" charset="0"/>
                <a:ea typeface="Calibri" panose="020F0502020204030204" pitchFamily="34" charset="0"/>
                <a:cs typeface="Times New Roman" panose="02020603050405020304" pitchFamily="18" charset="0"/>
              </a:rPr>
              <a:t> Study</a:t>
            </a:r>
            <a:r>
              <a:rPr lang="cs-CZ" sz="1400" dirty="0">
                <a:latin typeface="Calibri" panose="020F0502020204030204" pitchFamily="34" charset="0"/>
                <a:ea typeface="Calibri" panose="020F0502020204030204" pitchFamily="34" charset="0"/>
                <a:cs typeface="Times New Roman" panose="02020603050405020304" pitchFamily="18" charset="0"/>
              </a:rPr>
              <a:t>) si klade za cíl získat poznatky o dovednostech žáků v oblasti počítačové a informační gramotnosti (CIL). Výsledky šetření jsou zveřejňovány za příslušné období (</a:t>
            </a:r>
            <a:r>
              <a:rPr lang="cs-CZ" sz="1400" dirty="0">
                <a:latin typeface="Calibri" panose="020F0502020204030204" pitchFamily="34" charset="0"/>
                <a:ea typeface="Calibri" panose="020F0502020204030204" pitchFamily="34" charset="0"/>
                <a:cs typeface="Arial" panose="020B0604020202020204" pitchFamily="34" charset="0"/>
              </a:rPr>
              <a:t>ICILS 2013).</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u="sng" cap="all" dirty="0">
                <a:latin typeface="Calibri" panose="020F0502020204030204" pitchFamily="34" charset="0"/>
                <a:ea typeface="Calibri" panose="020F0502020204030204" pitchFamily="34" charset="0"/>
                <a:cs typeface="Times New Roman" panose="02020603050405020304" pitchFamily="18" charset="0"/>
              </a:rPr>
              <a:t>TALIS</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Mezinárodní šetření o vyučování a učení (</a:t>
            </a:r>
            <a:r>
              <a:rPr lang="cs-CZ" sz="1400" i="1" dirty="0" err="1">
                <a:latin typeface="Calibri" panose="020F0502020204030204" pitchFamily="34" charset="0"/>
                <a:ea typeface="Calibri" panose="020F0502020204030204" pitchFamily="34" charset="0"/>
                <a:cs typeface="Times New Roman" panose="02020603050405020304" pitchFamily="18" charset="0"/>
              </a:rPr>
              <a:t>Teaching</a:t>
            </a:r>
            <a:r>
              <a:rPr lang="cs-CZ" sz="1400" i="1" dirty="0">
                <a:latin typeface="Calibri" panose="020F0502020204030204" pitchFamily="34" charset="0"/>
                <a:ea typeface="Calibri" panose="020F0502020204030204" pitchFamily="34" charset="0"/>
                <a:cs typeface="Times New Roman" panose="02020603050405020304" pitchFamily="18" charset="0"/>
              </a:rPr>
              <a:t> and Learning International </a:t>
            </a:r>
            <a:r>
              <a:rPr lang="cs-CZ" sz="1400" i="1" dirty="0" err="1">
                <a:latin typeface="Calibri" panose="020F0502020204030204" pitchFamily="34" charset="0"/>
                <a:ea typeface="Calibri" panose="020F0502020204030204" pitchFamily="34" charset="0"/>
                <a:cs typeface="Times New Roman" panose="02020603050405020304" pitchFamily="18" charset="0"/>
              </a:rPr>
              <a:t>Survey</a:t>
            </a:r>
            <a:r>
              <a:rPr lang="cs-CZ" sz="1400" dirty="0">
                <a:latin typeface="Calibri" panose="020F0502020204030204" pitchFamily="34" charset="0"/>
                <a:ea typeface="Calibri" panose="020F0502020204030204" pitchFamily="34" charset="0"/>
                <a:cs typeface="Times New Roman" panose="02020603050405020304" pitchFamily="18" charset="0"/>
              </a:rPr>
              <a:t>) je projekt Organizace pro hospodářskou spolupráci a rozvoj (OECD). Cyklus tohoto šetření je pětiletý. Šetření TALIS je prvním mezinárodním výzkumem, ve kterém jsou učitelé a ředitelé přímo dotazováni na školní prostředí, kde probíhá vyučování, a podmínky, ve kterých učitelé a ředitelé pracují. Výsledky šetření jsou zveřejňovány za příslušné období</a:t>
            </a:r>
            <a:r>
              <a:rPr lang="cs-CZ" sz="1400" dirty="0">
                <a:latin typeface="Calibri" panose="020F0502020204030204" pitchFamily="34" charset="0"/>
                <a:ea typeface="Calibri" panose="020F0502020204030204" pitchFamily="34" charset="0"/>
                <a:cs typeface="Arial" panose="020B0604020202020204" pitchFamily="34" charset="0"/>
              </a:rPr>
              <a:t> (TALIS 2013).</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400" i="1" dirty="0">
                <a:latin typeface="Calibri" panose="020F0502020204030204" pitchFamily="34" charset="0"/>
                <a:ea typeface="Calibri" panose="020F0502020204030204" pitchFamily="34" charset="0"/>
                <a:cs typeface="Times New Roman" panose="02020603050405020304" pitchFamily="18" charset="0"/>
              </a:rPr>
              <a:t>Všechny materiály k mezinárodním šetřením jsou přehledně uspořádány na stránkách České školní inspekce (www.csicr.cz)</a:t>
            </a:r>
            <a:r>
              <a:rPr lang="cs-CZ" sz="1400" dirty="0">
                <a:latin typeface="Calibri" panose="020F0502020204030204" pitchFamily="34" charset="0"/>
                <a:ea typeface="Calibri" panose="020F0502020204030204" pitchFamily="34" charset="0"/>
                <a:cs typeface="Times New Roman" panose="02020603050405020304" pitchFamily="18" charset="0"/>
              </a:rPr>
              <a:t>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6954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242046" y="488095"/>
            <a:ext cx="11546541" cy="4542782"/>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1.2 Analytické a hodnotící materiály ČŠI</a:t>
            </a:r>
          </a:p>
          <a:p>
            <a:pPr marL="90170" indent="-90170">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Calibri" panose="020F0502020204030204" pitchFamily="34" charset="0"/>
              </a:rPr>
              <a:t>Kritéria hodnocení škol</a:t>
            </a:r>
          </a:p>
          <a:p>
            <a:pPr>
              <a:lnSpc>
                <a:spcPct val="115000"/>
              </a:lnSpc>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 </a:t>
            </a:r>
          </a:p>
          <a:p>
            <a:pPr>
              <a:lnSpc>
                <a:spcPct val="115000"/>
              </a:lnSpc>
              <a:spcAft>
                <a:spcPts val="0"/>
              </a:spcAft>
            </a:pPr>
            <a:r>
              <a:rPr lang="cs-CZ" sz="1600" u="sng" dirty="0">
                <a:latin typeface="Calibri" panose="020F0502020204030204" pitchFamily="34" charset="0"/>
                <a:ea typeface="Calibri" panose="020F0502020204030204" pitchFamily="34" charset="0"/>
                <a:cs typeface="Calibri" panose="020F0502020204030204" pitchFamily="34" charset="0"/>
              </a:rPr>
              <a:t>Kritéria hodnocení podmínek, průběhu a výsledků vzdělávání</a:t>
            </a:r>
            <a:endParaRPr lang="cs-CZ" sz="1600" dirty="0">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Kritéria hodnocení podmínek, průběhu a výsledků vzdělávání, je materiál České školní inspekce schválený MŠMT, podle nichž postupuje ČŠI při kontrolní činnosti ve školách a školských zařízeních. </a:t>
            </a:r>
          </a:p>
          <a:p>
            <a:pPr>
              <a:lnSpc>
                <a:spcPct val="115000"/>
              </a:lnSpc>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Tento materiál, přestože je psán pro potřeby ČŠI, může sloužit i školám a dalším organizacím při pochopení struktury plnění záměrů a cílů v jednotlivých typech škol.</a:t>
            </a:r>
          </a:p>
          <a:p>
            <a:pPr>
              <a:lnSpc>
                <a:spcPct val="115000"/>
              </a:lnSpc>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Schválená kritéria jsou formulována pro potřeby vnějšího hodnocení instituce a vytvářejí logický rámec, který umožňuje hodnotit podmínky, průběh a výsledky vzdělávání a školských služeb na úrovni školy, vzdělávacího programu a vedení pedagogického procesu. Tento rámec umožňuje sledovat dosahování cílů vzdělávání podle školních vzdělávacích programů a vyhodnotit pokrok škol v čase. Agregované údaje jsou podkladem pro hodnocení efektivity vzdělávací soustavy a jejich částí.</a:t>
            </a:r>
            <a:br>
              <a:rPr lang="cs-CZ" sz="1600" dirty="0">
                <a:latin typeface="Calibri" panose="020F0502020204030204" pitchFamily="34" charset="0"/>
                <a:ea typeface="Calibri" panose="020F0502020204030204" pitchFamily="34" charset="0"/>
                <a:cs typeface="Calibri" panose="020F0502020204030204" pitchFamily="34" charset="0"/>
              </a:rPr>
            </a:br>
            <a:r>
              <a:rPr lang="cs-CZ" sz="1600" dirty="0">
                <a:latin typeface="Calibri" panose="020F0502020204030204" pitchFamily="34" charset="0"/>
                <a:ea typeface="Calibri" panose="020F0502020204030204" pitchFamily="34" charset="0"/>
                <a:cs typeface="Calibri" panose="020F0502020204030204" pitchFamily="34" charset="0"/>
              </a:rPr>
              <a:t>Schválená kritéria vycházejí z vytvořeného modelu tzv. kvalitní školy, který byl výsledkem činnosti expertní skupiny složené ze zástupců České školní inspekce i externích odborníků. </a:t>
            </a:r>
          </a:p>
          <a:p>
            <a:pPr>
              <a:lnSpc>
                <a:spcPct val="115000"/>
              </a:lnSpc>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 </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669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672352" y="813250"/>
            <a:ext cx="11008659" cy="2313839"/>
          </a:xfrm>
          <a:prstGeom prst="rect">
            <a:avLst/>
          </a:prstGeom>
        </p:spPr>
        <p:txBody>
          <a:bodyPr wrap="square">
            <a:spAutoFit/>
          </a:bodyPr>
          <a:lstStyle/>
          <a:p>
            <a:pPr>
              <a:spcAft>
                <a:spcPts val="0"/>
              </a:spcAft>
            </a:pPr>
            <a:r>
              <a:rPr lang="cs-CZ" sz="1600" b="1" i="1" dirty="0">
                <a:solidFill>
                  <a:srgbClr val="1F3864"/>
                </a:solidFill>
                <a:latin typeface="Calibri" panose="020F0502020204030204" pitchFamily="34" charset="0"/>
                <a:ea typeface="Calibri" panose="020F0502020204030204" pitchFamily="34" charset="0"/>
                <a:cs typeface="Times New Roman" panose="02020603050405020304" pitchFamily="18" charset="0"/>
              </a:rPr>
              <a:t>Příklad obsahu kritérií hodnocení podmínek, průběhu a výsledků vzdělávání pro předškolní vzdělávání: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144145" indent="-144145">
              <a:spcAft>
                <a:spcPts val="0"/>
              </a:spcAft>
            </a:pPr>
            <a:r>
              <a:rPr lang="cs-CZ" sz="1600" i="1" dirty="0">
                <a:solidFill>
                  <a:srgbClr val="1F3864"/>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144145" indent="-144145">
              <a:spcAft>
                <a:spcPts val="0"/>
              </a:spcAft>
            </a:pPr>
            <a:r>
              <a:rPr lang="cs-CZ" sz="1600" i="1" dirty="0">
                <a:solidFill>
                  <a:srgbClr val="1F3864"/>
                </a:solidFill>
                <a:latin typeface="Calibri" panose="020F0502020204030204" pitchFamily="34" charset="0"/>
                <a:ea typeface="Calibri" panose="020F0502020204030204" pitchFamily="34" charset="0"/>
                <a:cs typeface="Times New Roman" panose="02020603050405020304" pitchFamily="18" charset="0"/>
              </a:rPr>
              <a:t>1 Koncepce a rámec školy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144145" indent="-144145">
              <a:spcAft>
                <a:spcPts val="0"/>
              </a:spcAft>
            </a:pPr>
            <a:r>
              <a:rPr lang="cs-CZ" sz="1600" i="1" dirty="0">
                <a:solidFill>
                  <a:srgbClr val="1F3864"/>
                </a:solidFill>
                <a:latin typeface="Calibri" panose="020F0502020204030204" pitchFamily="34" charset="0"/>
                <a:ea typeface="Calibri" panose="020F0502020204030204" pitchFamily="34" charset="0"/>
                <a:cs typeface="Times New Roman" panose="02020603050405020304" pitchFamily="18" charset="0"/>
              </a:rPr>
              <a:t>2 Pedagogické vedení školy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144145" indent="-144145">
              <a:spcAft>
                <a:spcPts val="0"/>
              </a:spcAft>
            </a:pPr>
            <a:r>
              <a:rPr lang="cs-CZ" sz="1600" i="1" dirty="0">
                <a:solidFill>
                  <a:srgbClr val="1F3864"/>
                </a:solidFill>
                <a:latin typeface="Calibri" panose="020F0502020204030204" pitchFamily="34" charset="0"/>
                <a:ea typeface="Calibri" panose="020F0502020204030204" pitchFamily="34" charset="0"/>
                <a:cs typeface="Times New Roman" panose="02020603050405020304" pitchFamily="18" charset="0"/>
              </a:rPr>
              <a:t>3 Kvalita pedagogického sboru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144145" indent="-144145">
              <a:spcAft>
                <a:spcPts val="0"/>
              </a:spcAft>
            </a:pPr>
            <a:r>
              <a:rPr lang="cs-CZ" sz="1600" i="1" dirty="0">
                <a:solidFill>
                  <a:srgbClr val="1F3864"/>
                </a:solidFill>
                <a:latin typeface="Calibri" panose="020F0502020204030204" pitchFamily="34" charset="0"/>
                <a:ea typeface="Calibri" panose="020F0502020204030204" pitchFamily="34" charset="0"/>
                <a:cs typeface="Times New Roman" panose="02020603050405020304" pitchFamily="18" charset="0"/>
              </a:rPr>
              <a:t>4 Vzdělávání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144145" indent="-144145">
              <a:spcAft>
                <a:spcPts val="0"/>
              </a:spcAft>
            </a:pPr>
            <a:r>
              <a:rPr lang="cs-CZ" sz="1600" i="1" dirty="0">
                <a:solidFill>
                  <a:srgbClr val="1F3864"/>
                </a:solidFill>
                <a:latin typeface="Calibri" panose="020F0502020204030204" pitchFamily="34" charset="0"/>
                <a:ea typeface="Calibri" panose="020F0502020204030204" pitchFamily="34" charset="0"/>
                <a:cs typeface="Times New Roman" panose="02020603050405020304" pitchFamily="18" charset="0"/>
              </a:rPr>
              <a:t>5 Vzdělávací výsledky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144145" indent="-144145">
              <a:spcAft>
                <a:spcPts val="0"/>
              </a:spcAft>
            </a:pPr>
            <a:r>
              <a:rPr lang="cs-CZ" sz="1600" i="1" dirty="0">
                <a:solidFill>
                  <a:srgbClr val="1F3864"/>
                </a:solidFill>
                <a:latin typeface="Calibri" panose="020F0502020204030204" pitchFamily="34" charset="0"/>
                <a:ea typeface="Calibri" panose="020F0502020204030204" pitchFamily="34" charset="0"/>
                <a:cs typeface="Times New Roman" panose="02020603050405020304" pitchFamily="18" charset="0"/>
              </a:rPr>
              <a:t>6 Podpora dětí při vzdělávání (rovné příležitosti)</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600" i="1" dirty="0">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760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76516" y="575282"/>
            <a:ext cx="11259671" cy="3046988"/>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Výroční a tematické zprávy ČŠI</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Výroční zpráva ČŠI</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 souladu s § 174 odstavec 12 školského zákona zveřejňuje Česká školní inspekce výroční zprávu za příslušný školní rok. Výroční zpráva obsahuje souhrnné poznatky o stavu vzdělávání a vzdělávací soustavy.</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Výroční zprávy jsou velmi dobře uspořádány a mohou sloužit jako důležitý zdroj objektivních informací.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Tematické zprávy ČŠI</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Vedle toho existují tematické zprávy, které řeší vždy některou konkrétní oblast, například podpora inkluzivního vzdělávání v základních a středních školách</a:t>
            </a:r>
            <a:r>
              <a:rPr lang="cs-CZ" sz="1600" i="1" dirty="0">
                <a:latin typeface="Calibri" panose="020F0502020204030204" pitchFamily="34" charset="0"/>
                <a:ea typeface="Calibri" panose="020F0502020204030204" pitchFamily="34" charset="0"/>
                <a:cs typeface="Times New Roman" panose="02020603050405020304" pitchFamily="18" charset="0"/>
              </a:rPr>
              <a:t>, </a:t>
            </a:r>
            <a:r>
              <a:rPr lang="cs-CZ" sz="1600" dirty="0">
                <a:latin typeface="Calibri" panose="020F0502020204030204" pitchFamily="34" charset="0"/>
                <a:ea typeface="Calibri" panose="020F0502020204030204" pitchFamily="34" charset="0"/>
                <a:cs typeface="Times New Roman" panose="02020603050405020304" pitchFamily="18" charset="0"/>
              </a:rPr>
              <a:t>kontrola bezpečnosti a ochrany zdraví ve školách a školských zařízeních, podpora rozvoje matematické, finanční a čtenářské gramotnosti, </a:t>
            </a:r>
            <a:r>
              <a:rPr lang="cs-CZ" sz="1600" i="1" dirty="0">
                <a:latin typeface="Calibri" panose="020F0502020204030204" pitchFamily="34" charset="0"/>
                <a:ea typeface="Calibri" panose="020F0502020204030204" pitchFamily="34" charset="0"/>
                <a:cs typeface="Times New Roman" panose="02020603050405020304" pitchFamily="18" charset="0"/>
              </a:rPr>
              <a:t>v</a:t>
            </a:r>
            <a:r>
              <a:rPr lang="cs-CZ" sz="1600" dirty="0">
                <a:latin typeface="Calibri" panose="020F0502020204030204" pitchFamily="34" charset="0"/>
                <a:ea typeface="Calibri" panose="020F0502020204030204" pitchFamily="34" charset="0"/>
                <a:cs typeface="Times New Roman" panose="02020603050405020304" pitchFamily="18" charset="0"/>
              </a:rPr>
              <a:t>zdělávání dětí a žáků s odlišným mateřským jazykem.</a:t>
            </a:r>
          </a:p>
          <a:p>
            <a:pPr>
              <a:spcAft>
                <a:spcPts val="0"/>
              </a:spcAft>
            </a:pPr>
            <a:r>
              <a:rPr lang="cs-CZ"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6938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67553" y="410615"/>
            <a:ext cx="11304494" cy="5663089"/>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1.3 Druhy škol a školských zařízení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Školy a školská zařízení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Vzdělávací soustavu tvoří školy a školská zařízení (§ 7 zákona č. 561/2004 Sb., školský zákon).</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Školy uskutečňují vzdělávání podle vzdělávacích programů uvedených v § 3 zákona č. 561/2004 Sb., školský zákon.</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Školská zařízení poskytují služby a vzdělávání, které doplňují nebo podporují vzdělávání ve školách nebo s ním přímo souvisejí.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r>
              <a:rPr lang="cs-CZ" u="sng" dirty="0"/>
              <a:t>Druhy škol:</a:t>
            </a:r>
            <a:endParaRPr lang="cs-CZ" dirty="0"/>
          </a:p>
          <a:p>
            <a:r>
              <a:rPr lang="cs-CZ" dirty="0">
                <a:sym typeface="Wingdings 2" panose="05020102010507070707" pitchFamily="18" charset="2"/>
              </a:rPr>
              <a:t></a:t>
            </a:r>
            <a:r>
              <a:rPr lang="cs-CZ" dirty="0"/>
              <a:t> mateřské školy (mateřská škola s celodenním, polodenním a internátním provozem, mateřská škola při zdravotnickém zařízení, lesní mateřská škola),</a:t>
            </a:r>
          </a:p>
          <a:p>
            <a:r>
              <a:rPr lang="cs-CZ" dirty="0">
                <a:sym typeface="Wingdings 2" panose="05020102010507070707" pitchFamily="18" charset="2"/>
              </a:rPr>
              <a:t></a:t>
            </a:r>
            <a:r>
              <a:rPr lang="cs-CZ" dirty="0"/>
              <a:t> základní školy (základní škola při zdravotnickém zařízení),</a:t>
            </a:r>
          </a:p>
          <a:p>
            <a:r>
              <a:rPr lang="cs-CZ" dirty="0">
                <a:sym typeface="Wingdings 2" panose="05020102010507070707" pitchFamily="18" charset="2"/>
              </a:rPr>
              <a:t></a:t>
            </a:r>
            <a:r>
              <a:rPr lang="cs-CZ" dirty="0"/>
              <a:t> střední školy (gymnázium, střední odborná škola, střední odborné učiliště, střední průmyslová škola, střední zemědělská škola, střední zahradnická škola, střední vinařská škola, střední lesnická škola, střední rybářská škola, střední zdravotnická škola, hotelová škola, střední pedagogická škola, střední umělecká škola, střední uměleckoprůmyslová škola, obchodní akademie, odborná škola, odborné učiliště a praktická škola),</a:t>
            </a:r>
          </a:p>
          <a:p>
            <a:r>
              <a:rPr lang="cs-CZ" dirty="0">
                <a:sym typeface="Wingdings 2" panose="05020102010507070707" pitchFamily="18" charset="2"/>
              </a:rPr>
              <a:t></a:t>
            </a:r>
            <a:r>
              <a:rPr lang="cs-CZ" dirty="0"/>
              <a:t> konzervatoře,</a:t>
            </a:r>
          </a:p>
          <a:p>
            <a:r>
              <a:rPr lang="cs-CZ" dirty="0">
                <a:sym typeface="Wingdings 2" panose="05020102010507070707" pitchFamily="18" charset="2"/>
              </a:rPr>
              <a:t></a:t>
            </a:r>
            <a:r>
              <a:rPr lang="cs-CZ" dirty="0"/>
              <a:t> vyšší odborné školy,</a:t>
            </a:r>
          </a:p>
          <a:p>
            <a:r>
              <a:rPr lang="cs-CZ" dirty="0">
                <a:sym typeface="Wingdings 2" panose="05020102010507070707" pitchFamily="18" charset="2"/>
              </a:rPr>
              <a:t></a:t>
            </a:r>
            <a:r>
              <a:rPr lang="cs-CZ" dirty="0"/>
              <a:t> základní umělecké školy,</a:t>
            </a:r>
          </a:p>
          <a:p>
            <a:r>
              <a:rPr lang="cs-CZ" dirty="0">
                <a:sym typeface="Wingdings 2" panose="05020102010507070707" pitchFamily="18" charset="2"/>
              </a:rPr>
              <a:t></a:t>
            </a:r>
            <a:r>
              <a:rPr lang="cs-CZ" dirty="0"/>
              <a:t> jazykové školy s právem státní jazykové zkoušky.</a:t>
            </a:r>
          </a:p>
          <a:p>
            <a:pPr>
              <a:spcAft>
                <a:spcPts val="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7741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636493" y="485635"/>
            <a:ext cx="10632141" cy="4031873"/>
          </a:xfrm>
          <a:prstGeom prst="rect">
            <a:avLst/>
          </a:prstGeom>
        </p:spPr>
        <p:txBody>
          <a:bodyPr wrap="square">
            <a:spAutoFit/>
          </a:bodyPr>
          <a:lstStyle/>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Druhy školských zařízení: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zařízení pro zájmové vzdělávání (středisko volného času, školní klub, školní družina),</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zařízení pro další vzdělávání pedagogických pracovníků,</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školská účelová zařízení (středisko služeb školám, školní hospodářství, středisko praktického vyučování, školní knihovna, plavecká škola),</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školská poradenská zařízení (pedagogicko-psychologická poradna, speciálně pedagogické centrum),</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školská výchovná a ubytovací zařízení (domov mládeže, internát, škola v přírodě),</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zařízení školního stravování (školní jídelna, školní jídelna – vývařovna, školní jídelna - výdejna),</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školská zařízení pro výkon ústavní výchovy nebo ochranné výchovy (diagnostický ústav, dětský domov, dětský domov se školou, výchovný ústav).</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Podmínkou výkonu činnosti školy nebo školského zařízení je zápis do školského rejstříku.</a:t>
            </a:r>
            <a:br>
              <a:rPr lang="cs-CZ" sz="1600" dirty="0">
                <a:latin typeface="Calibri" panose="020F0502020204030204" pitchFamily="34" charset="0"/>
                <a:ea typeface="Calibri" panose="020F0502020204030204" pitchFamily="34" charset="0"/>
                <a:cs typeface="Times New Roman" panose="02020603050405020304" pitchFamily="18" charset="0"/>
              </a:rPr>
            </a:br>
            <a:r>
              <a:rPr lang="cs-CZ" sz="1600" dirty="0">
                <a:latin typeface="Calibri" panose="020F0502020204030204" pitchFamily="34" charset="0"/>
                <a:ea typeface="Calibri" panose="020F0502020204030204" pitchFamily="34" charset="0"/>
                <a:cs typeface="Times New Roman" panose="02020603050405020304" pitchFamily="18" charset="0"/>
              </a:rPr>
              <a:t>Ve školách a školských zařízeních zajišťují vzdělávání pedagogičtí pracovníci.</a:t>
            </a:r>
          </a:p>
          <a:p>
            <a:pPr>
              <a:spcAft>
                <a:spcPts val="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Obdélník 3"/>
          <p:cNvSpPr/>
          <p:nvPr/>
        </p:nvSpPr>
        <p:spPr>
          <a:xfrm>
            <a:off x="636493" y="4197024"/>
            <a:ext cx="11062447" cy="1815882"/>
          </a:xfrm>
          <a:prstGeom prst="rect">
            <a:avLst/>
          </a:prstGeom>
        </p:spPr>
        <p:txBody>
          <a:bodyPr wrap="square">
            <a:spAutoFit/>
          </a:bodyPr>
          <a:lstStyle/>
          <a:p>
            <a:pPr>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Právní postavení škol a školských zařízení</a:t>
            </a:r>
            <a:r>
              <a:rPr lang="cs-CZ" sz="1600" dirty="0">
                <a:latin typeface="Calibri" panose="020F0502020204030204" pitchFamily="34" charset="0"/>
                <a:ea typeface="Calibri" panose="020F0502020204030204" pitchFamily="34" charset="0"/>
                <a:cs typeface="Times New Roman" panose="02020603050405020304" pitchFamily="18" charset="0"/>
              </a:rPr>
              <a:t> (§ 8 zákona č. 561/2004 Sb., školský zákon)</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solidFill>
                  <a:srgbClr val="002060"/>
                </a:solidFill>
                <a:latin typeface="Calibri" panose="020F0502020204030204" pitchFamily="34" charset="0"/>
                <a:ea typeface="Calibri" panose="020F0502020204030204" pitchFamily="34" charset="0"/>
                <a:cs typeface="Times New Roman" panose="02020603050405020304" pitchFamily="18" charset="0"/>
              </a:rPr>
              <a:t>Právní postavení škol a školských zařízení</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Školy nebo školská zařízení jsou nejčastěji zřizovány jako:</a:t>
            </a:r>
          </a:p>
          <a:p>
            <a:pPr marL="466090" indent="-285750">
              <a:spcAft>
                <a:spcPts val="0"/>
              </a:spcAft>
              <a:buFont typeface="Wingdings 2" panose="05020102010507070707" pitchFamily="18" charset="2"/>
              <a:buChar char=" "/>
            </a:pPr>
            <a:r>
              <a:rPr lang="cs-CZ" sz="1600" dirty="0">
                <a:latin typeface="Calibri" panose="020F0502020204030204" pitchFamily="34" charset="0"/>
                <a:ea typeface="Calibri" panose="020F0502020204030204" pitchFamily="34" charset="0"/>
                <a:cs typeface="Calibri" panose="020F0502020204030204" pitchFamily="34" charset="0"/>
              </a:rPr>
              <a:t>příspěvkové organizace </a:t>
            </a:r>
          </a:p>
          <a:p>
            <a:pPr marL="466090" indent="-285750">
              <a:spcAft>
                <a:spcPts val="0"/>
              </a:spcAft>
              <a:buFont typeface="Wingdings 2" panose="05020102010507070707" pitchFamily="18" charset="2"/>
              <a:buChar char=" "/>
            </a:pPr>
            <a:r>
              <a:rPr lang="cs-CZ" sz="1600" dirty="0">
                <a:latin typeface="Calibri" panose="020F0502020204030204" pitchFamily="34" charset="0"/>
                <a:ea typeface="Calibri" panose="020F0502020204030204" pitchFamily="34" charset="0"/>
                <a:cs typeface="Calibri" panose="020F0502020204030204" pitchFamily="34" charset="0"/>
              </a:rPr>
              <a:t>školské právnické </a:t>
            </a:r>
          </a:p>
          <a:p>
            <a:pPr marL="466090" indent="-285750">
              <a:spcAft>
                <a:spcPts val="0"/>
              </a:spcAft>
              <a:buFont typeface="Wingdings 2" panose="05020102010507070707" pitchFamily="18" charset="2"/>
              <a:buChar char=" "/>
            </a:pPr>
            <a:r>
              <a:rPr lang="cs-CZ" sz="1600" dirty="0">
                <a:latin typeface="Calibri" panose="020F0502020204030204" pitchFamily="34" charset="0"/>
                <a:ea typeface="Calibri" panose="020F0502020204030204" pitchFamily="34" charset="0"/>
                <a:cs typeface="Calibri" panose="020F0502020204030204" pitchFamily="34" charset="0"/>
              </a:rPr>
              <a:t>právnická osoba</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297722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4EDA0DCBE70AC4DB1FC961A03DB1C2B" ma:contentTypeVersion="2" ma:contentTypeDescription="Vytvoří nový dokument" ma:contentTypeScope="" ma:versionID="79d80f5a8d9b1880e16628d2d77604b1">
  <xsd:schema xmlns:xsd="http://www.w3.org/2001/XMLSchema" xmlns:xs="http://www.w3.org/2001/XMLSchema" xmlns:p="http://schemas.microsoft.com/office/2006/metadata/properties" xmlns:ns2="4ed50015-f427-4bca-b79c-7b0ef9a9fc90" targetNamespace="http://schemas.microsoft.com/office/2006/metadata/properties" ma:root="true" ma:fieldsID="d9ba6b0bd217f720d8783e561c27e613" ns2:_="">
    <xsd:import namespace="4ed50015-f427-4bca-b79c-7b0ef9a9fc90"/>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d50015-f427-4bca-b79c-7b0ef9a9fc90"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4D9D48-0BAC-43E5-9ADC-0BD14AD6CE6B}">
  <ds:schemaRefs>
    <ds:schemaRef ds:uri="http://schemas.microsoft.com/sharepoint/v3/contenttype/forms"/>
  </ds:schemaRefs>
</ds:datastoreItem>
</file>

<file path=customXml/itemProps2.xml><?xml version="1.0" encoding="utf-8"?>
<ds:datastoreItem xmlns:ds="http://schemas.openxmlformats.org/officeDocument/2006/customXml" ds:itemID="{E08A18AF-1A90-4EAB-BCD3-DD9ADD3B51F2}">
  <ds:schemaRefs>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purl.org/dc/terms/"/>
    <ds:schemaRef ds:uri="http://www.w3.org/XML/1998/namespace"/>
    <ds:schemaRef ds:uri="http://schemas.microsoft.com/office/infopath/2007/PartnerControls"/>
    <ds:schemaRef ds:uri="4ed50015-f427-4bca-b79c-7b0ef9a9fc90"/>
  </ds:schemaRefs>
</ds:datastoreItem>
</file>

<file path=customXml/itemProps3.xml><?xml version="1.0" encoding="utf-8"?>
<ds:datastoreItem xmlns:ds="http://schemas.openxmlformats.org/officeDocument/2006/customXml" ds:itemID="{0A8BA867-A89C-4CDC-9809-82CC581FFB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d50015-f427-4bca-b79c-7b0ef9a9fc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159</TotalTime>
  <Words>282</Words>
  <Application>Microsoft Office PowerPoint</Application>
  <PresentationFormat>Širokoúhlá obrazovka</PresentationFormat>
  <Paragraphs>182</Paragraphs>
  <Slides>18</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18</vt:i4>
      </vt:variant>
    </vt:vector>
  </HeadingPairs>
  <TitlesOfParts>
    <vt:vector size="25" baseType="lpstr">
      <vt:lpstr>Arial</vt:lpstr>
      <vt:lpstr>Calibri</vt:lpstr>
      <vt:lpstr>Calibri Light</vt:lpstr>
      <vt:lpstr>Cambria</vt:lpstr>
      <vt:lpstr>Times New Roman</vt:lpstr>
      <vt:lpstr>Wingdings 2</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NIDV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Lehmann Jakub</dc:creator>
  <cp:lastModifiedBy>PC</cp:lastModifiedBy>
  <cp:revision>23</cp:revision>
  <dcterms:created xsi:type="dcterms:W3CDTF">2016-08-03T13:16:34Z</dcterms:created>
  <dcterms:modified xsi:type="dcterms:W3CDTF">2017-03-03T08:47:55Z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0x010100C4EDA0DCBE70AC4DB1FC961A03DB1C2B</vt:lpwstr>
  </property>
</Properties>
</file>