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60" r:id="rId1"/>
  </p:sldMasterIdLst>
  <p:notesMasterIdLst>
    <p:notesMasterId r:id="rId80"/>
  </p:notesMasterIdLst>
  <p:sldIdLst>
    <p:sldId id="263" r:id="rId2"/>
    <p:sldId id="265" r:id="rId3"/>
    <p:sldId id="266" r:id="rId4"/>
    <p:sldId id="534" r:id="rId5"/>
    <p:sldId id="267" r:id="rId6"/>
    <p:sldId id="268" r:id="rId7"/>
    <p:sldId id="535" r:id="rId8"/>
    <p:sldId id="269" r:id="rId9"/>
    <p:sldId id="270" r:id="rId10"/>
    <p:sldId id="354" r:id="rId11"/>
    <p:sldId id="271" r:id="rId12"/>
    <p:sldId id="536" r:id="rId13"/>
    <p:sldId id="273" r:id="rId14"/>
    <p:sldId id="276" r:id="rId15"/>
    <p:sldId id="277" r:id="rId16"/>
    <p:sldId id="278" r:id="rId17"/>
    <p:sldId id="281" r:id="rId18"/>
    <p:sldId id="282" r:id="rId19"/>
    <p:sldId id="283" r:id="rId20"/>
    <p:sldId id="284" r:id="rId21"/>
    <p:sldId id="285" r:id="rId22"/>
    <p:sldId id="286" r:id="rId23"/>
    <p:sldId id="287" r:id="rId24"/>
    <p:sldId id="537" r:id="rId25"/>
    <p:sldId id="288" r:id="rId26"/>
    <p:sldId id="292" r:id="rId27"/>
    <p:sldId id="295" r:id="rId28"/>
    <p:sldId id="294" r:id="rId29"/>
    <p:sldId id="289" r:id="rId30"/>
    <p:sldId id="451" r:id="rId31"/>
    <p:sldId id="290" r:id="rId32"/>
    <p:sldId id="291" r:id="rId33"/>
    <p:sldId id="538" r:id="rId34"/>
    <p:sldId id="296" r:id="rId35"/>
    <p:sldId id="452" r:id="rId36"/>
    <p:sldId id="297" r:id="rId37"/>
    <p:sldId id="298" r:id="rId38"/>
    <p:sldId id="567" r:id="rId39"/>
    <p:sldId id="299" r:id="rId40"/>
    <p:sldId id="562" r:id="rId41"/>
    <p:sldId id="300" r:id="rId42"/>
    <p:sldId id="301" r:id="rId43"/>
    <p:sldId id="302" r:id="rId44"/>
    <p:sldId id="539" r:id="rId45"/>
    <p:sldId id="540" r:id="rId46"/>
    <p:sldId id="367" r:id="rId47"/>
    <p:sldId id="471" r:id="rId48"/>
    <p:sldId id="474" r:id="rId49"/>
    <p:sldId id="472" r:id="rId50"/>
    <p:sldId id="568" r:id="rId51"/>
    <p:sldId id="303" r:id="rId52"/>
    <p:sldId id="304" r:id="rId53"/>
    <p:sldId id="563" r:id="rId54"/>
    <p:sldId id="564" r:id="rId55"/>
    <p:sldId id="565" r:id="rId56"/>
    <p:sldId id="566" r:id="rId57"/>
    <p:sldId id="544" r:id="rId58"/>
    <p:sldId id="545" r:id="rId59"/>
    <p:sldId id="549" r:id="rId60"/>
    <p:sldId id="550" r:id="rId61"/>
    <p:sldId id="551" r:id="rId62"/>
    <p:sldId id="552" r:id="rId63"/>
    <p:sldId id="553" r:id="rId64"/>
    <p:sldId id="554" r:id="rId65"/>
    <p:sldId id="555" r:id="rId66"/>
    <p:sldId id="556" r:id="rId67"/>
    <p:sldId id="547" r:id="rId68"/>
    <p:sldId id="557" r:id="rId69"/>
    <p:sldId id="558" r:id="rId70"/>
    <p:sldId id="559" r:id="rId71"/>
    <p:sldId id="560" r:id="rId72"/>
    <p:sldId id="436" r:id="rId73"/>
    <p:sldId id="569" r:id="rId74"/>
    <p:sldId id="570" r:id="rId75"/>
    <p:sldId id="571" r:id="rId76"/>
    <p:sldId id="572" r:id="rId77"/>
    <p:sldId id="573" r:id="rId78"/>
    <p:sldId id="456" r:id="rId7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48" autoAdjust="0"/>
    <p:restoredTop sz="94660"/>
  </p:normalViewPr>
  <p:slideViewPr>
    <p:cSldViewPr snapToGrid="0">
      <p:cViewPr varScale="1">
        <p:scale>
          <a:sx n="80" d="100"/>
          <a:sy n="80" d="100"/>
        </p:scale>
        <p:origin x="28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941435-5BC3-49CC-A5DA-8A367F75B43B}" type="datetimeFigureOut">
              <a:rPr lang="cs-CZ" smtClean="0"/>
              <a:t>30.01.2018</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2C36B2-78F3-4535-B511-5012FBE88FA2}" type="slidenum">
              <a:rPr lang="cs-CZ" smtClean="0"/>
              <a:t>‹#›</a:t>
            </a:fld>
            <a:endParaRPr lang="cs-CZ"/>
          </a:p>
        </p:txBody>
      </p:sp>
    </p:spTree>
    <p:extLst>
      <p:ext uri="{BB962C8B-B14F-4D97-AF65-F5344CB8AC3E}">
        <p14:creationId xmlns:p14="http://schemas.microsoft.com/office/powerpoint/2010/main" val="4034881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49F1F4B-C3E5-4586-9691-35A7626B6FD7}" type="slidenum">
              <a:rPr lang="cs-CZ" altLang="cs-CZ" smtClean="0"/>
              <a:pPr>
                <a:spcBef>
                  <a:spcPct val="0"/>
                </a:spcBef>
              </a:pPr>
              <a:t>78</a:t>
            </a:fld>
            <a:endParaRPr lang="cs-CZ" altLang="cs-CZ"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extLst>
      <p:ext uri="{BB962C8B-B14F-4D97-AF65-F5344CB8AC3E}">
        <p14:creationId xmlns:p14="http://schemas.microsoft.com/office/powerpoint/2010/main" val="3368967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779DB027-6529-4B34-9A8B-F037821CFA83}" type="datetime1">
              <a:rPr lang="cs-CZ" smtClean="0"/>
              <a:t>30.01.2018</a:t>
            </a:fld>
            <a:endParaRPr lang="cs-CZ"/>
          </a:p>
        </p:txBody>
      </p:sp>
      <p:sp>
        <p:nvSpPr>
          <p:cNvPr id="5" name="Zástupný symbol pro zápatí 4"/>
          <p:cNvSpPr>
            <a:spLocks noGrp="1"/>
          </p:cNvSpPr>
          <p:nvPr>
            <p:ph type="ftr" sz="quarter" idx="11"/>
          </p:nvPr>
        </p:nvSpPr>
        <p:spPr/>
        <p:txBody>
          <a:bodyPr/>
          <a:lstStyle/>
          <a:p>
            <a:r>
              <a:rPr lang="cs-CZ" smtClean="0"/>
              <a:t>CZ.02.3.68/0.0/0.0/15_001/0000283</a:t>
            </a:r>
            <a:endParaRPr lang="cs-CZ"/>
          </a:p>
        </p:txBody>
      </p:sp>
      <p:sp>
        <p:nvSpPr>
          <p:cNvPr id="6" name="Zástupný symbol pro číslo snímku 5"/>
          <p:cNvSpPr>
            <a:spLocks noGrp="1"/>
          </p:cNvSpPr>
          <p:nvPr>
            <p:ph type="sldNum" sz="quarter" idx="12"/>
          </p:nvPr>
        </p:nvSpPr>
        <p:spPr/>
        <p:txBody>
          <a:bodyPr/>
          <a:lstStyle/>
          <a:p>
            <a:fld id="{43A9F3B1-D834-4C5C-8CC7-F573C9FC4AF7}" type="slidenum">
              <a:rPr lang="cs-CZ" smtClean="0"/>
              <a:t>‹#›</a:t>
            </a:fld>
            <a:endParaRPr lang="cs-CZ"/>
          </a:p>
        </p:txBody>
      </p:sp>
    </p:spTree>
    <p:extLst>
      <p:ext uri="{BB962C8B-B14F-4D97-AF65-F5344CB8AC3E}">
        <p14:creationId xmlns:p14="http://schemas.microsoft.com/office/powerpoint/2010/main" val="434265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FF8F9FAE-5074-4E75-A608-F79D624F9671}" type="datetime1">
              <a:rPr lang="cs-CZ" smtClean="0"/>
              <a:t>30.01.2018</a:t>
            </a:fld>
            <a:endParaRPr lang="cs-CZ"/>
          </a:p>
        </p:txBody>
      </p:sp>
      <p:sp>
        <p:nvSpPr>
          <p:cNvPr id="5" name="Zástupný symbol pro zápatí 4"/>
          <p:cNvSpPr>
            <a:spLocks noGrp="1"/>
          </p:cNvSpPr>
          <p:nvPr>
            <p:ph type="ftr" sz="quarter" idx="11"/>
          </p:nvPr>
        </p:nvSpPr>
        <p:spPr/>
        <p:txBody>
          <a:bodyPr/>
          <a:lstStyle/>
          <a:p>
            <a:r>
              <a:rPr lang="cs-CZ" smtClean="0"/>
              <a:t>CZ.02.3.68/0.0/0.0/15_001/0000283</a:t>
            </a:r>
            <a:endParaRPr lang="cs-CZ"/>
          </a:p>
        </p:txBody>
      </p:sp>
      <p:sp>
        <p:nvSpPr>
          <p:cNvPr id="6" name="Zástupný symbol pro číslo snímku 5"/>
          <p:cNvSpPr>
            <a:spLocks noGrp="1"/>
          </p:cNvSpPr>
          <p:nvPr>
            <p:ph type="sldNum" sz="quarter" idx="12"/>
          </p:nvPr>
        </p:nvSpPr>
        <p:spPr/>
        <p:txBody>
          <a:bodyPr/>
          <a:lstStyle/>
          <a:p>
            <a:fld id="{43A9F3B1-D834-4C5C-8CC7-F573C9FC4AF7}" type="slidenum">
              <a:rPr lang="cs-CZ" smtClean="0"/>
              <a:t>‹#›</a:t>
            </a:fld>
            <a:endParaRPr lang="cs-CZ"/>
          </a:p>
        </p:txBody>
      </p:sp>
    </p:spTree>
    <p:extLst>
      <p:ext uri="{BB962C8B-B14F-4D97-AF65-F5344CB8AC3E}">
        <p14:creationId xmlns:p14="http://schemas.microsoft.com/office/powerpoint/2010/main" val="2057585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4254379-55EB-45B2-A707-C5DB7DDECE2C}" type="datetime1">
              <a:rPr lang="cs-CZ" smtClean="0"/>
              <a:t>30.01.2018</a:t>
            </a:fld>
            <a:endParaRPr lang="cs-CZ"/>
          </a:p>
        </p:txBody>
      </p:sp>
      <p:sp>
        <p:nvSpPr>
          <p:cNvPr id="5" name="Zástupný symbol pro zápatí 4"/>
          <p:cNvSpPr>
            <a:spLocks noGrp="1"/>
          </p:cNvSpPr>
          <p:nvPr>
            <p:ph type="ftr" sz="quarter" idx="11"/>
          </p:nvPr>
        </p:nvSpPr>
        <p:spPr/>
        <p:txBody>
          <a:bodyPr/>
          <a:lstStyle/>
          <a:p>
            <a:r>
              <a:rPr lang="cs-CZ" smtClean="0"/>
              <a:t>CZ.02.3.68/0.0/0.0/15_001/0000283</a:t>
            </a:r>
            <a:endParaRPr lang="cs-CZ"/>
          </a:p>
        </p:txBody>
      </p:sp>
      <p:sp>
        <p:nvSpPr>
          <p:cNvPr id="6" name="Zástupný symbol pro číslo snímku 5"/>
          <p:cNvSpPr>
            <a:spLocks noGrp="1"/>
          </p:cNvSpPr>
          <p:nvPr>
            <p:ph type="sldNum" sz="quarter" idx="12"/>
          </p:nvPr>
        </p:nvSpPr>
        <p:spPr/>
        <p:txBody>
          <a:bodyPr/>
          <a:lstStyle/>
          <a:p>
            <a:fld id="{43A9F3B1-D834-4C5C-8CC7-F573C9FC4AF7}" type="slidenum">
              <a:rPr lang="cs-CZ" smtClean="0"/>
              <a:t>‹#›</a:t>
            </a:fld>
            <a:endParaRPr lang="cs-CZ"/>
          </a:p>
        </p:txBody>
      </p:sp>
    </p:spTree>
    <p:extLst>
      <p:ext uri="{BB962C8B-B14F-4D97-AF65-F5344CB8AC3E}">
        <p14:creationId xmlns:p14="http://schemas.microsoft.com/office/powerpoint/2010/main" val="3588746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C6B41571-AA74-4073-B9CC-A1CE49F98CAA}" type="datetime1">
              <a:rPr lang="cs-CZ" smtClean="0"/>
              <a:t>30.01.2018</a:t>
            </a:fld>
            <a:endParaRPr lang="cs-CZ"/>
          </a:p>
        </p:txBody>
      </p:sp>
      <p:sp>
        <p:nvSpPr>
          <p:cNvPr id="5" name="Zástupný symbol pro zápatí 4"/>
          <p:cNvSpPr>
            <a:spLocks noGrp="1"/>
          </p:cNvSpPr>
          <p:nvPr>
            <p:ph type="ftr" sz="quarter" idx="11"/>
          </p:nvPr>
        </p:nvSpPr>
        <p:spPr/>
        <p:txBody>
          <a:bodyPr/>
          <a:lstStyle/>
          <a:p>
            <a:r>
              <a:rPr lang="cs-CZ" smtClean="0"/>
              <a:t>CZ.02.3.68/0.0/0.0/15_001/0000283</a:t>
            </a:r>
            <a:endParaRPr lang="cs-CZ"/>
          </a:p>
        </p:txBody>
      </p:sp>
      <p:sp>
        <p:nvSpPr>
          <p:cNvPr id="6" name="Zástupný symbol pro číslo snímku 5"/>
          <p:cNvSpPr>
            <a:spLocks noGrp="1"/>
          </p:cNvSpPr>
          <p:nvPr>
            <p:ph type="sldNum" sz="quarter" idx="12"/>
          </p:nvPr>
        </p:nvSpPr>
        <p:spPr/>
        <p:txBody>
          <a:bodyPr/>
          <a:lstStyle/>
          <a:p>
            <a:fld id="{43A9F3B1-D834-4C5C-8CC7-F573C9FC4AF7}" type="slidenum">
              <a:rPr lang="cs-CZ" smtClean="0"/>
              <a:t>‹#›</a:t>
            </a:fld>
            <a:endParaRPr lang="cs-CZ"/>
          </a:p>
        </p:txBody>
      </p:sp>
    </p:spTree>
    <p:extLst>
      <p:ext uri="{BB962C8B-B14F-4D97-AF65-F5344CB8AC3E}">
        <p14:creationId xmlns:p14="http://schemas.microsoft.com/office/powerpoint/2010/main" val="1621097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BD55C615-7CC5-44EA-BC0D-372531415233}" type="datetime1">
              <a:rPr lang="cs-CZ" smtClean="0"/>
              <a:t>30.01.2018</a:t>
            </a:fld>
            <a:endParaRPr lang="cs-CZ"/>
          </a:p>
        </p:txBody>
      </p:sp>
      <p:sp>
        <p:nvSpPr>
          <p:cNvPr id="5" name="Zástupný symbol pro zápatí 4"/>
          <p:cNvSpPr>
            <a:spLocks noGrp="1"/>
          </p:cNvSpPr>
          <p:nvPr>
            <p:ph type="ftr" sz="quarter" idx="11"/>
          </p:nvPr>
        </p:nvSpPr>
        <p:spPr/>
        <p:txBody>
          <a:bodyPr/>
          <a:lstStyle/>
          <a:p>
            <a:r>
              <a:rPr lang="cs-CZ" smtClean="0"/>
              <a:t>CZ.02.3.68/0.0/0.0/15_001/0000283</a:t>
            </a:r>
            <a:endParaRPr lang="cs-CZ"/>
          </a:p>
        </p:txBody>
      </p:sp>
      <p:sp>
        <p:nvSpPr>
          <p:cNvPr id="6" name="Zástupný symbol pro číslo snímku 5"/>
          <p:cNvSpPr>
            <a:spLocks noGrp="1"/>
          </p:cNvSpPr>
          <p:nvPr>
            <p:ph type="sldNum" sz="quarter" idx="12"/>
          </p:nvPr>
        </p:nvSpPr>
        <p:spPr/>
        <p:txBody>
          <a:bodyPr/>
          <a:lstStyle/>
          <a:p>
            <a:fld id="{43A9F3B1-D834-4C5C-8CC7-F573C9FC4AF7}" type="slidenum">
              <a:rPr lang="cs-CZ" smtClean="0"/>
              <a:t>‹#›</a:t>
            </a:fld>
            <a:endParaRPr lang="cs-CZ"/>
          </a:p>
        </p:txBody>
      </p:sp>
    </p:spTree>
    <p:extLst>
      <p:ext uri="{BB962C8B-B14F-4D97-AF65-F5344CB8AC3E}">
        <p14:creationId xmlns:p14="http://schemas.microsoft.com/office/powerpoint/2010/main" val="1220112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5C124F57-76D0-4416-BC96-2555767C0EDF}" type="datetime1">
              <a:rPr lang="cs-CZ" smtClean="0"/>
              <a:t>30.01.2018</a:t>
            </a:fld>
            <a:endParaRPr lang="cs-CZ"/>
          </a:p>
        </p:txBody>
      </p:sp>
      <p:sp>
        <p:nvSpPr>
          <p:cNvPr id="6" name="Zástupný symbol pro zápatí 5"/>
          <p:cNvSpPr>
            <a:spLocks noGrp="1"/>
          </p:cNvSpPr>
          <p:nvPr>
            <p:ph type="ftr" sz="quarter" idx="11"/>
          </p:nvPr>
        </p:nvSpPr>
        <p:spPr/>
        <p:txBody>
          <a:bodyPr/>
          <a:lstStyle/>
          <a:p>
            <a:r>
              <a:rPr lang="cs-CZ" smtClean="0"/>
              <a:t>CZ.02.3.68/0.0/0.0/15_001/0000283</a:t>
            </a:r>
            <a:endParaRPr lang="cs-CZ"/>
          </a:p>
        </p:txBody>
      </p:sp>
      <p:sp>
        <p:nvSpPr>
          <p:cNvPr id="7" name="Zástupný symbol pro číslo snímku 6"/>
          <p:cNvSpPr>
            <a:spLocks noGrp="1"/>
          </p:cNvSpPr>
          <p:nvPr>
            <p:ph type="sldNum" sz="quarter" idx="12"/>
          </p:nvPr>
        </p:nvSpPr>
        <p:spPr/>
        <p:txBody>
          <a:bodyPr/>
          <a:lstStyle/>
          <a:p>
            <a:fld id="{43A9F3B1-D834-4C5C-8CC7-F573C9FC4AF7}" type="slidenum">
              <a:rPr lang="cs-CZ" smtClean="0"/>
              <a:t>‹#›</a:t>
            </a:fld>
            <a:endParaRPr lang="cs-CZ"/>
          </a:p>
        </p:txBody>
      </p:sp>
    </p:spTree>
    <p:extLst>
      <p:ext uri="{BB962C8B-B14F-4D97-AF65-F5344CB8AC3E}">
        <p14:creationId xmlns:p14="http://schemas.microsoft.com/office/powerpoint/2010/main" val="2470871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EFC66452-0931-4B74-8E7C-593CDA38CC99}" type="datetime1">
              <a:rPr lang="cs-CZ" smtClean="0"/>
              <a:t>30.01.2018</a:t>
            </a:fld>
            <a:endParaRPr lang="cs-CZ"/>
          </a:p>
        </p:txBody>
      </p:sp>
      <p:sp>
        <p:nvSpPr>
          <p:cNvPr id="8" name="Zástupný symbol pro zápatí 7"/>
          <p:cNvSpPr>
            <a:spLocks noGrp="1"/>
          </p:cNvSpPr>
          <p:nvPr>
            <p:ph type="ftr" sz="quarter" idx="11"/>
          </p:nvPr>
        </p:nvSpPr>
        <p:spPr/>
        <p:txBody>
          <a:bodyPr/>
          <a:lstStyle/>
          <a:p>
            <a:r>
              <a:rPr lang="cs-CZ" smtClean="0"/>
              <a:t>CZ.02.3.68/0.0/0.0/15_001/0000283</a:t>
            </a:r>
            <a:endParaRPr lang="cs-CZ"/>
          </a:p>
        </p:txBody>
      </p:sp>
      <p:sp>
        <p:nvSpPr>
          <p:cNvPr id="9" name="Zástupný symbol pro číslo snímku 8"/>
          <p:cNvSpPr>
            <a:spLocks noGrp="1"/>
          </p:cNvSpPr>
          <p:nvPr>
            <p:ph type="sldNum" sz="quarter" idx="12"/>
          </p:nvPr>
        </p:nvSpPr>
        <p:spPr/>
        <p:txBody>
          <a:bodyPr/>
          <a:lstStyle/>
          <a:p>
            <a:fld id="{43A9F3B1-D834-4C5C-8CC7-F573C9FC4AF7}" type="slidenum">
              <a:rPr lang="cs-CZ" smtClean="0"/>
              <a:t>‹#›</a:t>
            </a:fld>
            <a:endParaRPr lang="cs-CZ"/>
          </a:p>
        </p:txBody>
      </p:sp>
    </p:spTree>
    <p:extLst>
      <p:ext uri="{BB962C8B-B14F-4D97-AF65-F5344CB8AC3E}">
        <p14:creationId xmlns:p14="http://schemas.microsoft.com/office/powerpoint/2010/main" val="226612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0005170D-7892-42D3-90D2-4D8D9EA86587}" type="datetime1">
              <a:rPr lang="cs-CZ" smtClean="0"/>
              <a:t>30.01.2018</a:t>
            </a:fld>
            <a:endParaRPr lang="cs-CZ"/>
          </a:p>
        </p:txBody>
      </p:sp>
      <p:sp>
        <p:nvSpPr>
          <p:cNvPr id="4" name="Zástupný symbol pro zápatí 3"/>
          <p:cNvSpPr>
            <a:spLocks noGrp="1"/>
          </p:cNvSpPr>
          <p:nvPr>
            <p:ph type="ftr" sz="quarter" idx="11"/>
          </p:nvPr>
        </p:nvSpPr>
        <p:spPr/>
        <p:txBody>
          <a:bodyPr/>
          <a:lstStyle/>
          <a:p>
            <a:r>
              <a:rPr lang="cs-CZ" smtClean="0"/>
              <a:t>CZ.02.3.68/0.0/0.0/15_001/0000283</a:t>
            </a:r>
            <a:endParaRPr lang="cs-CZ"/>
          </a:p>
        </p:txBody>
      </p:sp>
      <p:sp>
        <p:nvSpPr>
          <p:cNvPr id="5" name="Zástupný symbol pro číslo snímku 4"/>
          <p:cNvSpPr>
            <a:spLocks noGrp="1"/>
          </p:cNvSpPr>
          <p:nvPr>
            <p:ph type="sldNum" sz="quarter" idx="12"/>
          </p:nvPr>
        </p:nvSpPr>
        <p:spPr/>
        <p:txBody>
          <a:bodyPr/>
          <a:lstStyle/>
          <a:p>
            <a:fld id="{43A9F3B1-D834-4C5C-8CC7-F573C9FC4AF7}" type="slidenum">
              <a:rPr lang="cs-CZ" smtClean="0"/>
              <a:t>‹#›</a:t>
            </a:fld>
            <a:endParaRPr lang="cs-CZ"/>
          </a:p>
        </p:txBody>
      </p:sp>
    </p:spTree>
    <p:extLst>
      <p:ext uri="{BB962C8B-B14F-4D97-AF65-F5344CB8AC3E}">
        <p14:creationId xmlns:p14="http://schemas.microsoft.com/office/powerpoint/2010/main" val="2102313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D1CD4F4-D68F-439D-B4C4-8205DD3C471C}" type="datetime1">
              <a:rPr lang="cs-CZ" smtClean="0"/>
              <a:t>30.01.2018</a:t>
            </a:fld>
            <a:endParaRPr lang="cs-CZ"/>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
        <p:nvSpPr>
          <p:cNvPr id="4" name="Zástupný symbol pro číslo snímku 3"/>
          <p:cNvSpPr>
            <a:spLocks noGrp="1"/>
          </p:cNvSpPr>
          <p:nvPr>
            <p:ph type="sldNum" sz="quarter" idx="12"/>
          </p:nvPr>
        </p:nvSpPr>
        <p:spPr/>
        <p:txBody>
          <a:bodyPr/>
          <a:lstStyle/>
          <a:p>
            <a:fld id="{43A9F3B1-D834-4C5C-8CC7-F573C9FC4AF7}" type="slidenum">
              <a:rPr lang="cs-CZ" smtClean="0"/>
              <a:t>‹#›</a:t>
            </a:fld>
            <a:endParaRPr lang="cs-CZ"/>
          </a:p>
        </p:txBody>
      </p:sp>
    </p:spTree>
    <p:extLst>
      <p:ext uri="{BB962C8B-B14F-4D97-AF65-F5344CB8AC3E}">
        <p14:creationId xmlns:p14="http://schemas.microsoft.com/office/powerpoint/2010/main" val="2168312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CF7949ED-BDAD-41DC-BC38-16FC0A039131}" type="datetime1">
              <a:rPr lang="cs-CZ" smtClean="0"/>
              <a:t>30.01.2018</a:t>
            </a:fld>
            <a:endParaRPr lang="cs-CZ"/>
          </a:p>
        </p:txBody>
      </p:sp>
      <p:sp>
        <p:nvSpPr>
          <p:cNvPr id="6" name="Zástupný symbol pro zápatí 5"/>
          <p:cNvSpPr>
            <a:spLocks noGrp="1"/>
          </p:cNvSpPr>
          <p:nvPr>
            <p:ph type="ftr" sz="quarter" idx="11"/>
          </p:nvPr>
        </p:nvSpPr>
        <p:spPr/>
        <p:txBody>
          <a:bodyPr/>
          <a:lstStyle/>
          <a:p>
            <a:r>
              <a:rPr lang="cs-CZ" smtClean="0"/>
              <a:t>CZ.02.3.68/0.0/0.0/15_001/0000283</a:t>
            </a:r>
            <a:endParaRPr lang="cs-CZ"/>
          </a:p>
        </p:txBody>
      </p:sp>
      <p:sp>
        <p:nvSpPr>
          <p:cNvPr id="7" name="Zástupný symbol pro číslo snímku 6"/>
          <p:cNvSpPr>
            <a:spLocks noGrp="1"/>
          </p:cNvSpPr>
          <p:nvPr>
            <p:ph type="sldNum" sz="quarter" idx="12"/>
          </p:nvPr>
        </p:nvSpPr>
        <p:spPr/>
        <p:txBody>
          <a:bodyPr/>
          <a:lstStyle/>
          <a:p>
            <a:fld id="{43A9F3B1-D834-4C5C-8CC7-F573C9FC4AF7}" type="slidenum">
              <a:rPr lang="cs-CZ" smtClean="0"/>
              <a:t>‹#›</a:t>
            </a:fld>
            <a:endParaRPr lang="cs-CZ"/>
          </a:p>
        </p:txBody>
      </p:sp>
    </p:spTree>
    <p:extLst>
      <p:ext uri="{BB962C8B-B14F-4D97-AF65-F5344CB8AC3E}">
        <p14:creationId xmlns:p14="http://schemas.microsoft.com/office/powerpoint/2010/main" val="1659920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45ECE4E0-E259-4C80-AE5F-6A243D5B7572}" type="datetime1">
              <a:rPr lang="cs-CZ" smtClean="0"/>
              <a:t>30.01.2018</a:t>
            </a:fld>
            <a:endParaRPr lang="cs-CZ"/>
          </a:p>
        </p:txBody>
      </p:sp>
      <p:sp>
        <p:nvSpPr>
          <p:cNvPr id="6" name="Zástupný symbol pro zápatí 5"/>
          <p:cNvSpPr>
            <a:spLocks noGrp="1"/>
          </p:cNvSpPr>
          <p:nvPr>
            <p:ph type="ftr" sz="quarter" idx="11"/>
          </p:nvPr>
        </p:nvSpPr>
        <p:spPr/>
        <p:txBody>
          <a:bodyPr/>
          <a:lstStyle/>
          <a:p>
            <a:r>
              <a:rPr lang="cs-CZ" smtClean="0"/>
              <a:t>CZ.02.3.68/0.0/0.0/15_001/0000283</a:t>
            </a:r>
            <a:endParaRPr lang="cs-CZ"/>
          </a:p>
        </p:txBody>
      </p:sp>
      <p:sp>
        <p:nvSpPr>
          <p:cNvPr id="7" name="Zástupný symbol pro číslo snímku 6"/>
          <p:cNvSpPr>
            <a:spLocks noGrp="1"/>
          </p:cNvSpPr>
          <p:nvPr>
            <p:ph type="sldNum" sz="quarter" idx="12"/>
          </p:nvPr>
        </p:nvSpPr>
        <p:spPr/>
        <p:txBody>
          <a:bodyPr/>
          <a:lstStyle/>
          <a:p>
            <a:fld id="{43A9F3B1-D834-4C5C-8CC7-F573C9FC4AF7}" type="slidenum">
              <a:rPr lang="cs-CZ" smtClean="0"/>
              <a:t>‹#›</a:t>
            </a:fld>
            <a:endParaRPr lang="cs-CZ"/>
          </a:p>
        </p:txBody>
      </p:sp>
    </p:spTree>
    <p:extLst>
      <p:ext uri="{BB962C8B-B14F-4D97-AF65-F5344CB8AC3E}">
        <p14:creationId xmlns:p14="http://schemas.microsoft.com/office/powerpoint/2010/main" val="4036716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F39EB-4154-4366-A5A0-C112D5076CB1}" type="datetime1">
              <a:rPr lang="cs-CZ" smtClean="0"/>
              <a:t>30.01.2018</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cs-CZ" smtClean="0"/>
              <a:t>CZ.02.3.68/0.0/0.0/15_001/0000283</a:t>
            </a:r>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A9F3B1-D834-4C5C-8CC7-F573C9FC4AF7}" type="slidenum">
              <a:rPr lang="cs-CZ" smtClean="0"/>
              <a:t>‹#›</a:t>
            </a:fld>
            <a:endParaRPr lang="cs-CZ"/>
          </a:p>
        </p:txBody>
      </p:sp>
    </p:spTree>
    <p:extLst>
      <p:ext uri="{BB962C8B-B14F-4D97-AF65-F5344CB8AC3E}">
        <p14:creationId xmlns:p14="http://schemas.microsoft.com/office/powerpoint/2010/main" val="35946693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hyperlink" Target="https://www.facebook.com/groups/238392673273324/" TargetMode="External"/><Relationship Id="rId2" Type="http://schemas.openxmlformats.org/officeDocument/2006/relationships/image" Target="../media/image2.jpg"/><Relationship Id="rId1" Type="http://schemas.openxmlformats.org/officeDocument/2006/relationships/slideLayout" Target="../slideLayouts/slideLayout4.xml"/><Relationship Id="rId5" Type="http://schemas.openxmlformats.org/officeDocument/2006/relationships/hyperlink" Target="https://www.facebook.com/MAP-ORP-Pardubice-226480764385303/" TargetMode="External"/><Relationship Id="rId4" Type="http://schemas.openxmlformats.org/officeDocument/2006/relationships/hyperlink" Target="https://www.facebook.com/vzdelavaniblanensko/?hc_ref=ARSGufCJT7PosyPgrz-nRr4DTY4BKv7HCoWDy2lR8KQO7dqgBWKRRY5ah-L6OvBQ5_M"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454" y="83127"/>
            <a:ext cx="9824867" cy="6858000"/>
          </a:xfrm>
          <a:prstGeom prst="rect">
            <a:avLst/>
          </a:prstGeom>
        </p:spPr>
      </p:pic>
      <p:sp>
        <p:nvSpPr>
          <p:cNvPr id="3" name="Obdélník 2"/>
          <p:cNvSpPr/>
          <p:nvPr/>
        </p:nvSpPr>
        <p:spPr>
          <a:xfrm>
            <a:off x="7461908" y="5120416"/>
            <a:ext cx="3635932" cy="369332"/>
          </a:xfrm>
          <a:prstGeom prst="rect">
            <a:avLst/>
          </a:prstGeom>
        </p:spPr>
        <p:txBody>
          <a:bodyPr wrap="none">
            <a:spAutoFit/>
          </a:bodyPr>
          <a:lstStyle/>
          <a:p>
            <a:r>
              <a:rPr lang="cs-CZ" dirty="0"/>
              <a:t>CZ.02.3.68/0.0/0.0/15_001/0000283</a:t>
            </a:r>
          </a:p>
        </p:txBody>
      </p:sp>
      <p:sp>
        <p:nvSpPr>
          <p:cNvPr id="2" name="Obdélník 1"/>
          <p:cNvSpPr/>
          <p:nvPr/>
        </p:nvSpPr>
        <p:spPr>
          <a:xfrm>
            <a:off x="2982033" y="1886635"/>
            <a:ext cx="6096000" cy="2462213"/>
          </a:xfrm>
          <a:prstGeom prst="rect">
            <a:avLst/>
          </a:prstGeom>
        </p:spPr>
        <p:txBody>
          <a:bodyPr>
            <a:spAutoFit/>
          </a:bodyPr>
          <a:lstStyle/>
          <a:p>
            <a:r>
              <a:rPr lang="cs-CZ" altLang="cs-CZ" sz="3200" b="1" dirty="0" smtClean="0"/>
              <a:t>Komunikační plán a konzultační proces</a:t>
            </a:r>
          </a:p>
          <a:p>
            <a:endParaRPr lang="cs-CZ" b="1" dirty="0" smtClean="0"/>
          </a:p>
          <a:p>
            <a:r>
              <a:rPr lang="cs-CZ" b="1" dirty="0" smtClean="0"/>
              <a:t>Podklad pro </a:t>
            </a:r>
            <a:r>
              <a:rPr lang="cs-CZ" b="1" dirty="0" err="1" smtClean="0"/>
              <a:t>webinář</a:t>
            </a:r>
            <a:endParaRPr lang="cs-CZ" b="1" dirty="0"/>
          </a:p>
          <a:p>
            <a:endParaRPr lang="cs-CZ" b="1" dirty="0" smtClean="0"/>
          </a:p>
          <a:p>
            <a:r>
              <a:rPr lang="cs-CZ" altLang="cs-CZ" b="1" dirty="0" smtClean="0"/>
              <a:t>Lektor Dana Diváková</a:t>
            </a:r>
            <a:endParaRPr lang="cs-CZ" altLang="cs-CZ" dirty="0"/>
          </a:p>
          <a:p>
            <a:endParaRPr lang="cs-CZ" dirty="0"/>
          </a:p>
        </p:txBody>
      </p:sp>
      <p:sp>
        <p:nvSpPr>
          <p:cNvPr id="5" name="Zástupný symbol pro zápatí 4"/>
          <p:cNvSpPr>
            <a:spLocks noGrp="1"/>
          </p:cNvSpPr>
          <p:nvPr>
            <p:ph type="ftr" sz="quarter" idx="11"/>
          </p:nvPr>
        </p:nvSpPr>
        <p:spPr/>
        <p:txBody>
          <a:bodyPr/>
          <a:lstStyle/>
          <a:p>
            <a:endParaRPr lang="cs-CZ" dirty="0"/>
          </a:p>
        </p:txBody>
      </p:sp>
    </p:spTree>
    <p:extLst>
      <p:ext uri="{BB962C8B-B14F-4D97-AF65-F5344CB8AC3E}">
        <p14:creationId xmlns:p14="http://schemas.microsoft.com/office/powerpoint/2010/main" val="309920352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a:t>Komunikační plán</a:t>
            </a:r>
          </a:p>
        </p:txBody>
      </p:sp>
      <p:sp>
        <p:nvSpPr>
          <p:cNvPr id="4" name="Obdélník 3"/>
          <p:cNvSpPr/>
          <p:nvPr/>
        </p:nvSpPr>
        <p:spPr>
          <a:xfrm>
            <a:off x="838200" y="1802117"/>
            <a:ext cx="10042236" cy="2492990"/>
          </a:xfrm>
          <a:prstGeom prst="rect">
            <a:avLst/>
          </a:prstGeom>
        </p:spPr>
        <p:txBody>
          <a:bodyPr wrap="square">
            <a:spAutoFit/>
          </a:bodyPr>
          <a:lstStyle/>
          <a:p>
            <a:r>
              <a:rPr lang="cs-CZ" sz="2000" dirty="0"/>
              <a:t> </a:t>
            </a:r>
            <a:r>
              <a:rPr lang="cs-CZ" sz="2400" dirty="0"/>
              <a:t>Média můžeme v zásadě rozdělit do tří hlavních skupin:</a:t>
            </a:r>
          </a:p>
          <a:p>
            <a:r>
              <a:rPr lang="cs-CZ" sz="2400" dirty="0"/>
              <a:t> </a:t>
            </a:r>
          </a:p>
          <a:p>
            <a:pPr lvl="0"/>
            <a:r>
              <a:rPr lang="cs-CZ" sz="2400" dirty="0"/>
              <a:t>tištěná</a:t>
            </a:r>
          </a:p>
          <a:p>
            <a:pPr lvl="0"/>
            <a:r>
              <a:rPr lang="cs-CZ" sz="2400" dirty="0"/>
              <a:t>elektronická</a:t>
            </a:r>
          </a:p>
          <a:p>
            <a:pPr lvl="0"/>
            <a:r>
              <a:rPr lang="cs-CZ" sz="2400" dirty="0"/>
              <a:t>venkovní</a:t>
            </a:r>
          </a:p>
          <a:p>
            <a:r>
              <a:rPr lang="cs-CZ" dirty="0"/>
              <a:t> </a:t>
            </a:r>
          </a:p>
          <a:p>
            <a:r>
              <a:rPr lang="cs-CZ" dirty="0"/>
              <a:t> </a:t>
            </a:r>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23148399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a:t>Komunikační plán</a:t>
            </a:r>
          </a:p>
        </p:txBody>
      </p:sp>
      <p:sp>
        <p:nvSpPr>
          <p:cNvPr id="6" name="Obdélník 5"/>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4" name="Obdélník 3"/>
          <p:cNvSpPr/>
          <p:nvPr/>
        </p:nvSpPr>
        <p:spPr>
          <a:xfrm>
            <a:off x="789709" y="1690688"/>
            <a:ext cx="10042236" cy="4278094"/>
          </a:xfrm>
          <a:prstGeom prst="rect">
            <a:avLst/>
          </a:prstGeom>
        </p:spPr>
        <p:txBody>
          <a:bodyPr wrap="square">
            <a:spAutoFit/>
          </a:bodyPr>
          <a:lstStyle/>
          <a:p>
            <a:r>
              <a:rPr lang="cs-CZ" sz="2000" dirty="0"/>
              <a:t> </a:t>
            </a:r>
          </a:p>
          <a:p>
            <a:r>
              <a:rPr lang="cs-CZ" dirty="0"/>
              <a:t>Výběr tištěného média budou zcela jistě ovlivňovat tato hlediska:</a:t>
            </a:r>
          </a:p>
          <a:p>
            <a:endParaRPr lang="cs-CZ" dirty="0"/>
          </a:p>
          <a:p>
            <a:r>
              <a:rPr lang="cs-CZ" b="1" dirty="0"/>
              <a:t> </a:t>
            </a:r>
            <a:r>
              <a:rPr lang="cs-CZ" b="1" u="sng" dirty="0" smtClean="0"/>
              <a:t>Působnost</a:t>
            </a:r>
            <a:endParaRPr lang="cs-CZ" dirty="0"/>
          </a:p>
          <a:p>
            <a:pPr lvl="0"/>
            <a:r>
              <a:rPr lang="cs-CZ" dirty="0"/>
              <a:t>lokální</a:t>
            </a:r>
          </a:p>
          <a:p>
            <a:pPr lvl="0"/>
            <a:r>
              <a:rPr lang="cs-CZ" dirty="0"/>
              <a:t>regionální </a:t>
            </a:r>
          </a:p>
          <a:p>
            <a:pPr lvl="0"/>
            <a:r>
              <a:rPr lang="cs-CZ" dirty="0"/>
              <a:t>nadregionální (krajská)</a:t>
            </a:r>
          </a:p>
          <a:p>
            <a:pPr lvl="0"/>
            <a:r>
              <a:rPr lang="cs-CZ" dirty="0"/>
              <a:t>celostátní</a:t>
            </a:r>
          </a:p>
          <a:p>
            <a:endParaRPr lang="cs-CZ" dirty="0"/>
          </a:p>
          <a:p>
            <a:r>
              <a:rPr lang="cs-CZ" b="1" dirty="0"/>
              <a:t>  </a:t>
            </a:r>
            <a:r>
              <a:rPr lang="cs-CZ" b="1" u="sng" dirty="0" smtClean="0"/>
              <a:t>Periodicita</a:t>
            </a:r>
            <a:endParaRPr lang="cs-CZ" dirty="0"/>
          </a:p>
          <a:p>
            <a:pPr lvl="0"/>
            <a:r>
              <a:rPr lang="cs-CZ" dirty="0"/>
              <a:t>deník</a:t>
            </a:r>
          </a:p>
          <a:p>
            <a:pPr lvl="0"/>
            <a:r>
              <a:rPr lang="cs-CZ" dirty="0"/>
              <a:t>týdeník</a:t>
            </a:r>
          </a:p>
          <a:p>
            <a:pPr lvl="0"/>
            <a:r>
              <a:rPr lang="cs-CZ" dirty="0"/>
              <a:t>měsíčník</a:t>
            </a:r>
          </a:p>
          <a:p>
            <a:pPr lvl="0"/>
            <a:r>
              <a:rPr lang="cs-CZ" dirty="0" smtClean="0"/>
              <a:t>jiná</a:t>
            </a:r>
            <a:endParaRPr lang="cs-CZ" dirty="0"/>
          </a:p>
          <a:p>
            <a:r>
              <a:rPr lang="cs-CZ" b="1" dirty="0"/>
              <a:t>  </a:t>
            </a:r>
            <a:endParaRPr lang="cs-CZ" sz="3200" dirty="0"/>
          </a:p>
        </p:txBody>
      </p:sp>
      <p:sp>
        <p:nvSpPr>
          <p:cNvPr id="3" name="Zástupný symbol pro zápatí 2"/>
          <p:cNvSpPr>
            <a:spLocks noGrp="1"/>
          </p:cNvSpPr>
          <p:nvPr>
            <p:ph type="ftr" sz="quarter" idx="11"/>
          </p:nvPr>
        </p:nvSpPr>
        <p:spPr/>
        <p:txBody>
          <a:bodyPr/>
          <a:lstStyle/>
          <a:p>
            <a:endParaRPr lang="cs-CZ" dirty="0"/>
          </a:p>
        </p:txBody>
      </p:sp>
    </p:spTree>
    <p:extLst>
      <p:ext uri="{BB962C8B-B14F-4D97-AF65-F5344CB8AC3E}">
        <p14:creationId xmlns:p14="http://schemas.microsoft.com/office/powerpoint/2010/main" val="21877273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a:t>Komunikační plán</a:t>
            </a:r>
          </a:p>
        </p:txBody>
      </p:sp>
      <p:sp>
        <p:nvSpPr>
          <p:cNvPr id="6" name="Obdélník 5"/>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4" name="Obdélník 3"/>
          <p:cNvSpPr/>
          <p:nvPr/>
        </p:nvSpPr>
        <p:spPr>
          <a:xfrm>
            <a:off x="789709" y="1690688"/>
            <a:ext cx="10042236" cy="5447645"/>
          </a:xfrm>
          <a:prstGeom prst="rect">
            <a:avLst/>
          </a:prstGeom>
        </p:spPr>
        <p:txBody>
          <a:bodyPr wrap="square">
            <a:spAutoFit/>
          </a:bodyPr>
          <a:lstStyle/>
          <a:p>
            <a:r>
              <a:rPr lang="cs-CZ" sz="2000" b="1" u="sng" dirty="0" smtClean="0"/>
              <a:t>Zaměření</a:t>
            </a:r>
            <a:endParaRPr lang="cs-CZ" sz="2000" dirty="0"/>
          </a:p>
          <a:p>
            <a:r>
              <a:rPr lang="cs-CZ" sz="2000" dirty="0"/>
              <a:t> </a:t>
            </a:r>
          </a:p>
          <a:p>
            <a:pPr lvl="0"/>
            <a:r>
              <a:rPr lang="cs-CZ" sz="2000" dirty="0"/>
              <a:t>všeobecné</a:t>
            </a:r>
          </a:p>
          <a:p>
            <a:pPr lvl="0"/>
            <a:r>
              <a:rPr lang="cs-CZ" sz="2000" dirty="0"/>
              <a:t>specializované</a:t>
            </a:r>
          </a:p>
          <a:p>
            <a:pPr lvl="0"/>
            <a:r>
              <a:rPr lang="cs-CZ" sz="2000" dirty="0" smtClean="0"/>
              <a:t>Odborné</a:t>
            </a:r>
          </a:p>
          <a:p>
            <a:pPr lvl="0"/>
            <a:endParaRPr lang="cs-CZ" sz="2000" dirty="0"/>
          </a:p>
          <a:p>
            <a:r>
              <a:rPr lang="cs-CZ" sz="2000" dirty="0"/>
              <a:t>Jedno z rčení zní, že „nic není tak staré jako včerejší </a:t>
            </a:r>
            <a:r>
              <a:rPr lang="cs-CZ" sz="2000" dirty="0" smtClean="0"/>
              <a:t>noviny“. </a:t>
            </a:r>
            <a:r>
              <a:rPr lang="cs-CZ" sz="2000" dirty="0"/>
              <a:t>Tuto skutečnost musíme mít neustále na vědomí. Deníky jsou vhodné pro umísťování informací o aktuálních událostech, zvláště významných zpráv, které nesnesou odkladu.</a:t>
            </a:r>
          </a:p>
          <a:p>
            <a:r>
              <a:rPr lang="cs-CZ" sz="2000" dirty="0"/>
              <a:t> </a:t>
            </a:r>
          </a:p>
          <a:p>
            <a:r>
              <a:rPr lang="cs-CZ" sz="2000" dirty="0"/>
              <a:t>Tiskoviny s jinou periodicitou, zejména týdeníky, leží na stole obvykle déle a jsou čteny více lidmi (rodina, spolupracovníci). Jejich výrobní lhůty jsou však podstatně delší, zpravidla několik dnů. V případě měsíčníků nebo publikací a ještě delší periodicitou musíme zařazení materiálu dojednat s několikaměsíčním předstihem.</a:t>
            </a:r>
          </a:p>
          <a:p>
            <a:pPr lvl="0"/>
            <a:endParaRPr lang="cs-CZ" dirty="0"/>
          </a:p>
          <a:p>
            <a:r>
              <a:rPr lang="cs-CZ" dirty="0"/>
              <a:t> </a:t>
            </a:r>
          </a:p>
          <a:p>
            <a:pPr marL="342900" indent="-342900">
              <a:buFont typeface="Arial" panose="020B0604020202020204" pitchFamily="34" charset="0"/>
              <a:buChar char="•"/>
            </a:pPr>
            <a:endParaRPr lang="cs-CZ" sz="3200" dirty="0"/>
          </a:p>
        </p:txBody>
      </p:sp>
      <p:sp>
        <p:nvSpPr>
          <p:cNvPr id="3" name="Zástupný symbol pro zápatí 2"/>
          <p:cNvSpPr>
            <a:spLocks noGrp="1"/>
          </p:cNvSpPr>
          <p:nvPr>
            <p:ph type="ftr" sz="quarter" idx="11"/>
          </p:nvPr>
        </p:nvSpPr>
        <p:spPr/>
        <p:txBody>
          <a:bodyPr/>
          <a:lstStyle/>
          <a:p>
            <a:endParaRPr lang="cs-CZ" dirty="0"/>
          </a:p>
        </p:txBody>
      </p:sp>
    </p:spTree>
    <p:extLst>
      <p:ext uri="{BB962C8B-B14F-4D97-AF65-F5344CB8AC3E}">
        <p14:creationId xmlns:p14="http://schemas.microsoft.com/office/powerpoint/2010/main" val="30001599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a:t>Komunikační plán </a:t>
            </a:r>
          </a:p>
        </p:txBody>
      </p:sp>
      <p:sp>
        <p:nvSpPr>
          <p:cNvPr id="4" name="Obdélník 3"/>
          <p:cNvSpPr/>
          <p:nvPr/>
        </p:nvSpPr>
        <p:spPr>
          <a:xfrm>
            <a:off x="789709" y="1690688"/>
            <a:ext cx="10042236" cy="1384995"/>
          </a:xfrm>
          <a:prstGeom prst="rect">
            <a:avLst/>
          </a:prstGeom>
        </p:spPr>
        <p:txBody>
          <a:bodyPr wrap="square">
            <a:spAutoFit/>
          </a:bodyPr>
          <a:lstStyle/>
          <a:p>
            <a:r>
              <a:rPr lang="cs-CZ" sz="2000" dirty="0"/>
              <a:t> </a:t>
            </a:r>
          </a:p>
          <a:p>
            <a:endParaRPr lang="cs-CZ" sz="2400" b="1" dirty="0" smtClean="0"/>
          </a:p>
          <a:p>
            <a:pPr marL="342900" indent="-342900">
              <a:buFont typeface="Arial" panose="020B0604020202020204" pitchFamily="34" charset="0"/>
              <a:buChar char="•"/>
            </a:pPr>
            <a:endParaRPr lang="cs-CZ" sz="4000"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pic>
        <p:nvPicPr>
          <p:cNvPr id="2050" name="Picture 2" descr="MPj0313785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1211" y="1027906"/>
            <a:ext cx="3196052" cy="4794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57952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a:t>Komunikační plán</a:t>
            </a:r>
          </a:p>
        </p:txBody>
      </p:sp>
      <p:sp>
        <p:nvSpPr>
          <p:cNvPr id="4" name="Obdélník 3"/>
          <p:cNvSpPr/>
          <p:nvPr/>
        </p:nvSpPr>
        <p:spPr>
          <a:xfrm>
            <a:off x="838200" y="1361253"/>
            <a:ext cx="10042236" cy="5016758"/>
          </a:xfrm>
          <a:prstGeom prst="rect">
            <a:avLst/>
          </a:prstGeom>
        </p:spPr>
        <p:txBody>
          <a:bodyPr wrap="square">
            <a:spAutoFit/>
          </a:bodyPr>
          <a:lstStyle/>
          <a:p>
            <a:r>
              <a:rPr lang="cs-CZ" sz="2000" dirty="0"/>
              <a:t> </a:t>
            </a:r>
          </a:p>
          <a:p>
            <a:r>
              <a:rPr lang="cs-CZ" sz="2400" dirty="0"/>
              <a:t>Ve srovnání s tištěnými médii mají rozhlasové stanice nesrovnatelně větší pohotovost, a tím aktuálnost, mohou zprostředkovat posluchačům přímou účast na sdělované akci, což zvyšuje působivost a vtahuje posluchače přímo do děje. </a:t>
            </a:r>
            <a:endParaRPr lang="cs-CZ" sz="2400" dirty="0" smtClean="0"/>
          </a:p>
          <a:p>
            <a:endParaRPr lang="cs-CZ" sz="2400" dirty="0"/>
          </a:p>
          <a:p>
            <a:r>
              <a:rPr lang="cs-CZ" sz="2400" dirty="0" smtClean="0"/>
              <a:t>Proto </a:t>
            </a:r>
            <a:r>
              <a:rPr lang="cs-CZ" sz="2400" dirty="0"/>
              <a:t>s rozhlasové stanice snaží vysílat část informačních pořadů živě, např. prostřednictvím telefonu</a:t>
            </a:r>
            <a:r>
              <a:rPr lang="cs-CZ" sz="2400" dirty="0" smtClean="0"/>
              <a:t>.</a:t>
            </a:r>
          </a:p>
          <a:p>
            <a:endParaRPr lang="cs-CZ" sz="2800" dirty="0"/>
          </a:p>
          <a:p>
            <a:r>
              <a:rPr lang="cs-CZ" sz="2000" dirty="0"/>
              <a:t>Co do rychlosti a operativnosti má rozhlas pouze velmi málo konkurentů a může být poslouchán kdekoli a kdykoli. Rozhlas sehrává mezi médii roli iniciátora pozornosti; ten kdo zaslechl zprávu v rozhlase, si počká na její případné publicistické zpracování; v případě, že se jednalo o skutečně významnou událost, bude ji sledovat v televizi.</a:t>
            </a:r>
          </a:p>
          <a:p>
            <a:endParaRPr lang="cs-CZ" sz="2400"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10336865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a:t>Komunikační plán</a:t>
            </a:r>
          </a:p>
        </p:txBody>
      </p:sp>
      <p:sp>
        <p:nvSpPr>
          <p:cNvPr id="4" name="Obdélník 3"/>
          <p:cNvSpPr/>
          <p:nvPr/>
        </p:nvSpPr>
        <p:spPr>
          <a:xfrm>
            <a:off x="789709" y="1690688"/>
            <a:ext cx="10042236" cy="5940088"/>
          </a:xfrm>
          <a:prstGeom prst="rect">
            <a:avLst/>
          </a:prstGeom>
        </p:spPr>
        <p:txBody>
          <a:bodyPr wrap="square">
            <a:spAutoFit/>
          </a:bodyPr>
          <a:lstStyle/>
          <a:p>
            <a:r>
              <a:rPr lang="cs-CZ" sz="2800" dirty="0"/>
              <a:t> </a:t>
            </a:r>
          </a:p>
          <a:p>
            <a:endParaRPr lang="cs-CZ" sz="3200" dirty="0" smtClean="0"/>
          </a:p>
          <a:p>
            <a:r>
              <a:rPr lang="cs-CZ" sz="2400" dirty="0"/>
              <a:t>Rozhlasový projev by měl být proto srozumitelný především posluchači, což vyžaduje zejména jasné a logické myšlení a vyjadřování bez dlouhých souvětí, cizích slov, odborných výrazů, únavných přehledů čísel a údajů. </a:t>
            </a:r>
            <a:endParaRPr lang="cs-CZ" sz="2400" dirty="0" smtClean="0"/>
          </a:p>
          <a:p>
            <a:endParaRPr lang="cs-CZ" sz="2400" dirty="0"/>
          </a:p>
          <a:p>
            <a:r>
              <a:rPr lang="cs-CZ" sz="2400" dirty="0" smtClean="0"/>
              <a:t>Program </a:t>
            </a:r>
            <a:r>
              <a:rPr lang="cs-CZ" sz="2400" dirty="0"/>
              <a:t>musí být poslouchatelný a musí udržet pozornost posluchače po celou dobu jeho trvání</a:t>
            </a:r>
            <a:r>
              <a:rPr lang="cs-CZ" sz="2400" dirty="0" smtClean="0"/>
              <a:t>.</a:t>
            </a:r>
          </a:p>
          <a:p>
            <a:endParaRPr lang="cs-CZ" sz="2400" dirty="0"/>
          </a:p>
          <a:p>
            <a:r>
              <a:rPr lang="cs-CZ" sz="2400" dirty="0" smtClean="0"/>
              <a:t>Pokud budete pozváni do rozhlasu k rozhovoru, připravte si pouze osnovu toho, o čem budete hovořit a PŘIPRAVTE SE. Posluchači vás jen slyší, máte jen svůj hlas.</a:t>
            </a:r>
            <a:endParaRPr lang="cs-CZ" sz="2400" dirty="0"/>
          </a:p>
          <a:p>
            <a:endParaRPr lang="cs-CZ" sz="3200" dirty="0"/>
          </a:p>
          <a:p>
            <a:pPr marL="342900" indent="-342900">
              <a:buFont typeface="Arial" panose="020B0604020202020204" pitchFamily="34" charset="0"/>
              <a:buChar char="•"/>
            </a:pPr>
            <a:endParaRPr lang="cs-CZ" sz="4800"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33142589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endParaRPr lang="cs-CZ" b="1" dirty="0"/>
          </a:p>
        </p:txBody>
      </p:sp>
      <p:sp>
        <p:nvSpPr>
          <p:cNvPr id="6" name="Obdélník 5"/>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4" name="Obdélník 3"/>
          <p:cNvSpPr/>
          <p:nvPr/>
        </p:nvSpPr>
        <p:spPr>
          <a:xfrm>
            <a:off x="1143000" y="2994351"/>
            <a:ext cx="26259455" cy="2246769"/>
          </a:xfrm>
          <a:prstGeom prst="rect">
            <a:avLst/>
          </a:prstGeom>
        </p:spPr>
        <p:txBody>
          <a:bodyPr wrap="square">
            <a:spAutoFit/>
          </a:bodyPr>
          <a:lstStyle/>
          <a:p>
            <a:r>
              <a:rPr lang="cs-CZ" sz="2800" dirty="0"/>
              <a:t> </a:t>
            </a:r>
          </a:p>
          <a:p>
            <a:endParaRPr lang="cs-CZ" sz="3200" dirty="0" smtClean="0"/>
          </a:p>
          <a:p>
            <a:endParaRPr lang="cs-CZ" sz="3200" dirty="0"/>
          </a:p>
          <a:p>
            <a:pPr marL="342900" indent="-342900">
              <a:buFont typeface="Arial" panose="020B0604020202020204" pitchFamily="34" charset="0"/>
              <a:buChar char="•"/>
            </a:pPr>
            <a:endParaRPr lang="cs-CZ" sz="4800" dirty="0"/>
          </a:p>
        </p:txBody>
      </p:sp>
      <p:sp>
        <p:nvSpPr>
          <p:cNvPr id="3" name="Zástupný symbol pro zápatí 2"/>
          <p:cNvSpPr>
            <a:spLocks noGrp="1"/>
          </p:cNvSpPr>
          <p:nvPr>
            <p:ph type="ftr" sz="quarter" idx="11"/>
          </p:nvPr>
        </p:nvSpPr>
        <p:spPr/>
        <p:txBody>
          <a:bodyPr/>
          <a:lstStyle/>
          <a:p>
            <a:endParaRPr lang="cs-CZ" dirty="0"/>
          </a:p>
        </p:txBody>
      </p:sp>
      <p:pic>
        <p:nvPicPr>
          <p:cNvPr id="3074" name="Picture 2" descr="MPj0430788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2218" y="945348"/>
            <a:ext cx="3810761" cy="4936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88262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a:t>Komunikační plán</a:t>
            </a:r>
          </a:p>
        </p:txBody>
      </p:sp>
      <p:sp>
        <p:nvSpPr>
          <p:cNvPr id="4" name="Obdélník 3"/>
          <p:cNvSpPr/>
          <p:nvPr/>
        </p:nvSpPr>
        <p:spPr>
          <a:xfrm>
            <a:off x="838200" y="1468975"/>
            <a:ext cx="10042236" cy="4524315"/>
          </a:xfrm>
          <a:prstGeom prst="rect">
            <a:avLst/>
          </a:prstGeom>
        </p:spPr>
        <p:txBody>
          <a:bodyPr wrap="square">
            <a:spAutoFit/>
          </a:bodyPr>
          <a:lstStyle/>
          <a:p>
            <a:r>
              <a:rPr lang="cs-CZ" sz="3600" dirty="0"/>
              <a:t> </a:t>
            </a:r>
            <a:endParaRPr lang="cs-CZ" sz="4800" dirty="0" smtClean="0"/>
          </a:p>
          <a:p>
            <a:r>
              <a:rPr lang="cs-CZ" sz="2400" dirty="0" smtClean="0"/>
              <a:t>Královnou </a:t>
            </a:r>
            <a:r>
              <a:rPr lang="cs-CZ" sz="2400" dirty="0"/>
              <a:t>mezi médii je bezpochyby televize. </a:t>
            </a:r>
            <a:endParaRPr lang="cs-CZ" sz="2400" dirty="0" smtClean="0"/>
          </a:p>
          <a:p>
            <a:r>
              <a:rPr lang="cs-CZ" sz="2400" dirty="0" smtClean="0"/>
              <a:t>Počet </a:t>
            </a:r>
            <a:r>
              <a:rPr lang="cs-CZ" sz="2400" dirty="0"/>
              <a:t>oslovených diváků se počítá v miliónech. </a:t>
            </a:r>
            <a:endParaRPr lang="cs-CZ" sz="2400" dirty="0" smtClean="0"/>
          </a:p>
          <a:p>
            <a:r>
              <a:rPr lang="cs-CZ" sz="2400" dirty="0" smtClean="0"/>
              <a:t>Televize </a:t>
            </a:r>
            <a:r>
              <a:rPr lang="cs-CZ" sz="2400" dirty="0"/>
              <a:t>útočí na naše smysly obrazem i zvukem, sezení před obrazovkou se stává každodenním rituálem celých rodin a celých národů. </a:t>
            </a:r>
            <a:endParaRPr lang="cs-CZ" sz="2400" dirty="0" smtClean="0"/>
          </a:p>
          <a:p>
            <a:r>
              <a:rPr lang="cs-CZ" sz="2400" dirty="0" smtClean="0"/>
              <a:t>Televize </a:t>
            </a:r>
            <a:r>
              <a:rPr lang="cs-CZ" sz="2400" dirty="0"/>
              <a:t>je oproti rozhlasu mnohem </a:t>
            </a:r>
            <a:r>
              <a:rPr lang="cs-CZ" sz="2400" dirty="0" err="1"/>
              <a:t>nekompromisnějším</a:t>
            </a:r>
            <a:r>
              <a:rPr lang="cs-CZ" sz="2400" dirty="0"/>
              <a:t> médiem, její sledovanost vyžaduje největší koncentraci, ale má také největší účinek. </a:t>
            </a:r>
            <a:endParaRPr lang="cs-CZ" sz="2400" dirty="0" smtClean="0"/>
          </a:p>
          <a:p>
            <a:r>
              <a:rPr lang="cs-CZ" sz="2400" dirty="0" smtClean="0"/>
              <a:t>V </a:t>
            </a:r>
            <a:r>
              <a:rPr lang="cs-CZ" sz="2400" dirty="0"/>
              <a:t>televizi přistupuje k výrazu také celkový zjev. Rozvoj kabelové televize přináší možnosti regionalizace.</a:t>
            </a:r>
          </a:p>
          <a:p>
            <a:pPr marL="342900" indent="-342900">
              <a:buFont typeface="Arial" panose="020B0604020202020204" pitchFamily="34" charset="0"/>
              <a:buChar char="•"/>
            </a:pPr>
            <a:endParaRPr lang="cs-CZ" sz="6000"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33492959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a:t>Komunikační plán</a:t>
            </a:r>
          </a:p>
        </p:txBody>
      </p:sp>
      <p:sp>
        <p:nvSpPr>
          <p:cNvPr id="4" name="Obdélník 3"/>
          <p:cNvSpPr/>
          <p:nvPr/>
        </p:nvSpPr>
        <p:spPr>
          <a:xfrm>
            <a:off x="838200" y="1468975"/>
            <a:ext cx="10042236" cy="4339650"/>
          </a:xfrm>
          <a:prstGeom prst="rect">
            <a:avLst/>
          </a:prstGeom>
        </p:spPr>
        <p:txBody>
          <a:bodyPr wrap="square">
            <a:spAutoFit/>
          </a:bodyPr>
          <a:lstStyle/>
          <a:p>
            <a:endParaRPr lang="cs-CZ" sz="4800" dirty="0" smtClean="0"/>
          </a:p>
          <a:p>
            <a:r>
              <a:rPr lang="cs-CZ" sz="2400" dirty="0"/>
              <a:t>Snadnější je účast na rozhovorech, diskusích a jiných žánrech v televizi, které jsou vyráběny v podobě záznamů. </a:t>
            </a:r>
            <a:endParaRPr lang="cs-CZ" sz="2400" dirty="0" smtClean="0"/>
          </a:p>
          <a:p>
            <a:endParaRPr lang="cs-CZ" sz="2400" dirty="0"/>
          </a:p>
          <a:p>
            <a:r>
              <a:rPr lang="cs-CZ" sz="2400" dirty="0" smtClean="0"/>
              <a:t>Technika </a:t>
            </a:r>
            <a:r>
              <a:rPr lang="cs-CZ" sz="2400" dirty="0"/>
              <a:t>umožňuje plynulý záznam, případně přerušování, sestřih. </a:t>
            </a:r>
            <a:endParaRPr lang="cs-CZ" sz="2400" dirty="0" smtClean="0"/>
          </a:p>
          <a:p>
            <a:endParaRPr lang="cs-CZ" sz="2400" dirty="0"/>
          </a:p>
          <a:p>
            <a:r>
              <a:rPr lang="cs-CZ" sz="2400" dirty="0" smtClean="0"/>
              <a:t>Na </a:t>
            </a:r>
            <a:r>
              <a:rPr lang="cs-CZ" sz="2400" dirty="0"/>
              <a:t>druhou stranu je zde ovšem riziko, že sestřih bude provedený tak, že se zcela změní význam prohlášení a výsledek se obrátí proti nám.</a:t>
            </a:r>
          </a:p>
          <a:p>
            <a:pPr marL="342900" indent="-342900">
              <a:buFont typeface="Arial" panose="020B0604020202020204" pitchFamily="34" charset="0"/>
              <a:buChar char="•"/>
            </a:pPr>
            <a:endParaRPr lang="cs-CZ" sz="6000"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19252707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a:t>Komunikační plán</a:t>
            </a:r>
          </a:p>
        </p:txBody>
      </p:sp>
      <p:sp>
        <p:nvSpPr>
          <p:cNvPr id="4" name="Obdélník 3"/>
          <p:cNvSpPr/>
          <p:nvPr/>
        </p:nvSpPr>
        <p:spPr>
          <a:xfrm>
            <a:off x="838200" y="1468975"/>
            <a:ext cx="10042236" cy="4801314"/>
          </a:xfrm>
          <a:prstGeom prst="rect">
            <a:avLst/>
          </a:prstGeom>
        </p:spPr>
        <p:txBody>
          <a:bodyPr wrap="square">
            <a:spAutoFit/>
          </a:bodyPr>
          <a:lstStyle/>
          <a:p>
            <a:endParaRPr lang="cs-CZ" sz="4800" dirty="0" smtClean="0"/>
          </a:p>
          <a:p>
            <a:r>
              <a:rPr lang="cs-CZ" sz="2400" dirty="0"/>
              <a:t>Pro prezentaci zajímavých projektů nevládních organizací mohou posloužit Dobré ráno nebo Snídaně s Novou, Regionální večerník, Právě teď z regionů, Minuty regionu. </a:t>
            </a:r>
            <a:r>
              <a:rPr lang="cs-CZ" dirty="0"/>
              <a:t> </a:t>
            </a:r>
            <a:endParaRPr lang="cs-CZ" dirty="0" smtClean="0"/>
          </a:p>
          <a:p>
            <a:endParaRPr lang="cs-CZ" sz="2400" dirty="0"/>
          </a:p>
          <a:p>
            <a:r>
              <a:rPr lang="cs-CZ" sz="2400" dirty="0" smtClean="0"/>
              <a:t>Kupodivu jsou sledovány i pořady jako Sama doma, které se problematice školství věnují často. </a:t>
            </a:r>
          </a:p>
          <a:p>
            <a:endParaRPr lang="cs-CZ" cap="all" dirty="0"/>
          </a:p>
          <a:p>
            <a:endParaRPr lang="cs-CZ" cap="all" dirty="0" smtClean="0"/>
          </a:p>
          <a:p>
            <a:r>
              <a:rPr lang="cs-CZ" dirty="0"/>
              <a:t> </a:t>
            </a:r>
          </a:p>
          <a:p>
            <a:pPr marL="342900" indent="-342900">
              <a:buFont typeface="Arial" panose="020B0604020202020204" pitchFamily="34" charset="0"/>
              <a:buChar char="•"/>
            </a:pPr>
            <a:endParaRPr lang="cs-CZ" sz="6000"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7352565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smtClean="0"/>
              <a:t>Zpracování/revize komunikačního plánu</a:t>
            </a:r>
            <a:endParaRPr lang="cs-CZ" b="1"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32548169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a:t>Komunikační plán</a:t>
            </a:r>
          </a:p>
        </p:txBody>
      </p:sp>
      <p:sp>
        <p:nvSpPr>
          <p:cNvPr id="4" name="Obdélník 3"/>
          <p:cNvSpPr/>
          <p:nvPr/>
        </p:nvSpPr>
        <p:spPr>
          <a:xfrm>
            <a:off x="838200" y="1468975"/>
            <a:ext cx="10042236" cy="2954655"/>
          </a:xfrm>
          <a:prstGeom prst="rect">
            <a:avLst/>
          </a:prstGeom>
        </p:spPr>
        <p:txBody>
          <a:bodyPr wrap="square">
            <a:spAutoFit/>
          </a:bodyPr>
          <a:lstStyle/>
          <a:p>
            <a:r>
              <a:rPr lang="cs-CZ" dirty="0"/>
              <a:t> </a:t>
            </a:r>
          </a:p>
          <a:p>
            <a:r>
              <a:rPr lang="cs-CZ" sz="2400" dirty="0"/>
              <a:t>Vedle toho dnes již prakticky v každém větším městě působí místní kabelové televize, které naopak většinou velmi ochotně zpracovávají témata z regionu a zařazují je do svého vysílání. </a:t>
            </a:r>
            <a:endParaRPr lang="cs-CZ" sz="2400" dirty="0" smtClean="0"/>
          </a:p>
          <a:p>
            <a:endParaRPr lang="cs-CZ" sz="2400" dirty="0"/>
          </a:p>
          <a:p>
            <a:r>
              <a:rPr lang="cs-CZ" sz="2400" dirty="0" smtClean="0"/>
              <a:t>Je </a:t>
            </a:r>
            <a:r>
              <a:rPr lang="cs-CZ" sz="2400" dirty="0"/>
              <a:t>však zcela zřejmé, že dosah takovéto reportáže není zdaleka tak velký jako u celostátní televize, ale může být dobrou průpravou na budoucí “velké“ vystoupení“.</a:t>
            </a:r>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20442205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endParaRPr lang="cs-CZ" b="1" dirty="0"/>
          </a:p>
        </p:txBody>
      </p:sp>
      <p:sp>
        <p:nvSpPr>
          <p:cNvPr id="4" name="Obdélník 3"/>
          <p:cNvSpPr/>
          <p:nvPr/>
        </p:nvSpPr>
        <p:spPr>
          <a:xfrm>
            <a:off x="838200" y="1468975"/>
            <a:ext cx="10042236" cy="1569660"/>
          </a:xfrm>
          <a:prstGeom prst="rect">
            <a:avLst/>
          </a:prstGeom>
        </p:spPr>
        <p:txBody>
          <a:bodyPr wrap="square">
            <a:spAutoFit/>
          </a:bodyPr>
          <a:lstStyle/>
          <a:p>
            <a:r>
              <a:rPr lang="cs-CZ" dirty="0"/>
              <a:t> </a:t>
            </a:r>
          </a:p>
          <a:p>
            <a:r>
              <a:rPr lang="cs-CZ" dirty="0"/>
              <a:t> </a:t>
            </a:r>
          </a:p>
          <a:p>
            <a:pPr marL="342900" indent="-342900">
              <a:buFont typeface="Arial" panose="020B0604020202020204" pitchFamily="34" charset="0"/>
              <a:buChar char="•"/>
            </a:pPr>
            <a:endParaRPr lang="cs-CZ" sz="6000"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pic>
        <p:nvPicPr>
          <p:cNvPr id="6146" name="Picture 2" descr="MPj0424389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9715" y="1468975"/>
            <a:ext cx="5886375" cy="3856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89741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a:t>Komunikační plán</a:t>
            </a:r>
          </a:p>
        </p:txBody>
      </p:sp>
      <p:sp>
        <p:nvSpPr>
          <p:cNvPr id="4" name="Obdélník 3"/>
          <p:cNvSpPr/>
          <p:nvPr/>
        </p:nvSpPr>
        <p:spPr>
          <a:xfrm>
            <a:off x="838200" y="1468975"/>
            <a:ext cx="10042236" cy="3970318"/>
          </a:xfrm>
          <a:prstGeom prst="rect">
            <a:avLst/>
          </a:prstGeom>
        </p:spPr>
        <p:txBody>
          <a:bodyPr wrap="square">
            <a:spAutoFit/>
          </a:bodyPr>
          <a:lstStyle/>
          <a:p>
            <a:r>
              <a:rPr lang="cs-CZ" sz="2400" dirty="0"/>
              <a:t> </a:t>
            </a:r>
          </a:p>
          <a:p>
            <a:r>
              <a:rPr lang="cs-CZ" sz="2400" dirty="0"/>
              <a:t>Velmi důležitý je “on-line žurnalismus“ a internet. </a:t>
            </a:r>
            <a:endParaRPr lang="cs-CZ" sz="2400" dirty="0" smtClean="0"/>
          </a:p>
          <a:p>
            <a:endParaRPr lang="cs-CZ" sz="2400" dirty="0"/>
          </a:p>
          <a:p>
            <a:r>
              <a:rPr lang="cs-CZ" sz="2400" dirty="0" smtClean="0"/>
              <a:t>Internet </a:t>
            </a:r>
            <a:r>
              <a:rPr lang="cs-CZ" sz="2400" dirty="0"/>
              <a:t>je vizuální médium; nejblíže má k časopisu, ale přebírá i prvky rozhlasu a televize. </a:t>
            </a:r>
            <a:endParaRPr lang="cs-CZ" sz="2400" dirty="0" smtClean="0"/>
          </a:p>
          <a:p>
            <a:endParaRPr lang="cs-CZ" sz="2400" dirty="0"/>
          </a:p>
          <a:p>
            <a:r>
              <a:rPr lang="cs-CZ" sz="2400" dirty="0" smtClean="0"/>
              <a:t>V </a:t>
            </a:r>
            <a:r>
              <a:rPr lang="cs-CZ" sz="2400" dirty="0"/>
              <a:t>jeho působení na člověka si jej můžeme dobře připodobnit ke stránce časopisu, z níž občas “vyskočí“ nějaká malá animace či videosekvence </a:t>
            </a:r>
          </a:p>
          <a:p>
            <a:pPr marL="342900" indent="-342900">
              <a:buFont typeface="Arial" panose="020B0604020202020204" pitchFamily="34" charset="0"/>
              <a:buChar char="•"/>
            </a:pPr>
            <a:endParaRPr lang="cs-CZ" sz="6000"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27679743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a:t>Komunikační plán</a:t>
            </a:r>
          </a:p>
        </p:txBody>
      </p:sp>
      <p:sp>
        <p:nvSpPr>
          <p:cNvPr id="4" name="Obdélník 3"/>
          <p:cNvSpPr/>
          <p:nvPr/>
        </p:nvSpPr>
        <p:spPr>
          <a:xfrm>
            <a:off x="838200" y="1468975"/>
            <a:ext cx="10042236" cy="4154984"/>
          </a:xfrm>
          <a:prstGeom prst="rect">
            <a:avLst/>
          </a:prstGeom>
        </p:spPr>
        <p:txBody>
          <a:bodyPr wrap="square">
            <a:spAutoFit/>
          </a:bodyPr>
          <a:lstStyle/>
          <a:p>
            <a:r>
              <a:rPr lang="cs-CZ" sz="2400" b="1" dirty="0" smtClean="0"/>
              <a:t>Venkovní </a:t>
            </a:r>
            <a:r>
              <a:rPr lang="cs-CZ" sz="2400" b="1" dirty="0"/>
              <a:t>média</a:t>
            </a:r>
            <a:endParaRPr lang="cs-CZ" sz="2800" dirty="0"/>
          </a:p>
          <a:p>
            <a:r>
              <a:rPr lang="cs-CZ" sz="2400" b="1" dirty="0"/>
              <a:t> </a:t>
            </a:r>
            <a:endParaRPr lang="cs-CZ" sz="2800" dirty="0"/>
          </a:p>
          <a:p>
            <a:r>
              <a:rPr lang="cs-CZ" sz="2400" dirty="0"/>
              <a:t>Do této skupiny patří zejména plakáty, billboardy, fasády domů, dopravní prostředky. Bez využití veřejných plakátovacích ploch by se neměla obejít žádná pořádná akce. </a:t>
            </a:r>
            <a:endParaRPr lang="cs-CZ" sz="2800" dirty="0"/>
          </a:p>
          <a:p>
            <a:r>
              <a:rPr lang="cs-CZ" sz="2400" dirty="0"/>
              <a:t> </a:t>
            </a:r>
            <a:endParaRPr lang="cs-CZ" sz="2800" dirty="0"/>
          </a:p>
          <a:p>
            <a:r>
              <a:rPr lang="cs-CZ" sz="2400" dirty="0"/>
              <a:t>Plakát musí být řešen tak, aby upoutal pozornost na větší dálku a povzbudil zájemce k přečtení zbytku. Může to být nápadné slovo, heslo, grafický nebo barevný prvek, prostě něco, co na sebe upozorní mezi ostatními plakáty. Plakát ba měl být nejen účelný, ale také estetický působivý, tj. graficky upravený. </a:t>
            </a:r>
            <a:endParaRPr lang="cs-CZ" sz="2800" dirty="0"/>
          </a:p>
          <a:p>
            <a:r>
              <a:rPr lang="cs-CZ" sz="2400" dirty="0"/>
              <a:t> </a:t>
            </a:r>
            <a:endParaRPr lang="cs-CZ" sz="2800"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19621315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a:t>Komunikační plán </a:t>
            </a:r>
          </a:p>
        </p:txBody>
      </p:sp>
      <p:sp>
        <p:nvSpPr>
          <p:cNvPr id="4" name="Obdélník 3"/>
          <p:cNvSpPr/>
          <p:nvPr/>
        </p:nvSpPr>
        <p:spPr>
          <a:xfrm>
            <a:off x="838200" y="1468975"/>
            <a:ext cx="10042236" cy="3046988"/>
          </a:xfrm>
          <a:prstGeom prst="rect">
            <a:avLst/>
          </a:prstGeom>
        </p:spPr>
        <p:txBody>
          <a:bodyPr wrap="square">
            <a:spAutoFit/>
          </a:bodyPr>
          <a:lstStyle/>
          <a:p>
            <a:r>
              <a:rPr lang="cs-CZ" sz="2400" dirty="0"/>
              <a:t> </a:t>
            </a:r>
            <a:endParaRPr lang="cs-CZ" sz="2800" dirty="0"/>
          </a:p>
          <a:p>
            <a:r>
              <a:rPr lang="cs-CZ" sz="2400" dirty="0"/>
              <a:t>V mnoha větších městech lze rovněž využít služby vyvěšení letáčků a plakátů v prostředích městské hromadné dopravy. Každý, kdo takto cestuje zvláště do vzdálenější části města, jistě potvrdí, že se jedná o velmi účinnou propagaci. </a:t>
            </a:r>
            <a:endParaRPr lang="cs-CZ" sz="2400" dirty="0" smtClean="0"/>
          </a:p>
          <a:p>
            <a:endParaRPr lang="cs-CZ" sz="2400" dirty="0"/>
          </a:p>
          <a:p>
            <a:r>
              <a:rPr lang="cs-CZ" sz="2400" dirty="0" smtClean="0"/>
              <a:t>Proto </a:t>
            </a:r>
            <a:r>
              <a:rPr lang="cs-CZ" sz="2400" dirty="0"/>
              <a:t>je vhodné plakát připravit ve dvou formátech (A1 a A4) - větší pro plakátovací plochy a menší pro výlep v prostředcích hromadné dopravy, na nástěnkách </a:t>
            </a:r>
            <a:r>
              <a:rPr lang="cs-CZ" sz="2400" dirty="0" err="1"/>
              <a:t>apod</a:t>
            </a:r>
            <a:endParaRPr lang="cs-CZ" sz="11500"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39872993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a:t>Komunikační plán</a:t>
            </a:r>
          </a:p>
        </p:txBody>
      </p:sp>
      <p:sp>
        <p:nvSpPr>
          <p:cNvPr id="4" name="Obdélník 3"/>
          <p:cNvSpPr/>
          <p:nvPr/>
        </p:nvSpPr>
        <p:spPr>
          <a:xfrm>
            <a:off x="838200" y="1468975"/>
            <a:ext cx="10042236" cy="3785652"/>
          </a:xfrm>
          <a:prstGeom prst="rect">
            <a:avLst/>
          </a:prstGeom>
        </p:spPr>
        <p:txBody>
          <a:bodyPr wrap="square">
            <a:spAutoFit/>
          </a:bodyPr>
          <a:lstStyle/>
          <a:p>
            <a:r>
              <a:rPr lang="cs-CZ" sz="2400" b="1" dirty="0" smtClean="0"/>
              <a:t>Tisková </a:t>
            </a:r>
            <a:r>
              <a:rPr lang="cs-CZ" sz="2400" b="1" dirty="0"/>
              <a:t>konference /beseda/</a:t>
            </a:r>
            <a:endParaRPr lang="cs-CZ" sz="2800" dirty="0"/>
          </a:p>
          <a:p>
            <a:r>
              <a:rPr lang="cs-CZ" sz="2400" b="1" dirty="0"/>
              <a:t> </a:t>
            </a:r>
            <a:endParaRPr lang="cs-CZ" sz="2800" dirty="0"/>
          </a:p>
          <a:p>
            <a:r>
              <a:rPr lang="cs-CZ" sz="2400" dirty="0"/>
              <a:t>Tisková konference je běžnou formou jak prezentovat zajímavé projekty a aktivity více novinářům najednou a zajistit tak pozornost v médiích. </a:t>
            </a:r>
            <a:endParaRPr lang="cs-CZ" sz="2800" dirty="0"/>
          </a:p>
          <a:p>
            <a:r>
              <a:rPr lang="cs-CZ" sz="2400" dirty="0"/>
              <a:t> </a:t>
            </a:r>
            <a:endParaRPr lang="cs-CZ" sz="2800" dirty="0"/>
          </a:p>
          <a:p>
            <a:r>
              <a:rPr lang="cs-CZ" sz="2400" dirty="0"/>
              <a:t>Tisková konference je tedy vhodná tehdy, když máme skutečně něco důležitého ke zveřejnění, např. novou zprávu, nebo musíme okamžitě reagovat na zprávu zásadního významu a není možné, abychom zajistili všechny novináře jednotlivě. </a:t>
            </a:r>
            <a:endParaRPr lang="cs-CZ" sz="2400" dirty="0" smtClean="0"/>
          </a:p>
          <a:p>
            <a:endParaRPr lang="cs-CZ" sz="2400" dirty="0" smtClean="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8985824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a:t>Komunikační plán</a:t>
            </a:r>
          </a:p>
        </p:txBody>
      </p:sp>
      <p:sp>
        <p:nvSpPr>
          <p:cNvPr id="4" name="Obdélník 3"/>
          <p:cNvSpPr/>
          <p:nvPr/>
        </p:nvSpPr>
        <p:spPr>
          <a:xfrm>
            <a:off x="838200" y="1468975"/>
            <a:ext cx="10042236" cy="4401205"/>
          </a:xfrm>
          <a:prstGeom prst="rect">
            <a:avLst/>
          </a:prstGeom>
        </p:spPr>
        <p:txBody>
          <a:bodyPr wrap="square">
            <a:spAutoFit/>
          </a:bodyPr>
          <a:lstStyle/>
          <a:p>
            <a:r>
              <a:rPr lang="cs-CZ" sz="4000" dirty="0"/>
              <a:t> </a:t>
            </a:r>
            <a:endParaRPr lang="cs-CZ" sz="4800" dirty="0"/>
          </a:p>
          <a:p>
            <a:r>
              <a:rPr lang="cs-CZ" sz="2400" dirty="0"/>
              <a:t>V okamžiku zahájení vlastní tiskové konference musí být:</a:t>
            </a:r>
          </a:p>
          <a:p>
            <a:r>
              <a:rPr lang="cs-CZ" sz="2400" dirty="0"/>
              <a:t> </a:t>
            </a:r>
          </a:p>
          <a:p>
            <a:pPr lvl="0"/>
            <a:r>
              <a:rPr lang="cs-CZ" sz="2400" dirty="0"/>
              <a:t>představeni účastníci včetně uvedení jejich funkcí </a:t>
            </a:r>
          </a:p>
          <a:p>
            <a:pPr lvl="0"/>
            <a:r>
              <a:rPr lang="cs-CZ" sz="2400" dirty="0"/>
              <a:t>zopakován program tiskové konference včetně pozvání na následující občerstvení</a:t>
            </a:r>
          </a:p>
          <a:p>
            <a:pPr lvl="0"/>
            <a:r>
              <a:rPr lang="cs-CZ" sz="2400" dirty="0"/>
              <a:t>omluvení ti účastníci tiskové konference, kteří musí opustit tiskovou konferenci dříve</a:t>
            </a:r>
          </a:p>
          <a:p>
            <a:pPr lvl="0"/>
            <a:r>
              <a:rPr lang="cs-CZ" sz="2400" dirty="0"/>
              <a:t>sděleny organizační pokyny (doba trvání, tiskové materiály, přístup k telefonu a faxu)</a:t>
            </a:r>
          </a:p>
          <a:p>
            <a:pPr lvl="0"/>
            <a:r>
              <a:rPr lang="cs-CZ" sz="2400" dirty="0"/>
              <a:t>uveden první mluvčí</a:t>
            </a:r>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13948703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a:t>Komunikační plán</a:t>
            </a:r>
          </a:p>
        </p:txBody>
      </p:sp>
      <p:sp>
        <p:nvSpPr>
          <p:cNvPr id="4" name="Obdélník 3"/>
          <p:cNvSpPr/>
          <p:nvPr/>
        </p:nvSpPr>
        <p:spPr>
          <a:xfrm>
            <a:off x="838200" y="1468975"/>
            <a:ext cx="10042236" cy="5201424"/>
          </a:xfrm>
          <a:prstGeom prst="rect">
            <a:avLst/>
          </a:prstGeom>
        </p:spPr>
        <p:txBody>
          <a:bodyPr wrap="square">
            <a:spAutoFit/>
          </a:bodyPr>
          <a:lstStyle/>
          <a:p>
            <a:r>
              <a:rPr lang="cs-CZ" sz="4400" dirty="0"/>
              <a:t> </a:t>
            </a:r>
            <a:endParaRPr lang="cs-CZ" sz="5400" dirty="0"/>
          </a:p>
          <a:p>
            <a:r>
              <a:rPr lang="cs-CZ" sz="2400" dirty="0"/>
              <a:t>Snažte se omezit trvání tiskové konference na 30-45 minut, připravujeme-li občerstvení, je nutné počítat až se 1,5 hodiny. </a:t>
            </a:r>
            <a:endParaRPr lang="cs-CZ" sz="2400" dirty="0" smtClean="0"/>
          </a:p>
          <a:p>
            <a:endParaRPr lang="cs-CZ" sz="2400" dirty="0"/>
          </a:p>
          <a:p>
            <a:r>
              <a:rPr lang="cs-CZ" sz="2400" dirty="0" smtClean="0"/>
              <a:t>Je </a:t>
            </a:r>
            <a:r>
              <a:rPr lang="cs-CZ" sz="2400" dirty="0"/>
              <a:t>vhodné ponechat otevřenější konec, v průběhu kterého mohou novináři odcházet.</a:t>
            </a:r>
          </a:p>
          <a:p>
            <a:r>
              <a:rPr lang="cs-CZ" sz="2400" dirty="0"/>
              <a:t> </a:t>
            </a:r>
          </a:p>
          <a:p>
            <a:r>
              <a:rPr lang="cs-CZ" sz="2400" dirty="0"/>
              <a:t>Žádná tisková konference by se neměla obejít bez podrobných písemných informačních materiálů, které mohou využít jak novináři na konferenci přítomní, tak i ti, kteří se nemohli z nějakého důvodu na konferenci dostavit.</a:t>
            </a:r>
          </a:p>
          <a:p>
            <a:endParaRPr lang="cs-CZ" sz="7200"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14383828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a:t>Komunikační plán</a:t>
            </a:r>
          </a:p>
        </p:txBody>
      </p:sp>
      <p:sp>
        <p:nvSpPr>
          <p:cNvPr id="4" name="Obdélník 3"/>
          <p:cNvSpPr/>
          <p:nvPr/>
        </p:nvSpPr>
        <p:spPr>
          <a:xfrm>
            <a:off x="838200" y="1468975"/>
            <a:ext cx="10042236" cy="5632311"/>
          </a:xfrm>
          <a:prstGeom prst="rect">
            <a:avLst/>
          </a:prstGeom>
        </p:spPr>
        <p:txBody>
          <a:bodyPr wrap="square">
            <a:spAutoFit/>
          </a:bodyPr>
          <a:lstStyle/>
          <a:p>
            <a:r>
              <a:rPr lang="cs-CZ" sz="2000" dirty="0" smtClean="0"/>
              <a:t>Jiné formy komunikace s médii</a:t>
            </a:r>
          </a:p>
          <a:p>
            <a:endParaRPr lang="cs-CZ" sz="2000" dirty="0"/>
          </a:p>
          <a:p>
            <a:r>
              <a:rPr lang="cs-CZ" sz="2000" b="1" dirty="0" smtClean="0"/>
              <a:t>Snídaně s novináři</a:t>
            </a:r>
          </a:p>
          <a:p>
            <a:r>
              <a:rPr lang="cs-CZ" sz="2000" dirty="0" smtClean="0"/>
              <a:t>Pozveme spřátelené novináře na snídani, kterou sami připravíme.</a:t>
            </a:r>
          </a:p>
          <a:p>
            <a:r>
              <a:rPr lang="cs-CZ" sz="2000" dirty="0" smtClean="0"/>
              <a:t>Průběh</a:t>
            </a:r>
          </a:p>
          <a:p>
            <a:r>
              <a:rPr lang="cs-CZ" sz="2000" dirty="0" smtClean="0"/>
              <a:t>Příprava podkladů (letáky,  základní informace) u každého místa</a:t>
            </a:r>
          </a:p>
          <a:p>
            <a:r>
              <a:rPr lang="cs-CZ" sz="2000" dirty="0" smtClean="0"/>
              <a:t>Představení tématu, o kterém bude hovořeno</a:t>
            </a:r>
          </a:p>
          <a:p>
            <a:r>
              <a:rPr lang="cs-CZ" sz="2000" dirty="0" smtClean="0"/>
              <a:t>U kávy a „buchty“ probíhá neformální diskuze kolem daného tématu</a:t>
            </a:r>
          </a:p>
          <a:p>
            <a:endParaRPr lang="cs-CZ" sz="2000" dirty="0"/>
          </a:p>
          <a:p>
            <a:r>
              <a:rPr lang="cs-CZ" sz="2000" b="1" dirty="0" smtClean="0"/>
              <a:t>Inzerát</a:t>
            </a:r>
          </a:p>
          <a:p>
            <a:r>
              <a:rPr lang="cs-CZ" sz="2000" dirty="0" smtClean="0"/>
              <a:t>Je možné, že není vhodné uspořádat ani jednu z forem výše uvedených, protože jde o pouhé představení projektu, o což novináři mají malý zájem. Podání inzerátu v novinách v textové části. </a:t>
            </a:r>
          </a:p>
          <a:p>
            <a:r>
              <a:rPr lang="cs-CZ" sz="2000" dirty="0" smtClean="0"/>
              <a:t>Výhoda: píšete sami, co chcete sdělit. </a:t>
            </a:r>
            <a:endParaRPr lang="cs-CZ" sz="2000" dirty="0"/>
          </a:p>
          <a:p>
            <a:pPr marL="285750" indent="-285750">
              <a:buFont typeface="Arial" panose="020B0604020202020204" pitchFamily="34" charset="0"/>
              <a:buChar char="•"/>
            </a:pPr>
            <a:endParaRPr lang="cs-CZ" sz="2000" dirty="0"/>
          </a:p>
          <a:p>
            <a:endParaRPr lang="cs-CZ" sz="6000"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41947646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a:t>Komunikační plán </a:t>
            </a:r>
          </a:p>
        </p:txBody>
      </p:sp>
      <p:sp>
        <p:nvSpPr>
          <p:cNvPr id="4" name="Obdélník 3"/>
          <p:cNvSpPr/>
          <p:nvPr/>
        </p:nvSpPr>
        <p:spPr>
          <a:xfrm>
            <a:off x="838200" y="1468975"/>
            <a:ext cx="10042236" cy="3662541"/>
          </a:xfrm>
          <a:prstGeom prst="rect">
            <a:avLst/>
          </a:prstGeom>
        </p:spPr>
        <p:txBody>
          <a:bodyPr wrap="square">
            <a:spAutoFit/>
          </a:bodyPr>
          <a:lstStyle/>
          <a:p>
            <a:endParaRPr lang="cs-CZ" sz="1600" dirty="0"/>
          </a:p>
          <a:p>
            <a:pPr marL="342900" indent="-342900">
              <a:buFont typeface="Arial" panose="020B0604020202020204" pitchFamily="34" charset="0"/>
              <a:buChar char="•"/>
            </a:pPr>
            <a:r>
              <a:rPr lang="cs-CZ" sz="2400" b="1" dirty="0" smtClean="0"/>
              <a:t>Souvislost mezi komunikačním plánem a konzultačním procesem</a:t>
            </a:r>
          </a:p>
          <a:p>
            <a:pPr marL="342900" indent="-342900">
              <a:buFont typeface="Arial" panose="020B0604020202020204" pitchFamily="34" charset="0"/>
              <a:buChar char="•"/>
            </a:pPr>
            <a:endParaRPr lang="cs-CZ" sz="2400" b="1" dirty="0"/>
          </a:p>
          <a:p>
            <a:pPr marL="342900" indent="-342900">
              <a:buFont typeface="Arial" panose="020B0604020202020204" pitchFamily="34" charset="0"/>
              <a:buChar char="•"/>
            </a:pPr>
            <a:r>
              <a:rPr lang="cs-CZ" sz="2400" dirty="0" smtClean="0"/>
              <a:t>Komunikační plán směřuje ven – informování všech důležitých cílových skupin</a:t>
            </a:r>
          </a:p>
          <a:p>
            <a:pPr marL="342900" indent="-342900">
              <a:buFont typeface="Arial" panose="020B0604020202020204" pitchFamily="34" charset="0"/>
              <a:buChar char="•"/>
            </a:pPr>
            <a:endParaRPr lang="cs-CZ" sz="2400" dirty="0"/>
          </a:p>
          <a:p>
            <a:pPr marL="342900" indent="-342900">
              <a:buFont typeface="Arial" panose="020B0604020202020204" pitchFamily="34" charset="0"/>
              <a:buChar char="•"/>
            </a:pPr>
            <a:r>
              <a:rPr lang="cs-CZ" sz="2400" dirty="0" smtClean="0"/>
              <a:t>Konzultační proces směřuje ven a dovnitř, tedy informujeme a očekáváme zpětnou vazbu</a:t>
            </a:r>
          </a:p>
          <a:p>
            <a:pPr marL="342900" indent="-342900">
              <a:buFont typeface="Arial" panose="020B0604020202020204" pitchFamily="34" charset="0"/>
              <a:buChar char="•"/>
            </a:pPr>
            <a:endParaRPr lang="cs-CZ" sz="2400" dirty="0"/>
          </a:p>
          <a:p>
            <a:r>
              <a:rPr lang="cs-CZ" sz="2400" dirty="0" smtClean="0"/>
              <a:t>Z uvedeného vyplývá, že musíme volit jiné formy komunikace. </a:t>
            </a:r>
            <a:endParaRPr lang="cs-CZ" sz="1600"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732627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smtClean="0"/>
              <a:t>Komunikační plán</a:t>
            </a:r>
            <a:endParaRPr lang="cs-CZ" b="1" dirty="0"/>
          </a:p>
        </p:txBody>
      </p:sp>
      <p:sp>
        <p:nvSpPr>
          <p:cNvPr id="4" name="Obdélník 3"/>
          <p:cNvSpPr/>
          <p:nvPr/>
        </p:nvSpPr>
        <p:spPr>
          <a:xfrm>
            <a:off x="838200" y="1802117"/>
            <a:ext cx="10042236" cy="4801314"/>
          </a:xfrm>
          <a:prstGeom prst="rect">
            <a:avLst/>
          </a:prstGeom>
        </p:spPr>
        <p:txBody>
          <a:bodyPr wrap="square">
            <a:spAutoFit/>
          </a:bodyPr>
          <a:lstStyle/>
          <a:p>
            <a:r>
              <a:rPr lang="cs-CZ" sz="2400" dirty="0" smtClean="0"/>
              <a:t>Postupy MAPII, str. 39</a:t>
            </a:r>
          </a:p>
          <a:p>
            <a:endParaRPr lang="cs-CZ" sz="2400" dirty="0"/>
          </a:p>
          <a:p>
            <a:r>
              <a:rPr lang="cs-CZ" sz="2400" i="1" dirty="0" smtClean="0"/>
              <a:t>Cílem </a:t>
            </a:r>
            <a:r>
              <a:rPr lang="cs-CZ" sz="2400" i="1" dirty="0"/>
              <a:t>je zajistit informovanost všech aktérů a široké veřejnosti o jednotlivých dílčích výstupech společného plánování, zpracovaném SR MAP, o přípravě a finální podobě jednotlivých akčních plánů a o realizaci konkrétních aktivit, samozřejmě také sběr námětů a připomínek. </a:t>
            </a:r>
          </a:p>
          <a:p>
            <a:r>
              <a:rPr lang="cs-CZ" sz="2400" i="1" dirty="0"/>
              <a:t>V této </a:t>
            </a:r>
            <a:r>
              <a:rPr lang="cs-CZ" sz="2400" i="1" dirty="0" err="1"/>
              <a:t>podaktivitě</a:t>
            </a:r>
            <a:r>
              <a:rPr lang="cs-CZ" sz="2400" i="1" dirty="0"/>
              <a:t> jsou realizovány tyto činnosti:</a:t>
            </a:r>
          </a:p>
          <a:p>
            <a:pPr lvl="0"/>
            <a:r>
              <a:rPr lang="cs-CZ" sz="2400" i="1" dirty="0"/>
              <a:t>Zpracování komunikačního plánu, včetně začlenění plánovaných aktivit konzultačního procesu –  komunikační plán musí být zpracován do 3 měsíců od zahájení fyzické realizace projektu/vydání právního aktu (dle toho, co nastane později)   </a:t>
            </a:r>
            <a:endParaRPr lang="cs-CZ" sz="2400" i="1" dirty="0" smtClean="0"/>
          </a:p>
          <a:p>
            <a:r>
              <a:rPr lang="cs-CZ" sz="2400" i="1" dirty="0"/>
              <a:t>Realizace jednotlivých aktivit konzultačního </a:t>
            </a:r>
            <a:r>
              <a:rPr lang="cs-CZ" sz="2400" i="1" dirty="0" smtClean="0"/>
              <a:t>procesu</a:t>
            </a:r>
          </a:p>
          <a:p>
            <a:endParaRPr lang="cs-CZ" i="1"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13885854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a:t>Komunikační plán</a:t>
            </a:r>
          </a:p>
        </p:txBody>
      </p:sp>
      <p:sp>
        <p:nvSpPr>
          <p:cNvPr id="4" name="Obdélník 3"/>
          <p:cNvSpPr/>
          <p:nvPr/>
        </p:nvSpPr>
        <p:spPr>
          <a:xfrm>
            <a:off x="838200" y="1468975"/>
            <a:ext cx="10042236" cy="5232202"/>
          </a:xfrm>
          <a:prstGeom prst="rect">
            <a:avLst/>
          </a:prstGeom>
        </p:spPr>
        <p:txBody>
          <a:bodyPr wrap="square">
            <a:spAutoFit/>
          </a:bodyPr>
          <a:lstStyle/>
          <a:p>
            <a:r>
              <a:rPr lang="cs-CZ" sz="4000" dirty="0"/>
              <a:t> </a:t>
            </a:r>
            <a:r>
              <a:rPr lang="cs-CZ" sz="2400" dirty="0" smtClean="0"/>
              <a:t>Postup zpracování komunikačního plánu</a:t>
            </a:r>
          </a:p>
          <a:p>
            <a:endParaRPr lang="cs-CZ" sz="2400" dirty="0"/>
          </a:p>
          <a:p>
            <a:r>
              <a:rPr lang="cs-CZ" sz="2400" dirty="0" smtClean="0"/>
              <a:t>Kde působíme (MAS, ORP)</a:t>
            </a:r>
          </a:p>
          <a:p>
            <a:r>
              <a:rPr lang="cs-CZ" sz="2400" dirty="0" smtClean="0"/>
              <a:t>Zpracování seznamu médií</a:t>
            </a:r>
          </a:p>
          <a:p>
            <a:r>
              <a:rPr lang="cs-CZ" sz="2400" dirty="0" smtClean="0"/>
              <a:t>Stanovení cílových skupin</a:t>
            </a:r>
          </a:p>
          <a:p>
            <a:r>
              <a:rPr lang="cs-CZ" sz="2400" dirty="0" smtClean="0"/>
              <a:t>Jak budeme jednotlivé cílové skupiny oslovovat, tedy jaké komunikační nástroje použijeme</a:t>
            </a:r>
          </a:p>
          <a:p>
            <a:endParaRPr lang="cs-CZ" sz="2400" dirty="0"/>
          </a:p>
          <a:p>
            <a:r>
              <a:rPr lang="cs-CZ" sz="2400" dirty="0" smtClean="0"/>
              <a:t>Pokud nemáte v rámci pracovních skupin v úvodu projektu příliš práce, doporučujeme zpracovat komunikační plán společně s nimi. </a:t>
            </a:r>
            <a:endParaRPr lang="cs-CZ" dirty="0" smtClean="0"/>
          </a:p>
          <a:p>
            <a:endParaRPr lang="cs-CZ" dirty="0"/>
          </a:p>
          <a:p>
            <a:endParaRPr lang="cs-CZ" sz="6000"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38833184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a:t>Komunikační plán</a:t>
            </a:r>
          </a:p>
        </p:txBody>
      </p:sp>
      <p:sp>
        <p:nvSpPr>
          <p:cNvPr id="4" name="Obdélník 3"/>
          <p:cNvSpPr/>
          <p:nvPr/>
        </p:nvSpPr>
        <p:spPr>
          <a:xfrm>
            <a:off x="838200" y="1468975"/>
            <a:ext cx="10042236" cy="5016758"/>
          </a:xfrm>
          <a:prstGeom prst="rect">
            <a:avLst/>
          </a:prstGeom>
        </p:spPr>
        <p:txBody>
          <a:bodyPr wrap="square">
            <a:spAutoFit/>
          </a:bodyPr>
          <a:lstStyle/>
          <a:p>
            <a:endParaRPr lang="cs-CZ" sz="1600" dirty="0"/>
          </a:p>
          <a:p>
            <a:pPr marL="342900" indent="-342900">
              <a:buFont typeface="Arial" panose="020B0604020202020204" pitchFamily="34" charset="0"/>
              <a:buChar char="•"/>
            </a:pPr>
            <a:r>
              <a:rPr lang="cs-CZ" sz="2400" dirty="0" smtClean="0"/>
              <a:t>Cílové skupiny</a:t>
            </a:r>
          </a:p>
          <a:p>
            <a:pPr marL="342900" indent="-342900">
              <a:buFont typeface="Arial" panose="020B0604020202020204" pitchFamily="34" charset="0"/>
              <a:buChar char="•"/>
            </a:pPr>
            <a:endParaRPr lang="cs-CZ" sz="2400" dirty="0"/>
          </a:p>
          <a:p>
            <a:r>
              <a:rPr lang="cs-CZ" sz="2400" dirty="0" smtClean="0"/>
              <a:t>V rámci prezenčního školení v Kopřivnici, Liberci a Jihlavě zpracovali kolegové seznam cílových skupin a prostředky k jejich oslovení. </a:t>
            </a:r>
          </a:p>
          <a:p>
            <a:endParaRPr lang="cs-CZ" sz="2400" dirty="0"/>
          </a:p>
          <a:p>
            <a:r>
              <a:rPr lang="cs-CZ" sz="2400" dirty="0" smtClean="0"/>
              <a:t>Rodiče</a:t>
            </a:r>
          </a:p>
          <a:p>
            <a:r>
              <a:rPr lang="cs-CZ" sz="2400" dirty="0" smtClean="0"/>
              <a:t>Žáci</a:t>
            </a:r>
          </a:p>
          <a:p>
            <a:r>
              <a:rPr lang="cs-CZ" sz="2400" dirty="0" smtClean="0"/>
              <a:t>Firmy</a:t>
            </a:r>
          </a:p>
          <a:p>
            <a:r>
              <a:rPr lang="cs-CZ" sz="2400" dirty="0" smtClean="0"/>
              <a:t>Pedagogický personál</a:t>
            </a:r>
          </a:p>
          <a:p>
            <a:r>
              <a:rPr lang="cs-CZ" sz="2400" dirty="0" smtClean="0"/>
              <a:t>Zástupci neformálního a zájmového vzdělávání</a:t>
            </a:r>
          </a:p>
          <a:p>
            <a:r>
              <a:rPr lang="cs-CZ" sz="2400" dirty="0" smtClean="0"/>
              <a:t>Zřizovatelé </a:t>
            </a:r>
          </a:p>
          <a:p>
            <a:pPr marL="342900" indent="-342900">
              <a:buFont typeface="Arial" panose="020B0604020202020204" pitchFamily="34" charset="0"/>
              <a:buChar char="•"/>
            </a:pPr>
            <a:endParaRPr lang="cs-CZ" sz="2400" dirty="0"/>
          </a:p>
          <a:p>
            <a:pPr marL="342900" indent="-342900">
              <a:buFont typeface="Arial" panose="020B0604020202020204" pitchFamily="34" charset="0"/>
              <a:buChar char="•"/>
            </a:pPr>
            <a:endParaRPr lang="cs-CZ" sz="1600"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9858471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a:t>Komunikační plán</a:t>
            </a:r>
          </a:p>
        </p:txBody>
      </p:sp>
      <p:sp>
        <p:nvSpPr>
          <p:cNvPr id="4" name="Obdélník 3"/>
          <p:cNvSpPr/>
          <p:nvPr/>
        </p:nvSpPr>
        <p:spPr>
          <a:xfrm>
            <a:off x="838200" y="1468975"/>
            <a:ext cx="10042236" cy="4893647"/>
          </a:xfrm>
          <a:prstGeom prst="rect">
            <a:avLst/>
          </a:prstGeom>
        </p:spPr>
        <p:txBody>
          <a:bodyPr wrap="square">
            <a:spAutoFit/>
          </a:bodyPr>
          <a:lstStyle/>
          <a:p>
            <a:r>
              <a:rPr lang="cs-CZ" sz="2400" b="1" dirty="0" smtClean="0"/>
              <a:t>Rodiče</a:t>
            </a:r>
          </a:p>
          <a:p>
            <a:endParaRPr lang="cs-CZ" sz="2400" dirty="0"/>
          </a:p>
          <a:p>
            <a:r>
              <a:rPr lang="cs-CZ" sz="2400" dirty="0" smtClean="0"/>
              <a:t>Třídní schůzky</a:t>
            </a:r>
          </a:p>
          <a:p>
            <a:r>
              <a:rPr lang="cs-CZ" sz="2400" dirty="0" smtClean="0"/>
              <a:t>Volit nové formy komunikace v rámci třídních schůzek</a:t>
            </a:r>
          </a:p>
          <a:p>
            <a:r>
              <a:rPr lang="cs-CZ" sz="2400" dirty="0" smtClean="0"/>
              <a:t>Např. hlášení školního rozhlasu dětmi</a:t>
            </a:r>
          </a:p>
          <a:p>
            <a:r>
              <a:rPr lang="cs-CZ" sz="2400" dirty="0" smtClean="0"/>
              <a:t>Předávání letáků</a:t>
            </a:r>
          </a:p>
          <a:p>
            <a:endParaRPr lang="cs-CZ" sz="2400" dirty="0"/>
          </a:p>
          <a:p>
            <a:r>
              <a:rPr lang="cs-CZ" sz="2400" dirty="0" smtClean="0"/>
              <a:t>Akce školy</a:t>
            </a:r>
          </a:p>
          <a:p>
            <a:r>
              <a:rPr lang="cs-CZ" sz="2400" dirty="0" smtClean="0"/>
              <a:t>Akademie a další akce pořádané na školách</a:t>
            </a:r>
          </a:p>
          <a:p>
            <a:r>
              <a:rPr lang="cs-CZ" sz="2400" dirty="0" smtClean="0"/>
              <a:t>Využití příměstských táborů, realizovaných školou</a:t>
            </a:r>
          </a:p>
          <a:p>
            <a:endParaRPr lang="cs-CZ" sz="2400" dirty="0" smtClean="0"/>
          </a:p>
          <a:p>
            <a:r>
              <a:rPr lang="cs-CZ" sz="2400" dirty="0" smtClean="0"/>
              <a:t>Školní nástěnky</a:t>
            </a:r>
            <a:endParaRPr lang="cs-CZ" sz="2400" dirty="0"/>
          </a:p>
          <a:p>
            <a:endParaRPr lang="cs-CZ" sz="2400"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35474443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a:t>Komunikační plán</a:t>
            </a:r>
          </a:p>
        </p:txBody>
      </p:sp>
      <p:sp>
        <p:nvSpPr>
          <p:cNvPr id="4" name="Obdélník 3"/>
          <p:cNvSpPr/>
          <p:nvPr/>
        </p:nvSpPr>
        <p:spPr>
          <a:xfrm>
            <a:off x="838200" y="1468975"/>
            <a:ext cx="10042236" cy="3416320"/>
          </a:xfrm>
          <a:prstGeom prst="rect">
            <a:avLst/>
          </a:prstGeom>
        </p:spPr>
        <p:txBody>
          <a:bodyPr wrap="square">
            <a:spAutoFit/>
          </a:bodyPr>
          <a:lstStyle/>
          <a:p>
            <a:r>
              <a:rPr lang="cs-CZ" sz="2400" dirty="0" smtClean="0"/>
              <a:t>Aktivity pro rodiče</a:t>
            </a:r>
          </a:p>
          <a:p>
            <a:endParaRPr lang="cs-CZ" sz="2400" dirty="0"/>
          </a:p>
          <a:p>
            <a:r>
              <a:rPr lang="cs-CZ" sz="2400" dirty="0" smtClean="0"/>
              <a:t>Přednášky</a:t>
            </a:r>
          </a:p>
          <a:p>
            <a:r>
              <a:rPr lang="cs-CZ" sz="2400" dirty="0" smtClean="0"/>
              <a:t>Vzdělávací akce</a:t>
            </a:r>
          </a:p>
          <a:p>
            <a:endParaRPr lang="cs-CZ" sz="2400" dirty="0"/>
          </a:p>
          <a:p>
            <a:r>
              <a:rPr lang="cs-CZ" sz="2400" dirty="0" smtClean="0"/>
              <a:t>SRPŠ</a:t>
            </a:r>
          </a:p>
          <a:p>
            <a:endParaRPr lang="cs-CZ" sz="2400" dirty="0"/>
          </a:p>
          <a:p>
            <a:r>
              <a:rPr lang="cs-CZ" sz="2400" dirty="0" smtClean="0"/>
              <a:t>Komunikaci a zapojení rodičů je věnován samostatný </a:t>
            </a:r>
            <a:r>
              <a:rPr lang="cs-CZ" sz="2400" dirty="0" err="1" smtClean="0"/>
              <a:t>webinář</a:t>
            </a:r>
            <a:r>
              <a:rPr lang="cs-CZ" sz="2400" dirty="0" smtClean="0"/>
              <a:t>, na tomto místě pouze navrhujeme jednotlivé kroky pro jejich informování. </a:t>
            </a:r>
            <a:endParaRPr lang="cs-CZ" sz="2400"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23937971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a:t>Komunikační plán</a:t>
            </a:r>
          </a:p>
        </p:txBody>
      </p:sp>
      <p:sp>
        <p:nvSpPr>
          <p:cNvPr id="4" name="Obdélník 3"/>
          <p:cNvSpPr/>
          <p:nvPr/>
        </p:nvSpPr>
        <p:spPr>
          <a:xfrm>
            <a:off x="838200" y="1468975"/>
            <a:ext cx="10042236" cy="4524315"/>
          </a:xfrm>
          <a:prstGeom prst="rect">
            <a:avLst/>
          </a:prstGeom>
        </p:spPr>
        <p:txBody>
          <a:bodyPr wrap="square">
            <a:spAutoFit/>
          </a:bodyPr>
          <a:lstStyle/>
          <a:p>
            <a:r>
              <a:rPr lang="cs-CZ" sz="2400" dirty="0" smtClean="0"/>
              <a:t>Žáci</a:t>
            </a:r>
          </a:p>
          <a:p>
            <a:endParaRPr lang="cs-CZ" sz="2400" dirty="0"/>
          </a:p>
          <a:p>
            <a:r>
              <a:rPr lang="cs-CZ" sz="2400" dirty="0" smtClean="0"/>
              <a:t>Školní, žákovské parlamenty</a:t>
            </a:r>
          </a:p>
          <a:p>
            <a:r>
              <a:rPr lang="cs-CZ" sz="2400" dirty="0" smtClean="0"/>
              <a:t>Soutěže</a:t>
            </a:r>
          </a:p>
          <a:p>
            <a:r>
              <a:rPr lang="cs-CZ" sz="2400" dirty="0" smtClean="0"/>
              <a:t>Školní fóra</a:t>
            </a:r>
          </a:p>
          <a:p>
            <a:r>
              <a:rPr lang="cs-CZ" sz="2400" dirty="0" smtClean="0"/>
              <a:t>Projektové dny</a:t>
            </a:r>
          </a:p>
          <a:p>
            <a:r>
              <a:rPr lang="cs-CZ" sz="2400" dirty="0" smtClean="0"/>
              <a:t>Školní časopisy</a:t>
            </a:r>
          </a:p>
          <a:p>
            <a:r>
              <a:rPr lang="cs-CZ" sz="2400" dirty="0" smtClean="0"/>
              <a:t>Akademie</a:t>
            </a:r>
          </a:p>
          <a:p>
            <a:r>
              <a:rPr lang="cs-CZ" sz="2400" dirty="0" smtClean="0"/>
              <a:t>Sociální sítě</a:t>
            </a:r>
          </a:p>
          <a:p>
            <a:endParaRPr lang="cs-CZ" sz="2400" dirty="0"/>
          </a:p>
          <a:p>
            <a:r>
              <a:rPr lang="cs-CZ" sz="2400" dirty="0" smtClean="0"/>
              <a:t>Pro tuto cílovou skupinu je nezbytné zvolit vhodnou formu prezentace, bez odborností. </a:t>
            </a:r>
            <a:endParaRPr lang="cs-CZ" sz="2400"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41337716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a:t>Komunikační plán</a:t>
            </a:r>
          </a:p>
        </p:txBody>
      </p:sp>
      <p:sp>
        <p:nvSpPr>
          <p:cNvPr id="4" name="Obdélník 3"/>
          <p:cNvSpPr/>
          <p:nvPr/>
        </p:nvSpPr>
        <p:spPr>
          <a:xfrm>
            <a:off x="838200" y="1468975"/>
            <a:ext cx="10042236" cy="4154984"/>
          </a:xfrm>
          <a:prstGeom prst="rect">
            <a:avLst/>
          </a:prstGeom>
        </p:spPr>
        <p:txBody>
          <a:bodyPr wrap="square">
            <a:spAutoFit/>
          </a:bodyPr>
          <a:lstStyle/>
          <a:p>
            <a:r>
              <a:rPr lang="cs-CZ" sz="2400" b="1" dirty="0" smtClean="0"/>
              <a:t>Učitelé </a:t>
            </a:r>
          </a:p>
          <a:p>
            <a:endParaRPr lang="cs-CZ" sz="2400" dirty="0"/>
          </a:p>
          <a:p>
            <a:r>
              <a:rPr lang="cs-CZ" sz="2400" dirty="0"/>
              <a:t>Neformální setkání u kávy</a:t>
            </a:r>
          </a:p>
          <a:p>
            <a:r>
              <a:rPr lang="cs-CZ" sz="2400" dirty="0"/>
              <a:t>Pedagogická rada</a:t>
            </a:r>
          </a:p>
          <a:p>
            <a:r>
              <a:rPr lang="cs-CZ" sz="2400" dirty="0"/>
              <a:t>Informace přímo k učitelům </a:t>
            </a:r>
          </a:p>
          <a:p>
            <a:r>
              <a:rPr lang="cs-CZ" sz="2400" dirty="0" smtClean="0"/>
              <a:t>Realizace konferencí spojených se </a:t>
            </a:r>
            <a:r>
              <a:rPr lang="cs-CZ" sz="2400" dirty="0"/>
              <a:t>vzděláváním</a:t>
            </a:r>
          </a:p>
          <a:p>
            <a:r>
              <a:rPr lang="cs-CZ" sz="2400" dirty="0"/>
              <a:t>Přímé předávání informací mezi sebou</a:t>
            </a:r>
          </a:p>
          <a:p>
            <a:r>
              <a:rPr lang="cs-CZ" sz="2400" dirty="0" err="1"/>
              <a:t>Facebook</a:t>
            </a:r>
            <a:endParaRPr lang="cs-CZ" sz="2400" dirty="0"/>
          </a:p>
          <a:p>
            <a:r>
              <a:rPr lang="cs-CZ" sz="2400" dirty="0" smtClean="0"/>
              <a:t>Odborné časopisy</a:t>
            </a:r>
          </a:p>
          <a:p>
            <a:r>
              <a:rPr lang="cs-CZ" sz="2400" dirty="0" smtClean="0"/>
              <a:t>E-mail</a:t>
            </a:r>
          </a:p>
          <a:p>
            <a:r>
              <a:rPr lang="cs-CZ" sz="2400" dirty="0" smtClean="0"/>
              <a:t>Sdílené prostředí </a:t>
            </a:r>
            <a:endParaRPr lang="cs-CZ" sz="2400"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15257627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a:t>Komunikační plán</a:t>
            </a:r>
          </a:p>
        </p:txBody>
      </p:sp>
      <p:sp>
        <p:nvSpPr>
          <p:cNvPr id="4" name="Obdélník 3"/>
          <p:cNvSpPr/>
          <p:nvPr/>
        </p:nvSpPr>
        <p:spPr>
          <a:xfrm>
            <a:off x="838200" y="1468975"/>
            <a:ext cx="10042236" cy="3046988"/>
          </a:xfrm>
          <a:prstGeom prst="rect">
            <a:avLst/>
          </a:prstGeom>
        </p:spPr>
        <p:txBody>
          <a:bodyPr wrap="square">
            <a:spAutoFit/>
          </a:bodyPr>
          <a:lstStyle/>
          <a:p>
            <a:pPr lvl="0"/>
            <a:r>
              <a:rPr lang="cs-CZ" sz="2400" b="1" dirty="0"/>
              <a:t>Z</a:t>
            </a:r>
            <a:r>
              <a:rPr lang="cs-CZ" sz="2400" b="1" dirty="0" smtClean="0"/>
              <a:t>ájmové </a:t>
            </a:r>
            <a:r>
              <a:rPr lang="cs-CZ" sz="2400" b="1" dirty="0"/>
              <a:t>a neformální </a:t>
            </a:r>
            <a:r>
              <a:rPr lang="cs-CZ" sz="2400" b="1" dirty="0" smtClean="0"/>
              <a:t>vzdělání</a:t>
            </a:r>
          </a:p>
          <a:p>
            <a:pPr lvl="0"/>
            <a:endParaRPr lang="cs-CZ" sz="2400" dirty="0"/>
          </a:p>
          <a:p>
            <a:pPr lvl="0"/>
            <a:r>
              <a:rPr lang="cs-CZ" sz="2400" dirty="0" smtClean="0"/>
              <a:t>vytvoření </a:t>
            </a:r>
            <a:r>
              <a:rPr lang="cs-CZ" sz="2400" dirty="0"/>
              <a:t>společné </a:t>
            </a:r>
            <a:r>
              <a:rPr lang="cs-CZ" sz="2400" dirty="0" smtClean="0"/>
              <a:t>platformy formálního a neformálního vzdělávání</a:t>
            </a:r>
            <a:endParaRPr lang="cs-CZ" sz="2400" dirty="0"/>
          </a:p>
          <a:p>
            <a:r>
              <a:rPr lang="cs-CZ" sz="2400" dirty="0"/>
              <a:t>propagace témat </a:t>
            </a:r>
            <a:r>
              <a:rPr lang="cs-CZ" sz="2400" dirty="0" smtClean="0"/>
              <a:t>navenek</a:t>
            </a:r>
          </a:p>
          <a:p>
            <a:r>
              <a:rPr lang="cs-CZ" sz="2400" dirty="0" smtClean="0"/>
              <a:t>příměstské </a:t>
            </a:r>
            <a:r>
              <a:rPr lang="cs-CZ" sz="2400" dirty="0"/>
              <a:t>tábory</a:t>
            </a:r>
          </a:p>
          <a:p>
            <a:r>
              <a:rPr lang="cs-CZ" sz="2400" dirty="0"/>
              <a:t>dětská letní </a:t>
            </a:r>
            <a:r>
              <a:rPr lang="cs-CZ" sz="2400" dirty="0" smtClean="0"/>
              <a:t>rekreace</a:t>
            </a:r>
          </a:p>
          <a:p>
            <a:r>
              <a:rPr lang="cs-CZ" sz="2400" dirty="0" smtClean="0"/>
              <a:t>E-mail</a:t>
            </a:r>
          </a:p>
          <a:p>
            <a:endParaRPr lang="cs-CZ" sz="2400"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387778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a:t>Komunikační plán</a:t>
            </a:r>
          </a:p>
        </p:txBody>
      </p:sp>
      <p:sp>
        <p:nvSpPr>
          <p:cNvPr id="4" name="Obdélník 3"/>
          <p:cNvSpPr/>
          <p:nvPr/>
        </p:nvSpPr>
        <p:spPr>
          <a:xfrm>
            <a:off x="838200" y="1468975"/>
            <a:ext cx="10042236" cy="4247317"/>
          </a:xfrm>
          <a:prstGeom prst="rect">
            <a:avLst/>
          </a:prstGeom>
        </p:spPr>
        <p:txBody>
          <a:bodyPr wrap="square">
            <a:spAutoFit/>
          </a:bodyPr>
          <a:lstStyle/>
          <a:p>
            <a:pPr lvl="0"/>
            <a:r>
              <a:rPr lang="cs-CZ" sz="2800" b="1" dirty="0"/>
              <a:t>Zřizovatelé</a:t>
            </a:r>
          </a:p>
          <a:p>
            <a:r>
              <a:rPr lang="cs-CZ" sz="2800" dirty="0"/>
              <a:t>Stručné, konkrétní informace pro jejich využití (na konkrétním příkladu)</a:t>
            </a:r>
          </a:p>
          <a:p>
            <a:r>
              <a:rPr lang="cs-CZ" sz="2800" dirty="0" smtClean="0"/>
              <a:t>Využití spolupráce mikroregionů</a:t>
            </a:r>
            <a:endParaRPr lang="cs-CZ" sz="2800" dirty="0"/>
          </a:p>
          <a:p>
            <a:r>
              <a:rPr lang="cs-CZ" sz="2800" dirty="0" smtClean="0"/>
              <a:t>Osobní </a:t>
            </a:r>
            <a:r>
              <a:rPr lang="cs-CZ" sz="2800" dirty="0"/>
              <a:t>jednání s konkrétní osobou zodpovědnou za danou aktivitu</a:t>
            </a:r>
          </a:p>
          <a:p>
            <a:r>
              <a:rPr lang="cs-CZ" sz="2800" dirty="0"/>
              <a:t>Porada starostů </a:t>
            </a:r>
            <a:r>
              <a:rPr lang="cs-CZ" sz="2800" dirty="0" smtClean="0"/>
              <a:t>ORP</a:t>
            </a:r>
          </a:p>
          <a:p>
            <a:r>
              <a:rPr lang="cs-CZ" sz="2800" dirty="0"/>
              <a:t>Vývěsní tabule v obcích</a:t>
            </a:r>
          </a:p>
          <a:p>
            <a:r>
              <a:rPr lang="cs-CZ" sz="2800" dirty="0"/>
              <a:t>Pozvánky na akce v místech většího pohybu osob</a:t>
            </a:r>
          </a:p>
          <a:p>
            <a:endParaRPr lang="cs-CZ" sz="2800" dirty="0"/>
          </a:p>
          <a:p>
            <a:r>
              <a:rPr lang="cs-CZ" dirty="0"/>
              <a:t> </a:t>
            </a:r>
          </a:p>
        </p:txBody>
      </p:sp>
      <p:sp>
        <p:nvSpPr>
          <p:cNvPr id="3" name="Zástupný symbol pro zápatí 2"/>
          <p:cNvSpPr>
            <a:spLocks noGrp="1"/>
          </p:cNvSpPr>
          <p:nvPr>
            <p:ph type="ftr" sz="quarter" idx="11"/>
          </p:nvPr>
        </p:nvSpPr>
        <p:spPr>
          <a:xfrm>
            <a:off x="6910338" y="6346201"/>
            <a:ext cx="4114800" cy="365125"/>
          </a:xfrm>
        </p:spPr>
        <p:txBody>
          <a:bodyPr/>
          <a:lstStyle/>
          <a:p>
            <a:r>
              <a:rPr lang="cs-CZ" dirty="0" smtClean="0"/>
              <a:t>CZ.02.3.68/0.0/0.0/15_001/0000283</a:t>
            </a:r>
            <a:endParaRPr lang="cs-CZ" dirty="0"/>
          </a:p>
        </p:txBody>
      </p:sp>
    </p:spTree>
    <p:extLst>
      <p:ext uri="{BB962C8B-B14F-4D97-AF65-F5344CB8AC3E}">
        <p14:creationId xmlns:p14="http://schemas.microsoft.com/office/powerpoint/2010/main" val="35758490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a:t>Komunikační plán</a:t>
            </a:r>
          </a:p>
        </p:txBody>
      </p:sp>
      <p:sp>
        <p:nvSpPr>
          <p:cNvPr id="4" name="Obdélník 3"/>
          <p:cNvSpPr/>
          <p:nvPr/>
        </p:nvSpPr>
        <p:spPr>
          <a:xfrm>
            <a:off x="838200" y="1468975"/>
            <a:ext cx="10042236" cy="5539978"/>
          </a:xfrm>
          <a:prstGeom prst="rect">
            <a:avLst/>
          </a:prstGeom>
        </p:spPr>
        <p:txBody>
          <a:bodyPr wrap="square">
            <a:spAutoFit/>
          </a:bodyPr>
          <a:lstStyle/>
          <a:p>
            <a:pPr lvl="0"/>
            <a:r>
              <a:rPr lang="cs-CZ" sz="2800" b="1" dirty="0" smtClean="0"/>
              <a:t>Podnikatelé, firmy</a:t>
            </a:r>
          </a:p>
          <a:p>
            <a:pPr lvl="0"/>
            <a:r>
              <a:rPr lang="cs-CZ" sz="2800" dirty="0" smtClean="0"/>
              <a:t>Projektové dny (v rámci polytechnického vzdělávání)</a:t>
            </a:r>
          </a:p>
          <a:p>
            <a:pPr lvl="0"/>
            <a:r>
              <a:rPr lang="cs-CZ" sz="2800" dirty="0" smtClean="0"/>
              <a:t>Exkurze žáků</a:t>
            </a:r>
          </a:p>
          <a:p>
            <a:pPr lvl="0"/>
            <a:r>
              <a:rPr lang="cs-CZ" sz="2800" dirty="0" smtClean="0"/>
              <a:t>Přednášky podnikatelů ve škole</a:t>
            </a:r>
          </a:p>
          <a:p>
            <a:pPr lvl="0"/>
            <a:r>
              <a:rPr lang="cs-CZ" sz="2800" dirty="0" smtClean="0"/>
              <a:t>Využití bývalých žáků školy</a:t>
            </a:r>
          </a:p>
          <a:p>
            <a:pPr lvl="0"/>
            <a:r>
              <a:rPr lang="cs-CZ" sz="2800" dirty="0" smtClean="0"/>
              <a:t>Vybavení učeben </a:t>
            </a:r>
          </a:p>
          <a:p>
            <a:pPr lvl="0"/>
            <a:r>
              <a:rPr lang="cs-CZ" sz="2800" dirty="0" smtClean="0"/>
              <a:t>Akademie</a:t>
            </a:r>
          </a:p>
          <a:p>
            <a:pPr lvl="0"/>
            <a:r>
              <a:rPr lang="cs-CZ" sz="2800" dirty="0" smtClean="0"/>
              <a:t>Podnikatelská fóra </a:t>
            </a:r>
          </a:p>
          <a:p>
            <a:pPr lvl="0"/>
            <a:r>
              <a:rPr lang="cs-CZ" sz="2800" dirty="0" smtClean="0"/>
              <a:t>KHK, OHK</a:t>
            </a:r>
          </a:p>
          <a:p>
            <a:pPr lvl="0"/>
            <a:endParaRPr lang="cs-CZ" sz="2800" b="1" dirty="0"/>
          </a:p>
          <a:p>
            <a:pPr lvl="0"/>
            <a:endParaRPr lang="cs-CZ" sz="2800" dirty="0"/>
          </a:p>
          <a:p>
            <a:endParaRPr lang="cs-CZ" sz="2800" dirty="0"/>
          </a:p>
          <a:p>
            <a:r>
              <a:rPr lang="cs-CZ" dirty="0"/>
              <a:t> </a:t>
            </a:r>
          </a:p>
        </p:txBody>
      </p:sp>
      <p:sp>
        <p:nvSpPr>
          <p:cNvPr id="3" name="Zástupný symbol pro zápatí 2"/>
          <p:cNvSpPr>
            <a:spLocks noGrp="1"/>
          </p:cNvSpPr>
          <p:nvPr>
            <p:ph type="ftr" sz="quarter" idx="11"/>
          </p:nvPr>
        </p:nvSpPr>
        <p:spPr>
          <a:xfrm>
            <a:off x="6910338" y="6346201"/>
            <a:ext cx="4114800" cy="365125"/>
          </a:xfrm>
        </p:spPr>
        <p:txBody>
          <a:bodyPr/>
          <a:lstStyle/>
          <a:p>
            <a:r>
              <a:rPr lang="cs-CZ" dirty="0" smtClean="0"/>
              <a:t>CZ.02.3.68/0.0/0.0/15_001/0000283</a:t>
            </a:r>
            <a:endParaRPr lang="cs-CZ" dirty="0"/>
          </a:p>
        </p:txBody>
      </p:sp>
    </p:spTree>
    <p:extLst>
      <p:ext uri="{BB962C8B-B14F-4D97-AF65-F5344CB8AC3E}">
        <p14:creationId xmlns:p14="http://schemas.microsoft.com/office/powerpoint/2010/main" val="229251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709" y="496595"/>
            <a:ext cx="9692935" cy="6858000"/>
          </a:xfrm>
          <a:prstGeom prst="rect">
            <a:avLst/>
          </a:prstGeom>
        </p:spPr>
      </p:pic>
      <p:sp>
        <p:nvSpPr>
          <p:cNvPr id="2" name="Nadpis 1"/>
          <p:cNvSpPr>
            <a:spLocks noGrp="1"/>
          </p:cNvSpPr>
          <p:nvPr>
            <p:ph type="title"/>
          </p:nvPr>
        </p:nvSpPr>
        <p:spPr/>
        <p:txBody>
          <a:bodyPr/>
          <a:lstStyle/>
          <a:p>
            <a:r>
              <a:rPr lang="cs-CZ" b="1" dirty="0" smtClean="0"/>
              <a:t>Konzultační proces</a:t>
            </a:r>
            <a:endParaRPr lang="cs-CZ" b="1"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4460" y="1152134"/>
            <a:ext cx="7235686" cy="5288424"/>
          </a:xfrm>
          <a:prstGeom prst="rect">
            <a:avLst/>
          </a:prstGeom>
        </p:spPr>
      </p:pic>
    </p:spTree>
    <p:extLst>
      <p:ext uri="{BB962C8B-B14F-4D97-AF65-F5344CB8AC3E}">
        <p14:creationId xmlns:p14="http://schemas.microsoft.com/office/powerpoint/2010/main" val="1019867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smtClean="0"/>
              <a:t>Komunikační plán a konzultační proces</a:t>
            </a:r>
            <a:endParaRPr lang="cs-CZ" b="1" dirty="0"/>
          </a:p>
        </p:txBody>
      </p:sp>
      <p:sp>
        <p:nvSpPr>
          <p:cNvPr id="4" name="Obdélník 3"/>
          <p:cNvSpPr/>
          <p:nvPr/>
        </p:nvSpPr>
        <p:spPr>
          <a:xfrm>
            <a:off x="838200" y="1802117"/>
            <a:ext cx="10042236" cy="3016210"/>
          </a:xfrm>
          <a:prstGeom prst="rect">
            <a:avLst/>
          </a:prstGeom>
        </p:spPr>
        <p:txBody>
          <a:bodyPr wrap="square">
            <a:spAutoFit/>
          </a:bodyPr>
          <a:lstStyle/>
          <a:p>
            <a:endParaRPr lang="cs-CZ" i="1" dirty="0"/>
          </a:p>
          <a:p>
            <a:r>
              <a:rPr lang="cs-CZ" sz="2800" i="1" dirty="0" smtClean="0"/>
              <a:t>Nedílnou </a:t>
            </a:r>
            <a:r>
              <a:rPr lang="cs-CZ" sz="2800" i="1" dirty="0"/>
              <a:t>součástí konzultačního procesu je:</a:t>
            </a:r>
          </a:p>
          <a:p>
            <a:pPr lvl="0"/>
            <a:r>
              <a:rPr lang="cs-CZ" sz="2400" i="1" dirty="0"/>
              <a:t>každý MAP bude mít svůj </a:t>
            </a:r>
            <a:r>
              <a:rPr lang="cs-CZ" sz="2400" i="1" dirty="0" err="1"/>
              <a:t>Facebookový</a:t>
            </a:r>
            <a:r>
              <a:rPr lang="cs-CZ" sz="2400" i="1" dirty="0"/>
              <a:t> profil, popř. využije jiná sociální média.  </a:t>
            </a:r>
          </a:p>
          <a:p>
            <a:pPr lvl="0"/>
            <a:r>
              <a:rPr lang="cs-CZ" sz="2400" i="1" dirty="0"/>
              <a:t>informace o MAP bude zveřejněna v místních nebo jiných médiích minimálně 4x ročně.</a:t>
            </a:r>
          </a:p>
          <a:p>
            <a:pPr lvl="0"/>
            <a:r>
              <a:rPr lang="cs-CZ" sz="2400" i="1" dirty="0"/>
              <a:t>realizace min. 1 tiskové besedy nebo jiné formy setkání s novináři</a:t>
            </a:r>
          </a:p>
          <a:p>
            <a:pPr lvl="0"/>
            <a:r>
              <a:rPr lang="cs-CZ" sz="2400" i="1" dirty="0"/>
              <a:t>realizace informativního setkání ke kvalitě vzdělávání s místními podniky, zastupiteli a dalšími aktéry</a:t>
            </a:r>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10515658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530" y="0"/>
            <a:ext cx="9692935" cy="6858000"/>
          </a:xfrm>
          <a:prstGeom prst="rect">
            <a:avLst/>
          </a:prstGeom>
        </p:spPr>
      </p:pic>
      <p:sp>
        <p:nvSpPr>
          <p:cNvPr id="2" name="Nadpis 1"/>
          <p:cNvSpPr>
            <a:spLocks noGrp="1"/>
          </p:cNvSpPr>
          <p:nvPr>
            <p:ph type="title"/>
          </p:nvPr>
        </p:nvSpPr>
        <p:spPr/>
        <p:txBody>
          <a:bodyPr/>
          <a:lstStyle/>
          <a:p>
            <a:r>
              <a:rPr lang="cs-CZ" b="1" dirty="0" smtClean="0"/>
              <a:t>Konzultační proces</a:t>
            </a:r>
            <a:endParaRPr lang="cs-CZ" b="1" dirty="0"/>
          </a:p>
        </p:txBody>
      </p:sp>
      <p:sp>
        <p:nvSpPr>
          <p:cNvPr id="6" name="Obdélník 5"/>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3" name="Obdélník 2"/>
          <p:cNvSpPr/>
          <p:nvPr/>
        </p:nvSpPr>
        <p:spPr>
          <a:xfrm>
            <a:off x="914398" y="1800691"/>
            <a:ext cx="10363201" cy="4154984"/>
          </a:xfrm>
          <a:prstGeom prst="rect">
            <a:avLst/>
          </a:prstGeom>
        </p:spPr>
        <p:txBody>
          <a:bodyPr wrap="square">
            <a:spAutoFit/>
          </a:bodyPr>
          <a:lstStyle/>
          <a:p>
            <a:r>
              <a:rPr lang="cs-CZ" sz="2400" b="1" dirty="0" smtClean="0"/>
              <a:t>Co </a:t>
            </a:r>
            <a:r>
              <a:rPr lang="cs-CZ" sz="2400" b="1" dirty="0" smtClean="0"/>
              <a:t>to je? </a:t>
            </a:r>
            <a:endParaRPr lang="cs-CZ" sz="2400" b="1" dirty="0" smtClean="0"/>
          </a:p>
          <a:p>
            <a:endParaRPr lang="cs-CZ" sz="2400" b="1" dirty="0" smtClean="0"/>
          </a:p>
          <a:p>
            <a:r>
              <a:rPr lang="cs-CZ" sz="2400" dirty="0" smtClean="0"/>
              <a:t>Stanovuje metody, techniky </a:t>
            </a:r>
            <a:r>
              <a:rPr lang="cs-CZ" sz="2400" dirty="0" smtClean="0"/>
              <a:t>získávání zpětné vazby k realizovaným aktivitám a zpracovávaného či zpracovaného plánu</a:t>
            </a:r>
          </a:p>
          <a:p>
            <a:r>
              <a:rPr lang="cs-CZ" sz="2400" dirty="0" smtClean="0"/>
              <a:t>(připomínkovací proces)</a:t>
            </a:r>
            <a:endParaRPr lang="cs-CZ" sz="2400" dirty="0" smtClean="0"/>
          </a:p>
          <a:p>
            <a:r>
              <a:rPr lang="cs-CZ" sz="2400" dirty="0" smtClean="0"/>
              <a:t>Stanovuje termíny, kdy se jednotlivé aktivity budou realizovat</a:t>
            </a:r>
          </a:p>
          <a:p>
            <a:r>
              <a:rPr lang="cs-CZ" sz="2400" dirty="0" smtClean="0"/>
              <a:t>Má určeny garanty za jednotlivé kroky </a:t>
            </a:r>
            <a:r>
              <a:rPr lang="cs-CZ" sz="2400" dirty="0" smtClean="0"/>
              <a:t>KP</a:t>
            </a:r>
            <a:endParaRPr lang="cs-CZ" sz="2400" dirty="0" smtClean="0"/>
          </a:p>
          <a:p>
            <a:r>
              <a:rPr lang="cs-CZ" sz="2400" dirty="0" smtClean="0"/>
              <a:t>Jsou určeny finanční prostředky pro </a:t>
            </a:r>
            <a:r>
              <a:rPr lang="cs-CZ" sz="2400" dirty="0" smtClean="0"/>
              <a:t>jeho</a:t>
            </a:r>
            <a:r>
              <a:rPr lang="cs-CZ" sz="2400" dirty="0" smtClean="0"/>
              <a:t> realizaci</a:t>
            </a:r>
          </a:p>
          <a:p>
            <a:r>
              <a:rPr lang="cs-CZ" sz="2400" dirty="0" smtClean="0"/>
              <a:t>Je průběžně monitorován</a:t>
            </a:r>
            <a:endParaRPr lang="cs-CZ" sz="2400" dirty="0" smtClean="0"/>
          </a:p>
          <a:p>
            <a:r>
              <a:rPr lang="cs-CZ" sz="2400" dirty="0" smtClean="0"/>
              <a:t>Je průběžně </a:t>
            </a:r>
            <a:r>
              <a:rPr lang="cs-CZ" sz="2400" dirty="0" smtClean="0"/>
              <a:t>aktualizován </a:t>
            </a:r>
            <a:r>
              <a:rPr lang="cs-CZ" sz="2400" dirty="0" smtClean="0"/>
              <a:t>dle současných podmínek</a:t>
            </a:r>
          </a:p>
          <a:p>
            <a:r>
              <a:rPr lang="cs-CZ" sz="2400" dirty="0" smtClean="0"/>
              <a:t>Slouží k </a:t>
            </a:r>
            <a:r>
              <a:rPr lang="cs-CZ" sz="2400" dirty="0" smtClean="0"/>
              <a:t>vyhodnocení a úpravě plánu či aktivit</a:t>
            </a:r>
            <a:endParaRPr lang="cs-CZ" sz="3600" dirty="0"/>
          </a:p>
        </p:txBody>
      </p:sp>
      <p:sp>
        <p:nvSpPr>
          <p:cNvPr id="4" name="Zástupný symbol pro zápatí 3"/>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5204214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a:t>Konzultační proces</a:t>
            </a:r>
          </a:p>
        </p:txBody>
      </p:sp>
      <p:sp>
        <p:nvSpPr>
          <p:cNvPr id="4" name="Obdélník 3"/>
          <p:cNvSpPr/>
          <p:nvPr/>
        </p:nvSpPr>
        <p:spPr>
          <a:xfrm>
            <a:off x="734833" y="1972686"/>
            <a:ext cx="10042236" cy="3908762"/>
          </a:xfrm>
          <a:prstGeom prst="rect">
            <a:avLst/>
          </a:prstGeom>
        </p:spPr>
        <p:txBody>
          <a:bodyPr wrap="square">
            <a:spAutoFit/>
          </a:bodyPr>
          <a:lstStyle/>
          <a:p>
            <a:r>
              <a:rPr lang="cs-CZ" sz="2400" dirty="0"/>
              <a:t> V</a:t>
            </a:r>
            <a:r>
              <a:rPr lang="cs-CZ" sz="2400" dirty="0" smtClean="0"/>
              <a:t> rámci konzultačního procesu budete realizovat povinné aktivity a to:</a:t>
            </a:r>
          </a:p>
          <a:p>
            <a:endParaRPr lang="cs-CZ" sz="2400" dirty="0"/>
          </a:p>
          <a:p>
            <a:pPr lvl="0"/>
            <a:r>
              <a:rPr lang="cs-CZ" sz="2400" dirty="0"/>
              <a:t>každý MAP bude mít svůj </a:t>
            </a:r>
            <a:r>
              <a:rPr lang="cs-CZ" sz="2400" dirty="0" err="1"/>
              <a:t>Facebookový</a:t>
            </a:r>
            <a:r>
              <a:rPr lang="cs-CZ" sz="2400" dirty="0"/>
              <a:t> profil, popř. využije jiná sociální média.  </a:t>
            </a:r>
          </a:p>
          <a:p>
            <a:pPr lvl="0"/>
            <a:r>
              <a:rPr lang="cs-CZ" sz="2400" dirty="0"/>
              <a:t>informace o MAP bude zveřejněna v místních nebo jiných médiích minimálně 4x ročně.</a:t>
            </a:r>
          </a:p>
          <a:p>
            <a:pPr lvl="0"/>
            <a:r>
              <a:rPr lang="cs-CZ" sz="2400" dirty="0"/>
              <a:t>realizace min. 1 tiskové besedy nebo jiné formy setkání s novináři</a:t>
            </a:r>
          </a:p>
          <a:p>
            <a:pPr lvl="0"/>
            <a:r>
              <a:rPr lang="cs-CZ" sz="2400" dirty="0"/>
              <a:t>realizace informativního setkání ke kvalitě vzdělávání s místními podniky, zastupiteli a dalšími aktéry</a:t>
            </a:r>
          </a:p>
          <a:p>
            <a:endParaRPr lang="cs-CZ" sz="3200" dirty="0" smtClean="0"/>
          </a:p>
          <a:p>
            <a:endParaRPr lang="cs-CZ" sz="2400"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25726595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a:t>Konzultační proces</a:t>
            </a:r>
          </a:p>
        </p:txBody>
      </p:sp>
      <p:sp>
        <p:nvSpPr>
          <p:cNvPr id="4" name="Obdélník 3"/>
          <p:cNvSpPr/>
          <p:nvPr/>
        </p:nvSpPr>
        <p:spPr>
          <a:xfrm>
            <a:off x="838200" y="1468975"/>
            <a:ext cx="10042236" cy="4462760"/>
          </a:xfrm>
          <a:prstGeom prst="rect">
            <a:avLst/>
          </a:prstGeom>
        </p:spPr>
        <p:txBody>
          <a:bodyPr wrap="square">
            <a:spAutoFit/>
          </a:bodyPr>
          <a:lstStyle/>
          <a:p>
            <a:r>
              <a:rPr lang="cs-CZ" sz="2400" dirty="0"/>
              <a:t> </a:t>
            </a:r>
          </a:p>
          <a:p>
            <a:r>
              <a:rPr lang="cs-CZ" sz="2000" b="1" dirty="0" err="1" smtClean="0"/>
              <a:t>Facebookový</a:t>
            </a:r>
            <a:r>
              <a:rPr lang="cs-CZ" sz="2000" b="1" dirty="0" smtClean="0"/>
              <a:t> profil</a:t>
            </a:r>
          </a:p>
          <a:p>
            <a:endParaRPr lang="cs-CZ" sz="2000" b="1" dirty="0"/>
          </a:p>
          <a:p>
            <a:r>
              <a:rPr lang="cs-CZ" sz="2000" dirty="0" smtClean="0"/>
              <a:t>Mnoho realizátorů MAP už svůj </a:t>
            </a:r>
            <a:r>
              <a:rPr lang="cs-CZ" sz="2000" dirty="0" err="1" smtClean="0"/>
              <a:t>facebookový</a:t>
            </a:r>
            <a:r>
              <a:rPr lang="cs-CZ" sz="2000" dirty="0" smtClean="0"/>
              <a:t> profil má. Doporučujeme se inspirovat u kolegů. </a:t>
            </a:r>
          </a:p>
          <a:p>
            <a:endParaRPr lang="cs-CZ" sz="2000" dirty="0"/>
          </a:p>
          <a:p>
            <a:r>
              <a:rPr lang="cs-CZ" sz="2000" dirty="0" smtClean="0"/>
              <a:t>Např.:</a:t>
            </a:r>
          </a:p>
          <a:p>
            <a:endParaRPr lang="cs-CZ" sz="2000" dirty="0"/>
          </a:p>
          <a:p>
            <a:r>
              <a:rPr lang="cs-CZ" sz="2000" dirty="0">
                <a:hlinkClick r:id="rId3"/>
              </a:rPr>
              <a:t>https://www.facebook.com/groups/238392673273324</a:t>
            </a:r>
            <a:r>
              <a:rPr lang="cs-CZ" sz="2000" dirty="0" smtClean="0">
                <a:hlinkClick r:id="rId3"/>
              </a:rPr>
              <a:t>/</a:t>
            </a:r>
            <a:endParaRPr lang="cs-CZ" sz="2000" dirty="0" smtClean="0"/>
          </a:p>
          <a:p>
            <a:r>
              <a:rPr lang="cs-CZ" sz="2000" dirty="0">
                <a:hlinkClick r:id="rId4"/>
              </a:rPr>
              <a:t>https://www.facebook.com/vzdelavaniblanensko/?</a:t>
            </a:r>
            <a:r>
              <a:rPr lang="cs-CZ" sz="2000" dirty="0" smtClean="0">
                <a:hlinkClick r:id="rId4"/>
              </a:rPr>
              <a:t>hc_ref=ARSGufCJT7PosyPgrz-nRr4DTY4BKv7HCoWDy2lR8KQO7dqgBWKRRY5ah-L6OvBQ5_M</a:t>
            </a:r>
            <a:endParaRPr lang="cs-CZ" sz="2000" dirty="0" smtClean="0"/>
          </a:p>
          <a:p>
            <a:r>
              <a:rPr lang="cs-CZ" sz="2000" dirty="0">
                <a:hlinkClick r:id="rId5"/>
              </a:rPr>
              <a:t>https://www.facebook.com/MAP-ORP-Pardubice-226480764385303</a:t>
            </a:r>
            <a:r>
              <a:rPr lang="cs-CZ" sz="2000" dirty="0" smtClean="0">
                <a:hlinkClick r:id="rId5"/>
              </a:rPr>
              <a:t>/</a:t>
            </a:r>
            <a:endParaRPr lang="cs-CZ" sz="2000" dirty="0" smtClean="0"/>
          </a:p>
          <a:p>
            <a:endParaRPr lang="cs-CZ" sz="2000" dirty="0" smtClean="0"/>
          </a:p>
          <a:p>
            <a:endParaRPr lang="cs-CZ" sz="2000" b="1" dirty="0"/>
          </a:p>
          <a:p>
            <a:endParaRPr lang="cs-CZ" sz="2000"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11531573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a:t>Konzultační proces</a:t>
            </a:r>
          </a:p>
        </p:txBody>
      </p:sp>
      <p:sp>
        <p:nvSpPr>
          <p:cNvPr id="4" name="Obdélník 3"/>
          <p:cNvSpPr/>
          <p:nvPr/>
        </p:nvSpPr>
        <p:spPr>
          <a:xfrm>
            <a:off x="838200" y="1468975"/>
            <a:ext cx="10042236" cy="3693319"/>
          </a:xfrm>
          <a:prstGeom prst="rect">
            <a:avLst/>
          </a:prstGeom>
        </p:spPr>
        <p:txBody>
          <a:bodyPr wrap="square">
            <a:spAutoFit/>
          </a:bodyPr>
          <a:lstStyle/>
          <a:p>
            <a:r>
              <a:rPr lang="cs-CZ" sz="2400" dirty="0"/>
              <a:t> </a:t>
            </a:r>
          </a:p>
          <a:p>
            <a:pPr lvl="0"/>
            <a:r>
              <a:rPr lang="cs-CZ" sz="2400" i="1" dirty="0" smtClean="0"/>
              <a:t>Informace </a:t>
            </a:r>
            <a:r>
              <a:rPr lang="cs-CZ" sz="2400" i="1" dirty="0"/>
              <a:t>o MAP bude zveřejněna v místních nebo jiných médiích minimálně 4x </a:t>
            </a:r>
            <a:r>
              <a:rPr lang="cs-CZ" sz="2400" i="1" dirty="0" smtClean="0"/>
              <a:t>ročně</a:t>
            </a:r>
          </a:p>
          <a:p>
            <a:pPr lvl="0"/>
            <a:endParaRPr lang="cs-CZ" sz="2400" dirty="0" smtClean="0"/>
          </a:p>
          <a:p>
            <a:pPr lvl="0"/>
            <a:r>
              <a:rPr lang="cs-CZ" sz="2400" dirty="0" smtClean="0"/>
              <a:t>V rámci této aktivity není uvedeno, o jaká média se jedná. Může jít jak o místní zpravodaje, tak o regionální či celostátní média. Vzhledem k regionální působnosti MAP se bude primárně jednat o místní média. </a:t>
            </a:r>
          </a:p>
          <a:p>
            <a:pPr lvl="0"/>
            <a:r>
              <a:rPr lang="cs-CZ" sz="2400" dirty="0" smtClean="0"/>
              <a:t>Nezapomeňte prosím na to, že je vždy lepší prezentovat příběh, aktivitu…</a:t>
            </a:r>
            <a:endParaRPr lang="cs-CZ" sz="2400" dirty="0"/>
          </a:p>
          <a:p>
            <a:pPr lvl="0"/>
            <a:endParaRPr lang="cs-CZ" sz="2400" dirty="0"/>
          </a:p>
          <a:p>
            <a:r>
              <a:rPr lang="cs-CZ" dirty="0"/>
              <a:t> </a:t>
            </a:r>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6551932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smtClean="0"/>
              <a:t>Konzultační proces</a:t>
            </a:r>
            <a:endParaRPr lang="cs-CZ" b="1" dirty="0"/>
          </a:p>
        </p:txBody>
      </p:sp>
      <p:sp>
        <p:nvSpPr>
          <p:cNvPr id="4" name="Obdélník 3"/>
          <p:cNvSpPr/>
          <p:nvPr/>
        </p:nvSpPr>
        <p:spPr>
          <a:xfrm>
            <a:off x="838200" y="1468975"/>
            <a:ext cx="10042236" cy="4801314"/>
          </a:xfrm>
          <a:prstGeom prst="rect">
            <a:avLst/>
          </a:prstGeom>
        </p:spPr>
        <p:txBody>
          <a:bodyPr wrap="square">
            <a:spAutoFit/>
          </a:bodyPr>
          <a:lstStyle/>
          <a:p>
            <a:r>
              <a:rPr lang="cs-CZ" sz="2400" dirty="0"/>
              <a:t> </a:t>
            </a:r>
            <a:r>
              <a:rPr lang="cs-CZ" sz="2400" i="1" dirty="0"/>
              <a:t>R</a:t>
            </a:r>
            <a:r>
              <a:rPr lang="cs-CZ" sz="2400" i="1" dirty="0" smtClean="0"/>
              <a:t>ealizace </a:t>
            </a:r>
            <a:r>
              <a:rPr lang="cs-CZ" sz="2400" i="1" dirty="0"/>
              <a:t>min. 1 tiskové besedy nebo jiné formy setkání s </a:t>
            </a:r>
            <a:r>
              <a:rPr lang="cs-CZ" sz="2400" i="1" dirty="0" smtClean="0"/>
              <a:t>novináři</a:t>
            </a:r>
          </a:p>
          <a:p>
            <a:endParaRPr lang="cs-CZ" sz="2400" dirty="0" smtClean="0"/>
          </a:p>
          <a:p>
            <a:r>
              <a:rPr lang="cs-CZ" sz="2400" dirty="0" smtClean="0"/>
              <a:t>Popis tiskové besedy je součástí předchozího textu, stejně jako další možnost – snídaně s novináři. Samozřejmě můžete zvolit jakoukoli jinou formu setkání, např. pozvat novináře na nějakou akci, aktivitu, přednášku, setkání PS. </a:t>
            </a:r>
            <a:endParaRPr lang="cs-CZ" sz="2400" dirty="0"/>
          </a:p>
          <a:p>
            <a:r>
              <a:rPr lang="cs-CZ" sz="2400" dirty="0" smtClean="0"/>
              <a:t>Důležité však je, že v rámci konzultačního procesu už bychom měli mít konkrétní výstupy. </a:t>
            </a:r>
          </a:p>
          <a:p>
            <a:r>
              <a:rPr lang="cs-CZ" sz="2400" dirty="0" smtClean="0"/>
              <a:t>Měli bychom připravit podklady tak, aby veřejnost věděla, kde získají informace a jakým způsobem mohou podávat náměty. </a:t>
            </a:r>
            <a:endParaRPr lang="cs-CZ" sz="2400" dirty="0"/>
          </a:p>
          <a:p>
            <a:endParaRPr lang="cs-CZ" sz="2400" dirty="0"/>
          </a:p>
          <a:p>
            <a:pPr lvl="0"/>
            <a:r>
              <a:rPr lang="cs-CZ" sz="2400" dirty="0"/>
              <a:t>realizace informativního setkání ke kvalitě vzdělávání s místními podniky, zastupiteli a dalšími aktéry</a:t>
            </a:r>
          </a:p>
          <a:p>
            <a:r>
              <a:rPr lang="cs-CZ" dirty="0"/>
              <a:t> </a:t>
            </a:r>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1066362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a:t>Konzultační proces</a:t>
            </a:r>
          </a:p>
        </p:txBody>
      </p:sp>
      <p:sp>
        <p:nvSpPr>
          <p:cNvPr id="4" name="Obdélník 3"/>
          <p:cNvSpPr/>
          <p:nvPr/>
        </p:nvSpPr>
        <p:spPr>
          <a:xfrm>
            <a:off x="838200" y="1468975"/>
            <a:ext cx="10042236" cy="2585323"/>
          </a:xfrm>
          <a:prstGeom prst="rect">
            <a:avLst/>
          </a:prstGeom>
        </p:spPr>
        <p:txBody>
          <a:bodyPr wrap="square">
            <a:spAutoFit/>
          </a:bodyPr>
          <a:lstStyle/>
          <a:p>
            <a:r>
              <a:rPr lang="cs-CZ" sz="2400" dirty="0"/>
              <a:t> </a:t>
            </a:r>
            <a:r>
              <a:rPr lang="cs-CZ" sz="2400" i="1" dirty="0" smtClean="0"/>
              <a:t>Realizace </a:t>
            </a:r>
            <a:r>
              <a:rPr lang="cs-CZ" sz="2400" i="1" dirty="0"/>
              <a:t>informativního setkání ke kvalitě vzdělávání s místními podniky, zastupiteli a dalšími </a:t>
            </a:r>
            <a:r>
              <a:rPr lang="cs-CZ" sz="2400" i="1" dirty="0" smtClean="0"/>
              <a:t>aktéry</a:t>
            </a:r>
          </a:p>
          <a:p>
            <a:endParaRPr lang="cs-CZ" sz="2400" dirty="0"/>
          </a:p>
          <a:p>
            <a:r>
              <a:rPr lang="cs-CZ" sz="2400" dirty="0" smtClean="0"/>
              <a:t>Informativním setkáním může (a doporučujeme) být např. konference, případně workshop.</a:t>
            </a:r>
          </a:p>
          <a:p>
            <a:r>
              <a:rPr lang="cs-CZ" sz="2400" dirty="0" smtClean="0"/>
              <a:t>Jaký rozdíl je mezi konferencí a workshopem uvedeme na jiném místě. </a:t>
            </a:r>
            <a:endParaRPr lang="cs-CZ" sz="2400" dirty="0"/>
          </a:p>
          <a:p>
            <a:r>
              <a:rPr lang="cs-CZ" dirty="0"/>
              <a:t> </a:t>
            </a:r>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19686593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pPr lvl="0"/>
            <a:r>
              <a:rPr lang="cs-CZ" b="1" dirty="0" smtClean="0">
                <a:effectLst/>
              </a:rPr>
              <a:t>Konzultační proces</a:t>
            </a:r>
            <a:endParaRPr lang="cs-CZ" b="1" dirty="0">
              <a:effectLst/>
            </a:endParaRPr>
          </a:p>
        </p:txBody>
      </p:sp>
      <p:sp>
        <p:nvSpPr>
          <p:cNvPr id="3" name="Zástupný symbol pro obsah 2"/>
          <p:cNvSpPr>
            <a:spLocks noGrp="1"/>
          </p:cNvSpPr>
          <p:nvPr>
            <p:ph idx="1"/>
          </p:nvPr>
        </p:nvSpPr>
        <p:spPr>
          <a:xfrm>
            <a:off x="821894" y="1493116"/>
            <a:ext cx="10515600" cy="4351338"/>
          </a:xfrm>
        </p:spPr>
        <p:txBody>
          <a:bodyPr>
            <a:noAutofit/>
          </a:bodyPr>
          <a:lstStyle/>
          <a:p>
            <a:pPr marL="457200" lvl="1" indent="0">
              <a:buNone/>
            </a:pPr>
            <a:endParaRPr lang="cs-CZ" b="1" dirty="0" smtClean="0"/>
          </a:p>
          <a:p>
            <a:pPr lvl="1"/>
            <a:r>
              <a:rPr lang="cs-CZ" sz="2800" dirty="0"/>
              <a:t>Principy společných setkávání, diskuzí, konzultací a spolupráce prolínají celým plánovacím procesem. </a:t>
            </a:r>
            <a:endParaRPr lang="cs-CZ" sz="2800" dirty="0" smtClean="0"/>
          </a:p>
          <a:p>
            <a:pPr lvl="1"/>
            <a:r>
              <a:rPr lang="cs-CZ" sz="2800" dirty="0" smtClean="0"/>
              <a:t>Nabízejí </a:t>
            </a:r>
            <a:r>
              <a:rPr lang="cs-CZ" sz="2800" dirty="0"/>
              <a:t>nejen vzájemné obohacení, ale představují také významný </a:t>
            </a:r>
            <a:r>
              <a:rPr lang="cs-CZ" sz="2800" dirty="0" smtClean="0"/>
              <a:t>prvek v </a:t>
            </a:r>
            <a:r>
              <a:rPr lang="cs-CZ" sz="2800" dirty="0"/>
              <a:t>efektivitě řešení a přístupu k problémům. </a:t>
            </a:r>
            <a:endParaRPr lang="cs-CZ" sz="2800" dirty="0" smtClean="0"/>
          </a:p>
          <a:p>
            <a:pPr lvl="1"/>
            <a:r>
              <a:rPr lang="cs-CZ" sz="2800" dirty="0" smtClean="0"/>
              <a:t>Je-li </a:t>
            </a:r>
            <a:r>
              <a:rPr lang="cs-CZ" sz="2800" dirty="0"/>
              <a:t>také veřejnost zapojena do procesu plánování, je průběžně informována a má možnost se zapojit, získává tak ucelenější a hlubší pohled na oblast vzdělávání. </a:t>
            </a:r>
            <a:endParaRPr lang="cs-CZ" sz="2800" dirty="0" smtClean="0"/>
          </a:p>
          <a:p>
            <a:pPr lvl="1"/>
            <a:r>
              <a:rPr lang="cs-CZ" sz="2800" dirty="0" smtClean="0"/>
              <a:t>Pak </a:t>
            </a:r>
            <a:r>
              <a:rPr lang="cs-CZ" sz="2800" dirty="0"/>
              <a:t>také případně změny jsou lépe přijímány a veřejnost má zájem se na nich podílet</a:t>
            </a:r>
          </a:p>
          <a:p>
            <a:pPr marL="457200" lvl="1" indent="0">
              <a:buNone/>
            </a:pPr>
            <a:endParaRPr lang="cs-CZ" b="1" dirty="0" smtClean="0"/>
          </a:p>
          <a:p>
            <a:pPr marL="457200" lvl="1" indent="0">
              <a:buNone/>
            </a:pPr>
            <a:endParaRPr lang="cs-CZ" b="1" dirty="0" smtClean="0"/>
          </a:p>
        </p:txBody>
      </p:sp>
      <p:sp>
        <p:nvSpPr>
          <p:cNvPr id="5" name="Zástupný symbol pro zápatí 4"/>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319447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pPr lvl="0"/>
            <a:r>
              <a:rPr lang="cs-CZ" b="1" dirty="0"/>
              <a:t>Konzultační proces</a:t>
            </a:r>
            <a:endParaRPr lang="cs-CZ" b="1" dirty="0">
              <a:effectLst/>
            </a:endParaRPr>
          </a:p>
        </p:txBody>
      </p:sp>
      <p:sp>
        <p:nvSpPr>
          <p:cNvPr id="3" name="Zástupný symbol pro obsah 2"/>
          <p:cNvSpPr>
            <a:spLocks noGrp="1"/>
          </p:cNvSpPr>
          <p:nvPr>
            <p:ph idx="1"/>
          </p:nvPr>
        </p:nvSpPr>
        <p:spPr>
          <a:xfrm>
            <a:off x="821894" y="1493116"/>
            <a:ext cx="10515600" cy="4351338"/>
          </a:xfrm>
        </p:spPr>
        <p:txBody>
          <a:bodyPr>
            <a:noAutofit/>
          </a:bodyPr>
          <a:lstStyle/>
          <a:p>
            <a:pPr marL="457200" lvl="1" indent="0">
              <a:buNone/>
            </a:pPr>
            <a:endParaRPr lang="cs-CZ" b="1" dirty="0" smtClean="0"/>
          </a:p>
          <a:p>
            <a:r>
              <a:rPr lang="cs-CZ" b="1" dirty="0" smtClean="0"/>
              <a:t>Zapojování </a:t>
            </a:r>
            <a:r>
              <a:rPr lang="cs-CZ" b="1" dirty="0"/>
              <a:t>místního společenství </a:t>
            </a:r>
            <a:endParaRPr lang="cs-CZ" b="1" dirty="0" smtClean="0"/>
          </a:p>
          <a:p>
            <a:r>
              <a:rPr lang="cs-CZ" dirty="0"/>
              <a:t>Zapojovat lidi, kteří v obci žijí (tj. místní společenství), znamená především s nimi komunikovat. </a:t>
            </a:r>
            <a:endParaRPr lang="cs-CZ" dirty="0" smtClean="0"/>
          </a:p>
          <a:p>
            <a:r>
              <a:rPr lang="cs-CZ" dirty="0" smtClean="0"/>
              <a:t>Promyšlená </a:t>
            </a:r>
            <a:r>
              <a:rPr lang="cs-CZ" dirty="0"/>
              <a:t>a plánovaná komunikační kampaň může významně podpořit dosažení stanovených cílů. </a:t>
            </a:r>
            <a:endParaRPr lang="cs-CZ" dirty="0" smtClean="0"/>
          </a:p>
          <a:p>
            <a:r>
              <a:rPr lang="cs-CZ" dirty="0" smtClean="0"/>
              <a:t>Předpokladem </a:t>
            </a:r>
            <a:r>
              <a:rPr lang="cs-CZ" dirty="0"/>
              <a:t>dobré komunikace s veřejností je dobrá komunikace uvnitř týmu realizátorů procesu komunitního plánování. </a:t>
            </a:r>
            <a:endParaRPr lang="cs-CZ" dirty="0" smtClean="0"/>
          </a:p>
        </p:txBody>
      </p:sp>
      <p:sp>
        <p:nvSpPr>
          <p:cNvPr id="5" name="Zástupný symbol pro zápatí 4"/>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26922379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pPr lvl="0"/>
            <a:r>
              <a:rPr lang="cs-CZ" b="1" dirty="0"/>
              <a:t>Konzultační proces</a:t>
            </a:r>
            <a:endParaRPr lang="cs-CZ" b="1" dirty="0">
              <a:effectLst/>
            </a:endParaRPr>
          </a:p>
        </p:txBody>
      </p:sp>
      <p:sp>
        <p:nvSpPr>
          <p:cNvPr id="3" name="Zástupný symbol pro obsah 2"/>
          <p:cNvSpPr>
            <a:spLocks noGrp="1"/>
          </p:cNvSpPr>
          <p:nvPr>
            <p:ph idx="1"/>
          </p:nvPr>
        </p:nvSpPr>
        <p:spPr>
          <a:xfrm>
            <a:off x="821894" y="1493116"/>
            <a:ext cx="10515600" cy="4351338"/>
          </a:xfrm>
        </p:spPr>
        <p:txBody>
          <a:bodyPr>
            <a:noAutofit/>
          </a:bodyPr>
          <a:lstStyle/>
          <a:p>
            <a:pPr marL="457200" lvl="1" indent="0">
              <a:buNone/>
            </a:pPr>
            <a:endParaRPr lang="cs-CZ" b="1" dirty="0" smtClean="0"/>
          </a:p>
          <a:p>
            <a:r>
              <a:rPr lang="cs-CZ" dirty="0" smtClean="0"/>
              <a:t>Cílem </a:t>
            </a:r>
            <a:r>
              <a:rPr lang="cs-CZ" dirty="0"/>
              <a:t>komunikace s veřejností je zajistit průhlednost a zřetelnost aktivit a získání její dostatečné důvěry, aby byla ochotna sdělit svůj názor - poskytovat zpětnou vazbu - podněty. </a:t>
            </a:r>
            <a:endParaRPr lang="cs-CZ" dirty="0" smtClean="0"/>
          </a:p>
          <a:p>
            <a:r>
              <a:rPr lang="cs-CZ" dirty="0" smtClean="0"/>
              <a:t>Informujte </a:t>
            </a:r>
            <a:r>
              <a:rPr lang="cs-CZ" dirty="0"/>
              <a:t>o tom, čeho chcete dosáhnout (o viditelných cílech), informujte také o způsobu, jakým má být cílů dosaženo, kdo se bude podílet a jak. </a:t>
            </a:r>
            <a:endParaRPr lang="cs-CZ" dirty="0" smtClean="0"/>
          </a:p>
          <a:p>
            <a:endParaRPr lang="cs-CZ" dirty="0" smtClean="0"/>
          </a:p>
        </p:txBody>
      </p:sp>
      <p:sp>
        <p:nvSpPr>
          <p:cNvPr id="5" name="Zástupný symbol pro zápatí 4"/>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36489277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pPr lvl="0"/>
            <a:r>
              <a:rPr lang="cs-CZ" b="1" dirty="0"/>
              <a:t>Konzultační proces</a:t>
            </a:r>
            <a:endParaRPr lang="cs-CZ" b="1" dirty="0">
              <a:effectLst/>
            </a:endParaRPr>
          </a:p>
        </p:txBody>
      </p:sp>
      <p:sp>
        <p:nvSpPr>
          <p:cNvPr id="3" name="Zástupný symbol pro obsah 2"/>
          <p:cNvSpPr>
            <a:spLocks noGrp="1"/>
          </p:cNvSpPr>
          <p:nvPr>
            <p:ph idx="1"/>
          </p:nvPr>
        </p:nvSpPr>
        <p:spPr>
          <a:xfrm>
            <a:off x="821894" y="1493116"/>
            <a:ext cx="10515600" cy="4351338"/>
          </a:xfrm>
        </p:spPr>
        <p:txBody>
          <a:bodyPr>
            <a:noAutofit/>
          </a:bodyPr>
          <a:lstStyle/>
          <a:p>
            <a:pPr marL="457200" lvl="1" indent="0">
              <a:buNone/>
            </a:pPr>
            <a:endParaRPr lang="cs-CZ" b="1" dirty="0" smtClean="0"/>
          </a:p>
          <a:p>
            <a:r>
              <a:rPr lang="cs-CZ" dirty="0" smtClean="0"/>
              <a:t>Je </a:t>
            </a:r>
            <a:r>
              <a:rPr lang="cs-CZ" dirty="0"/>
              <a:t>vhodné, aby rozšiřování informací uvnitř realizačního týmu bylo formulováno jako jeden z průběžných úkolů, za který je jasně stanovená odpovědnost. </a:t>
            </a:r>
            <a:endParaRPr lang="cs-CZ" dirty="0" smtClean="0"/>
          </a:p>
          <a:p>
            <a:r>
              <a:rPr lang="cs-CZ" dirty="0" smtClean="0"/>
              <a:t>Komunikaci </a:t>
            </a:r>
            <a:r>
              <a:rPr lang="cs-CZ" dirty="0"/>
              <a:t>uvnitř týmu však nelze zužovat jen na zajištění toku informací. </a:t>
            </a:r>
            <a:endParaRPr lang="cs-CZ" dirty="0" smtClean="0"/>
          </a:p>
        </p:txBody>
      </p:sp>
      <p:sp>
        <p:nvSpPr>
          <p:cNvPr id="5" name="Zástupný symbol pro zápatí 4"/>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1449039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smtClean="0"/>
              <a:t>Komunikační plán</a:t>
            </a:r>
            <a:endParaRPr lang="cs-CZ" b="1" dirty="0"/>
          </a:p>
        </p:txBody>
      </p:sp>
      <p:sp>
        <p:nvSpPr>
          <p:cNvPr id="4" name="Obdélník 3"/>
          <p:cNvSpPr/>
          <p:nvPr/>
        </p:nvSpPr>
        <p:spPr>
          <a:xfrm>
            <a:off x="838200" y="1802117"/>
            <a:ext cx="10042236" cy="4431983"/>
          </a:xfrm>
          <a:prstGeom prst="rect">
            <a:avLst/>
          </a:prstGeom>
        </p:spPr>
        <p:txBody>
          <a:bodyPr wrap="square">
            <a:spAutoFit/>
          </a:bodyPr>
          <a:lstStyle/>
          <a:p>
            <a:r>
              <a:rPr lang="cs-CZ" sz="2400" b="1" dirty="0" smtClean="0"/>
              <a:t>Public relations</a:t>
            </a:r>
          </a:p>
          <a:p>
            <a:endParaRPr lang="cs-CZ" sz="2400" dirty="0"/>
          </a:p>
          <a:p>
            <a:r>
              <a:rPr lang="cs-CZ" sz="2400" dirty="0" smtClean="0"/>
              <a:t>Public </a:t>
            </a:r>
            <a:r>
              <a:rPr lang="cs-CZ" sz="2400" dirty="0"/>
              <a:t>relations v sobě zahrnuje prvky psychologie, politiky, ekonomiky, sociologie, avšak stojí mimo ně. </a:t>
            </a:r>
            <a:endParaRPr lang="cs-CZ" sz="2400" dirty="0" smtClean="0"/>
          </a:p>
          <a:p>
            <a:endParaRPr lang="cs-CZ" sz="2400" dirty="0"/>
          </a:p>
          <a:p>
            <a:r>
              <a:rPr lang="cs-CZ" sz="2400" dirty="0" smtClean="0"/>
              <a:t>Je </a:t>
            </a:r>
            <a:r>
              <a:rPr lang="cs-CZ" sz="2400" dirty="0"/>
              <a:t>jedinou společenskovědní disciplínou, která zkoumá podstatu toho, proč a jak budou masy lidí jednat a jak budou akceptovat své sociální prostředí, kam budou směřovat jejich reakce</a:t>
            </a:r>
            <a:r>
              <a:rPr lang="cs-CZ" sz="2400" dirty="0" smtClean="0"/>
              <a:t>.</a:t>
            </a:r>
          </a:p>
          <a:p>
            <a:endParaRPr lang="cs-CZ" sz="2400" dirty="0"/>
          </a:p>
          <a:p>
            <a:r>
              <a:rPr lang="cs-CZ" sz="2400" dirty="0" smtClean="0"/>
              <a:t>Cílem </a:t>
            </a:r>
            <a:r>
              <a:rPr lang="cs-CZ" sz="2400" dirty="0"/>
              <a:t>public relations není ovládání veřejnosti, ale pomoc organizacím a institucím v jejich chování tak, aby byly příznivě akceptovány.</a:t>
            </a:r>
          </a:p>
          <a:p>
            <a:r>
              <a:rPr lang="cs-CZ" dirty="0"/>
              <a:t> </a:t>
            </a:r>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4766985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pPr lvl="0"/>
            <a:r>
              <a:rPr lang="cs-CZ" b="1" dirty="0"/>
              <a:t>Konzultační proces</a:t>
            </a:r>
            <a:endParaRPr lang="cs-CZ" b="1" dirty="0">
              <a:effectLst/>
            </a:endParaRPr>
          </a:p>
        </p:txBody>
      </p:sp>
      <p:sp>
        <p:nvSpPr>
          <p:cNvPr id="3" name="Zástupný symbol pro obsah 2"/>
          <p:cNvSpPr>
            <a:spLocks noGrp="1"/>
          </p:cNvSpPr>
          <p:nvPr>
            <p:ph idx="1"/>
          </p:nvPr>
        </p:nvSpPr>
        <p:spPr>
          <a:xfrm>
            <a:off x="821894" y="1493116"/>
            <a:ext cx="10515600" cy="4351338"/>
          </a:xfrm>
        </p:spPr>
        <p:txBody>
          <a:bodyPr>
            <a:noAutofit/>
          </a:bodyPr>
          <a:lstStyle/>
          <a:p>
            <a:pPr marL="457200" lvl="1" indent="0">
              <a:buNone/>
            </a:pPr>
            <a:endParaRPr lang="cs-CZ" b="1" dirty="0" smtClean="0"/>
          </a:p>
          <a:p>
            <a:r>
              <a:rPr lang="cs-CZ" dirty="0" smtClean="0"/>
              <a:t>Kromě dále uvedených aktivit konzultačního procesu můžeme využít</a:t>
            </a:r>
          </a:p>
          <a:p>
            <a:endParaRPr lang="cs-CZ" dirty="0"/>
          </a:p>
          <a:p>
            <a:r>
              <a:rPr lang="cs-CZ" dirty="0" smtClean="0"/>
              <a:t>Internet – připomínkovací formulář</a:t>
            </a:r>
          </a:p>
          <a:p>
            <a:endParaRPr lang="cs-CZ" dirty="0"/>
          </a:p>
          <a:p>
            <a:pPr marL="0" indent="0">
              <a:buNone/>
            </a:pPr>
            <a:endParaRPr lang="cs-CZ" dirty="0" smtClean="0"/>
          </a:p>
        </p:txBody>
      </p:sp>
      <p:sp>
        <p:nvSpPr>
          <p:cNvPr id="5" name="Zástupný symbol pro zápatí 4"/>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22896607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smtClean="0"/>
              <a:t>Konzultační proces</a:t>
            </a:r>
            <a:endParaRPr lang="cs-CZ" b="1" dirty="0"/>
          </a:p>
        </p:txBody>
      </p:sp>
      <p:sp>
        <p:nvSpPr>
          <p:cNvPr id="4" name="Obdélník 3"/>
          <p:cNvSpPr/>
          <p:nvPr/>
        </p:nvSpPr>
        <p:spPr>
          <a:xfrm>
            <a:off x="838200" y="1468975"/>
            <a:ext cx="10042236" cy="4801314"/>
          </a:xfrm>
          <a:prstGeom prst="rect">
            <a:avLst/>
          </a:prstGeom>
        </p:spPr>
        <p:txBody>
          <a:bodyPr wrap="square">
            <a:spAutoFit/>
          </a:bodyPr>
          <a:lstStyle/>
          <a:p>
            <a:r>
              <a:rPr lang="cs-CZ" sz="2800" dirty="0"/>
              <a:t> M</a:t>
            </a:r>
            <a:r>
              <a:rPr lang="cs-CZ" sz="2800" dirty="0" smtClean="0"/>
              <a:t>ožné formy vedení konzultačního procesu</a:t>
            </a:r>
          </a:p>
          <a:p>
            <a:endParaRPr lang="cs-CZ" sz="2000" dirty="0"/>
          </a:p>
          <a:p>
            <a:r>
              <a:rPr lang="cs-CZ" sz="2400" dirty="0"/>
              <a:t>Veřejné slyšení</a:t>
            </a:r>
          </a:p>
          <a:p>
            <a:r>
              <a:rPr lang="cs-CZ" sz="2400" dirty="0"/>
              <a:t>Veřejné projednání</a:t>
            </a:r>
          </a:p>
          <a:p>
            <a:r>
              <a:rPr lang="cs-CZ" sz="2400" dirty="0"/>
              <a:t>Veřejné projednání s programem</a:t>
            </a:r>
          </a:p>
          <a:p>
            <a:r>
              <a:rPr lang="cs-CZ" sz="2400" dirty="0"/>
              <a:t>Veřejné fórum</a:t>
            </a:r>
          </a:p>
          <a:p>
            <a:r>
              <a:rPr lang="cs-CZ" sz="2400" dirty="0"/>
              <a:t>Kulaté </a:t>
            </a:r>
            <a:r>
              <a:rPr lang="cs-CZ" sz="2400" dirty="0" smtClean="0"/>
              <a:t>stoly</a:t>
            </a:r>
          </a:p>
          <a:p>
            <a:r>
              <a:rPr lang="cs-CZ" sz="2400" dirty="0"/>
              <a:t>Workshopy</a:t>
            </a:r>
          </a:p>
          <a:p>
            <a:r>
              <a:rPr lang="cs-CZ" sz="2400" dirty="0"/>
              <a:t>Plánovací víkend (plánování pod širým nebem)</a:t>
            </a:r>
          </a:p>
          <a:p>
            <a:r>
              <a:rPr lang="cs-CZ" sz="2400" dirty="0"/>
              <a:t>Open </a:t>
            </a:r>
            <a:r>
              <a:rPr lang="cs-CZ" sz="2400" dirty="0" err="1"/>
              <a:t>space</a:t>
            </a:r>
            <a:endParaRPr lang="cs-CZ" sz="2400" dirty="0"/>
          </a:p>
          <a:p>
            <a:r>
              <a:rPr lang="cs-CZ" sz="2400" dirty="0"/>
              <a:t>Tematická kavárna</a:t>
            </a:r>
          </a:p>
          <a:p>
            <a:endParaRPr lang="cs-CZ" sz="2400" b="1" dirty="0"/>
          </a:p>
          <a:p>
            <a:pPr marL="285750" indent="-285750">
              <a:buFont typeface="Arial" panose="020B0604020202020204" pitchFamily="34" charset="0"/>
              <a:buChar char="•"/>
            </a:pPr>
            <a:endParaRPr lang="cs-CZ"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202673376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110836"/>
            <a:ext cx="9692935" cy="6858000"/>
          </a:xfrm>
          <a:prstGeom prst="rect">
            <a:avLst/>
          </a:prstGeom>
        </p:spPr>
      </p:pic>
      <p:sp>
        <p:nvSpPr>
          <p:cNvPr id="2" name="Nadpis 1"/>
          <p:cNvSpPr>
            <a:spLocks noGrp="1"/>
          </p:cNvSpPr>
          <p:nvPr>
            <p:ph type="title"/>
          </p:nvPr>
        </p:nvSpPr>
        <p:spPr/>
        <p:txBody>
          <a:bodyPr/>
          <a:lstStyle/>
          <a:p>
            <a:r>
              <a:rPr lang="cs-CZ" b="1" dirty="0" smtClean="0"/>
              <a:t>Veřejné projednání</a:t>
            </a:r>
            <a:endParaRPr lang="cs-CZ" b="1" dirty="0"/>
          </a:p>
        </p:txBody>
      </p:sp>
      <p:sp>
        <p:nvSpPr>
          <p:cNvPr id="4" name="Obdélník 3"/>
          <p:cNvSpPr/>
          <p:nvPr/>
        </p:nvSpPr>
        <p:spPr>
          <a:xfrm>
            <a:off x="925175" y="1182648"/>
            <a:ext cx="10042236" cy="4167295"/>
          </a:xfrm>
          <a:prstGeom prst="rect">
            <a:avLst/>
          </a:prstGeom>
        </p:spPr>
        <p:txBody>
          <a:bodyPr wrap="square">
            <a:spAutoFit/>
          </a:bodyPr>
          <a:lstStyle/>
          <a:p>
            <a:r>
              <a:rPr lang="cs-CZ" sz="2800" dirty="0"/>
              <a:t> </a:t>
            </a:r>
            <a:endParaRPr lang="cs-CZ" sz="2800" dirty="0" smtClean="0"/>
          </a:p>
          <a:p>
            <a:r>
              <a:rPr lang="cs-CZ" sz="2800" dirty="0" smtClean="0"/>
              <a:t>Veřejné projednání</a:t>
            </a:r>
            <a:endParaRPr lang="cs-CZ" sz="2800" dirty="0"/>
          </a:p>
          <a:p>
            <a:r>
              <a:rPr lang="cs-CZ" dirty="0"/>
              <a:t> </a:t>
            </a:r>
          </a:p>
          <a:p>
            <a:pPr marL="419100" indent="-419100">
              <a:lnSpc>
                <a:spcPct val="80000"/>
              </a:lnSpc>
            </a:pPr>
            <a:r>
              <a:rPr lang="cs-CZ" altLang="cs-CZ" sz="2400" dirty="0"/>
              <a:t>Na „panelu“ jsou představitelé </a:t>
            </a:r>
            <a:r>
              <a:rPr lang="cs-CZ" altLang="cs-CZ" sz="2400" dirty="0" smtClean="0"/>
              <a:t>MAP (zástupci zřizovatelů, škol, neformální vzdělavatelé) </a:t>
            </a:r>
            <a:r>
              <a:rPr lang="cs-CZ" altLang="cs-CZ" sz="2400" dirty="0"/>
              <a:t>kteří </a:t>
            </a:r>
            <a:r>
              <a:rPr lang="cs-CZ" altLang="cs-CZ" sz="2400" dirty="0" smtClean="0"/>
              <a:t>představí dosavadní výstupy. </a:t>
            </a:r>
          </a:p>
          <a:p>
            <a:pPr marL="419100" indent="-419100">
              <a:lnSpc>
                <a:spcPct val="80000"/>
              </a:lnSpc>
            </a:pPr>
            <a:endParaRPr lang="cs-CZ" sz="2400" dirty="0"/>
          </a:p>
          <a:p>
            <a:pPr marL="419100" indent="-419100">
              <a:lnSpc>
                <a:spcPct val="80000"/>
              </a:lnSpc>
            </a:pPr>
            <a:r>
              <a:rPr lang="cs-CZ" sz="2400" dirty="0" smtClean="0"/>
              <a:t>Tato forma neočekává příliš zpětnou vazbu od účastníků. Nicméně po veřejném projednání mohou následovat další kroky, např. umožnění připomínek prostřednictvím internetu. </a:t>
            </a:r>
          </a:p>
          <a:p>
            <a:pPr marL="419100" indent="-419100">
              <a:lnSpc>
                <a:spcPct val="80000"/>
              </a:lnSpc>
            </a:pPr>
            <a:endParaRPr lang="cs-CZ" sz="2400" dirty="0"/>
          </a:p>
          <a:p>
            <a:pPr marL="419100" indent="-419100">
              <a:lnSpc>
                <a:spcPct val="80000"/>
              </a:lnSpc>
            </a:pPr>
            <a:r>
              <a:rPr lang="cs-CZ" sz="2400" dirty="0" smtClean="0"/>
              <a:t>Materiály jsou zpracovány do PDF, umístěny na internet a prostřednictvím jednoduchého formuláře mohou lidé </a:t>
            </a:r>
            <a:r>
              <a:rPr lang="cs-CZ" sz="2400" smtClean="0"/>
              <a:t>zasílat připomínky. </a:t>
            </a:r>
            <a:endParaRPr lang="cs-CZ" dirty="0"/>
          </a:p>
          <a:p>
            <a:endParaRPr lang="cs-CZ"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16807939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44036" name="Rectangle 2"/>
          <p:cNvSpPr>
            <a:spLocks noGrp="1" noChangeArrowheads="1"/>
          </p:cNvSpPr>
          <p:nvPr>
            <p:ph type="title"/>
          </p:nvPr>
        </p:nvSpPr>
        <p:spPr/>
        <p:txBody>
          <a:bodyPr/>
          <a:lstStyle/>
          <a:p>
            <a:pPr eaLnBrk="1" hangingPunct="1"/>
            <a:r>
              <a:rPr lang="cs-CZ" altLang="cs-CZ" sz="4000" b="1" dirty="0" smtClean="0"/>
              <a:t>Veřejné projednání s programem</a:t>
            </a:r>
            <a:endParaRPr lang="cs-CZ" altLang="cs-CZ" sz="4000" b="1" dirty="0"/>
          </a:p>
        </p:txBody>
      </p:sp>
      <p:sp>
        <p:nvSpPr>
          <p:cNvPr id="44037" name="Rectangle 3"/>
          <p:cNvSpPr>
            <a:spLocks noGrp="1" noChangeArrowheads="1"/>
          </p:cNvSpPr>
          <p:nvPr>
            <p:ph sz="quarter" idx="1"/>
          </p:nvPr>
        </p:nvSpPr>
        <p:spPr/>
        <p:txBody>
          <a:bodyPr>
            <a:normAutofit lnSpcReduction="10000"/>
          </a:bodyPr>
          <a:lstStyle/>
          <a:p>
            <a:pPr marL="0" indent="0">
              <a:buNone/>
            </a:pPr>
            <a:endParaRPr lang="cs-CZ" altLang="cs-CZ" b="1" dirty="0"/>
          </a:p>
          <a:p>
            <a:pPr eaLnBrk="1" hangingPunct="1"/>
            <a:r>
              <a:rPr lang="cs-CZ" altLang="cs-CZ" b="1" dirty="0"/>
              <a:t>Veřejné projednání s programem</a:t>
            </a:r>
          </a:p>
          <a:p>
            <a:pPr eaLnBrk="1" hangingPunct="1"/>
            <a:r>
              <a:rPr lang="cs-CZ" altLang="cs-CZ" dirty="0"/>
              <a:t>Informujeme veřejnost o tom, co se v obci děje</a:t>
            </a:r>
          </a:p>
          <a:p>
            <a:pPr eaLnBrk="1" hangingPunct="1"/>
            <a:r>
              <a:rPr lang="cs-CZ" altLang="cs-CZ" dirty="0"/>
              <a:t>Venkovní akce</a:t>
            </a:r>
          </a:p>
          <a:p>
            <a:pPr eaLnBrk="1" hangingPunct="1"/>
            <a:r>
              <a:rPr lang="cs-CZ" altLang="cs-CZ" dirty="0"/>
              <a:t>Program pro všechny cílové skupiny</a:t>
            </a:r>
          </a:p>
          <a:p>
            <a:pPr eaLnBrk="1" hangingPunct="1"/>
            <a:r>
              <a:rPr lang="cs-CZ" altLang="cs-CZ" dirty="0"/>
              <a:t>Využití i pro připomínkování procesů</a:t>
            </a:r>
          </a:p>
          <a:p>
            <a:pPr eaLnBrk="1" hangingPunct="1"/>
            <a:r>
              <a:rPr lang="cs-CZ" altLang="cs-CZ" dirty="0"/>
              <a:t>Vaše role – organizační</a:t>
            </a:r>
          </a:p>
          <a:p>
            <a:pPr eaLnBrk="1" hangingPunct="1"/>
            <a:r>
              <a:rPr lang="cs-CZ" altLang="cs-CZ" dirty="0"/>
              <a:t>Moderátor – najatý </a:t>
            </a:r>
          </a:p>
          <a:p>
            <a:pPr eaLnBrk="1" hangingPunct="1"/>
            <a:r>
              <a:rPr lang="cs-CZ" altLang="cs-CZ" dirty="0"/>
              <a:t>Účast všech zodpovědných</a:t>
            </a:r>
          </a:p>
        </p:txBody>
      </p:sp>
      <p:sp>
        <p:nvSpPr>
          <p:cNvPr id="8" name="Obdélník 7"/>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2" name="Zástupný symbol pro zápatí 1"/>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408875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532" y="99030"/>
            <a:ext cx="9692935" cy="6858000"/>
          </a:xfrm>
          <a:prstGeom prst="rect">
            <a:avLst/>
          </a:prstGeom>
        </p:spPr>
      </p:pic>
      <p:sp>
        <p:nvSpPr>
          <p:cNvPr id="44036" name="Rectangle 2"/>
          <p:cNvSpPr>
            <a:spLocks noGrp="1" noChangeArrowheads="1"/>
          </p:cNvSpPr>
          <p:nvPr>
            <p:ph type="title"/>
          </p:nvPr>
        </p:nvSpPr>
        <p:spPr/>
        <p:txBody>
          <a:bodyPr/>
          <a:lstStyle/>
          <a:p>
            <a:pPr eaLnBrk="1" hangingPunct="1"/>
            <a:r>
              <a:rPr lang="cs-CZ" altLang="cs-CZ" sz="4000" b="1" dirty="0" smtClean="0"/>
              <a:t>Jak komunikovat</a:t>
            </a:r>
            <a:endParaRPr lang="cs-CZ" altLang="cs-CZ" sz="4000" b="1" dirty="0"/>
          </a:p>
        </p:txBody>
      </p:sp>
      <p:sp>
        <p:nvSpPr>
          <p:cNvPr id="44037" name="Rectangle 3"/>
          <p:cNvSpPr>
            <a:spLocks noGrp="1" noChangeArrowheads="1"/>
          </p:cNvSpPr>
          <p:nvPr>
            <p:ph sz="quarter" idx="1"/>
          </p:nvPr>
        </p:nvSpPr>
        <p:spPr>
          <a:xfrm>
            <a:off x="838199" y="1689142"/>
            <a:ext cx="10515600" cy="4351338"/>
          </a:xfrm>
        </p:spPr>
        <p:txBody>
          <a:bodyPr>
            <a:normAutofit lnSpcReduction="10000"/>
          </a:bodyPr>
          <a:lstStyle/>
          <a:p>
            <a:pPr marL="0" indent="0">
              <a:buNone/>
            </a:pPr>
            <a:endParaRPr lang="cs-CZ" altLang="cs-CZ" b="1" dirty="0"/>
          </a:p>
          <a:p>
            <a:pPr eaLnBrk="1" hangingPunct="1"/>
            <a:r>
              <a:rPr lang="cs-CZ" altLang="cs-CZ" b="1" dirty="0"/>
              <a:t>Veřejné projednání s programem</a:t>
            </a:r>
          </a:p>
          <a:p>
            <a:pPr eaLnBrk="1" hangingPunct="1"/>
            <a:r>
              <a:rPr lang="cs-CZ" altLang="cs-CZ" dirty="0"/>
              <a:t>Informujeme veřejnost o tom, co se v obci děje</a:t>
            </a:r>
          </a:p>
          <a:p>
            <a:pPr eaLnBrk="1" hangingPunct="1"/>
            <a:r>
              <a:rPr lang="cs-CZ" altLang="cs-CZ" dirty="0"/>
              <a:t>Venkovní akce</a:t>
            </a:r>
          </a:p>
          <a:p>
            <a:pPr eaLnBrk="1" hangingPunct="1"/>
            <a:r>
              <a:rPr lang="cs-CZ" altLang="cs-CZ" dirty="0"/>
              <a:t>Program pro všechny cílové skupiny</a:t>
            </a:r>
          </a:p>
          <a:p>
            <a:pPr eaLnBrk="1" hangingPunct="1"/>
            <a:r>
              <a:rPr lang="cs-CZ" altLang="cs-CZ" dirty="0"/>
              <a:t>Využití i pro připomínkování procesů</a:t>
            </a:r>
          </a:p>
          <a:p>
            <a:pPr eaLnBrk="1" hangingPunct="1"/>
            <a:r>
              <a:rPr lang="cs-CZ" altLang="cs-CZ" dirty="0"/>
              <a:t>Vaše role – organizační</a:t>
            </a:r>
          </a:p>
          <a:p>
            <a:pPr eaLnBrk="1" hangingPunct="1"/>
            <a:r>
              <a:rPr lang="cs-CZ" altLang="cs-CZ" dirty="0"/>
              <a:t>Moderátor – najatý </a:t>
            </a:r>
          </a:p>
          <a:p>
            <a:pPr eaLnBrk="1" hangingPunct="1"/>
            <a:r>
              <a:rPr lang="cs-CZ" altLang="cs-CZ" dirty="0"/>
              <a:t>Účast všech zodpovědných</a:t>
            </a:r>
          </a:p>
        </p:txBody>
      </p:sp>
      <p:sp>
        <p:nvSpPr>
          <p:cNvPr id="8" name="Obdélník 7"/>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2" name="Zástupný symbol pro zápatí 1"/>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101767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44036" name="Rectangle 2"/>
          <p:cNvSpPr>
            <a:spLocks noGrp="1" noChangeArrowheads="1"/>
          </p:cNvSpPr>
          <p:nvPr>
            <p:ph type="title"/>
          </p:nvPr>
        </p:nvSpPr>
        <p:spPr/>
        <p:txBody>
          <a:bodyPr/>
          <a:lstStyle/>
          <a:p>
            <a:pPr eaLnBrk="1" hangingPunct="1"/>
            <a:r>
              <a:rPr lang="cs-CZ" altLang="cs-CZ" sz="4000" b="1" dirty="0" smtClean="0"/>
              <a:t>Veřejné projednání s programem</a:t>
            </a:r>
            <a:endParaRPr lang="cs-CZ" altLang="cs-CZ" sz="4000" b="1" dirty="0"/>
          </a:p>
        </p:txBody>
      </p:sp>
      <p:sp>
        <p:nvSpPr>
          <p:cNvPr id="44037" name="Rectangle 3"/>
          <p:cNvSpPr>
            <a:spLocks noGrp="1" noChangeArrowheads="1"/>
          </p:cNvSpPr>
          <p:nvPr>
            <p:ph sz="quarter" idx="1"/>
          </p:nvPr>
        </p:nvSpPr>
        <p:spPr/>
        <p:txBody>
          <a:bodyPr>
            <a:normAutofit lnSpcReduction="10000"/>
          </a:bodyPr>
          <a:lstStyle/>
          <a:p>
            <a:pPr marL="0" indent="0">
              <a:buNone/>
            </a:pPr>
            <a:endParaRPr lang="cs-CZ" altLang="cs-CZ" b="1" dirty="0"/>
          </a:p>
          <a:p>
            <a:r>
              <a:rPr lang="cs-CZ" dirty="0"/>
              <a:t>Veřejné projednání s programem je velmi účinnou formou veřejného projednání. Jedná se v podstatě o happening. Součástí je doprovodný program, který je určen pro všechny věkové kategorie. </a:t>
            </a:r>
            <a:endParaRPr lang="cs-CZ" dirty="0" smtClean="0"/>
          </a:p>
          <a:p>
            <a:r>
              <a:rPr lang="cs-CZ" dirty="0" smtClean="0"/>
              <a:t>Vystoupení </a:t>
            </a:r>
            <a:r>
              <a:rPr lang="cs-CZ" dirty="0"/>
              <a:t>žáků ZUŠ, Domu dětí a mládeže, mladých hudebních skupin, ukázka práce PČR apod. </a:t>
            </a:r>
          </a:p>
          <a:p>
            <a:r>
              <a:rPr lang="cs-CZ" dirty="0"/>
              <a:t>Na panelech jsou vystaveny jednotlivé náměty dle pracovních skupin. </a:t>
            </a:r>
            <a:endParaRPr lang="cs-CZ" dirty="0" smtClean="0"/>
          </a:p>
          <a:p>
            <a:r>
              <a:rPr lang="cs-CZ" dirty="0" smtClean="0"/>
              <a:t>U </a:t>
            </a:r>
            <a:r>
              <a:rPr lang="cs-CZ" dirty="0"/>
              <a:t>každého panelu je zodpovědný garant za danou oblast, který může odpovídat na otázky veřejnosti. Jsou rovněž zaznamenávány náměty. K dispozici je krátké shrnutí plánu. </a:t>
            </a:r>
          </a:p>
        </p:txBody>
      </p:sp>
      <p:sp>
        <p:nvSpPr>
          <p:cNvPr id="8" name="Obdélník 7"/>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2" name="Zástupný symbol pro zápatí 1"/>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2986472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44036" name="Rectangle 2"/>
          <p:cNvSpPr>
            <a:spLocks noGrp="1" noChangeArrowheads="1"/>
          </p:cNvSpPr>
          <p:nvPr>
            <p:ph type="title"/>
          </p:nvPr>
        </p:nvSpPr>
        <p:spPr/>
        <p:txBody>
          <a:bodyPr/>
          <a:lstStyle/>
          <a:p>
            <a:pPr eaLnBrk="1" hangingPunct="1"/>
            <a:r>
              <a:rPr lang="cs-CZ" altLang="cs-CZ" sz="4000" b="1" dirty="0" smtClean="0"/>
              <a:t>Jak komunikovat</a:t>
            </a:r>
            <a:endParaRPr lang="cs-CZ" altLang="cs-CZ" sz="4000" b="1" dirty="0"/>
          </a:p>
        </p:txBody>
      </p:sp>
      <p:sp>
        <p:nvSpPr>
          <p:cNvPr id="44037" name="Rectangle 3"/>
          <p:cNvSpPr>
            <a:spLocks noGrp="1" noChangeArrowheads="1"/>
          </p:cNvSpPr>
          <p:nvPr>
            <p:ph sz="quarter" idx="1"/>
          </p:nvPr>
        </p:nvSpPr>
        <p:spPr/>
        <p:txBody>
          <a:bodyPr>
            <a:normAutofit/>
          </a:bodyPr>
          <a:lstStyle/>
          <a:p>
            <a:pPr marL="0" indent="0">
              <a:buNone/>
            </a:pPr>
            <a:endParaRPr lang="cs-CZ" altLang="cs-CZ" b="1" dirty="0"/>
          </a:p>
          <a:p>
            <a:r>
              <a:rPr lang="cs-CZ" dirty="0"/>
              <a:t>Výhody:</a:t>
            </a:r>
          </a:p>
          <a:p>
            <a:r>
              <a:rPr lang="cs-CZ" dirty="0"/>
              <a:t>Velmi účinná forma pro informování veřejnosti o tom, že se „něco děje“. Získání názorů na jednom místě v krátkém čase.</a:t>
            </a:r>
          </a:p>
          <a:p>
            <a:r>
              <a:rPr lang="cs-CZ" dirty="0"/>
              <a:t>Nevýhody:</a:t>
            </a:r>
          </a:p>
          <a:p>
            <a:r>
              <a:rPr lang="cs-CZ" dirty="0"/>
              <a:t>I lidé budou brát tuto akci spíše jako hru. Připravte se na to. Nezbytné je mít připravenu i mokrou variantu s ohledem na počasí. </a:t>
            </a:r>
          </a:p>
          <a:p>
            <a:r>
              <a:rPr lang="cs-CZ" dirty="0"/>
              <a:t>Doporučení</a:t>
            </a:r>
          </a:p>
          <a:p>
            <a:r>
              <a:rPr lang="cs-CZ" dirty="0"/>
              <a:t>Nezapomeňte na dostatečnou prezentaci akce. </a:t>
            </a:r>
          </a:p>
        </p:txBody>
      </p:sp>
      <p:sp>
        <p:nvSpPr>
          <p:cNvPr id="8" name="Obdélník 7"/>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2" name="Zástupný symbol pro zápatí 1"/>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3893583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110836"/>
            <a:ext cx="9692935" cy="6858000"/>
          </a:xfrm>
          <a:prstGeom prst="rect">
            <a:avLst/>
          </a:prstGeom>
        </p:spPr>
      </p:pic>
      <p:sp>
        <p:nvSpPr>
          <p:cNvPr id="2" name="Nadpis 1"/>
          <p:cNvSpPr>
            <a:spLocks noGrp="1"/>
          </p:cNvSpPr>
          <p:nvPr>
            <p:ph type="title"/>
          </p:nvPr>
        </p:nvSpPr>
        <p:spPr/>
        <p:txBody>
          <a:bodyPr/>
          <a:lstStyle/>
          <a:p>
            <a:r>
              <a:rPr lang="cs-CZ" b="1" dirty="0" smtClean="0"/>
              <a:t>Kulatý stůl</a:t>
            </a:r>
            <a:endParaRPr lang="cs-CZ" b="1" dirty="0"/>
          </a:p>
        </p:txBody>
      </p:sp>
      <p:sp>
        <p:nvSpPr>
          <p:cNvPr id="4" name="Obdélník 3"/>
          <p:cNvSpPr/>
          <p:nvPr/>
        </p:nvSpPr>
        <p:spPr>
          <a:xfrm>
            <a:off x="925175" y="1182648"/>
            <a:ext cx="10042236" cy="4592026"/>
          </a:xfrm>
          <a:prstGeom prst="rect">
            <a:avLst/>
          </a:prstGeom>
        </p:spPr>
        <p:txBody>
          <a:bodyPr wrap="square">
            <a:spAutoFit/>
          </a:bodyPr>
          <a:lstStyle/>
          <a:p>
            <a:r>
              <a:rPr lang="cs-CZ" sz="2800" dirty="0"/>
              <a:t> </a:t>
            </a:r>
            <a:endParaRPr lang="cs-CZ" sz="2800" dirty="0" smtClean="0"/>
          </a:p>
          <a:p>
            <a:pPr marL="419100" indent="-419100">
              <a:lnSpc>
                <a:spcPct val="80000"/>
              </a:lnSpc>
            </a:pPr>
            <a:endParaRPr lang="cs-CZ" altLang="cs-CZ" sz="2800" b="1" dirty="0"/>
          </a:p>
          <a:p>
            <a:pPr marL="419100" indent="-419100">
              <a:lnSpc>
                <a:spcPct val="80000"/>
              </a:lnSpc>
            </a:pPr>
            <a:r>
              <a:rPr lang="cs-CZ" altLang="cs-CZ" sz="2800" dirty="0"/>
              <a:t>Velmi záleží na tom, kdo kulatý stůl svolává, jaké autority jsou pozvány.</a:t>
            </a:r>
          </a:p>
          <a:p>
            <a:pPr marL="419100" indent="-419100">
              <a:lnSpc>
                <a:spcPct val="80000"/>
              </a:lnSpc>
            </a:pPr>
            <a:r>
              <a:rPr lang="cs-CZ" altLang="cs-CZ" sz="2800" dirty="0"/>
              <a:t>Velmi interaktivní forma zapojení veřejnosti a řadíme ji do třetího až čtvrtého stupně participačního procesu, neboť očekává aktivní diskuzi a výstupy všech jeho účastníků. </a:t>
            </a:r>
          </a:p>
          <a:p>
            <a:pPr marL="419100" indent="-419100">
              <a:lnSpc>
                <a:spcPct val="80000"/>
              </a:lnSpc>
            </a:pPr>
            <a:r>
              <a:rPr lang="cs-CZ" altLang="cs-CZ" sz="2800" dirty="0"/>
              <a:t>Kulatý stůl by měl nastavit parametry pro řešení problémů a ve většině případů není ojedinělý – velmi často se realizuje série kulatých stolů, v některých případech i s různými cílovými skupinami.</a:t>
            </a:r>
          </a:p>
          <a:p>
            <a:pPr marL="419100" indent="-419100">
              <a:lnSpc>
                <a:spcPct val="80000"/>
              </a:lnSpc>
            </a:pPr>
            <a:r>
              <a:rPr lang="cs-CZ" altLang="cs-CZ" sz="2800" dirty="0"/>
              <a:t>U kulatých stolů se uzavírají vzájemné dohody.</a:t>
            </a:r>
          </a:p>
          <a:p>
            <a:endParaRPr lang="cs-CZ"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134703573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110836"/>
            <a:ext cx="9692935" cy="6858000"/>
          </a:xfrm>
          <a:prstGeom prst="rect">
            <a:avLst/>
          </a:prstGeom>
        </p:spPr>
      </p:pic>
      <p:sp>
        <p:nvSpPr>
          <p:cNvPr id="2" name="Nadpis 1"/>
          <p:cNvSpPr>
            <a:spLocks noGrp="1"/>
          </p:cNvSpPr>
          <p:nvPr>
            <p:ph type="title"/>
          </p:nvPr>
        </p:nvSpPr>
        <p:spPr/>
        <p:txBody>
          <a:bodyPr/>
          <a:lstStyle/>
          <a:p>
            <a:r>
              <a:rPr lang="cs-CZ" altLang="cs-CZ" b="1" u="sng" dirty="0"/>
              <a:t>Kulatý stůl</a:t>
            </a:r>
            <a:r>
              <a:rPr lang="cs-CZ" altLang="cs-CZ" dirty="0"/>
              <a:t/>
            </a:r>
            <a:br>
              <a:rPr lang="cs-CZ" altLang="cs-CZ" dirty="0"/>
            </a:br>
            <a:endParaRPr lang="cs-CZ" b="1" dirty="0"/>
          </a:p>
        </p:txBody>
      </p:sp>
      <p:sp>
        <p:nvSpPr>
          <p:cNvPr id="4" name="Obdélník 3"/>
          <p:cNvSpPr/>
          <p:nvPr/>
        </p:nvSpPr>
        <p:spPr>
          <a:xfrm>
            <a:off x="925175" y="1182648"/>
            <a:ext cx="10042236" cy="4690515"/>
          </a:xfrm>
          <a:prstGeom prst="rect">
            <a:avLst/>
          </a:prstGeom>
        </p:spPr>
        <p:txBody>
          <a:bodyPr wrap="square">
            <a:spAutoFit/>
          </a:bodyPr>
          <a:lstStyle/>
          <a:p>
            <a:r>
              <a:rPr lang="cs-CZ" sz="2800" dirty="0"/>
              <a:t> </a:t>
            </a:r>
            <a:endParaRPr lang="cs-CZ" sz="2800" dirty="0" smtClean="0"/>
          </a:p>
          <a:p>
            <a:pPr marL="419100" indent="-419100">
              <a:lnSpc>
                <a:spcPct val="80000"/>
              </a:lnSpc>
            </a:pPr>
            <a:endParaRPr lang="cs-CZ" altLang="cs-CZ" sz="2800" b="1" dirty="0"/>
          </a:p>
          <a:p>
            <a:pPr marL="419100" indent="-419100">
              <a:lnSpc>
                <a:spcPct val="80000"/>
              </a:lnSpc>
            </a:pPr>
            <a:r>
              <a:rPr lang="cs-CZ" altLang="cs-CZ" sz="2400" dirty="0"/>
              <a:t>Počet osob na uzavřeném kulatém stole je max. 15 – při vyšším počtu se vytrácí interaktivita.</a:t>
            </a:r>
          </a:p>
          <a:p>
            <a:pPr marL="419100" indent="-419100">
              <a:lnSpc>
                <a:spcPct val="80000"/>
              </a:lnSpc>
            </a:pPr>
            <a:r>
              <a:rPr lang="cs-CZ" altLang="cs-CZ" sz="2400" dirty="0"/>
              <a:t>Kulatý stůl už musí vést zkušený moderátor či </a:t>
            </a:r>
            <a:r>
              <a:rPr lang="cs-CZ" altLang="cs-CZ" sz="2400" dirty="0" err="1"/>
              <a:t>facilitátor</a:t>
            </a:r>
            <a:r>
              <a:rPr lang="cs-CZ" altLang="cs-CZ" sz="2400" dirty="0"/>
              <a:t>.</a:t>
            </a:r>
          </a:p>
          <a:p>
            <a:pPr marL="419100" indent="-419100">
              <a:lnSpc>
                <a:spcPct val="80000"/>
              </a:lnSpc>
            </a:pPr>
            <a:r>
              <a:rPr lang="cs-CZ" altLang="cs-CZ" sz="2400" b="1" dirty="0"/>
              <a:t>Výhody</a:t>
            </a:r>
            <a:r>
              <a:rPr lang="cs-CZ" altLang="cs-CZ" sz="2400" dirty="0"/>
              <a:t>: velká interaktivita, finančně nenáročné, ve většině případů dojde k nějaké dohodě /i to, že nedojde k dohodě, je dohoda/.</a:t>
            </a:r>
          </a:p>
          <a:p>
            <a:pPr marL="419100" indent="-419100">
              <a:lnSpc>
                <a:spcPct val="80000"/>
              </a:lnSpc>
            </a:pPr>
            <a:r>
              <a:rPr lang="cs-CZ" altLang="cs-CZ" sz="2400" b="1" dirty="0"/>
              <a:t>Nevýhody</a:t>
            </a:r>
            <a:r>
              <a:rPr lang="cs-CZ" altLang="cs-CZ" sz="2400" dirty="0"/>
              <a:t>: náročné na organizaci /málokdy mají všichni, které byste na kulatém stole chtěli, čas právě v den, kdy se vám to hodí…/.</a:t>
            </a:r>
          </a:p>
          <a:p>
            <a:pPr marL="419100" indent="-419100">
              <a:lnSpc>
                <a:spcPct val="80000"/>
              </a:lnSpc>
            </a:pPr>
            <a:r>
              <a:rPr lang="cs-CZ" altLang="cs-CZ" sz="2400" dirty="0"/>
              <a:t>Délka trvání: max. 1,30 min.</a:t>
            </a:r>
          </a:p>
          <a:p>
            <a:pPr marL="419100" indent="-419100">
              <a:lnSpc>
                <a:spcPct val="80000"/>
              </a:lnSpc>
            </a:pPr>
            <a:r>
              <a:rPr lang="cs-CZ" altLang="cs-CZ" sz="2400" b="1" dirty="0"/>
              <a:t>Doporučení</a:t>
            </a:r>
          </a:p>
          <a:p>
            <a:pPr marL="419100" indent="-419100">
              <a:lnSpc>
                <a:spcPct val="80000"/>
              </a:lnSpc>
            </a:pPr>
            <a:r>
              <a:rPr lang="cs-CZ" altLang="cs-CZ" sz="2400" dirty="0"/>
              <a:t>Kulatý stůl použijte jako další stupeň zapojení veřejnosti, jako konkretizaci návrhů za přítomnosti odborníků. Kulatý stůl není pro první informování všech zúčastněných. Všichni by měli mít stejnou informační základnu.</a:t>
            </a:r>
          </a:p>
          <a:p>
            <a:endParaRPr lang="cs-CZ"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83161000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110836"/>
            <a:ext cx="9692935" cy="6858000"/>
          </a:xfrm>
          <a:prstGeom prst="rect">
            <a:avLst/>
          </a:prstGeom>
        </p:spPr>
      </p:pic>
      <p:sp>
        <p:nvSpPr>
          <p:cNvPr id="2" name="Nadpis 1"/>
          <p:cNvSpPr>
            <a:spLocks noGrp="1"/>
          </p:cNvSpPr>
          <p:nvPr>
            <p:ph type="title"/>
          </p:nvPr>
        </p:nvSpPr>
        <p:spPr/>
        <p:txBody>
          <a:bodyPr/>
          <a:lstStyle/>
          <a:p>
            <a:r>
              <a:rPr lang="cs-CZ" altLang="cs-CZ" b="1" dirty="0"/>
              <a:t>Kulatý stůl</a:t>
            </a:r>
            <a:endParaRPr lang="cs-CZ" b="1" dirty="0"/>
          </a:p>
        </p:txBody>
      </p:sp>
      <p:sp>
        <p:nvSpPr>
          <p:cNvPr id="4" name="Obdélník 3"/>
          <p:cNvSpPr/>
          <p:nvPr/>
        </p:nvSpPr>
        <p:spPr>
          <a:xfrm>
            <a:off x="1074882" y="1434635"/>
            <a:ext cx="10042236" cy="3490186"/>
          </a:xfrm>
          <a:prstGeom prst="rect">
            <a:avLst/>
          </a:prstGeom>
        </p:spPr>
        <p:txBody>
          <a:bodyPr wrap="square">
            <a:spAutoFit/>
          </a:bodyPr>
          <a:lstStyle/>
          <a:p>
            <a:pPr>
              <a:lnSpc>
                <a:spcPct val="80000"/>
              </a:lnSpc>
            </a:pPr>
            <a:endParaRPr lang="cs-CZ" altLang="cs-CZ" sz="2800" dirty="0"/>
          </a:p>
          <a:p>
            <a:pPr marL="419100" indent="-419100" algn="just">
              <a:lnSpc>
                <a:spcPct val="80000"/>
              </a:lnSpc>
            </a:pPr>
            <a:endParaRPr lang="cs-CZ" altLang="cs-CZ" sz="2800" b="1" u="sng" dirty="0" smtClean="0"/>
          </a:p>
          <a:p>
            <a:pPr marL="457200" indent="-457200">
              <a:lnSpc>
                <a:spcPct val="80000"/>
              </a:lnSpc>
              <a:buFont typeface="Arial" panose="020B0604020202020204" pitchFamily="34" charset="0"/>
              <a:buChar char="•"/>
            </a:pPr>
            <a:r>
              <a:rPr lang="cs-CZ" altLang="cs-CZ" sz="2800" b="1" dirty="0" smtClean="0"/>
              <a:t>Doporučení</a:t>
            </a:r>
            <a:endParaRPr lang="cs-CZ" altLang="cs-CZ" sz="2800" b="1" dirty="0"/>
          </a:p>
          <a:p>
            <a:pPr marL="457200" indent="-457200">
              <a:lnSpc>
                <a:spcPct val="80000"/>
              </a:lnSpc>
              <a:buFont typeface="Arial" panose="020B0604020202020204" pitchFamily="34" charset="0"/>
              <a:buChar char="•"/>
            </a:pPr>
            <a:r>
              <a:rPr lang="cs-CZ" altLang="cs-CZ" sz="2800" dirty="0"/>
              <a:t>Kulatý stůl použijte jako další stupeň zapojení veřejnosti, jako konkretizaci návrhů za přítomnosti odborníků. </a:t>
            </a:r>
            <a:endParaRPr lang="cs-CZ" altLang="cs-CZ" sz="2800" dirty="0" smtClean="0"/>
          </a:p>
          <a:p>
            <a:pPr marL="457200" indent="-457200">
              <a:lnSpc>
                <a:spcPct val="80000"/>
              </a:lnSpc>
              <a:buFont typeface="Arial" panose="020B0604020202020204" pitchFamily="34" charset="0"/>
              <a:buChar char="•"/>
            </a:pPr>
            <a:r>
              <a:rPr lang="cs-CZ" altLang="cs-CZ" sz="2800" dirty="0" smtClean="0"/>
              <a:t>Kulatý </a:t>
            </a:r>
            <a:r>
              <a:rPr lang="cs-CZ" altLang="cs-CZ" sz="2800" dirty="0"/>
              <a:t>stůl není pro první informování všech zúčastněných. </a:t>
            </a:r>
            <a:endParaRPr lang="cs-CZ" altLang="cs-CZ" sz="2800" dirty="0" smtClean="0"/>
          </a:p>
          <a:p>
            <a:pPr marL="457200" indent="-457200">
              <a:lnSpc>
                <a:spcPct val="80000"/>
              </a:lnSpc>
              <a:buFont typeface="Arial" panose="020B0604020202020204" pitchFamily="34" charset="0"/>
              <a:buChar char="•"/>
            </a:pPr>
            <a:r>
              <a:rPr lang="cs-CZ" altLang="cs-CZ" sz="2800" dirty="0" smtClean="0"/>
              <a:t>Všichni </a:t>
            </a:r>
            <a:r>
              <a:rPr lang="cs-CZ" altLang="cs-CZ" sz="2800" dirty="0"/>
              <a:t>by měli mít stejnou informační základnu.</a:t>
            </a:r>
          </a:p>
          <a:p>
            <a:pPr marL="457200" indent="-457200">
              <a:buFont typeface="Arial" panose="020B0604020202020204" pitchFamily="34" charset="0"/>
              <a:buChar char="•"/>
            </a:pPr>
            <a:endParaRPr lang="cs-CZ" altLang="cs-CZ" sz="3200" b="1" dirty="0"/>
          </a:p>
          <a:p>
            <a:pPr marL="457200" indent="-457200">
              <a:buFont typeface="Arial" panose="020B0604020202020204" pitchFamily="34" charset="0"/>
              <a:buChar char="•"/>
            </a:pPr>
            <a:endParaRPr lang="cs-CZ" altLang="cs-CZ" sz="3200"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8494062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a:t>Komunikační plán</a:t>
            </a:r>
          </a:p>
        </p:txBody>
      </p:sp>
      <p:sp>
        <p:nvSpPr>
          <p:cNvPr id="4" name="Obdélník 3"/>
          <p:cNvSpPr/>
          <p:nvPr/>
        </p:nvSpPr>
        <p:spPr>
          <a:xfrm>
            <a:off x="838200" y="1802117"/>
            <a:ext cx="10042236" cy="2862322"/>
          </a:xfrm>
          <a:prstGeom prst="rect">
            <a:avLst/>
          </a:prstGeom>
        </p:spPr>
        <p:txBody>
          <a:bodyPr wrap="square">
            <a:spAutoFit/>
          </a:bodyPr>
          <a:lstStyle/>
          <a:p>
            <a:r>
              <a:rPr lang="cs-CZ" dirty="0"/>
              <a:t> </a:t>
            </a:r>
          </a:p>
          <a:p>
            <a:r>
              <a:rPr lang="cs-CZ" dirty="0"/>
              <a:t>je třeba mít na zřeteli dva klíčové momenty:</a:t>
            </a:r>
          </a:p>
          <a:p>
            <a:r>
              <a:rPr lang="cs-CZ" dirty="0"/>
              <a:t> </a:t>
            </a:r>
          </a:p>
          <a:p>
            <a:pPr lvl="0"/>
            <a:r>
              <a:rPr lang="cs-CZ" dirty="0"/>
              <a:t>J</a:t>
            </a:r>
            <a:r>
              <a:rPr lang="cs-CZ" dirty="0" smtClean="0"/>
              <a:t>ednoduchost</a:t>
            </a:r>
            <a:r>
              <a:rPr lang="cs-CZ" dirty="0"/>
              <a:t>, přímost a stručnost</a:t>
            </a:r>
          </a:p>
          <a:p>
            <a:pPr lvl="0"/>
            <a:r>
              <a:rPr lang="cs-CZ" dirty="0" smtClean="0"/>
              <a:t>Používání</a:t>
            </a:r>
          </a:p>
          <a:p>
            <a:pPr lvl="0"/>
            <a:endParaRPr lang="cs-CZ" dirty="0"/>
          </a:p>
          <a:p>
            <a:r>
              <a:rPr lang="cs-CZ" dirty="0"/>
              <a:t>Mnoho kampaní ztroskotalo na tom, že byl problém předkládán příliš odborně a komplexně a veřejnost ani sdělovací prostředky </a:t>
            </a:r>
            <a:r>
              <a:rPr lang="cs-CZ" dirty="0" smtClean="0"/>
              <a:t>nebyly </a:t>
            </a:r>
            <a:r>
              <a:rPr lang="cs-CZ" dirty="0"/>
              <a:t>schopny jej pochopit a porozumět mu.</a:t>
            </a:r>
            <a:endParaRPr lang="cs-CZ" sz="2000" dirty="0"/>
          </a:p>
          <a:p>
            <a:r>
              <a:rPr lang="cs-CZ" dirty="0"/>
              <a:t>       </a:t>
            </a:r>
            <a:endParaRPr lang="cs-CZ" sz="2000" dirty="0"/>
          </a:p>
          <a:p>
            <a:pPr lvl="0"/>
            <a:endParaRPr lang="cs-CZ"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34297958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110836"/>
            <a:ext cx="9692935" cy="6858000"/>
          </a:xfrm>
          <a:prstGeom prst="rect">
            <a:avLst/>
          </a:prstGeom>
        </p:spPr>
      </p:pic>
      <p:sp>
        <p:nvSpPr>
          <p:cNvPr id="2" name="Nadpis 1"/>
          <p:cNvSpPr>
            <a:spLocks noGrp="1"/>
          </p:cNvSpPr>
          <p:nvPr>
            <p:ph type="title"/>
          </p:nvPr>
        </p:nvSpPr>
        <p:spPr/>
        <p:txBody>
          <a:bodyPr/>
          <a:lstStyle/>
          <a:p>
            <a:r>
              <a:rPr lang="cs-CZ" altLang="cs-CZ" b="1" dirty="0" smtClean="0"/>
              <a:t>Kulatý stůl</a:t>
            </a:r>
            <a:endParaRPr lang="cs-CZ" b="1" dirty="0"/>
          </a:p>
        </p:txBody>
      </p:sp>
      <p:sp>
        <p:nvSpPr>
          <p:cNvPr id="4" name="Obdélník 3"/>
          <p:cNvSpPr/>
          <p:nvPr/>
        </p:nvSpPr>
        <p:spPr>
          <a:xfrm>
            <a:off x="1074882" y="1434635"/>
            <a:ext cx="10042236" cy="4524315"/>
          </a:xfrm>
          <a:prstGeom prst="rect">
            <a:avLst/>
          </a:prstGeom>
        </p:spPr>
        <p:txBody>
          <a:bodyPr wrap="square">
            <a:spAutoFit/>
          </a:bodyPr>
          <a:lstStyle/>
          <a:p>
            <a:pPr marL="419100" indent="-419100">
              <a:lnSpc>
                <a:spcPct val="80000"/>
              </a:lnSpc>
            </a:pPr>
            <a:endParaRPr lang="cs-CZ" altLang="cs-CZ" sz="2800" b="1" dirty="0"/>
          </a:p>
          <a:p>
            <a:pPr marL="419100" indent="-419100">
              <a:lnSpc>
                <a:spcPct val="80000"/>
              </a:lnSpc>
            </a:pPr>
            <a:r>
              <a:rPr lang="cs-CZ" altLang="cs-CZ" sz="2800" b="1" dirty="0" smtClean="0"/>
              <a:t>Příklad postupu </a:t>
            </a:r>
          </a:p>
          <a:p>
            <a:pPr marL="419100" indent="-419100">
              <a:lnSpc>
                <a:spcPct val="80000"/>
              </a:lnSpc>
            </a:pPr>
            <a:endParaRPr lang="cs-CZ" altLang="cs-CZ" sz="2800" b="1" dirty="0"/>
          </a:p>
          <a:p>
            <a:pPr marL="419100" indent="-419100">
              <a:lnSpc>
                <a:spcPct val="80000"/>
              </a:lnSpc>
            </a:pPr>
            <a:r>
              <a:rPr lang="cs-CZ" altLang="cs-CZ" sz="2800" b="1" dirty="0"/>
              <a:t>30 dní před konáním</a:t>
            </a:r>
            <a:r>
              <a:rPr lang="cs-CZ" altLang="cs-CZ" sz="2800" dirty="0"/>
              <a:t> je již vybráno téma</a:t>
            </a:r>
          </a:p>
          <a:p>
            <a:pPr marL="457200" indent="-457200">
              <a:lnSpc>
                <a:spcPct val="80000"/>
              </a:lnSpc>
              <a:buFont typeface="Arial" panose="020B0604020202020204" pitchFamily="34" charset="0"/>
              <a:buChar char="•"/>
            </a:pPr>
            <a:r>
              <a:rPr lang="cs-CZ" altLang="cs-CZ" sz="2800" dirty="0"/>
              <a:t>Společná shoda na struktuře a počtu účastníků</a:t>
            </a:r>
          </a:p>
          <a:p>
            <a:pPr marL="457200" indent="-457200">
              <a:lnSpc>
                <a:spcPct val="80000"/>
              </a:lnSpc>
              <a:buFont typeface="Arial" panose="020B0604020202020204" pitchFamily="34" charset="0"/>
              <a:buChar char="•"/>
            </a:pPr>
            <a:r>
              <a:rPr lang="cs-CZ" altLang="cs-CZ" sz="2800" dirty="0"/>
              <a:t>Výběr a oslovení účastníků</a:t>
            </a:r>
          </a:p>
          <a:p>
            <a:pPr marL="457200" indent="-457200">
              <a:lnSpc>
                <a:spcPct val="80000"/>
              </a:lnSpc>
              <a:buFont typeface="Arial" panose="020B0604020202020204" pitchFamily="34" charset="0"/>
              <a:buChar char="•"/>
            </a:pPr>
            <a:r>
              <a:rPr lang="cs-CZ" altLang="cs-CZ" sz="2800" dirty="0"/>
              <a:t>Zajištění prostor pro konání</a:t>
            </a:r>
          </a:p>
          <a:p>
            <a:pPr marL="457200" indent="-457200">
              <a:lnSpc>
                <a:spcPct val="80000"/>
              </a:lnSpc>
              <a:buFont typeface="Arial" panose="020B0604020202020204" pitchFamily="34" charset="0"/>
              <a:buChar char="•"/>
            </a:pPr>
            <a:r>
              <a:rPr lang="cs-CZ" altLang="cs-CZ" sz="2800" dirty="0"/>
              <a:t>Zajištění pozvánek</a:t>
            </a:r>
          </a:p>
          <a:p>
            <a:pPr marL="457200" indent="-457200">
              <a:lnSpc>
                <a:spcPct val="80000"/>
              </a:lnSpc>
              <a:buFont typeface="Arial" panose="020B0604020202020204" pitchFamily="34" charset="0"/>
              <a:buChar char="•"/>
            </a:pPr>
            <a:r>
              <a:rPr lang="cs-CZ" altLang="cs-CZ" sz="2800" dirty="0"/>
              <a:t>Oslovení moderátora</a:t>
            </a:r>
          </a:p>
          <a:p>
            <a:pPr marL="457200" indent="-457200">
              <a:lnSpc>
                <a:spcPct val="80000"/>
              </a:lnSpc>
              <a:buFont typeface="Arial" panose="020B0604020202020204" pitchFamily="34" charset="0"/>
              <a:buChar char="•"/>
            </a:pPr>
            <a:r>
              <a:rPr lang="cs-CZ" altLang="cs-CZ" sz="2800" dirty="0"/>
              <a:t>Příprava tiskových výstupů</a:t>
            </a:r>
          </a:p>
          <a:p>
            <a:pPr marL="457200" indent="-457200">
              <a:buFont typeface="Arial" panose="020B0604020202020204" pitchFamily="34" charset="0"/>
              <a:buChar char="•"/>
            </a:pPr>
            <a:endParaRPr lang="cs-CZ" altLang="cs-CZ" sz="3200" b="1" dirty="0"/>
          </a:p>
          <a:p>
            <a:pPr marL="457200" indent="-457200">
              <a:buFont typeface="Arial" panose="020B0604020202020204" pitchFamily="34" charset="0"/>
              <a:buChar char="•"/>
            </a:pPr>
            <a:endParaRPr lang="cs-CZ" altLang="cs-CZ" sz="3200"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193494794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110836"/>
            <a:ext cx="9692935" cy="6858000"/>
          </a:xfrm>
          <a:prstGeom prst="rect">
            <a:avLst/>
          </a:prstGeom>
        </p:spPr>
      </p:pic>
      <p:sp>
        <p:nvSpPr>
          <p:cNvPr id="2" name="Nadpis 1"/>
          <p:cNvSpPr>
            <a:spLocks noGrp="1"/>
          </p:cNvSpPr>
          <p:nvPr>
            <p:ph type="title"/>
          </p:nvPr>
        </p:nvSpPr>
        <p:spPr/>
        <p:txBody>
          <a:bodyPr/>
          <a:lstStyle/>
          <a:p>
            <a:r>
              <a:rPr lang="cs-CZ" altLang="cs-CZ" b="1" dirty="0" smtClean="0"/>
              <a:t>Kulatý stůl</a:t>
            </a:r>
            <a:endParaRPr lang="cs-CZ" b="1" dirty="0"/>
          </a:p>
        </p:txBody>
      </p:sp>
      <p:sp>
        <p:nvSpPr>
          <p:cNvPr id="4" name="Obdélník 3"/>
          <p:cNvSpPr/>
          <p:nvPr/>
        </p:nvSpPr>
        <p:spPr>
          <a:xfrm>
            <a:off x="1074882" y="1434635"/>
            <a:ext cx="10042236" cy="3360920"/>
          </a:xfrm>
          <a:prstGeom prst="rect">
            <a:avLst/>
          </a:prstGeom>
        </p:spPr>
        <p:txBody>
          <a:bodyPr wrap="square">
            <a:spAutoFit/>
          </a:bodyPr>
          <a:lstStyle/>
          <a:p>
            <a:pPr marL="419100" indent="-419100">
              <a:lnSpc>
                <a:spcPct val="80000"/>
              </a:lnSpc>
            </a:pPr>
            <a:endParaRPr lang="cs-CZ" altLang="cs-CZ" sz="2800" b="1" dirty="0"/>
          </a:p>
          <a:p>
            <a:pPr marL="419100" indent="-419100">
              <a:lnSpc>
                <a:spcPct val="90000"/>
              </a:lnSpc>
            </a:pPr>
            <a:r>
              <a:rPr lang="cs-CZ" altLang="cs-CZ" sz="2800" b="1" dirty="0"/>
              <a:t>21 dní před konáním</a:t>
            </a:r>
            <a:endParaRPr lang="cs-CZ" altLang="cs-CZ" sz="2800" dirty="0"/>
          </a:p>
          <a:p>
            <a:pPr marL="457200" indent="-457200">
              <a:lnSpc>
                <a:spcPct val="90000"/>
              </a:lnSpc>
              <a:buFont typeface="Arial" panose="020B0604020202020204" pitchFamily="34" charset="0"/>
              <a:buChar char="•"/>
            </a:pPr>
            <a:r>
              <a:rPr lang="cs-CZ" altLang="cs-CZ" sz="2800" dirty="0"/>
              <a:t>Příprava a rozesílka pozvánek, pozvánky </a:t>
            </a:r>
            <a:r>
              <a:rPr lang="cs-CZ" altLang="cs-CZ" sz="2800" dirty="0" err="1"/>
              <a:t>dvoukolově</a:t>
            </a:r>
            <a:r>
              <a:rPr lang="cs-CZ" altLang="cs-CZ" sz="2800" dirty="0"/>
              <a:t> – informace, že se kulatý stůl bude konat, stačí e-mailem v prvním kole</a:t>
            </a:r>
          </a:p>
          <a:p>
            <a:pPr marL="457200" indent="-457200">
              <a:lnSpc>
                <a:spcPct val="90000"/>
              </a:lnSpc>
              <a:buFont typeface="Arial" panose="020B0604020202020204" pitchFamily="34" charset="0"/>
              <a:buChar char="•"/>
            </a:pPr>
            <a:r>
              <a:rPr lang="cs-CZ" altLang="cs-CZ" sz="2800" dirty="0"/>
              <a:t>Potvrzení místa konání, zajištění </a:t>
            </a:r>
            <a:r>
              <a:rPr lang="cs-CZ" altLang="cs-CZ" sz="2800" dirty="0" err="1"/>
              <a:t>technicko</a:t>
            </a:r>
            <a:r>
              <a:rPr lang="cs-CZ" altLang="cs-CZ" sz="2800" dirty="0"/>
              <a:t> – organizačních záležitostí /technika a ostatní vybavení/</a:t>
            </a:r>
          </a:p>
          <a:p>
            <a:pPr marL="457200" indent="-457200">
              <a:buFont typeface="Arial" panose="020B0604020202020204" pitchFamily="34" charset="0"/>
              <a:buChar char="•"/>
            </a:pPr>
            <a:endParaRPr lang="cs-CZ" altLang="cs-CZ" sz="3200" b="1" dirty="0"/>
          </a:p>
          <a:p>
            <a:pPr marL="457200" indent="-457200">
              <a:buFont typeface="Arial" panose="020B0604020202020204" pitchFamily="34" charset="0"/>
              <a:buChar char="•"/>
            </a:pPr>
            <a:endParaRPr lang="cs-CZ" altLang="cs-CZ" sz="3200"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402497640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110836"/>
            <a:ext cx="9692935" cy="6858000"/>
          </a:xfrm>
          <a:prstGeom prst="rect">
            <a:avLst/>
          </a:prstGeom>
        </p:spPr>
      </p:pic>
      <p:sp>
        <p:nvSpPr>
          <p:cNvPr id="2" name="Nadpis 1"/>
          <p:cNvSpPr>
            <a:spLocks noGrp="1"/>
          </p:cNvSpPr>
          <p:nvPr>
            <p:ph type="title"/>
          </p:nvPr>
        </p:nvSpPr>
        <p:spPr/>
        <p:txBody>
          <a:bodyPr/>
          <a:lstStyle/>
          <a:p>
            <a:r>
              <a:rPr lang="cs-CZ" altLang="cs-CZ" b="1" dirty="0" smtClean="0"/>
              <a:t>Kulatý stůl</a:t>
            </a:r>
            <a:endParaRPr lang="cs-CZ" b="1" dirty="0"/>
          </a:p>
        </p:txBody>
      </p:sp>
      <p:sp>
        <p:nvSpPr>
          <p:cNvPr id="4" name="Obdélník 3"/>
          <p:cNvSpPr/>
          <p:nvPr/>
        </p:nvSpPr>
        <p:spPr>
          <a:xfrm>
            <a:off x="1074882" y="1434635"/>
            <a:ext cx="10042236" cy="4136517"/>
          </a:xfrm>
          <a:prstGeom prst="rect">
            <a:avLst/>
          </a:prstGeom>
        </p:spPr>
        <p:txBody>
          <a:bodyPr wrap="square">
            <a:spAutoFit/>
          </a:bodyPr>
          <a:lstStyle/>
          <a:p>
            <a:pPr marL="419100" indent="-419100">
              <a:lnSpc>
                <a:spcPct val="80000"/>
              </a:lnSpc>
            </a:pPr>
            <a:endParaRPr lang="cs-CZ" altLang="cs-CZ" sz="2800" b="1" dirty="0"/>
          </a:p>
          <a:p>
            <a:pPr marL="419100" indent="-419100">
              <a:lnSpc>
                <a:spcPct val="90000"/>
              </a:lnSpc>
            </a:pPr>
            <a:r>
              <a:rPr lang="cs-CZ" altLang="cs-CZ" sz="2800" b="1" dirty="0"/>
              <a:t>14 dní před </a:t>
            </a:r>
            <a:r>
              <a:rPr lang="cs-CZ" altLang="cs-CZ" sz="2800" b="1" dirty="0" smtClean="0"/>
              <a:t>konáním</a:t>
            </a:r>
          </a:p>
          <a:p>
            <a:pPr marL="419100" indent="-419100">
              <a:lnSpc>
                <a:spcPct val="90000"/>
              </a:lnSpc>
            </a:pPr>
            <a:endParaRPr lang="cs-CZ" altLang="cs-CZ" sz="2800" dirty="0"/>
          </a:p>
          <a:p>
            <a:pPr marL="457200" indent="-457200">
              <a:lnSpc>
                <a:spcPct val="90000"/>
              </a:lnSpc>
              <a:buFont typeface="Arial" panose="020B0604020202020204" pitchFamily="34" charset="0"/>
              <a:buChar char="•"/>
            </a:pPr>
            <a:r>
              <a:rPr lang="cs-CZ" altLang="cs-CZ" sz="2800" dirty="0"/>
              <a:t>II. kolo rozesílky pozvánek, tentokrát písemně </a:t>
            </a:r>
          </a:p>
          <a:p>
            <a:pPr marL="457200" indent="-457200">
              <a:lnSpc>
                <a:spcPct val="90000"/>
              </a:lnSpc>
              <a:buFont typeface="Arial" panose="020B0604020202020204" pitchFamily="34" charset="0"/>
              <a:buChar char="•"/>
            </a:pPr>
            <a:r>
              <a:rPr lang="cs-CZ" altLang="cs-CZ" sz="2800" dirty="0"/>
              <a:t>Příprava tiskových materiálů s konkrétním tématem, hosty a dalšími účastníky kulatého stolu</a:t>
            </a:r>
          </a:p>
          <a:p>
            <a:pPr marL="457200" indent="-457200">
              <a:lnSpc>
                <a:spcPct val="90000"/>
              </a:lnSpc>
              <a:buFont typeface="Arial" panose="020B0604020202020204" pitchFamily="34" charset="0"/>
              <a:buChar char="•"/>
            </a:pPr>
            <a:r>
              <a:rPr lang="cs-CZ" altLang="cs-CZ" sz="2800" dirty="0"/>
              <a:t>Zajištění personálního zajištění ze strany realizátora – zapisovatel, fotograf, zvukař…</a:t>
            </a:r>
          </a:p>
          <a:p>
            <a:pPr marL="457200" indent="-457200">
              <a:buFont typeface="Arial" panose="020B0604020202020204" pitchFamily="34" charset="0"/>
              <a:buChar char="•"/>
            </a:pPr>
            <a:endParaRPr lang="cs-CZ" altLang="cs-CZ" sz="3200" b="1" dirty="0"/>
          </a:p>
          <a:p>
            <a:pPr marL="457200" indent="-457200">
              <a:buFont typeface="Arial" panose="020B0604020202020204" pitchFamily="34" charset="0"/>
              <a:buChar char="•"/>
            </a:pPr>
            <a:endParaRPr lang="cs-CZ" altLang="cs-CZ" sz="3200"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222584999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110836"/>
            <a:ext cx="9692935" cy="6858000"/>
          </a:xfrm>
          <a:prstGeom prst="rect">
            <a:avLst/>
          </a:prstGeom>
        </p:spPr>
      </p:pic>
      <p:sp>
        <p:nvSpPr>
          <p:cNvPr id="2" name="Nadpis 1"/>
          <p:cNvSpPr>
            <a:spLocks noGrp="1"/>
          </p:cNvSpPr>
          <p:nvPr>
            <p:ph type="title"/>
          </p:nvPr>
        </p:nvSpPr>
        <p:spPr/>
        <p:txBody>
          <a:bodyPr/>
          <a:lstStyle/>
          <a:p>
            <a:r>
              <a:rPr lang="cs-CZ" altLang="cs-CZ" b="1" dirty="0" smtClean="0"/>
              <a:t>Kulatý stůl</a:t>
            </a:r>
            <a:endParaRPr lang="cs-CZ" b="1" dirty="0"/>
          </a:p>
        </p:txBody>
      </p:sp>
      <p:sp>
        <p:nvSpPr>
          <p:cNvPr id="4" name="Obdélník 3"/>
          <p:cNvSpPr/>
          <p:nvPr/>
        </p:nvSpPr>
        <p:spPr>
          <a:xfrm>
            <a:off x="1102591" y="1434635"/>
            <a:ext cx="10042236" cy="3490186"/>
          </a:xfrm>
          <a:prstGeom prst="rect">
            <a:avLst/>
          </a:prstGeom>
        </p:spPr>
        <p:txBody>
          <a:bodyPr wrap="square">
            <a:spAutoFit/>
          </a:bodyPr>
          <a:lstStyle/>
          <a:p>
            <a:pPr marL="419100" indent="-419100">
              <a:lnSpc>
                <a:spcPct val="80000"/>
              </a:lnSpc>
            </a:pPr>
            <a:endParaRPr lang="cs-CZ" altLang="cs-CZ" sz="2800" b="1" dirty="0"/>
          </a:p>
          <a:p>
            <a:pPr marL="419100" indent="-419100">
              <a:lnSpc>
                <a:spcPct val="80000"/>
              </a:lnSpc>
            </a:pPr>
            <a:r>
              <a:rPr lang="cs-CZ" altLang="cs-CZ" sz="2800" b="1" dirty="0"/>
              <a:t>Jeden týden před </a:t>
            </a:r>
            <a:r>
              <a:rPr lang="cs-CZ" altLang="cs-CZ" sz="2800" b="1" dirty="0" smtClean="0"/>
              <a:t>konáním</a:t>
            </a:r>
          </a:p>
          <a:p>
            <a:pPr marL="419100" indent="-419100">
              <a:lnSpc>
                <a:spcPct val="80000"/>
              </a:lnSpc>
            </a:pPr>
            <a:endParaRPr lang="cs-CZ" altLang="cs-CZ" sz="2800" dirty="0"/>
          </a:p>
          <a:p>
            <a:pPr marL="457200" indent="-457200">
              <a:lnSpc>
                <a:spcPct val="80000"/>
              </a:lnSpc>
              <a:buFont typeface="Arial" panose="020B0604020202020204" pitchFamily="34" charset="0"/>
              <a:buChar char="•"/>
            </a:pPr>
            <a:r>
              <a:rPr lang="cs-CZ" altLang="cs-CZ" sz="2800" dirty="0"/>
              <a:t>Ověření účastníků kulatého stolu, zda všichni mohou a počítají s účastí, případně náhradníků</a:t>
            </a:r>
          </a:p>
          <a:p>
            <a:pPr marL="457200" indent="-457200">
              <a:lnSpc>
                <a:spcPct val="80000"/>
              </a:lnSpc>
              <a:buFont typeface="Arial" panose="020B0604020202020204" pitchFamily="34" charset="0"/>
              <a:buChar char="•"/>
            </a:pPr>
            <a:r>
              <a:rPr lang="cs-CZ" altLang="cs-CZ" sz="2800" dirty="0"/>
              <a:t>Příprava tiskové besedy </a:t>
            </a:r>
          </a:p>
          <a:p>
            <a:pPr marL="457200" indent="-457200">
              <a:lnSpc>
                <a:spcPct val="80000"/>
              </a:lnSpc>
              <a:buFont typeface="Arial" panose="020B0604020202020204" pitchFamily="34" charset="0"/>
              <a:buChar char="•"/>
            </a:pPr>
            <a:r>
              <a:rPr lang="cs-CZ" altLang="cs-CZ" sz="2800" dirty="0"/>
              <a:t>Konkretizace průběhu s moderátorem a jednotlivými účastníky</a:t>
            </a:r>
          </a:p>
          <a:p>
            <a:pPr marL="457200" indent="-457200">
              <a:buFont typeface="Arial" panose="020B0604020202020204" pitchFamily="34" charset="0"/>
              <a:buChar char="•"/>
            </a:pPr>
            <a:endParaRPr lang="cs-CZ" altLang="cs-CZ" sz="3200" b="1" dirty="0"/>
          </a:p>
          <a:p>
            <a:pPr marL="457200" indent="-457200">
              <a:buFont typeface="Arial" panose="020B0604020202020204" pitchFamily="34" charset="0"/>
              <a:buChar char="•"/>
            </a:pPr>
            <a:endParaRPr lang="cs-CZ" altLang="cs-CZ" sz="3200"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164482310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110836"/>
            <a:ext cx="9692935" cy="6858000"/>
          </a:xfrm>
          <a:prstGeom prst="rect">
            <a:avLst/>
          </a:prstGeom>
        </p:spPr>
      </p:pic>
      <p:sp>
        <p:nvSpPr>
          <p:cNvPr id="2" name="Nadpis 1"/>
          <p:cNvSpPr>
            <a:spLocks noGrp="1"/>
          </p:cNvSpPr>
          <p:nvPr>
            <p:ph type="title"/>
          </p:nvPr>
        </p:nvSpPr>
        <p:spPr/>
        <p:txBody>
          <a:bodyPr/>
          <a:lstStyle/>
          <a:p>
            <a:r>
              <a:rPr lang="cs-CZ" altLang="cs-CZ" b="1" dirty="0" smtClean="0"/>
              <a:t>Kulatý stůl</a:t>
            </a:r>
            <a:endParaRPr lang="cs-CZ" b="1" dirty="0"/>
          </a:p>
        </p:txBody>
      </p:sp>
      <p:sp>
        <p:nvSpPr>
          <p:cNvPr id="4" name="Obdélník 3"/>
          <p:cNvSpPr/>
          <p:nvPr/>
        </p:nvSpPr>
        <p:spPr>
          <a:xfrm>
            <a:off x="1102591" y="1434635"/>
            <a:ext cx="10042236" cy="4721292"/>
          </a:xfrm>
          <a:prstGeom prst="rect">
            <a:avLst/>
          </a:prstGeom>
        </p:spPr>
        <p:txBody>
          <a:bodyPr wrap="square">
            <a:spAutoFit/>
          </a:bodyPr>
          <a:lstStyle/>
          <a:p>
            <a:pPr marL="419100" indent="-419100">
              <a:lnSpc>
                <a:spcPct val="80000"/>
              </a:lnSpc>
            </a:pPr>
            <a:endParaRPr lang="cs-CZ" altLang="cs-CZ" sz="2800" b="1" dirty="0"/>
          </a:p>
          <a:p>
            <a:pPr marL="419100" indent="-419100">
              <a:lnSpc>
                <a:spcPct val="80000"/>
              </a:lnSpc>
            </a:pPr>
            <a:r>
              <a:rPr lang="cs-CZ" altLang="cs-CZ" sz="2800" b="1" dirty="0"/>
              <a:t>Den konání</a:t>
            </a:r>
          </a:p>
          <a:p>
            <a:pPr marL="457200" indent="-457200">
              <a:lnSpc>
                <a:spcPct val="80000"/>
              </a:lnSpc>
              <a:buFont typeface="Arial" panose="020B0604020202020204" pitchFamily="34" charset="0"/>
              <a:buChar char="•"/>
            </a:pPr>
            <a:r>
              <a:rPr lang="cs-CZ" altLang="cs-CZ" sz="2800" dirty="0"/>
              <a:t>Prostory zcela připraveny minimálně půl hodiny před zahájením včetně techniky /vyzkoušeno, zda funguje/, občerstvení, podkladů pro účastníky /složky, dárky/ </a:t>
            </a:r>
            <a:r>
              <a:rPr lang="cs-CZ" altLang="cs-CZ" sz="2800" b="1" dirty="0"/>
              <a:t>POZOR: ošetřete rizika</a:t>
            </a:r>
          </a:p>
          <a:p>
            <a:pPr marL="457200" indent="-457200">
              <a:lnSpc>
                <a:spcPct val="80000"/>
              </a:lnSpc>
              <a:buFont typeface="Arial" panose="020B0604020202020204" pitchFamily="34" charset="0"/>
              <a:buChar char="•"/>
            </a:pPr>
            <a:r>
              <a:rPr lang="cs-CZ" altLang="cs-CZ" sz="2800" dirty="0"/>
              <a:t>Připravené prezenční listiny </a:t>
            </a:r>
          </a:p>
          <a:p>
            <a:pPr marL="457200" indent="-457200">
              <a:lnSpc>
                <a:spcPct val="80000"/>
              </a:lnSpc>
              <a:buFont typeface="Arial" panose="020B0604020202020204" pitchFamily="34" charset="0"/>
              <a:buChar char="•"/>
            </a:pPr>
            <a:r>
              <a:rPr lang="cs-CZ" altLang="cs-CZ" sz="2800" dirty="0"/>
              <a:t>Připraveny cedulky se jmény účastníků</a:t>
            </a:r>
          </a:p>
          <a:p>
            <a:pPr marL="457200" indent="-457200">
              <a:lnSpc>
                <a:spcPct val="80000"/>
              </a:lnSpc>
              <a:buFont typeface="Arial" panose="020B0604020202020204" pitchFamily="34" charset="0"/>
              <a:buChar char="•"/>
            </a:pPr>
            <a:r>
              <a:rPr lang="cs-CZ" altLang="cs-CZ" sz="2800" dirty="0"/>
              <a:t>Připraven moderátor</a:t>
            </a:r>
          </a:p>
          <a:p>
            <a:pPr marL="457200" indent="-457200">
              <a:lnSpc>
                <a:spcPct val="80000"/>
              </a:lnSpc>
              <a:buFont typeface="Arial" panose="020B0604020202020204" pitchFamily="34" charset="0"/>
              <a:buChar char="•"/>
            </a:pPr>
            <a:r>
              <a:rPr lang="cs-CZ" altLang="cs-CZ" sz="2800" dirty="0"/>
              <a:t>Prostory označeny dostatečně při příchozí z venčí</a:t>
            </a:r>
          </a:p>
          <a:p>
            <a:pPr marL="457200" indent="-457200">
              <a:lnSpc>
                <a:spcPct val="80000"/>
              </a:lnSpc>
              <a:buFont typeface="Arial" panose="020B0604020202020204" pitchFamily="34" charset="0"/>
              <a:buChar char="•"/>
            </a:pPr>
            <a:r>
              <a:rPr lang="cs-CZ" altLang="cs-CZ" sz="2800" dirty="0"/>
              <a:t>Organizátoři a moderátor na místě a vítají příchozí</a:t>
            </a:r>
          </a:p>
          <a:p>
            <a:pPr marL="457200" indent="-457200">
              <a:lnSpc>
                <a:spcPct val="80000"/>
              </a:lnSpc>
              <a:buFont typeface="Arial" panose="020B0604020202020204" pitchFamily="34" charset="0"/>
              <a:buChar char="•"/>
            </a:pPr>
            <a:r>
              <a:rPr lang="cs-CZ" altLang="cs-CZ" sz="2800" dirty="0"/>
              <a:t>Začínáme přesně – nepěstujme 15 min. skluz, respektujme čas těch, kteří přišli přesně</a:t>
            </a:r>
          </a:p>
          <a:p>
            <a:pPr marL="457200" indent="-457200">
              <a:buFont typeface="Arial" panose="020B0604020202020204" pitchFamily="34" charset="0"/>
              <a:buChar char="•"/>
            </a:pPr>
            <a:endParaRPr lang="cs-CZ" altLang="cs-CZ" sz="3200"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6342006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110836"/>
            <a:ext cx="9692935" cy="6858000"/>
          </a:xfrm>
          <a:prstGeom prst="rect">
            <a:avLst/>
          </a:prstGeom>
        </p:spPr>
      </p:pic>
      <p:sp>
        <p:nvSpPr>
          <p:cNvPr id="2" name="Nadpis 1"/>
          <p:cNvSpPr>
            <a:spLocks noGrp="1"/>
          </p:cNvSpPr>
          <p:nvPr>
            <p:ph type="title"/>
          </p:nvPr>
        </p:nvSpPr>
        <p:spPr/>
        <p:txBody>
          <a:bodyPr/>
          <a:lstStyle/>
          <a:p>
            <a:r>
              <a:rPr lang="cs-CZ" altLang="cs-CZ" b="1" dirty="0" smtClean="0"/>
              <a:t>Kulatý stůl</a:t>
            </a:r>
            <a:endParaRPr lang="cs-CZ" b="1" dirty="0"/>
          </a:p>
        </p:txBody>
      </p:sp>
      <p:sp>
        <p:nvSpPr>
          <p:cNvPr id="4" name="Obdélník 3"/>
          <p:cNvSpPr/>
          <p:nvPr/>
        </p:nvSpPr>
        <p:spPr>
          <a:xfrm>
            <a:off x="1102591" y="1434635"/>
            <a:ext cx="10042236" cy="4721292"/>
          </a:xfrm>
          <a:prstGeom prst="rect">
            <a:avLst/>
          </a:prstGeom>
        </p:spPr>
        <p:txBody>
          <a:bodyPr wrap="square">
            <a:spAutoFit/>
          </a:bodyPr>
          <a:lstStyle/>
          <a:p>
            <a:pPr marL="419100" indent="-419100">
              <a:lnSpc>
                <a:spcPct val="80000"/>
              </a:lnSpc>
            </a:pPr>
            <a:endParaRPr lang="cs-CZ" altLang="cs-CZ" sz="2800" b="1" dirty="0"/>
          </a:p>
          <a:p>
            <a:pPr marL="419100" indent="-419100">
              <a:lnSpc>
                <a:spcPct val="80000"/>
              </a:lnSpc>
            </a:pPr>
            <a:r>
              <a:rPr lang="cs-CZ" altLang="cs-CZ" sz="2800" b="1" dirty="0"/>
              <a:t>Ošetření rizik</a:t>
            </a:r>
            <a:r>
              <a:rPr lang="cs-CZ" altLang="cs-CZ" sz="2800" b="1" dirty="0" smtClean="0"/>
              <a:t>:</a:t>
            </a:r>
          </a:p>
          <a:p>
            <a:pPr marL="419100" indent="-419100">
              <a:lnSpc>
                <a:spcPct val="80000"/>
              </a:lnSpc>
            </a:pPr>
            <a:endParaRPr lang="cs-CZ" altLang="cs-CZ" sz="2800" b="1" dirty="0"/>
          </a:p>
          <a:p>
            <a:pPr marL="457200" indent="-457200">
              <a:lnSpc>
                <a:spcPct val="80000"/>
              </a:lnSpc>
              <a:buFont typeface="Arial" panose="020B0604020202020204" pitchFamily="34" charset="0"/>
              <a:buChar char="•"/>
            </a:pPr>
            <a:r>
              <a:rPr lang="cs-CZ" altLang="cs-CZ" sz="2800" b="1" dirty="0"/>
              <a:t>Technika</a:t>
            </a:r>
            <a:r>
              <a:rPr lang="cs-CZ" altLang="cs-CZ" sz="2800" dirty="0"/>
              <a:t> – ověřte si, zda funguje, mějte v zásobě náhradní, Murphyho zákony fungují vždy</a:t>
            </a:r>
          </a:p>
          <a:p>
            <a:pPr marL="457200" indent="-457200">
              <a:lnSpc>
                <a:spcPct val="80000"/>
              </a:lnSpc>
              <a:buFont typeface="Arial" panose="020B0604020202020204" pitchFamily="34" charset="0"/>
              <a:buChar char="•"/>
            </a:pPr>
            <a:r>
              <a:rPr lang="cs-CZ" altLang="cs-CZ" sz="2800" b="1" dirty="0"/>
              <a:t>Prostory</a:t>
            </a:r>
            <a:r>
              <a:rPr lang="cs-CZ" altLang="cs-CZ" sz="2800" dirty="0"/>
              <a:t> – hodně malá místnost může připadat útulná, ve chvíli, kdy je tam 15 lidí bývá „vydýcháno“, velká místnost je studená a chladná i když je v ní teplo</a:t>
            </a:r>
          </a:p>
          <a:p>
            <a:pPr marL="457200" indent="-457200">
              <a:lnSpc>
                <a:spcPct val="80000"/>
              </a:lnSpc>
              <a:buFont typeface="Arial" panose="020B0604020202020204" pitchFamily="34" charset="0"/>
              <a:buChar char="•"/>
            </a:pPr>
            <a:r>
              <a:rPr lang="cs-CZ" altLang="cs-CZ" sz="2800" b="1" dirty="0"/>
              <a:t>Na poslední chvíli se může omluvit klíčová osoba</a:t>
            </a:r>
            <a:r>
              <a:rPr lang="cs-CZ" altLang="cs-CZ" sz="2800" dirty="0"/>
              <a:t> – nezahazujte jednání, některé věci můžete vyřešit i bez ní</a:t>
            </a:r>
          </a:p>
          <a:p>
            <a:pPr marL="457200" indent="-457200">
              <a:lnSpc>
                <a:spcPct val="80000"/>
              </a:lnSpc>
              <a:buFont typeface="Arial" panose="020B0604020202020204" pitchFamily="34" charset="0"/>
              <a:buChar char="•"/>
            </a:pPr>
            <a:endParaRPr lang="cs-CZ" altLang="cs-CZ" sz="2800" b="1" dirty="0" smtClean="0"/>
          </a:p>
          <a:p>
            <a:pPr marL="457200" indent="-457200">
              <a:lnSpc>
                <a:spcPct val="80000"/>
              </a:lnSpc>
              <a:buFont typeface="Arial" panose="020B0604020202020204" pitchFamily="34" charset="0"/>
              <a:buChar char="•"/>
            </a:pPr>
            <a:endParaRPr lang="cs-CZ" altLang="cs-CZ" sz="2800" dirty="0"/>
          </a:p>
          <a:p>
            <a:pPr marL="457200" indent="-457200">
              <a:buFont typeface="Arial" panose="020B0604020202020204" pitchFamily="34" charset="0"/>
              <a:buChar char="•"/>
            </a:pPr>
            <a:endParaRPr lang="cs-CZ" altLang="cs-CZ" sz="3200"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294268015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110836"/>
            <a:ext cx="9692935" cy="6858000"/>
          </a:xfrm>
          <a:prstGeom prst="rect">
            <a:avLst/>
          </a:prstGeom>
        </p:spPr>
      </p:pic>
      <p:sp>
        <p:nvSpPr>
          <p:cNvPr id="2" name="Nadpis 1"/>
          <p:cNvSpPr>
            <a:spLocks noGrp="1"/>
          </p:cNvSpPr>
          <p:nvPr>
            <p:ph type="title"/>
          </p:nvPr>
        </p:nvSpPr>
        <p:spPr/>
        <p:txBody>
          <a:bodyPr/>
          <a:lstStyle/>
          <a:p>
            <a:r>
              <a:rPr lang="cs-CZ" altLang="cs-CZ" b="1" dirty="0" smtClean="0"/>
              <a:t>Kulatý stůl</a:t>
            </a:r>
            <a:endParaRPr lang="cs-CZ" b="1" dirty="0"/>
          </a:p>
        </p:txBody>
      </p:sp>
      <p:sp>
        <p:nvSpPr>
          <p:cNvPr id="4" name="Obdélník 3"/>
          <p:cNvSpPr/>
          <p:nvPr/>
        </p:nvSpPr>
        <p:spPr>
          <a:xfrm>
            <a:off x="1102591" y="1434635"/>
            <a:ext cx="10042236" cy="4721292"/>
          </a:xfrm>
          <a:prstGeom prst="rect">
            <a:avLst/>
          </a:prstGeom>
        </p:spPr>
        <p:txBody>
          <a:bodyPr wrap="square">
            <a:spAutoFit/>
          </a:bodyPr>
          <a:lstStyle/>
          <a:p>
            <a:pPr marL="419100" indent="-419100">
              <a:lnSpc>
                <a:spcPct val="80000"/>
              </a:lnSpc>
            </a:pPr>
            <a:endParaRPr lang="cs-CZ" altLang="cs-CZ" sz="2800" b="1" dirty="0" smtClean="0"/>
          </a:p>
          <a:p>
            <a:pPr marL="457200" indent="-457200">
              <a:lnSpc>
                <a:spcPct val="80000"/>
              </a:lnSpc>
              <a:buFont typeface="Arial" panose="020B0604020202020204" pitchFamily="34" charset="0"/>
              <a:buChar char="•"/>
            </a:pPr>
            <a:r>
              <a:rPr lang="cs-CZ" altLang="cs-CZ" sz="2800" b="1" dirty="0" smtClean="0"/>
              <a:t>Účastníci</a:t>
            </a:r>
            <a:r>
              <a:rPr lang="cs-CZ" altLang="cs-CZ" sz="2800" b="1" dirty="0"/>
              <a:t>, kteří se nemají navzájem </a:t>
            </a:r>
            <a:r>
              <a:rPr lang="cs-CZ" altLang="cs-CZ" sz="2800" b="1" dirty="0" smtClean="0"/>
              <a:t>rádi</a:t>
            </a:r>
            <a:endParaRPr lang="cs-CZ" altLang="cs-CZ" sz="2800" dirty="0"/>
          </a:p>
          <a:p>
            <a:pPr marL="457200" indent="-457200">
              <a:lnSpc>
                <a:spcPct val="80000"/>
              </a:lnSpc>
              <a:buFont typeface="Arial" panose="020B0604020202020204" pitchFamily="34" charset="0"/>
              <a:buChar char="•"/>
            </a:pPr>
            <a:r>
              <a:rPr lang="cs-CZ" altLang="cs-CZ" sz="2800" dirty="0" smtClean="0"/>
              <a:t>cedulky </a:t>
            </a:r>
            <a:r>
              <a:rPr lang="cs-CZ" altLang="cs-CZ" sz="2800" dirty="0"/>
              <a:t>se jmény na stole, </a:t>
            </a:r>
            <a:endParaRPr lang="cs-CZ" altLang="cs-CZ" sz="2800" dirty="0" smtClean="0"/>
          </a:p>
          <a:p>
            <a:pPr marL="457200" indent="-457200">
              <a:lnSpc>
                <a:spcPct val="80000"/>
              </a:lnSpc>
              <a:buFont typeface="Arial" panose="020B0604020202020204" pitchFamily="34" charset="0"/>
              <a:buChar char="•"/>
            </a:pPr>
            <a:r>
              <a:rPr lang="cs-CZ" altLang="cs-CZ" sz="2800" dirty="0" smtClean="0"/>
              <a:t>neposazujte </a:t>
            </a:r>
            <a:r>
              <a:rPr lang="cs-CZ" altLang="cs-CZ" sz="2800" dirty="0"/>
              <a:t>je proti sobě navzájem, </a:t>
            </a:r>
            <a:endParaRPr lang="cs-CZ" altLang="cs-CZ" sz="2800" dirty="0" smtClean="0"/>
          </a:p>
          <a:p>
            <a:pPr marL="457200" indent="-457200">
              <a:lnSpc>
                <a:spcPct val="80000"/>
              </a:lnSpc>
              <a:buFont typeface="Arial" panose="020B0604020202020204" pitchFamily="34" charset="0"/>
              <a:buChar char="•"/>
            </a:pPr>
            <a:r>
              <a:rPr lang="cs-CZ" altLang="cs-CZ" sz="2800" dirty="0" smtClean="0"/>
              <a:t>největšího </a:t>
            </a:r>
            <a:r>
              <a:rPr lang="cs-CZ" altLang="cs-CZ" sz="2800" dirty="0"/>
              <a:t>prudiče naproti moderátorovi, sedí-li </a:t>
            </a:r>
            <a:endParaRPr lang="cs-CZ" altLang="cs-CZ" sz="2800" dirty="0" smtClean="0"/>
          </a:p>
          <a:p>
            <a:pPr marL="457200" indent="-457200">
              <a:lnSpc>
                <a:spcPct val="80000"/>
              </a:lnSpc>
              <a:buFont typeface="Arial" panose="020B0604020202020204" pitchFamily="34" charset="0"/>
              <a:buChar char="•"/>
            </a:pPr>
            <a:endParaRPr lang="cs-CZ" altLang="cs-CZ" sz="2800" b="1" dirty="0" smtClean="0"/>
          </a:p>
          <a:p>
            <a:pPr marL="457200" indent="-457200">
              <a:lnSpc>
                <a:spcPct val="80000"/>
              </a:lnSpc>
              <a:buFont typeface="Arial" panose="020B0604020202020204" pitchFamily="34" charset="0"/>
              <a:buChar char="•"/>
            </a:pPr>
            <a:r>
              <a:rPr lang="cs-CZ" altLang="cs-CZ" sz="2800" b="1" dirty="0" smtClean="0"/>
              <a:t>Moderátor </a:t>
            </a:r>
            <a:r>
              <a:rPr lang="cs-CZ" altLang="cs-CZ" sz="2800" b="1" dirty="0"/>
              <a:t>z řad </a:t>
            </a:r>
            <a:r>
              <a:rPr lang="cs-CZ" altLang="cs-CZ" sz="2800" b="1" dirty="0" smtClean="0"/>
              <a:t>úřadu</a:t>
            </a:r>
            <a:endParaRPr lang="cs-CZ" altLang="cs-CZ" sz="2800" dirty="0"/>
          </a:p>
          <a:p>
            <a:pPr marL="457200" indent="-457200">
              <a:lnSpc>
                <a:spcPct val="80000"/>
              </a:lnSpc>
              <a:buFont typeface="Arial" panose="020B0604020202020204" pitchFamily="34" charset="0"/>
              <a:buChar char="•"/>
            </a:pPr>
            <a:r>
              <a:rPr lang="cs-CZ" altLang="cs-CZ" sz="2800" dirty="0" smtClean="0"/>
              <a:t>v </a:t>
            </a:r>
            <a:r>
              <a:rPr lang="cs-CZ" altLang="cs-CZ" sz="2800" dirty="0"/>
              <a:t>případě, že </a:t>
            </a:r>
            <a:r>
              <a:rPr lang="cs-CZ" altLang="cs-CZ" sz="2800" dirty="0" smtClean="0"/>
              <a:t>byste byli </a:t>
            </a:r>
            <a:r>
              <a:rPr lang="cs-CZ" altLang="cs-CZ" sz="2800" dirty="0"/>
              <a:t>přímo vtaženi do projednávané problematiky ze své funkce, neměli byste moderovat. </a:t>
            </a:r>
            <a:endParaRPr lang="cs-CZ" altLang="cs-CZ" sz="2800" dirty="0" smtClean="0"/>
          </a:p>
          <a:p>
            <a:pPr marL="457200" indent="-457200">
              <a:lnSpc>
                <a:spcPct val="80000"/>
              </a:lnSpc>
              <a:buFont typeface="Arial" panose="020B0604020202020204" pitchFamily="34" charset="0"/>
              <a:buChar char="•"/>
            </a:pPr>
            <a:r>
              <a:rPr lang="cs-CZ" altLang="cs-CZ" sz="2800" dirty="0" smtClean="0"/>
              <a:t>Využití </a:t>
            </a:r>
            <a:r>
              <a:rPr lang="cs-CZ" altLang="cs-CZ" sz="2800" dirty="0"/>
              <a:t>tzv. rotace, </a:t>
            </a:r>
            <a:r>
              <a:rPr lang="cs-CZ" altLang="cs-CZ" sz="2800" dirty="0" smtClean="0"/>
              <a:t>dohodnout </a:t>
            </a:r>
            <a:r>
              <a:rPr lang="cs-CZ" altLang="cs-CZ" sz="2800" dirty="0"/>
              <a:t>se s kolegou z jiného odboru či problematiky. </a:t>
            </a:r>
          </a:p>
          <a:p>
            <a:pPr marL="457200" indent="-457200">
              <a:lnSpc>
                <a:spcPct val="80000"/>
              </a:lnSpc>
              <a:buFont typeface="Arial" panose="020B0604020202020204" pitchFamily="34" charset="0"/>
              <a:buChar char="•"/>
            </a:pPr>
            <a:endParaRPr lang="cs-CZ" altLang="cs-CZ" sz="2800" dirty="0"/>
          </a:p>
          <a:p>
            <a:pPr marL="457200" indent="-457200">
              <a:buFont typeface="Arial" panose="020B0604020202020204" pitchFamily="34" charset="0"/>
              <a:buChar char="•"/>
            </a:pPr>
            <a:endParaRPr lang="cs-CZ" altLang="cs-CZ" sz="3200"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265588675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110836"/>
            <a:ext cx="9692935" cy="6858000"/>
          </a:xfrm>
          <a:prstGeom prst="rect">
            <a:avLst/>
          </a:prstGeom>
        </p:spPr>
      </p:pic>
      <p:sp>
        <p:nvSpPr>
          <p:cNvPr id="2" name="Nadpis 1"/>
          <p:cNvSpPr>
            <a:spLocks noGrp="1"/>
          </p:cNvSpPr>
          <p:nvPr>
            <p:ph type="title"/>
          </p:nvPr>
        </p:nvSpPr>
        <p:spPr/>
        <p:txBody>
          <a:bodyPr/>
          <a:lstStyle/>
          <a:p>
            <a:r>
              <a:rPr lang="cs-CZ" altLang="cs-CZ" b="1" u="sng" dirty="0" smtClean="0"/>
              <a:t>Workshop </a:t>
            </a:r>
            <a:endParaRPr lang="cs-CZ" b="1" dirty="0"/>
          </a:p>
        </p:txBody>
      </p:sp>
      <p:sp>
        <p:nvSpPr>
          <p:cNvPr id="4" name="Obdélník 3"/>
          <p:cNvSpPr/>
          <p:nvPr/>
        </p:nvSpPr>
        <p:spPr>
          <a:xfrm>
            <a:off x="925175" y="1182648"/>
            <a:ext cx="10042236" cy="3194721"/>
          </a:xfrm>
          <a:prstGeom prst="rect">
            <a:avLst/>
          </a:prstGeom>
        </p:spPr>
        <p:txBody>
          <a:bodyPr wrap="square">
            <a:spAutoFit/>
          </a:bodyPr>
          <a:lstStyle/>
          <a:p>
            <a:r>
              <a:rPr lang="cs-CZ" sz="2800" dirty="0"/>
              <a:t> </a:t>
            </a:r>
            <a:endParaRPr lang="cs-CZ" sz="2800" dirty="0" smtClean="0"/>
          </a:p>
          <a:p>
            <a:pPr marL="419100" indent="-419100">
              <a:lnSpc>
                <a:spcPct val="80000"/>
              </a:lnSpc>
            </a:pPr>
            <a:endParaRPr lang="cs-CZ" altLang="cs-CZ" sz="2800" b="1" dirty="0"/>
          </a:p>
          <a:p>
            <a:pPr marL="419100" indent="-419100">
              <a:lnSpc>
                <a:spcPct val="90000"/>
              </a:lnSpc>
            </a:pPr>
            <a:endParaRPr lang="cs-CZ" altLang="cs-CZ" sz="2400" dirty="0"/>
          </a:p>
          <a:p>
            <a:pPr marL="419100" indent="-419100">
              <a:lnSpc>
                <a:spcPct val="90000"/>
              </a:lnSpc>
            </a:pPr>
            <a:r>
              <a:rPr lang="cs-CZ" altLang="cs-CZ" sz="2400" dirty="0"/>
              <a:t>Pracovní setkání neboli workshop je metodou</a:t>
            </a:r>
            <a:r>
              <a:rPr lang="cs-CZ" altLang="cs-CZ" sz="2400" dirty="0" smtClean="0"/>
              <a:t>, která </a:t>
            </a:r>
            <a:r>
              <a:rPr lang="cs-CZ" altLang="cs-CZ" sz="2400" dirty="0"/>
              <a:t>je zaměřena na zpracovávání připomínek, konkrétních námětů  a vždy se v tomto případě musí dojít k rozhodnutí či návrhu dalšího postupu. </a:t>
            </a:r>
          </a:p>
          <a:p>
            <a:pPr marL="419100" indent="-419100">
              <a:lnSpc>
                <a:spcPct val="90000"/>
              </a:lnSpc>
            </a:pPr>
            <a:r>
              <a:rPr lang="cs-CZ" altLang="cs-CZ" sz="2400" dirty="0"/>
              <a:t>V rámci workshopu se pak využívají další metody hledání vzájemného porozumění a přípravy na konsenzus jako např. brainstorming, </a:t>
            </a:r>
            <a:r>
              <a:rPr lang="cs-CZ" altLang="cs-CZ" sz="2400" dirty="0" err="1"/>
              <a:t>brainwosching</a:t>
            </a:r>
            <a:r>
              <a:rPr lang="cs-CZ" altLang="cs-CZ" sz="2400" dirty="0"/>
              <a:t>. </a:t>
            </a:r>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286288866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110836"/>
            <a:ext cx="9692935" cy="6858000"/>
          </a:xfrm>
          <a:prstGeom prst="rect">
            <a:avLst/>
          </a:prstGeom>
        </p:spPr>
      </p:pic>
      <p:sp>
        <p:nvSpPr>
          <p:cNvPr id="2" name="Nadpis 1"/>
          <p:cNvSpPr>
            <a:spLocks noGrp="1"/>
          </p:cNvSpPr>
          <p:nvPr>
            <p:ph type="title"/>
          </p:nvPr>
        </p:nvSpPr>
        <p:spPr/>
        <p:txBody>
          <a:bodyPr/>
          <a:lstStyle/>
          <a:p>
            <a:r>
              <a:rPr lang="cs-CZ" altLang="cs-CZ" b="1" dirty="0" smtClean="0"/>
              <a:t>Plánovací víkend, den</a:t>
            </a:r>
            <a:endParaRPr lang="cs-CZ" b="1" dirty="0"/>
          </a:p>
        </p:txBody>
      </p:sp>
      <p:sp>
        <p:nvSpPr>
          <p:cNvPr id="4" name="Obdélník 3"/>
          <p:cNvSpPr/>
          <p:nvPr/>
        </p:nvSpPr>
        <p:spPr>
          <a:xfrm>
            <a:off x="1102591" y="1434635"/>
            <a:ext cx="10042236" cy="4419671"/>
          </a:xfrm>
          <a:prstGeom prst="rect">
            <a:avLst/>
          </a:prstGeom>
        </p:spPr>
        <p:txBody>
          <a:bodyPr wrap="square">
            <a:spAutoFit/>
          </a:bodyPr>
          <a:lstStyle/>
          <a:p>
            <a:pPr marL="419100" indent="-419100">
              <a:lnSpc>
                <a:spcPct val="90000"/>
              </a:lnSpc>
            </a:pPr>
            <a:endParaRPr lang="cs-CZ" altLang="cs-CZ" sz="2800" dirty="0"/>
          </a:p>
          <a:p>
            <a:pPr marL="457200" indent="-457200">
              <a:lnSpc>
                <a:spcPct val="80000"/>
              </a:lnSpc>
              <a:buFont typeface="Arial" panose="020B0604020202020204" pitchFamily="34" charset="0"/>
              <a:buChar char="•"/>
            </a:pPr>
            <a:r>
              <a:rPr lang="cs-CZ" altLang="cs-CZ" sz="2800" dirty="0"/>
              <a:t>Plánovací víkend nebo den se používá v případech, kdy veřejná správa chce aktivní účast občanů na přípravě realizace. </a:t>
            </a:r>
            <a:endParaRPr lang="cs-CZ" altLang="cs-CZ" sz="2800" dirty="0" smtClean="0"/>
          </a:p>
          <a:p>
            <a:pPr marL="457200" indent="-457200">
              <a:lnSpc>
                <a:spcPct val="80000"/>
              </a:lnSpc>
              <a:buFont typeface="Arial" panose="020B0604020202020204" pitchFamily="34" charset="0"/>
              <a:buChar char="•"/>
            </a:pPr>
            <a:endParaRPr lang="cs-CZ" altLang="cs-CZ" sz="2800" dirty="0"/>
          </a:p>
          <a:p>
            <a:pPr marL="457200" indent="-457200">
              <a:lnSpc>
                <a:spcPct val="80000"/>
              </a:lnSpc>
              <a:buFont typeface="Arial" panose="020B0604020202020204" pitchFamily="34" charset="0"/>
              <a:buChar char="•"/>
            </a:pPr>
            <a:r>
              <a:rPr lang="cs-CZ" altLang="cs-CZ" sz="2800" dirty="0"/>
              <a:t>Většinou se jedná o plánování úprav veřejných prostor a předchází mu takřka všechny shora uvedené aktivity, doplněné dalšími – výtvarnou soutěží pro děti, stavění modelů apod. </a:t>
            </a:r>
            <a:endParaRPr lang="cs-CZ" altLang="cs-CZ" sz="2800" dirty="0" smtClean="0"/>
          </a:p>
          <a:p>
            <a:pPr marL="457200" indent="-457200">
              <a:lnSpc>
                <a:spcPct val="80000"/>
              </a:lnSpc>
              <a:buFont typeface="Arial" panose="020B0604020202020204" pitchFamily="34" charset="0"/>
              <a:buChar char="•"/>
            </a:pPr>
            <a:endParaRPr lang="cs-CZ" altLang="cs-CZ" sz="2800" dirty="0"/>
          </a:p>
          <a:p>
            <a:pPr marL="457200" indent="-457200">
              <a:lnSpc>
                <a:spcPct val="80000"/>
              </a:lnSpc>
              <a:buFont typeface="Arial" panose="020B0604020202020204" pitchFamily="34" charset="0"/>
              <a:buChar char="•"/>
            </a:pPr>
            <a:r>
              <a:rPr lang="cs-CZ" altLang="cs-CZ" sz="2800" dirty="0"/>
              <a:t>Plánovací den má svá jasně stanovená pravidla a jejich metodika je podrobně popsána v publikaci Akční plánování.</a:t>
            </a:r>
          </a:p>
          <a:p>
            <a:pPr marL="457200" indent="-457200">
              <a:lnSpc>
                <a:spcPct val="80000"/>
              </a:lnSpc>
              <a:buFont typeface="Arial" panose="020B0604020202020204" pitchFamily="34" charset="0"/>
              <a:buChar char="•"/>
            </a:pPr>
            <a:endParaRPr lang="cs-CZ" altLang="cs-CZ" sz="2800" dirty="0"/>
          </a:p>
          <a:p>
            <a:pPr marL="457200" indent="-457200">
              <a:buFont typeface="Arial" panose="020B0604020202020204" pitchFamily="34" charset="0"/>
              <a:buChar char="•"/>
            </a:pPr>
            <a:endParaRPr lang="cs-CZ" altLang="cs-CZ" sz="3200"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112152994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110836"/>
            <a:ext cx="9692935" cy="6858000"/>
          </a:xfrm>
          <a:prstGeom prst="rect">
            <a:avLst/>
          </a:prstGeom>
        </p:spPr>
      </p:pic>
      <p:sp>
        <p:nvSpPr>
          <p:cNvPr id="2" name="Nadpis 1"/>
          <p:cNvSpPr>
            <a:spLocks noGrp="1"/>
          </p:cNvSpPr>
          <p:nvPr>
            <p:ph type="title"/>
          </p:nvPr>
        </p:nvSpPr>
        <p:spPr/>
        <p:txBody>
          <a:bodyPr/>
          <a:lstStyle/>
          <a:p>
            <a:r>
              <a:rPr lang="cs-CZ" altLang="cs-CZ" b="1" dirty="0" smtClean="0"/>
              <a:t>Plánovací víkend, den</a:t>
            </a:r>
            <a:endParaRPr lang="cs-CZ" b="1" dirty="0"/>
          </a:p>
        </p:txBody>
      </p:sp>
      <p:sp>
        <p:nvSpPr>
          <p:cNvPr id="4" name="Obdélník 3"/>
          <p:cNvSpPr/>
          <p:nvPr/>
        </p:nvSpPr>
        <p:spPr>
          <a:xfrm>
            <a:off x="1102591" y="1434635"/>
            <a:ext cx="10042236" cy="4764381"/>
          </a:xfrm>
          <a:prstGeom prst="rect">
            <a:avLst/>
          </a:prstGeom>
        </p:spPr>
        <p:txBody>
          <a:bodyPr wrap="square">
            <a:spAutoFit/>
          </a:bodyPr>
          <a:lstStyle/>
          <a:p>
            <a:pPr marL="419100" indent="-419100">
              <a:lnSpc>
                <a:spcPct val="90000"/>
              </a:lnSpc>
            </a:pPr>
            <a:endParaRPr lang="cs-CZ" altLang="cs-CZ" sz="2800" dirty="0"/>
          </a:p>
          <a:p>
            <a:pPr marL="457200" indent="-457200">
              <a:lnSpc>
                <a:spcPct val="80000"/>
              </a:lnSpc>
              <a:buFont typeface="Arial" panose="020B0604020202020204" pitchFamily="34" charset="0"/>
              <a:buChar char="•"/>
            </a:pPr>
            <a:r>
              <a:rPr lang="cs-CZ" altLang="cs-CZ" sz="2800" b="1" dirty="0"/>
              <a:t>Výhody:</a:t>
            </a:r>
            <a:r>
              <a:rPr lang="cs-CZ" altLang="cs-CZ" sz="2800" dirty="0"/>
              <a:t> velmi aktivní účast občanů, přijetí „obecného“ konsenzu, přijetí plánu za své.</a:t>
            </a:r>
          </a:p>
          <a:p>
            <a:pPr marL="457200" indent="-457200">
              <a:lnSpc>
                <a:spcPct val="80000"/>
              </a:lnSpc>
              <a:buFont typeface="Arial" panose="020B0604020202020204" pitchFamily="34" charset="0"/>
              <a:buChar char="•"/>
            </a:pPr>
            <a:r>
              <a:rPr lang="cs-CZ" altLang="cs-CZ" sz="2800" b="1" dirty="0"/>
              <a:t>Nevýhody:</a:t>
            </a:r>
            <a:r>
              <a:rPr lang="cs-CZ" altLang="cs-CZ" sz="2800" dirty="0"/>
              <a:t> časově náročná příprava, poměrně vysoké náklady.</a:t>
            </a:r>
          </a:p>
          <a:p>
            <a:pPr marL="457200" indent="-457200">
              <a:lnSpc>
                <a:spcPct val="80000"/>
              </a:lnSpc>
              <a:buFont typeface="Arial" panose="020B0604020202020204" pitchFamily="34" charset="0"/>
              <a:buChar char="•"/>
            </a:pPr>
            <a:r>
              <a:rPr lang="cs-CZ" altLang="cs-CZ" sz="2800" dirty="0"/>
              <a:t>Plánovací den musí vést zkušení </a:t>
            </a:r>
            <a:r>
              <a:rPr lang="cs-CZ" altLang="cs-CZ" sz="2800" dirty="0" err="1"/>
              <a:t>facilitátoři</a:t>
            </a:r>
            <a:r>
              <a:rPr lang="cs-CZ" altLang="cs-CZ" sz="2800" dirty="0"/>
              <a:t>, záleží na počtu lidí, ale minimálně 1 hlavní </a:t>
            </a:r>
            <a:r>
              <a:rPr lang="cs-CZ" altLang="cs-CZ" sz="2800" dirty="0" err="1"/>
              <a:t>facilitátor</a:t>
            </a:r>
            <a:r>
              <a:rPr lang="cs-CZ" altLang="cs-CZ" sz="2800" dirty="0"/>
              <a:t>, 2 – 3 pomocní.</a:t>
            </a:r>
          </a:p>
          <a:p>
            <a:pPr marL="457200" indent="-457200">
              <a:lnSpc>
                <a:spcPct val="80000"/>
              </a:lnSpc>
              <a:buFont typeface="Arial" panose="020B0604020202020204" pitchFamily="34" charset="0"/>
              <a:buChar char="•"/>
            </a:pPr>
            <a:r>
              <a:rPr lang="cs-CZ" altLang="cs-CZ" sz="2800" dirty="0"/>
              <a:t>Délka trvání: 1 – 3 dny.</a:t>
            </a:r>
          </a:p>
          <a:p>
            <a:pPr marL="457200" indent="-457200">
              <a:lnSpc>
                <a:spcPct val="80000"/>
              </a:lnSpc>
              <a:buFont typeface="Arial" panose="020B0604020202020204" pitchFamily="34" charset="0"/>
              <a:buChar char="•"/>
            </a:pPr>
            <a:r>
              <a:rPr lang="cs-CZ" altLang="cs-CZ" sz="2800" b="1" dirty="0"/>
              <a:t>Doporučení</a:t>
            </a:r>
          </a:p>
          <a:p>
            <a:pPr marL="457200" indent="-457200">
              <a:lnSpc>
                <a:spcPct val="80000"/>
              </a:lnSpc>
              <a:buFont typeface="Arial" panose="020B0604020202020204" pitchFamily="34" charset="0"/>
              <a:buChar char="•"/>
            </a:pPr>
            <a:r>
              <a:rPr lang="cs-CZ" altLang="cs-CZ" sz="2800" dirty="0"/>
              <a:t>Celá akce musí být velmi dobře zorganizována. Nemáte-li dostatečně zkušený tým, nepouštějte se do akčního plánování a raději zvolte jinou metodu..</a:t>
            </a:r>
          </a:p>
          <a:p>
            <a:pPr marL="457200" indent="-457200">
              <a:lnSpc>
                <a:spcPct val="80000"/>
              </a:lnSpc>
              <a:buFont typeface="Arial" panose="020B0604020202020204" pitchFamily="34" charset="0"/>
              <a:buChar char="•"/>
            </a:pPr>
            <a:endParaRPr lang="cs-CZ" altLang="cs-CZ" sz="2800" dirty="0"/>
          </a:p>
          <a:p>
            <a:pPr marL="457200" indent="-457200">
              <a:buFont typeface="Arial" panose="020B0604020202020204" pitchFamily="34" charset="0"/>
              <a:buChar char="•"/>
            </a:pPr>
            <a:endParaRPr lang="cs-CZ" altLang="cs-CZ" sz="3200"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11998967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a:t>Komunikační plán</a:t>
            </a:r>
          </a:p>
        </p:txBody>
      </p:sp>
      <p:sp>
        <p:nvSpPr>
          <p:cNvPr id="4" name="Obdélník 3"/>
          <p:cNvSpPr/>
          <p:nvPr/>
        </p:nvSpPr>
        <p:spPr>
          <a:xfrm>
            <a:off x="1074882" y="1453585"/>
            <a:ext cx="10042236" cy="4031873"/>
          </a:xfrm>
          <a:prstGeom prst="rect">
            <a:avLst/>
          </a:prstGeom>
        </p:spPr>
        <p:txBody>
          <a:bodyPr wrap="square">
            <a:spAutoFit/>
          </a:bodyPr>
          <a:lstStyle/>
          <a:p>
            <a:r>
              <a:rPr lang="cs-CZ" dirty="0"/>
              <a:t> </a:t>
            </a:r>
          </a:p>
          <a:p>
            <a:r>
              <a:rPr lang="cs-CZ" dirty="0" smtClean="0"/>
              <a:t>Je </a:t>
            </a:r>
            <a:r>
              <a:rPr lang="cs-CZ" dirty="0"/>
              <a:t>třeba mít rovněž na mysli to, že do sdělovacích prostředků se dostanou jen ty zprávy, které redaktoři pokládají za důležité, zajímavé a nové. </a:t>
            </a:r>
            <a:endParaRPr lang="cs-CZ" dirty="0" smtClean="0"/>
          </a:p>
          <a:p>
            <a:endParaRPr lang="cs-CZ" dirty="0"/>
          </a:p>
          <a:p>
            <a:r>
              <a:rPr lang="cs-CZ" dirty="0" smtClean="0"/>
              <a:t>Proto </a:t>
            </a:r>
            <a:r>
              <a:rPr lang="cs-CZ" dirty="0"/>
              <a:t>je třeba hledat nové a nové způsoby prezentace svých zpráv, aby se jejich obsah zdál nový a zajímavý. </a:t>
            </a:r>
            <a:endParaRPr lang="cs-CZ" dirty="0" smtClean="0"/>
          </a:p>
          <a:p>
            <a:endParaRPr lang="cs-CZ" dirty="0"/>
          </a:p>
          <a:p>
            <a:r>
              <a:rPr lang="cs-CZ" dirty="0" smtClean="0"/>
              <a:t>Pokud </a:t>
            </a:r>
            <a:r>
              <a:rPr lang="cs-CZ" dirty="0"/>
              <a:t>chcete novináři oznámit něco, o čem jste přesvědčeni, že by ho mohlo zaujmout, musíte se zmínit o třech věcech</a:t>
            </a:r>
            <a:r>
              <a:rPr lang="cs-CZ" sz="2000" dirty="0"/>
              <a:t>:</a:t>
            </a:r>
          </a:p>
          <a:p>
            <a:r>
              <a:rPr lang="cs-CZ" dirty="0"/>
              <a:t> </a:t>
            </a:r>
            <a:endParaRPr lang="cs-CZ" sz="2000" dirty="0"/>
          </a:p>
          <a:p>
            <a:pPr lvl="3"/>
            <a:r>
              <a:rPr lang="cs-CZ" dirty="0" smtClean="0"/>
              <a:t>čím </a:t>
            </a:r>
            <a:r>
              <a:rPr lang="cs-CZ" dirty="0"/>
              <a:t>je vaše zpráva</a:t>
            </a:r>
            <a:endParaRPr lang="cs-CZ" sz="2000" dirty="0"/>
          </a:p>
          <a:p>
            <a:pPr lvl="3"/>
            <a:r>
              <a:rPr lang="cs-CZ" dirty="0"/>
              <a:t>proč je zpráva důležitá</a:t>
            </a:r>
            <a:endParaRPr lang="cs-CZ" sz="2000" dirty="0"/>
          </a:p>
          <a:p>
            <a:pPr lvl="3"/>
            <a:r>
              <a:rPr lang="cs-CZ" dirty="0"/>
              <a:t>jak se dá nezávisle ověřit</a:t>
            </a:r>
            <a:endParaRPr lang="cs-CZ" sz="2000" dirty="0"/>
          </a:p>
          <a:p>
            <a:pPr lvl="0"/>
            <a:endParaRPr lang="cs-CZ"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406315227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110836"/>
            <a:ext cx="9692935" cy="6858000"/>
          </a:xfrm>
          <a:prstGeom prst="rect">
            <a:avLst/>
          </a:prstGeom>
        </p:spPr>
      </p:pic>
      <p:sp>
        <p:nvSpPr>
          <p:cNvPr id="2" name="Nadpis 1"/>
          <p:cNvSpPr>
            <a:spLocks noGrp="1"/>
          </p:cNvSpPr>
          <p:nvPr>
            <p:ph type="title"/>
          </p:nvPr>
        </p:nvSpPr>
        <p:spPr/>
        <p:txBody>
          <a:bodyPr/>
          <a:lstStyle/>
          <a:p>
            <a:pPr lvl="0"/>
            <a:r>
              <a:rPr lang="cs-CZ" b="1" dirty="0" smtClean="0"/>
              <a:t>Open </a:t>
            </a:r>
            <a:r>
              <a:rPr lang="cs-CZ" b="1" dirty="0" err="1" smtClean="0"/>
              <a:t>space</a:t>
            </a:r>
            <a:endParaRPr lang="cs-CZ" b="1" dirty="0">
              <a:effectLst/>
            </a:endParaRPr>
          </a:p>
        </p:txBody>
      </p:sp>
      <p:sp>
        <p:nvSpPr>
          <p:cNvPr id="3" name="Zástupný symbol pro obsah 2"/>
          <p:cNvSpPr>
            <a:spLocks noGrp="1"/>
          </p:cNvSpPr>
          <p:nvPr>
            <p:ph idx="1"/>
          </p:nvPr>
        </p:nvSpPr>
        <p:spPr>
          <a:xfrm>
            <a:off x="821894" y="1493116"/>
            <a:ext cx="10515600" cy="4351338"/>
          </a:xfrm>
        </p:spPr>
        <p:txBody>
          <a:bodyPr>
            <a:noAutofit/>
          </a:bodyPr>
          <a:lstStyle/>
          <a:p>
            <a:pPr marL="457200" lvl="1" indent="0">
              <a:buNone/>
            </a:pPr>
            <a:endParaRPr lang="cs-CZ" dirty="0" smtClean="0"/>
          </a:p>
          <a:p>
            <a:pPr>
              <a:buFont typeface="Arial" panose="020B0604020202020204" pitchFamily="34" charset="0"/>
              <a:buChar char="•"/>
            </a:pPr>
            <a:r>
              <a:rPr lang="cs-CZ" altLang="cs-CZ" sz="2000" dirty="0" smtClean="0"/>
              <a:t>účastníci </a:t>
            </a:r>
            <a:r>
              <a:rPr lang="cs-CZ" altLang="cs-CZ" sz="2000" dirty="0"/>
              <a:t>nadnesou (otevřou v diskusi) všechna pro ně důležitá témata a problémy </a:t>
            </a:r>
          </a:p>
          <a:p>
            <a:pPr>
              <a:buFont typeface="Arial" panose="020B0604020202020204" pitchFamily="34" charset="0"/>
              <a:buChar char="•"/>
            </a:pPr>
            <a:r>
              <a:rPr lang="cs-CZ" altLang="cs-CZ" sz="2000" dirty="0"/>
              <a:t>ke každému z nadnesených témat promluví ti účastníci, kteří jsou pro danou oblast nejvíce kvalifikovaní a kompetentní </a:t>
            </a:r>
          </a:p>
          <a:p>
            <a:pPr>
              <a:buFont typeface="Arial" panose="020B0604020202020204" pitchFamily="34" charset="0"/>
              <a:buChar char="•"/>
            </a:pPr>
            <a:r>
              <a:rPr lang="cs-CZ" altLang="cs-CZ" sz="2000" dirty="0"/>
              <a:t>v určitém časovém období (1–2 dny) jsou všechny nejdůležitější myšlenky, nápady, doporučení, závěry, plány na další činnost, otázky pro další práci s nimi písemně zpracovány a předány účastníkům </a:t>
            </a:r>
          </a:p>
          <a:p>
            <a:pPr>
              <a:buFont typeface="Arial" panose="020B0604020202020204" pitchFamily="34" charset="0"/>
              <a:buChar char="•"/>
            </a:pPr>
            <a:r>
              <a:rPr lang="cs-CZ" altLang="cs-CZ" sz="2000" dirty="0"/>
              <a:t>výsledný obsah zprávy se může stát předmětem </a:t>
            </a:r>
            <a:r>
              <a:rPr lang="cs-CZ" altLang="cs-CZ" sz="2000" dirty="0" smtClean="0"/>
              <a:t>diskuze </a:t>
            </a:r>
            <a:r>
              <a:rPr lang="cs-CZ" altLang="cs-CZ" sz="2000" dirty="0"/>
              <a:t>mnoha dalších </a:t>
            </a:r>
            <a:r>
              <a:rPr lang="cs-CZ" altLang="cs-CZ" sz="2000" dirty="0" smtClean="0"/>
              <a:t>diskuzních </a:t>
            </a:r>
            <a:r>
              <a:rPr lang="cs-CZ" altLang="cs-CZ" sz="2000" dirty="0"/>
              <a:t>skupin, které doplňují či korigují daný text </a:t>
            </a:r>
          </a:p>
          <a:p>
            <a:pPr>
              <a:buFont typeface="Arial" panose="020B0604020202020204" pitchFamily="34" charset="0"/>
              <a:buChar char="•"/>
            </a:pPr>
            <a:r>
              <a:rPr lang="cs-CZ" altLang="cs-CZ" sz="2000" dirty="0"/>
              <a:t>po ukončení určité etapy projednávání v různých skupinách jsou výsledky k dispozici nejen všem zúčastněným, ale i dalším zájemcům o problematiku, kteří s nimi mohou začít hned pracovat </a:t>
            </a:r>
          </a:p>
        </p:txBody>
      </p:sp>
      <p:sp>
        <p:nvSpPr>
          <p:cNvPr id="5" name="Zástupný symbol pro zápatí 4"/>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202939254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110836"/>
            <a:ext cx="9692935" cy="6858000"/>
          </a:xfrm>
          <a:prstGeom prst="rect">
            <a:avLst/>
          </a:prstGeom>
        </p:spPr>
      </p:pic>
      <p:sp>
        <p:nvSpPr>
          <p:cNvPr id="2" name="Nadpis 1"/>
          <p:cNvSpPr>
            <a:spLocks noGrp="1"/>
          </p:cNvSpPr>
          <p:nvPr>
            <p:ph type="title"/>
          </p:nvPr>
        </p:nvSpPr>
        <p:spPr/>
        <p:txBody>
          <a:bodyPr/>
          <a:lstStyle/>
          <a:p>
            <a:pPr lvl="0"/>
            <a:r>
              <a:rPr lang="cs-CZ" b="1" dirty="0" smtClean="0"/>
              <a:t>Tematická kavárna</a:t>
            </a:r>
            <a:endParaRPr lang="cs-CZ" b="1" dirty="0">
              <a:effectLst/>
            </a:endParaRPr>
          </a:p>
        </p:txBody>
      </p:sp>
      <p:sp>
        <p:nvSpPr>
          <p:cNvPr id="3" name="Zástupný symbol pro obsah 2"/>
          <p:cNvSpPr>
            <a:spLocks noGrp="1"/>
          </p:cNvSpPr>
          <p:nvPr>
            <p:ph idx="1"/>
          </p:nvPr>
        </p:nvSpPr>
        <p:spPr>
          <a:xfrm>
            <a:off x="821894" y="1493116"/>
            <a:ext cx="10515600" cy="4351338"/>
          </a:xfrm>
        </p:spPr>
        <p:txBody>
          <a:bodyPr>
            <a:noAutofit/>
          </a:bodyPr>
          <a:lstStyle/>
          <a:p>
            <a:pPr marL="457200" lvl="1" indent="0">
              <a:buNone/>
            </a:pPr>
            <a:endParaRPr lang="cs-CZ" dirty="0" smtClean="0"/>
          </a:p>
          <a:p>
            <a:pPr>
              <a:defRPr/>
            </a:pPr>
            <a:r>
              <a:rPr lang="cs-CZ" sz="2400" dirty="0" smtClean="0"/>
              <a:t>Tzv</a:t>
            </a:r>
            <a:r>
              <a:rPr lang="cs-CZ" sz="2400" dirty="0"/>
              <a:t>. hostitel kavárny (super </a:t>
            </a:r>
            <a:r>
              <a:rPr lang="cs-CZ" sz="2400" dirty="0" err="1"/>
              <a:t>facilitátor</a:t>
            </a:r>
            <a:r>
              <a:rPr lang="cs-CZ" sz="2400" dirty="0"/>
              <a:t>) přichystá několik stolů s pohoštěním a následně přivítá své “hosty” (spolupracovníky). </a:t>
            </a:r>
          </a:p>
          <a:p>
            <a:pPr>
              <a:defRPr/>
            </a:pPr>
            <a:r>
              <a:rPr lang="cs-CZ" sz="2400" dirty="0"/>
              <a:t>Vysvětlí jim účel setkání a vyvěsí na viditelné místo (např. </a:t>
            </a:r>
            <a:r>
              <a:rPr lang="cs-CZ" sz="2400" dirty="0" err="1"/>
              <a:t>flipchart</a:t>
            </a:r>
            <a:r>
              <a:rPr lang="cs-CZ" sz="2400" dirty="0"/>
              <a:t>) otázky, které je třeba vyřešit. </a:t>
            </a:r>
          </a:p>
          <a:p>
            <a:pPr>
              <a:defRPr/>
            </a:pPr>
            <a:r>
              <a:rPr lang="cs-CZ" sz="2400" dirty="0"/>
              <a:t>Každé otázce by měl být věnován jeden stůl, který by měl dostat stálého hostitele. </a:t>
            </a:r>
          </a:p>
          <a:p>
            <a:pPr>
              <a:defRPr/>
            </a:pPr>
            <a:r>
              <a:rPr lang="cs-CZ" sz="2400" dirty="0"/>
              <a:t>Ostatní účastníci postupně rotují po kavárně a diskutují nad zmíněnými otázkami. </a:t>
            </a:r>
          </a:p>
        </p:txBody>
      </p:sp>
      <p:sp>
        <p:nvSpPr>
          <p:cNvPr id="5" name="Zástupný symbol pro zápatí 4"/>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88462123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44036" name="Rectangle 2"/>
          <p:cNvSpPr>
            <a:spLocks noGrp="1" noChangeArrowheads="1"/>
          </p:cNvSpPr>
          <p:nvPr>
            <p:ph type="title"/>
          </p:nvPr>
        </p:nvSpPr>
        <p:spPr/>
        <p:txBody>
          <a:bodyPr/>
          <a:lstStyle/>
          <a:p>
            <a:pPr eaLnBrk="1" hangingPunct="1"/>
            <a:r>
              <a:rPr lang="cs-CZ" altLang="cs-CZ" sz="4000" b="1" dirty="0" smtClean="0"/>
              <a:t>Konference </a:t>
            </a:r>
            <a:endParaRPr lang="cs-CZ" altLang="cs-CZ" sz="4000" b="1" dirty="0"/>
          </a:p>
        </p:txBody>
      </p:sp>
      <p:sp>
        <p:nvSpPr>
          <p:cNvPr id="44037" name="Rectangle 3"/>
          <p:cNvSpPr>
            <a:spLocks noGrp="1" noChangeArrowheads="1"/>
          </p:cNvSpPr>
          <p:nvPr>
            <p:ph sz="quarter" idx="1"/>
          </p:nvPr>
        </p:nvSpPr>
        <p:spPr/>
        <p:txBody>
          <a:bodyPr>
            <a:normAutofit fontScale="92500"/>
          </a:bodyPr>
          <a:lstStyle/>
          <a:p>
            <a:r>
              <a:rPr lang="cs-CZ" dirty="0" smtClean="0"/>
              <a:t>Jedno </a:t>
            </a:r>
            <a:r>
              <a:rPr lang="cs-CZ" dirty="0"/>
              <a:t>nebo vícedenní setkání, které slouží jak představení zpracovaného plánu či plánovaných aktivit, ale také např. představení příkladů dobré praxe, tedy zkušeností jiných realizátorů. </a:t>
            </a:r>
          </a:p>
          <a:p>
            <a:r>
              <a:rPr lang="cs-CZ" dirty="0"/>
              <a:t>Konference jsou poměrně oblíbené, nicméně nejsou zaměřeny na sběr názorů a námětů, ale na jejich prezentaci. </a:t>
            </a:r>
          </a:p>
          <a:p>
            <a:r>
              <a:rPr lang="cs-CZ" dirty="0"/>
              <a:t>Výhody</a:t>
            </a:r>
          </a:p>
          <a:p>
            <a:r>
              <a:rPr lang="cs-CZ" dirty="0"/>
              <a:t>Mnoho potřebných informací v krátkém čase na jednom místě. </a:t>
            </a:r>
          </a:p>
          <a:p>
            <a:r>
              <a:rPr lang="cs-CZ" dirty="0"/>
              <a:t>Nevýhody</a:t>
            </a:r>
          </a:p>
          <a:p>
            <a:r>
              <a:rPr lang="cs-CZ" dirty="0"/>
              <a:t>Velká časová náročnost na přípravu, poměrně vysoké náklady, velký důraz klást na jednotlivé přednášející. Konferenci musí vést zkušený moderátor. </a:t>
            </a:r>
          </a:p>
        </p:txBody>
      </p:sp>
      <p:sp>
        <p:nvSpPr>
          <p:cNvPr id="8" name="Obdélník 7"/>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2" name="Zástupný symbol pro zápatí 1"/>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2896696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pPr lvl="0"/>
            <a:r>
              <a:rPr lang="cs-CZ" b="1" dirty="0"/>
              <a:t>Konzultační proces</a:t>
            </a:r>
            <a:endParaRPr lang="cs-CZ" b="1" dirty="0">
              <a:effectLst/>
            </a:endParaRPr>
          </a:p>
        </p:txBody>
      </p:sp>
      <p:sp>
        <p:nvSpPr>
          <p:cNvPr id="3" name="Zástupný symbol pro obsah 2"/>
          <p:cNvSpPr>
            <a:spLocks noGrp="1"/>
          </p:cNvSpPr>
          <p:nvPr>
            <p:ph idx="1"/>
          </p:nvPr>
        </p:nvSpPr>
        <p:spPr>
          <a:xfrm>
            <a:off x="821894" y="1493116"/>
            <a:ext cx="10515600" cy="4351338"/>
          </a:xfrm>
        </p:spPr>
        <p:txBody>
          <a:bodyPr>
            <a:noAutofit/>
          </a:bodyPr>
          <a:lstStyle/>
          <a:p>
            <a:pPr marL="457200" lvl="1" indent="0">
              <a:buNone/>
            </a:pPr>
            <a:endParaRPr lang="cs-CZ" b="1" dirty="0" smtClean="0"/>
          </a:p>
          <a:p>
            <a:pPr marL="0" indent="0">
              <a:buNone/>
            </a:pPr>
            <a:endParaRPr lang="cs-CZ" dirty="0"/>
          </a:p>
          <a:p>
            <a:pPr marL="0" indent="0">
              <a:buNone/>
            </a:pPr>
            <a:endParaRPr lang="cs-CZ" dirty="0" smtClean="0"/>
          </a:p>
        </p:txBody>
      </p:sp>
      <p:sp>
        <p:nvSpPr>
          <p:cNvPr id="5" name="Zástupný symbol pro zápatí 4"/>
          <p:cNvSpPr>
            <a:spLocks noGrp="1"/>
          </p:cNvSpPr>
          <p:nvPr>
            <p:ph type="ftr" sz="quarter" idx="11"/>
          </p:nvPr>
        </p:nvSpPr>
        <p:spPr/>
        <p:txBody>
          <a:bodyPr/>
          <a:lstStyle/>
          <a:p>
            <a:r>
              <a:rPr lang="cs-CZ" smtClean="0"/>
              <a:t>CZ.02.3.68/0.0/0.0/15_001/0000283</a:t>
            </a:r>
            <a:endParaRPr lang="cs-CZ"/>
          </a:p>
        </p:txBody>
      </p:sp>
      <p:graphicFrame>
        <p:nvGraphicFramePr>
          <p:cNvPr id="6" name="Tabulka 5"/>
          <p:cNvGraphicFramePr>
            <a:graphicFrameLocks noGrp="1"/>
          </p:cNvGraphicFramePr>
          <p:nvPr>
            <p:extLst>
              <p:ext uri="{D42A27DB-BD31-4B8C-83A1-F6EECF244321}">
                <p14:modId xmlns:p14="http://schemas.microsoft.com/office/powerpoint/2010/main" val="2181112271"/>
              </p:ext>
            </p:extLst>
          </p:nvPr>
        </p:nvGraphicFramePr>
        <p:xfrm>
          <a:off x="930728" y="1493116"/>
          <a:ext cx="9878785" cy="4491305"/>
        </p:xfrm>
        <a:graphic>
          <a:graphicData uri="http://schemas.openxmlformats.org/drawingml/2006/table">
            <a:tbl>
              <a:tblPr firstRow="1" firstCol="1" bandRow="1">
                <a:tableStyleId>{5C22544A-7EE6-4342-B048-85BDC9FD1C3A}</a:tableStyleId>
              </a:tblPr>
              <a:tblGrid>
                <a:gridCol w="1970303">
                  <a:extLst>
                    <a:ext uri="{9D8B030D-6E8A-4147-A177-3AD203B41FA5}">
                      <a16:colId xmlns:a16="http://schemas.microsoft.com/office/drawing/2014/main" val="3020600168"/>
                    </a:ext>
                  </a:extLst>
                </a:gridCol>
                <a:gridCol w="2679249">
                  <a:extLst>
                    <a:ext uri="{9D8B030D-6E8A-4147-A177-3AD203B41FA5}">
                      <a16:colId xmlns:a16="http://schemas.microsoft.com/office/drawing/2014/main" val="575948692"/>
                    </a:ext>
                  </a:extLst>
                </a:gridCol>
                <a:gridCol w="2325787">
                  <a:extLst>
                    <a:ext uri="{9D8B030D-6E8A-4147-A177-3AD203B41FA5}">
                      <a16:colId xmlns:a16="http://schemas.microsoft.com/office/drawing/2014/main" val="435833899"/>
                    </a:ext>
                  </a:extLst>
                </a:gridCol>
                <a:gridCol w="2903446">
                  <a:extLst>
                    <a:ext uri="{9D8B030D-6E8A-4147-A177-3AD203B41FA5}">
                      <a16:colId xmlns:a16="http://schemas.microsoft.com/office/drawing/2014/main" val="3490639021"/>
                    </a:ext>
                  </a:extLst>
                </a:gridCol>
              </a:tblGrid>
              <a:tr h="2378440">
                <a:tc>
                  <a:txBody>
                    <a:bodyPr/>
                    <a:lstStyle/>
                    <a:p>
                      <a:pPr>
                        <a:lnSpc>
                          <a:spcPct val="107000"/>
                        </a:lnSpc>
                        <a:spcAft>
                          <a:spcPts val="0"/>
                        </a:spcAft>
                      </a:pPr>
                      <a:r>
                        <a:rPr lang="cs-CZ" sz="1600">
                          <a:effectLst/>
                        </a:rPr>
                        <a:t>Veřejné projednání</a:t>
                      </a:r>
                    </a:p>
                    <a:p>
                      <a:pPr>
                        <a:lnSpc>
                          <a:spcPct val="107000"/>
                        </a:lnSpc>
                        <a:spcAft>
                          <a:spcPts val="0"/>
                        </a:spcAft>
                      </a:pPr>
                      <a:r>
                        <a:rPr lang="cs-CZ" sz="1600">
                          <a:effectLst/>
                        </a:rPr>
                        <a:t> </a:t>
                      </a:r>
                    </a:p>
                    <a:p>
                      <a:pPr>
                        <a:lnSpc>
                          <a:spcPct val="107000"/>
                        </a:lnSpc>
                        <a:spcAft>
                          <a:spcPts val="0"/>
                        </a:spcAft>
                      </a:pPr>
                      <a:r>
                        <a:rPr lang="cs-CZ" sz="1600">
                          <a:effectLst/>
                        </a:rPr>
                        <a:t> (dokument je zpracován)</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cs-CZ" sz="1600">
                          <a:effectLst/>
                        </a:rPr>
                        <a:t>Představení závěrů z přípravy strategických dokumentů.</a:t>
                      </a:r>
                    </a:p>
                    <a:p>
                      <a:pPr>
                        <a:lnSpc>
                          <a:spcPct val="107000"/>
                        </a:lnSpc>
                        <a:spcAft>
                          <a:spcPts val="0"/>
                        </a:spcAft>
                      </a:pPr>
                      <a:r>
                        <a:rPr lang="cs-CZ" sz="1600">
                          <a:effectLst/>
                        </a:rPr>
                        <a:t> </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cs-CZ" sz="1600">
                          <a:effectLst/>
                        </a:rPr>
                        <a:t>Oslovení větší skupiny lidí na jednom místě</a:t>
                      </a:r>
                    </a:p>
                    <a:p>
                      <a:pPr>
                        <a:lnSpc>
                          <a:spcPct val="107000"/>
                        </a:lnSpc>
                        <a:spcAft>
                          <a:spcPts val="0"/>
                        </a:spcAft>
                      </a:pPr>
                      <a:r>
                        <a:rPr lang="cs-CZ" sz="1600">
                          <a:effectLst/>
                        </a:rPr>
                        <a:t>Při dobrém vedení i zpětná vazba od veřejnosti.</a:t>
                      </a:r>
                    </a:p>
                    <a:p>
                      <a:pPr>
                        <a:lnSpc>
                          <a:spcPct val="107000"/>
                        </a:lnSpc>
                        <a:spcAft>
                          <a:spcPts val="0"/>
                        </a:spcAft>
                      </a:pPr>
                      <a:r>
                        <a:rPr lang="cs-CZ" sz="1600">
                          <a:effectLst/>
                        </a:rPr>
                        <a:t>Nedostatečná interakce ze strany veřejnosti.</a:t>
                      </a:r>
                    </a:p>
                    <a:p>
                      <a:pPr>
                        <a:lnSpc>
                          <a:spcPct val="107000"/>
                        </a:lnSpc>
                        <a:spcAft>
                          <a:spcPts val="0"/>
                        </a:spcAft>
                      </a:pPr>
                      <a:r>
                        <a:rPr lang="cs-CZ" sz="1600">
                          <a:effectLst/>
                        </a:rPr>
                        <a:t>„Kamenný“ prostor </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cs-CZ" sz="1600">
                          <a:effectLst/>
                        </a:rPr>
                        <a:t>Doplňte výstavou, fotografiemi, studiemi, dostatečná příprava akce.</a:t>
                      </a:r>
                    </a:p>
                    <a:p>
                      <a:pPr>
                        <a:lnSpc>
                          <a:spcPct val="107000"/>
                        </a:lnSpc>
                        <a:spcAft>
                          <a:spcPts val="0"/>
                        </a:spcAft>
                      </a:pPr>
                      <a:r>
                        <a:rPr lang="cs-CZ" sz="1600">
                          <a:effectLst/>
                        </a:rPr>
                        <a:t> </a:t>
                      </a:r>
                    </a:p>
                    <a:p>
                      <a:pPr>
                        <a:lnSpc>
                          <a:spcPct val="107000"/>
                        </a:lnSpc>
                        <a:spcAft>
                          <a:spcPts val="0"/>
                        </a:spcAft>
                      </a:pPr>
                      <a:r>
                        <a:rPr lang="cs-CZ" sz="1600">
                          <a:effectLst/>
                        </a:rPr>
                        <a:t> </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28002020"/>
                  </a:ext>
                </a:extLst>
              </a:tr>
              <a:tr h="2112865">
                <a:tc>
                  <a:txBody>
                    <a:bodyPr/>
                    <a:lstStyle/>
                    <a:p>
                      <a:pPr>
                        <a:lnSpc>
                          <a:spcPct val="107000"/>
                        </a:lnSpc>
                        <a:spcAft>
                          <a:spcPts val="0"/>
                        </a:spcAft>
                      </a:pPr>
                      <a:r>
                        <a:rPr lang="cs-CZ" sz="1600">
                          <a:effectLst/>
                        </a:rPr>
                        <a:t>Komunitní veřejné projednání</a:t>
                      </a:r>
                    </a:p>
                    <a:p>
                      <a:pPr>
                        <a:lnSpc>
                          <a:spcPct val="107000"/>
                        </a:lnSpc>
                        <a:spcAft>
                          <a:spcPts val="0"/>
                        </a:spcAft>
                      </a:pPr>
                      <a:r>
                        <a:rPr lang="cs-CZ" sz="1600">
                          <a:effectLst/>
                        </a:rPr>
                        <a:t> (dokument, je zpracován, aktivita navržena)</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cs-CZ" sz="1600">
                          <a:effectLst/>
                        </a:rPr>
                        <a:t>Prezentace a připomínkování strategických dokumentů</a:t>
                      </a:r>
                    </a:p>
                    <a:p>
                      <a:pPr>
                        <a:lnSpc>
                          <a:spcPct val="107000"/>
                        </a:lnSpc>
                        <a:spcAft>
                          <a:spcPts val="0"/>
                        </a:spcAft>
                      </a:pPr>
                      <a:r>
                        <a:rPr lang="cs-CZ" sz="1600">
                          <a:effectLst/>
                        </a:rPr>
                        <a:t>Příprava akčního plánu ke strategickým dokumentům.</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cs-CZ" sz="1600">
                          <a:effectLst/>
                        </a:rPr>
                        <a:t>Využití zájmu občanů, velká interaktivita.</a:t>
                      </a:r>
                    </a:p>
                    <a:p>
                      <a:pPr>
                        <a:lnSpc>
                          <a:spcPct val="107000"/>
                        </a:lnSpc>
                        <a:spcAft>
                          <a:spcPts val="0"/>
                        </a:spcAft>
                      </a:pPr>
                      <a:r>
                        <a:rPr lang="cs-CZ" sz="1600">
                          <a:effectLst/>
                        </a:rPr>
                        <a:t>Efektivní výstupy, využitelné pro strategické dokumenty.</a:t>
                      </a:r>
                    </a:p>
                    <a:p>
                      <a:pPr>
                        <a:lnSpc>
                          <a:spcPct val="107000"/>
                        </a:lnSpc>
                        <a:spcAft>
                          <a:spcPts val="0"/>
                        </a:spcAft>
                      </a:pPr>
                      <a:r>
                        <a:rPr lang="cs-CZ" sz="1600">
                          <a:effectLst/>
                        </a:rPr>
                        <a:t>Náročné na organizaci.</a:t>
                      </a:r>
                    </a:p>
                    <a:p>
                      <a:pPr>
                        <a:lnSpc>
                          <a:spcPct val="107000"/>
                        </a:lnSpc>
                        <a:spcAft>
                          <a:spcPts val="0"/>
                        </a:spcAft>
                      </a:pPr>
                      <a:r>
                        <a:rPr lang="cs-CZ" sz="1600">
                          <a:effectLst/>
                        </a:rPr>
                        <a:t> </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cs-CZ" sz="1600" dirty="0">
                          <a:effectLst/>
                        </a:rPr>
                        <a:t>Velká propagace.</a:t>
                      </a:r>
                    </a:p>
                    <a:p>
                      <a:pPr>
                        <a:lnSpc>
                          <a:spcPct val="107000"/>
                        </a:lnSpc>
                        <a:spcAft>
                          <a:spcPts val="0"/>
                        </a:spcAft>
                      </a:pPr>
                      <a:r>
                        <a:rPr lang="cs-CZ" sz="1600" dirty="0">
                          <a:effectLst/>
                        </a:rPr>
                        <a:t>Některý z výstupů realizovat co nejdříve.</a:t>
                      </a:r>
                    </a:p>
                    <a:p>
                      <a:pPr>
                        <a:lnSpc>
                          <a:spcPct val="107000"/>
                        </a:lnSpc>
                        <a:spcAft>
                          <a:spcPts val="0"/>
                        </a:spcAft>
                      </a:pPr>
                      <a:r>
                        <a:rPr lang="cs-CZ" sz="1600" dirty="0">
                          <a:effectLst/>
                        </a:rPr>
                        <a:t>Zajistit informace o limitech obce, města.</a:t>
                      </a:r>
                    </a:p>
                    <a:p>
                      <a:pPr>
                        <a:lnSpc>
                          <a:spcPct val="107000"/>
                        </a:lnSpc>
                        <a:spcAft>
                          <a:spcPts val="0"/>
                        </a:spcAft>
                      </a:pPr>
                      <a:r>
                        <a:rPr lang="cs-CZ" sz="1600" dirty="0">
                          <a:effectLst/>
                        </a:rPr>
                        <a:t>Příjemné pracovní prostředí  - občerstvení, prostory. </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96714750"/>
                  </a:ext>
                </a:extLst>
              </a:tr>
            </a:tbl>
          </a:graphicData>
        </a:graphic>
      </p:graphicFrame>
      <p:sp>
        <p:nvSpPr>
          <p:cNvPr id="7" name="Rectangle 1"/>
          <p:cNvSpPr>
            <a:spLocks noChangeArrowheads="1"/>
          </p:cNvSpPr>
          <p:nvPr/>
        </p:nvSpPr>
        <p:spPr bwMode="auto">
          <a:xfrm>
            <a:off x="2990850" y="24765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Tree>
    <p:extLst>
      <p:ext uri="{BB962C8B-B14F-4D97-AF65-F5344CB8AC3E}">
        <p14:creationId xmlns:p14="http://schemas.microsoft.com/office/powerpoint/2010/main" val="21244491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44036" name="Rectangle 2"/>
          <p:cNvSpPr>
            <a:spLocks noGrp="1" noChangeArrowheads="1"/>
          </p:cNvSpPr>
          <p:nvPr>
            <p:ph type="title"/>
          </p:nvPr>
        </p:nvSpPr>
        <p:spPr/>
        <p:txBody>
          <a:bodyPr/>
          <a:lstStyle/>
          <a:p>
            <a:pPr eaLnBrk="1" hangingPunct="1"/>
            <a:r>
              <a:rPr lang="cs-CZ" altLang="cs-CZ" sz="4000" b="1" dirty="0" smtClean="0"/>
              <a:t>Postup konzultačního procesu</a:t>
            </a:r>
            <a:endParaRPr lang="cs-CZ" altLang="cs-CZ" sz="4000" b="1" dirty="0"/>
          </a:p>
        </p:txBody>
      </p:sp>
      <p:sp>
        <p:nvSpPr>
          <p:cNvPr id="44037" name="Rectangle 3"/>
          <p:cNvSpPr>
            <a:spLocks noGrp="1" noChangeArrowheads="1"/>
          </p:cNvSpPr>
          <p:nvPr>
            <p:ph sz="quarter" idx="1"/>
          </p:nvPr>
        </p:nvSpPr>
        <p:spPr/>
        <p:txBody>
          <a:bodyPr>
            <a:normAutofit/>
          </a:bodyPr>
          <a:lstStyle/>
          <a:p>
            <a:pPr marL="0" indent="0">
              <a:buNone/>
            </a:pPr>
            <a:endParaRPr lang="cs-CZ" dirty="0"/>
          </a:p>
        </p:txBody>
      </p:sp>
      <p:sp>
        <p:nvSpPr>
          <p:cNvPr id="8" name="Obdélník 7"/>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2" name="Zástupný symbol pro zápatí 1"/>
          <p:cNvSpPr>
            <a:spLocks noGrp="1"/>
          </p:cNvSpPr>
          <p:nvPr>
            <p:ph type="ftr" sz="quarter" idx="11"/>
          </p:nvPr>
        </p:nvSpPr>
        <p:spPr/>
        <p:txBody>
          <a:bodyPr/>
          <a:lstStyle/>
          <a:p>
            <a:r>
              <a:rPr lang="cs-CZ" smtClean="0"/>
              <a:t>CZ.02.3.68/0.0/0.0/15_001/0000283</a:t>
            </a:r>
            <a:endParaRPr lang="cs-CZ"/>
          </a:p>
        </p:txBody>
      </p:sp>
      <p:graphicFrame>
        <p:nvGraphicFramePr>
          <p:cNvPr id="3" name="Tabulka 2"/>
          <p:cNvGraphicFramePr>
            <a:graphicFrameLocks noGrp="1"/>
          </p:cNvGraphicFramePr>
          <p:nvPr>
            <p:extLst>
              <p:ext uri="{D42A27DB-BD31-4B8C-83A1-F6EECF244321}">
                <p14:modId xmlns:p14="http://schemas.microsoft.com/office/powerpoint/2010/main" val="372864281"/>
              </p:ext>
            </p:extLst>
          </p:nvPr>
        </p:nvGraphicFramePr>
        <p:xfrm>
          <a:off x="1121133" y="1399430"/>
          <a:ext cx="9485906" cy="4560242"/>
        </p:xfrm>
        <a:graphic>
          <a:graphicData uri="http://schemas.openxmlformats.org/drawingml/2006/table">
            <a:tbl>
              <a:tblPr firstRow="1" firstCol="1" bandRow="1">
                <a:tableStyleId>{5C22544A-7EE6-4342-B048-85BDC9FD1C3A}</a:tableStyleId>
              </a:tblPr>
              <a:tblGrid>
                <a:gridCol w="1891944">
                  <a:extLst>
                    <a:ext uri="{9D8B030D-6E8A-4147-A177-3AD203B41FA5}">
                      <a16:colId xmlns:a16="http://schemas.microsoft.com/office/drawing/2014/main" val="3596079424"/>
                    </a:ext>
                  </a:extLst>
                </a:gridCol>
                <a:gridCol w="2572696">
                  <a:extLst>
                    <a:ext uri="{9D8B030D-6E8A-4147-A177-3AD203B41FA5}">
                      <a16:colId xmlns:a16="http://schemas.microsoft.com/office/drawing/2014/main" val="3634809665"/>
                    </a:ext>
                  </a:extLst>
                </a:gridCol>
                <a:gridCol w="2233290">
                  <a:extLst>
                    <a:ext uri="{9D8B030D-6E8A-4147-A177-3AD203B41FA5}">
                      <a16:colId xmlns:a16="http://schemas.microsoft.com/office/drawing/2014/main" val="1542963875"/>
                    </a:ext>
                  </a:extLst>
                </a:gridCol>
                <a:gridCol w="2787976">
                  <a:extLst>
                    <a:ext uri="{9D8B030D-6E8A-4147-A177-3AD203B41FA5}">
                      <a16:colId xmlns:a16="http://schemas.microsoft.com/office/drawing/2014/main" val="662220010"/>
                    </a:ext>
                  </a:extLst>
                </a:gridCol>
              </a:tblGrid>
              <a:tr h="4560242">
                <a:tc>
                  <a:txBody>
                    <a:bodyPr/>
                    <a:lstStyle/>
                    <a:p>
                      <a:pPr>
                        <a:lnSpc>
                          <a:spcPct val="107000"/>
                        </a:lnSpc>
                        <a:spcAft>
                          <a:spcPts val="0"/>
                        </a:spcAft>
                      </a:pPr>
                      <a:r>
                        <a:rPr lang="cs-CZ" sz="1600" dirty="0">
                          <a:effectLst/>
                        </a:rPr>
                        <a:t>Veřejné projednání s programem</a:t>
                      </a:r>
                    </a:p>
                    <a:p>
                      <a:pPr>
                        <a:lnSpc>
                          <a:spcPct val="107000"/>
                        </a:lnSpc>
                        <a:spcAft>
                          <a:spcPts val="0"/>
                        </a:spcAft>
                      </a:pPr>
                      <a:r>
                        <a:rPr lang="cs-CZ" sz="1600" dirty="0">
                          <a:effectLst/>
                        </a:rPr>
                        <a:t> </a:t>
                      </a:r>
                    </a:p>
                    <a:p>
                      <a:pPr>
                        <a:lnSpc>
                          <a:spcPct val="107000"/>
                        </a:lnSpc>
                        <a:spcAft>
                          <a:spcPts val="0"/>
                        </a:spcAft>
                      </a:pPr>
                      <a:r>
                        <a:rPr lang="cs-CZ" sz="1600" dirty="0">
                          <a:effectLst/>
                        </a:rPr>
                        <a:t> (dokument je zpracován, součást konzultačního procesu)</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cs-CZ" sz="1600">
                          <a:effectLst/>
                        </a:rPr>
                        <a:t>Prezentace výstupů dílčích částí strategických plánů, koncepcí.</a:t>
                      </a:r>
                    </a:p>
                    <a:p>
                      <a:pPr algn="just">
                        <a:lnSpc>
                          <a:spcPct val="107000"/>
                        </a:lnSpc>
                        <a:spcAft>
                          <a:spcPts val="0"/>
                        </a:spcAft>
                      </a:pPr>
                      <a:r>
                        <a:rPr lang="cs-CZ" sz="1600">
                          <a:effectLst/>
                        </a:rPr>
                        <a:t>Připomínkovací (konzultační) proces.</a:t>
                      </a:r>
                    </a:p>
                    <a:p>
                      <a:pPr algn="just">
                        <a:lnSpc>
                          <a:spcPct val="107000"/>
                        </a:lnSpc>
                        <a:spcAft>
                          <a:spcPts val="0"/>
                        </a:spcAft>
                      </a:pPr>
                      <a:r>
                        <a:rPr lang="cs-CZ" sz="1600">
                          <a:effectLst/>
                        </a:rPr>
                        <a:t>Zapojení širšího okruhu občanů do aktivit města, obce.</a:t>
                      </a:r>
                    </a:p>
                    <a:p>
                      <a:pPr>
                        <a:lnSpc>
                          <a:spcPct val="107000"/>
                        </a:lnSpc>
                        <a:spcAft>
                          <a:spcPts val="0"/>
                        </a:spcAft>
                      </a:pPr>
                      <a:r>
                        <a:rPr lang="cs-CZ" sz="1600">
                          <a:effectLst/>
                        </a:rPr>
                        <a:t> </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cs-CZ" sz="1600">
                          <a:effectLst/>
                        </a:rPr>
                        <a:t>Zájem nejen o  proces, ale i o doprovodný program.</a:t>
                      </a:r>
                    </a:p>
                    <a:p>
                      <a:pPr>
                        <a:lnSpc>
                          <a:spcPct val="107000"/>
                        </a:lnSpc>
                        <a:spcAft>
                          <a:spcPts val="0"/>
                        </a:spcAft>
                      </a:pPr>
                      <a:r>
                        <a:rPr lang="cs-CZ" sz="1600">
                          <a:effectLst/>
                        </a:rPr>
                        <a:t>Velká účast občanů na akci.</a:t>
                      </a:r>
                    </a:p>
                    <a:p>
                      <a:pPr>
                        <a:lnSpc>
                          <a:spcPct val="107000"/>
                        </a:lnSpc>
                        <a:spcAft>
                          <a:spcPts val="0"/>
                        </a:spcAft>
                      </a:pPr>
                      <a:r>
                        <a:rPr lang="cs-CZ" sz="1600">
                          <a:effectLst/>
                        </a:rPr>
                        <a:t>Účast všech cílových skupin.</a:t>
                      </a:r>
                    </a:p>
                    <a:p>
                      <a:pPr>
                        <a:lnSpc>
                          <a:spcPct val="107000"/>
                        </a:lnSpc>
                        <a:spcAft>
                          <a:spcPts val="0"/>
                        </a:spcAft>
                      </a:pPr>
                      <a:r>
                        <a:rPr lang="cs-CZ" sz="1600">
                          <a:effectLst/>
                        </a:rPr>
                        <a:t>Poměrně finančně i organizačně náročné. Počasí – musíte mít připravenu mokrou variantu nebo se smířit s malou účastí.</a:t>
                      </a:r>
                    </a:p>
                    <a:p>
                      <a:pPr>
                        <a:lnSpc>
                          <a:spcPct val="107000"/>
                        </a:lnSpc>
                        <a:spcAft>
                          <a:spcPts val="0"/>
                        </a:spcAft>
                      </a:pPr>
                      <a:r>
                        <a:rPr lang="cs-CZ" sz="1600">
                          <a:effectLst/>
                        </a:rPr>
                        <a:t> </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cs-CZ" sz="1600" dirty="0">
                          <a:effectLst/>
                        </a:rPr>
                        <a:t>Doprovodné aktivity (tombola, Policie ČR, městská policie, skákací hrad, vystoupení dětí z MŠ, ZŠ apod.).</a:t>
                      </a:r>
                    </a:p>
                    <a:p>
                      <a:pPr>
                        <a:lnSpc>
                          <a:spcPct val="107000"/>
                        </a:lnSpc>
                        <a:spcAft>
                          <a:spcPts val="0"/>
                        </a:spcAft>
                      </a:pPr>
                      <a:r>
                        <a:rPr lang="cs-CZ" sz="1600" dirty="0">
                          <a:effectLst/>
                        </a:rPr>
                        <a:t>Využijte místní zdroje (podnikatele, školy, školky, DDM, spolky).</a:t>
                      </a:r>
                    </a:p>
                    <a:p>
                      <a:pPr>
                        <a:lnSpc>
                          <a:spcPct val="107000"/>
                        </a:lnSpc>
                        <a:spcAft>
                          <a:spcPts val="0"/>
                        </a:spcAft>
                      </a:pPr>
                      <a:r>
                        <a:rPr lang="cs-CZ" sz="1600" dirty="0">
                          <a:effectLst/>
                        </a:rPr>
                        <a:t>Realizujte v sobotu nebo v neděli odpoledne, případně jako součást jiné aktivity města.</a:t>
                      </a:r>
                    </a:p>
                    <a:p>
                      <a:pPr>
                        <a:lnSpc>
                          <a:spcPct val="107000"/>
                        </a:lnSpc>
                        <a:spcAft>
                          <a:spcPts val="0"/>
                        </a:spcAft>
                      </a:pPr>
                      <a:r>
                        <a:rPr lang="cs-CZ" sz="1600" dirty="0">
                          <a:effectLst/>
                        </a:rPr>
                        <a:t>Všední den  - ne dříve, než v 15 hod., hlavní téma od 16,00 hod. </a:t>
                      </a:r>
                    </a:p>
                    <a:p>
                      <a:pPr>
                        <a:lnSpc>
                          <a:spcPct val="107000"/>
                        </a:lnSpc>
                        <a:spcAft>
                          <a:spcPts val="0"/>
                        </a:spcAft>
                      </a:pPr>
                      <a:r>
                        <a:rPr lang="cs-CZ" sz="1600" dirty="0">
                          <a:effectLst/>
                        </a:rPr>
                        <a:t>VÝSTUPY PREZENTOVÁNY NA INTERNETU. </a:t>
                      </a:r>
                    </a:p>
                    <a:p>
                      <a:pPr>
                        <a:lnSpc>
                          <a:spcPct val="107000"/>
                        </a:lnSpc>
                        <a:spcAft>
                          <a:spcPts val="0"/>
                        </a:spcAft>
                      </a:pPr>
                      <a:r>
                        <a:rPr lang="cs-CZ" sz="1600" dirty="0">
                          <a:effectLst/>
                        </a:rPr>
                        <a:t> </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57461833"/>
                  </a:ext>
                </a:extLst>
              </a:tr>
            </a:tbl>
          </a:graphicData>
        </a:graphic>
      </p:graphicFrame>
    </p:spTree>
    <p:extLst>
      <p:ext uri="{BB962C8B-B14F-4D97-AF65-F5344CB8AC3E}">
        <p14:creationId xmlns:p14="http://schemas.microsoft.com/office/powerpoint/2010/main" val="3011844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44036" name="Rectangle 2"/>
          <p:cNvSpPr>
            <a:spLocks noGrp="1" noChangeArrowheads="1"/>
          </p:cNvSpPr>
          <p:nvPr>
            <p:ph type="title"/>
          </p:nvPr>
        </p:nvSpPr>
        <p:spPr/>
        <p:txBody>
          <a:bodyPr/>
          <a:lstStyle/>
          <a:p>
            <a:r>
              <a:rPr lang="cs-CZ" altLang="cs-CZ" sz="4000" b="1" dirty="0"/>
              <a:t>Postup konzultačního procesu</a:t>
            </a:r>
            <a:endParaRPr lang="cs-CZ" altLang="cs-CZ" sz="4000" b="1" dirty="0"/>
          </a:p>
        </p:txBody>
      </p:sp>
      <p:graphicFrame>
        <p:nvGraphicFramePr>
          <p:cNvPr id="3" name="Zástupný symbol pro obsah 2"/>
          <p:cNvGraphicFramePr>
            <a:graphicFrameLocks noGrp="1"/>
          </p:cNvGraphicFramePr>
          <p:nvPr>
            <p:ph sz="quarter" idx="1"/>
            <p:extLst>
              <p:ext uri="{D42A27DB-BD31-4B8C-83A1-F6EECF244321}">
                <p14:modId xmlns:p14="http://schemas.microsoft.com/office/powerpoint/2010/main" val="3144711247"/>
              </p:ext>
            </p:extLst>
          </p:nvPr>
        </p:nvGraphicFramePr>
        <p:xfrm>
          <a:off x="1113184" y="1690688"/>
          <a:ext cx="9740346" cy="4446010"/>
        </p:xfrm>
        <a:graphic>
          <a:graphicData uri="http://schemas.openxmlformats.org/drawingml/2006/table">
            <a:tbl>
              <a:tblPr firstRow="1" firstCol="1" bandRow="1">
                <a:tableStyleId>{5C22544A-7EE6-4342-B048-85BDC9FD1C3A}</a:tableStyleId>
              </a:tblPr>
              <a:tblGrid>
                <a:gridCol w="1942692">
                  <a:extLst>
                    <a:ext uri="{9D8B030D-6E8A-4147-A177-3AD203B41FA5}">
                      <a16:colId xmlns:a16="http://schemas.microsoft.com/office/drawing/2014/main" val="967790082"/>
                    </a:ext>
                  </a:extLst>
                </a:gridCol>
                <a:gridCol w="2641703">
                  <a:extLst>
                    <a:ext uri="{9D8B030D-6E8A-4147-A177-3AD203B41FA5}">
                      <a16:colId xmlns:a16="http://schemas.microsoft.com/office/drawing/2014/main" val="1577191413"/>
                    </a:ext>
                  </a:extLst>
                </a:gridCol>
                <a:gridCol w="2293193">
                  <a:extLst>
                    <a:ext uri="{9D8B030D-6E8A-4147-A177-3AD203B41FA5}">
                      <a16:colId xmlns:a16="http://schemas.microsoft.com/office/drawing/2014/main" val="3862276158"/>
                    </a:ext>
                  </a:extLst>
                </a:gridCol>
                <a:gridCol w="2862758">
                  <a:extLst>
                    <a:ext uri="{9D8B030D-6E8A-4147-A177-3AD203B41FA5}">
                      <a16:colId xmlns:a16="http://schemas.microsoft.com/office/drawing/2014/main" val="3692431847"/>
                    </a:ext>
                  </a:extLst>
                </a:gridCol>
              </a:tblGrid>
              <a:tr h="4446010">
                <a:tc>
                  <a:txBody>
                    <a:bodyPr/>
                    <a:lstStyle/>
                    <a:p>
                      <a:pPr>
                        <a:lnSpc>
                          <a:spcPct val="107000"/>
                        </a:lnSpc>
                        <a:spcAft>
                          <a:spcPts val="0"/>
                        </a:spcAft>
                      </a:pPr>
                      <a:r>
                        <a:rPr lang="cs-CZ" sz="1600">
                          <a:effectLst/>
                        </a:rPr>
                        <a:t>Kulatý stůl</a:t>
                      </a:r>
                    </a:p>
                    <a:p>
                      <a:pPr>
                        <a:lnSpc>
                          <a:spcPct val="107000"/>
                        </a:lnSpc>
                        <a:spcAft>
                          <a:spcPts val="0"/>
                        </a:spcAft>
                      </a:pPr>
                      <a:r>
                        <a:rPr lang="cs-CZ" sz="1600">
                          <a:effectLst/>
                        </a:rPr>
                        <a:t> (rozpracování konkrétních aktivit)</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cs-CZ" sz="1600">
                          <a:effectLst/>
                        </a:rPr>
                        <a:t>Rozpracování jednotlivých témat se zástupci veřejnosti, kteří se v dané problematice dostatečně orientují.</a:t>
                      </a:r>
                    </a:p>
                    <a:p>
                      <a:pPr>
                        <a:lnSpc>
                          <a:spcPct val="107000"/>
                        </a:lnSpc>
                        <a:spcAft>
                          <a:spcPts val="0"/>
                        </a:spcAft>
                      </a:pPr>
                      <a:r>
                        <a:rPr lang="cs-CZ" sz="1600">
                          <a:effectLst/>
                        </a:rPr>
                        <a:t>Konkrétní témata dostávají konkrétní podobu.</a:t>
                      </a:r>
                    </a:p>
                    <a:p>
                      <a:pPr>
                        <a:lnSpc>
                          <a:spcPct val="107000"/>
                        </a:lnSpc>
                        <a:spcAft>
                          <a:spcPts val="0"/>
                        </a:spcAft>
                      </a:pPr>
                      <a:r>
                        <a:rPr lang="cs-CZ" sz="1600">
                          <a:effectLst/>
                        </a:rPr>
                        <a:t> </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cs-CZ" sz="1600">
                          <a:effectLst/>
                        </a:rPr>
                        <a:t>Kvalitní výstupy.</a:t>
                      </a:r>
                    </a:p>
                    <a:p>
                      <a:pPr>
                        <a:lnSpc>
                          <a:spcPct val="107000"/>
                        </a:lnSpc>
                        <a:spcAft>
                          <a:spcPts val="0"/>
                        </a:spcAft>
                      </a:pPr>
                      <a:r>
                        <a:rPr lang="cs-CZ" sz="1600">
                          <a:effectLst/>
                        </a:rPr>
                        <a:t>Navázání úzké spolupráce mezi veřejnou správou a občany.</a:t>
                      </a:r>
                    </a:p>
                    <a:p>
                      <a:pPr>
                        <a:lnSpc>
                          <a:spcPct val="107000"/>
                        </a:lnSpc>
                        <a:spcAft>
                          <a:spcPts val="0"/>
                        </a:spcAft>
                      </a:pPr>
                      <a:r>
                        <a:rPr lang="cs-CZ" sz="1600">
                          <a:effectLst/>
                        </a:rPr>
                        <a:t>Zvýšení zájmu o aktivity ve městě, obci.</a:t>
                      </a:r>
                    </a:p>
                    <a:p>
                      <a:pPr>
                        <a:lnSpc>
                          <a:spcPct val="107000"/>
                        </a:lnSpc>
                        <a:spcAft>
                          <a:spcPts val="0"/>
                        </a:spcAft>
                      </a:pPr>
                      <a:r>
                        <a:rPr lang="cs-CZ" sz="1600">
                          <a:effectLst/>
                        </a:rPr>
                        <a:t>Velká interaktivita.</a:t>
                      </a:r>
                    </a:p>
                    <a:p>
                      <a:pPr>
                        <a:lnSpc>
                          <a:spcPct val="107000"/>
                        </a:lnSpc>
                        <a:spcAft>
                          <a:spcPts val="0"/>
                        </a:spcAft>
                      </a:pPr>
                      <a:r>
                        <a:rPr lang="cs-CZ" sz="1600">
                          <a:effectLst/>
                        </a:rPr>
                        <a:t>Kulatý stůl by měl vést zkušený moderátor</a:t>
                      </a:r>
                    </a:p>
                    <a:p>
                      <a:pPr>
                        <a:lnSpc>
                          <a:spcPct val="107000"/>
                        </a:lnSpc>
                        <a:spcAft>
                          <a:spcPts val="0"/>
                        </a:spcAft>
                      </a:pPr>
                      <a:r>
                        <a:rPr lang="cs-CZ" sz="1600">
                          <a:effectLst/>
                        </a:rPr>
                        <a:t>I u kulatých stolů se mohou objevit partikulární zájmy.</a:t>
                      </a:r>
                    </a:p>
                    <a:p>
                      <a:pPr>
                        <a:lnSpc>
                          <a:spcPct val="107000"/>
                        </a:lnSpc>
                        <a:spcAft>
                          <a:spcPts val="0"/>
                        </a:spcAft>
                      </a:pPr>
                      <a:r>
                        <a:rPr lang="cs-CZ" sz="1600">
                          <a:effectLst/>
                        </a:rPr>
                        <a:t>Nutno dojít k závěru, který je prezentován veřejnosti. </a:t>
                      </a:r>
                    </a:p>
                    <a:p>
                      <a:pPr>
                        <a:lnSpc>
                          <a:spcPct val="107000"/>
                        </a:lnSpc>
                        <a:spcAft>
                          <a:spcPts val="0"/>
                        </a:spcAft>
                      </a:pPr>
                      <a:r>
                        <a:rPr lang="cs-CZ" sz="1600">
                          <a:effectLst/>
                        </a:rPr>
                        <a:t> </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cs-CZ" sz="1600" dirty="0">
                          <a:effectLst/>
                        </a:rPr>
                        <a:t>Zkušený moderátor</a:t>
                      </a:r>
                    </a:p>
                    <a:p>
                      <a:pPr>
                        <a:lnSpc>
                          <a:spcPct val="107000"/>
                        </a:lnSpc>
                        <a:spcAft>
                          <a:spcPts val="0"/>
                        </a:spcAft>
                      </a:pPr>
                      <a:r>
                        <a:rPr lang="cs-CZ" sz="1600" dirty="0">
                          <a:effectLst/>
                        </a:rPr>
                        <a:t>Max. 15 osob</a:t>
                      </a:r>
                    </a:p>
                    <a:p>
                      <a:pPr>
                        <a:lnSpc>
                          <a:spcPct val="107000"/>
                        </a:lnSpc>
                        <a:spcAft>
                          <a:spcPts val="0"/>
                        </a:spcAft>
                      </a:pPr>
                      <a:r>
                        <a:rPr lang="cs-CZ" sz="1600" dirty="0">
                          <a:effectLst/>
                        </a:rPr>
                        <a:t>Max. doba trvání 90 min. (únava účastníků)</a:t>
                      </a:r>
                    </a:p>
                    <a:p>
                      <a:pPr>
                        <a:lnSpc>
                          <a:spcPct val="107000"/>
                        </a:lnSpc>
                        <a:spcAft>
                          <a:spcPts val="0"/>
                        </a:spcAft>
                      </a:pPr>
                      <a:r>
                        <a:rPr lang="cs-CZ" sz="1600" dirty="0">
                          <a:effectLst/>
                        </a:rPr>
                        <a:t>Doba realizace – možno i dopoledne, pokud je to pro většinu účastníků bez problémů, případně v brzkých odpoledních hodinách, jedná se o pracovní jednání, odpoledne jsou účastníci unavení.</a:t>
                      </a:r>
                    </a:p>
                    <a:p>
                      <a:pPr>
                        <a:lnSpc>
                          <a:spcPct val="107000"/>
                        </a:lnSpc>
                        <a:spcAft>
                          <a:spcPts val="0"/>
                        </a:spcAft>
                      </a:pPr>
                      <a:r>
                        <a:rPr lang="cs-CZ" sz="1600" dirty="0">
                          <a:effectLst/>
                        </a:rPr>
                        <a:t> </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17989611"/>
                  </a:ext>
                </a:extLst>
              </a:tr>
            </a:tbl>
          </a:graphicData>
        </a:graphic>
      </p:graphicFrame>
      <p:sp>
        <p:nvSpPr>
          <p:cNvPr id="8" name="Obdélník 7"/>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2" name="Zástupný symbol pro zápatí 1"/>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1711170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44036" name="Rectangle 2"/>
          <p:cNvSpPr>
            <a:spLocks noGrp="1" noChangeArrowheads="1"/>
          </p:cNvSpPr>
          <p:nvPr>
            <p:ph type="title"/>
          </p:nvPr>
        </p:nvSpPr>
        <p:spPr/>
        <p:txBody>
          <a:bodyPr/>
          <a:lstStyle/>
          <a:p>
            <a:r>
              <a:rPr lang="cs-CZ" altLang="cs-CZ" sz="4000" b="1" dirty="0"/>
              <a:t>Postup konzultačního procesu</a:t>
            </a:r>
            <a:endParaRPr lang="cs-CZ" altLang="cs-CZ" sz="4000" b="1" dirty="0"/>
          </a:p>
        </p:txBody>
      </p:sp>
      <p:graphicFrame>
        <p:nvGraphicFramePr>
          <p:cNvPr id="3" name="Zástupný symbol pro obsah 2"/>
          <p:cNvGraphicFramePr>
            <a:graphicFrameLocks noGrp="1"/>
          </p:cNvGraphicFramePr>
          <p:nvPr>
            <p:ph sz="quarter" idx="1"/>
            <p:extLst>
              <p:ext uri="{D42A27DB-BD31-4B8C-83A1-F6EECF244321}">
                <p14:modId xmlns:p14="http://schemas.microsoft.com/office/powerpoint/2010/main" val="3187646093"/>
              </p:ext>
            </p:extLst>
          </p:nvPr>
        </p:nvGraphicFramePr>
        <p:xfrm>
          <a:off x="1097280" y="1690688"/>
          <a:ext cx="9350735" cy="4424045"/>
        </p:xfrm>
        <a:graphic>
          <a:graphicData uri="http://schemas.openxmlformats.org/drawingml/2006/table">
            <a:tbl>
              <a:tblPr firstRow="1" firstCol="1" bandRow="1">
                <a:tableStyleId>{5C22544A-7EE6-4342-B048-85BDC9FD1C3A}</a:tableStyleId>
              </a:tblPr>
              <a:tblGrid>
                <a:gridCol w="1864985">
                  <a:extLst>
                    <a:ext uri="{9D8B030D-6E8A-4147-A177-3AD203B41FA5}">
                      <a16:colId xmlns:a16="http://schemas.microsoft.com/office/drawing/2014/main" val="3847662048"/>
                    </a:ext>
                  </a:extLst>
                </a:gridCol>
                <a:gridCol w="2536036">
                  <a:extLst>
                    <a:ext uri="{9D8B030D-6E8A-4147-A177-3AD203B41FA5}">
                      <a16:colId xmlns:a16="http://schemas.microsoft.com/office/drawing/2014/main" val="1159003975"/>
                    </a:ext>
                  </a:extLst>
                </a:gridCol>
                <a:gridCol w="2201466">
                  <a:extLst>
                    <a:ext uri="{9D8B030D-6E8A-4147-A177-3AD203B41FA5}">
                      <a16:colId xmlns:a16="http://schemas.microsoft.com/office/drawing/2014/main" val="300225843"/>
                    </a:ext>
                  </a:extLst>
                </a:gridCol>
                <a:gridCol w="2748248">
                  <a:extLst>
                    <a:ext uri="{9D8B030D-6E8A-4147-A177-3AD203B41FA5}">
                      <a16:colId xmlns:a16="http://schemas.microsoft.com/office/drawing/2014/main" val="795736574"/>
                    </a:ext>
                  </a:extLst>
                </a:gridCol>
              </a:tblGrid>
              <a:tr h="4268984">
                <a:tc>
                  <a:txBody>
                    <a:bodyPr/>
                    <a:lstStyle/>
                    <a:p>
                      <a:pPr>
                        <a:lnSpc>
                          <a:spcPct val="107000"/>
                        </a:lnSpc>
                        <a:spcAft>
                          <a:spcPts val="0"/>
                        </a:spcAft>
                      </a:pPr>
                      <a:r>
                        <a:rPr lang="cs-CZ" sz="1600">
                          <a:effectLst/>
                        </a:rPr>
                        <a:t>Plánovací víkend</a:t>
                      </a:r>
                    </a:p>
                    <a:p>
                      <a:pPr>
                        <a:lnSpc>
                          <a:spcPct val="107000"/>
                        </a:lnSpc>
                        <a:spcAft>
                          <a:spcPts val="0"/>
                        </a:spcAft>
                      </a:pPr>
                      <a:r>
                        <a:rPr lang="cs-CZ" sz="1600">
                          <a:effectLst/>
                        </a:rPr>
                        <a:t> </a:t>
                      </a:r>
                    </a:p>
                    <a:p>
                      <a:pPr>
                        <a:lnSpc>
                          <a:spcPct val="107000"/>
                        </a:lnSpc>
                        <a:spcAft>
                          <a:spcPts val="0"/>
                        </a:spcAft>
                      </a:pPr>
                      <a:r>
                        <a:rPr lang="cs-CZ" sz="1600">
                          <a:effectLst/>
                        </a:rPr>
                        <a:t> (přímá komunikace a zapojení občanů do úprav či návrhů)</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cs-CZ" sz="1600">
                          <a:effectLst/>
                        </a:rPr>
                        <a:t>Plánování konkrétní aktivity (např. úprava náměstí, hřiště pro děti, venkovní prostor apod.).</a:t>
                      </a:r>
                    </a:p>
                    <a:p>
                      <a:pPr>
                        <a:lnSpc>
                          <a:spcPct val="107000"/>
                        </a:lnSpc>
                        <a:spcAft>
                          <a:spcPts val="0"/>
                        </a:spcAft>
                      </a:pPr>
                      <a:r>
                        <a:rPr lang="cs-CZ" sz="1600">
                          <a:effectLst/>
                        </a:rPr>
                        <a:t> </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cs-CZ" sz="1600">
                          <a:effectLst/>
                        </a:rPr>
                        <a:t>Velká interaktivita.</a:t>
                      </a:r>
                    </a:p>
                    <a:p>
                      <a:pPr>
                        <a:lnSpc>
                          <a:spcPct val="107000"/>
                        </a:lnSpc>
                        <a:spcAft>
                          <a:spcPts val="0"/>
                        </a:spcAft>
                      </a:pPr>
                      <a:r>
                        <a:rPr lang="cs-CZ" sz="1600">
                          <a:effectLst/>
                        </a:rPr>
                        <a:t>Občané berou následnou realizaci „za svou“.</a:t>
                      </a:r>
                    </a:p>
                    <a:p>
                      <a:pPr>
                        <a:lnSpc>
                          <a:spcPct val="107000"/>
                        </a:lnSpc>
                        <a:spcAft>
                          <a:spcPts val="0"/>
                        </a:spcAft>
                      </a:pPr>
                      <a:r>
                        <a:rPr lang="cs-CZ" sz="1600">
                          <a:effectLst/>
                        </a:rPr>
                        <a:t>Zlepšení vzájemné komunikace mezi občany a VS.</a:t>
                      </a:r>
                    </a:p>
                    <a:p>
                      <a:pPr>
                        <a:lnSpc>
                          <a:spcPct val="107000"/>
                        </a:lnSpc>
                        <a:spcAft>
                          <a:spcPts val="0"/>
                        </a:spcAft>
                      </a:pPr>
                      <a:r>
                        <a:rPr lang="cs-CZ" sz="1600">
                          <a:effectLst/>
                        </a:rPr>
                        <a:t>Neformální setkání, příjemná, tvůrčí atmosféra.</a:t>
                      </a:r>
                    </a:p>
                    <a:p>
                      <a:pPr>
                        <a:lnSpc>
                          <a:spcPct val="107000"/>
                        </a:lnSpc>
                        <a:spcAft>
                          <a:spcPts val="0"/>
                        </a:spcAft>
                      </a:pPr>
                      <a:r>
                        <a:rPr lang="cs-CZ" sz="1600">
                          <a:effectLst/>
                        </a:rPr>
                        <a:t>Časově náročná příprava.</a:t>
                      </a:r>
                    </a:p>
                    <a:p>
                      <a:pPr>
                        <a:lnSpc>
                          <a:spcPct val="107000"/>
                        </a:lnSpc>
                        <a:spcAft>
                          <a:spcPts val="0"/>
                        </a:spcAft>
                      </a:pPr>
                      <a:r>
                        <a:rPr lang="cs-CZ" sz="1600">
                          <a:effectLst/>
                        </a:rPr>
                        <a:t>Poměrně vysoké náklady (pozvánky, modely, soutěže, občerstvení).</a:t>
                      </a:r>
                    </a:p>
                    <a:p>
                      <a:pPr>
                        <a:lnSpc>
                          <a:spcPct val="107000"/>
                        </a:lnSpc>
                        <a:spcAft>
                          <a:spcPts val="0"/>
                        </a:spcAft>
                      </a:pPr>
                      <a:r>
                        <a:rPr lang="cs-CZ" sz="1600">
                          <a:effectLst/>
                        </a:rPr>
                        <a:t> </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cs-CZ" sz="1600" dirty="0">
                          <a:effectLst/>
                        </a:rPr>
                        <a:t>Velmi dobře zorganizovat. </a:t>
                      </a:r>
                    </a:p>
                    <a:p>
                      <a:pPr>
                        <a:lnSpc>
                          <a:spcPct val="107000"/>
                        </a:lnSpc>
                        <a:spcAft>
                          <a:spcPts val="0"/>
                        </a:spcAft>
                      </a:pPr>
                      <a:r>
                        <a:rPr lang="cs-CZ" sz="1600" dirty="0">
                          <a:effectLst/>
                        </a:rPr>
                        <a:t>Zajistěte </a:t>
                      </a:r>
                      <a:r>
                        <a:rPr lang="cs-CZ" sz="1600" dirty="0" err="1">
                          <a:effectLst/>
                        </a:rPr>
                        <a:t>facilitátory</a:t>
                      </a:r>
                      <a:r>
                        <a:rPr lang="cs-CZ" sz="1600" dirty="0">
                          <a:effectLst/>
                        </a:rPr>
                        <a:t> (2-3).</a:t>
                      </a:r>
                    </a:p>
                    <a:p>
                      <a:pPr>
                        <a:lnSpc>
                          <a:spcPct val="107000"/>
                        </a:lnSpc>
                        <a:spcAft>
                          <a:spcPts val="0"/>
                        </a:spcAft>
                      </a:pPr>
                      <a:r>
                        <a:rPr lang="cs-CZ" sz="1600" dirty="0">
                          <a:effectLst/>
                        </a:rPr>
                        <a:t> </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39821485"/>
                  </a:ext>
                </a:extLst>
              </a:tr>
            </a:tbl>
          </a:graphicData>
        </a:graphic>
      </p:graphicFrame>
      <p:sp>
        <p:nvSpPr>
          <p:cNvPr id="8" name="Obdélník 7"/>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2" name="Zástupný symbol pro zápatí 1"/>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3793151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44036" name="Rectangle 2"/>
          <p:cNvSpPr>
            <a:spLocks noGrp="1" noChangeArrowheads="1"/>
          </p:cNvSpPr>
          <p:nvPr>
            <p:ph type="title"/>
          </p:nvPr>
        </p:nvSpPr>
        <p:spPr/>
        <p:txBody>
          <a:bodyPr/>
          <a:lstStyle/>
          <a:p>
            <a:r>
              <a:rPr lang="cs-CZ" altLang="cs-CZ" sz="4000" b="1" dirty="0"/>
              <a:t>Postup konzultačního procesu</a:t>
            </a:r>
            <a:endParaRPr lang="cs-CZ" altLang="cs-CZ" sz="4000" b="1" dirty="0"/>
          </a:p>
        </p:txBody>
      </p:sp>
      <p:graphicFrame>
        <p:nvGraphicFramePr>
          <p:cNvPr id="3" name="Zástupný symbol pro obsah 2"/>
          <p:cNvGraphicFramePr>
            <a:graphicFrameLocks noGrp="1"/>
          </p:cNvGraphicFramePr>
          <p:nvPr>
            <p:ph sz="quarter" idx="1"/>
            <p:extLst>
              <p:ext uri="{D42A27DB-BD31-4B8C-83A1-F6EECF244321}">
                <p14:modId xmlns:p14="http://schemas.microsoft.com/office/powerpoint/2010/main" val="1995487800"/>
              </p:ext>
            </p:extLst>
          </p:nvPr>
        </p:nvGraphicFramePr>
        <p:xfrm>
          <a:off x="1065474" y="1757237"/>
          <a:ext cx="9430247" cy="3580899"/>
        </p:xfrm>
        <a:graphic>
          <a:graphicData uri="http://schemas.openxmlformats.org/drawingml/2006/table">
            <a:tbl>
              <a:tblPr firstRow="1" firstCol="1" bandRow="1">
                <a:tableStyleId>{5C22544A-7EE6-4342-B048-85BDC9FD1C3A}</a:tableStyleId>
              </a:tblPr>
              <a:tblGrid>
                <a:gridCol w="1880843">
                  <a:extLst>
                    <a:ext uri="{9D8B030D-6E8A-4147-A177-3AD203B41FA5}">
                      <a16:colId xmlns:a16="http://schemas.microsoft.com/office/drawing/2014/main" val="2556638264"/>
                    </a:ext>
                  </a:extLst>
                </a:gridCol>
                <a:gridCol w="7549404">
                  <a:extLst>
                    <a:ext uri="{9D8B030D-6E8A-4147-A177-3AD203B41FA5}">
                      <a16:colId xmlns:a16="http://schemas.microsoft.com/office/drawing/2014/main" val="760418082"/>
                    </a:ext>
                  </a:extLst>
                </a:gridCol>
              </a:tblGrid>
              <a:tr h="236769">
                <a:tc>
                  <a:txBody>
                    <a:bodyPr/>
                    <a:lstStyle/>
                    <a:p>
                      <a:pPr>
                        <a:lnSpc>
                          <a:spcPct val="107000"/>
                        </a:lnSpc>
                        <a:spcAft>
                          <a:spcPts val="0"/>
                        </a:spcAft>
                      </a:pPr>
                      <a:r>
                        <a:rPr lang="cs-CZ" sz="1600">
                          <a:effectLst/>
                        </a:rPr>
                        <a:t>Vnější komunikace</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cs-CZ" sz="1600">
                          <a:effectLst/>
                        </a:rPr>
                        <a:t> </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70840767"/>
                  </a:ext>
                </a:extLst>
              </a:tr>
              <a:tr h="484499">
                <a:tc>
                  <a:txBody>
                    <a:bodyPr/>
                    <a:lstStyle/>
                    <a:p>
                      <a:pPr>
                        <a:lnSpc>
                          <a:spcPct val="107000"/>
                        </a:lnSpc>
                        <a:spcAft>
                          <a:spcPts val="0"/>
                        </a:spcAft>
                      </a:pPr>
                      <a:r>
                        <a:rPr lang="cs-CZ" sz="1600">
                          <a:effectLst/>
                        </a:rPr>
                        <a:t>Internet</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cs-CZ" sz="1600" dirty="0">
                          <a:effectLst/>
                        </a:rPr>
                        <a:t>Jednoduché, jasné a přehledné </a:t>
                      </a:r>
                      <a:r>
                        <a:rPr lang="cs-CZ" sz="1600" dirty="0" smtClean="0">
                          <a:effectLst/>
                        </a:rPr>
                        <a:t>stránky. </a:t>
                      </a:r>
                      <a:r>
                        <a:rPr lang="cs-CZ" sz="1600" dirty="0">
                          <a:effectLst/>
                        </a:rPr>
                        <a:t>Využijte diskuzí. Používejte ankety na různá témata. Informujte o akcích a svých záměrech</a:t>
                      </a:r>
                      <a:r>
                        <a:rPr lang="cs-CZ" sz="1600" dirty="0" smtClean="0">
                          <a:effectLst/>
                        </a:rPr>
                        <a:t>.  Připomínkovací formulář.</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92467040"/>
                  </a:ext>
                </a:extLst>
              </a:tr>
              <a:tr h="584248">
                <a:tc>
                  <a:txBody>
                    <a:bodyPr/>
                    <a:lstStyle/>
                    <a:p>
                      <a:pPr>
                        <a:lnSpc>
                          <a:spcPct val="107000"/>
                        </a:lnSpc>
                        <a:spcAft>
                          <a:spcPts val="0"/>
                        </a:spcAft>
                      </a:pPr>
                      <a:r>
                        <a:rPr lang="cs-CZ" sz="1600">
                          <a:effectLst/>
                        </a:rPr>
                        <a:t>Místní rozhlas</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cs-CZ" sz="1600" dirty="0">
                          <a:effectLst/>
                        </a:rPr>
                        <a:t>Zvete-li na veřejné projednání či jinou aktivitu, použijte nové metody (děti ze školky, školy v úvodu zpívají, zvou na akci, protože chtějí žít v hezké obci</a:t>
                      </a:r>
                      <a:r>
                        <a:rPr lang="cs-CZ" sz="1600" dirty="0" smtClean="0">
                          <a:effectLst/>
                        </a:rPr>
                        <a:t>).</a:t>
                      </a:r>
                      <a:endParaRPr lang="cs-CZ" sz="1600" dirty="0">
                        <a:effectLst/>
                      </a:endParaRPr>
                    </a:p>
                  </a:txBody>
                  <a:tcPr marL="68580" marR="68580" marT="0" marB="0"/>
                </a:tc>
                <a:extLst>
                  <a:ext uri="{0D108BD9-81ED-4DB2-BD59-A6C34878D82A}">
                    <a16:rowId xmlns:a16="http://schemas.microsoft.com/office/drawing/2014/main" val="3672268103"/>
                  </a:ext>
                </a:extLst>
              </a:tr>
              <a:tr h="826935">
                <a:tc>
                  <a:txBody>
                    <a:bodyPr/>
                    <a:lstStyle/>
                    <a:p>
                      <a:pPr>
                        <a:lnSpc>
                          <a:spcPct val="107000"/>
                        </a:lnSpc>
                        <a:spcAft>
                          <a:spcPts val="0"/>
                        </a:spcAft>
                      </a:pPr>
                      <a:r>
                        <a:rPr lang="cs-CZ" sz="1600">
                          <a:effectLst/>
                        </a:rPr>
                        <a:t>Kabelová televize</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cs-CZ" sz="1600" dirty="0">
                          <a:effectLst/>
                        </a:rPr>
                        <a:t>Příběh – využívejte příběhy lidí, ptejte se jich, na jejich zkušenosti, využijte sousedský syndrom, pozvěte do pořadu starostu „od vedle“, který již podobné aktivity s úspěchem realizoval. </a:t>
                      </a:r>
                    </a:p>
                  </a:txBody>
                  <a:tcPr marL="68580" marR="68580" marT="0" marB="0"/>
                </a:tc>
                <a:extLst>
                  <a:ext uri="{0D108BD9-81ED-4DB2-BD59-A6C34878D82A}">
                    <a16:rowId xmlns:a16="http://schemas.microsoft.com/office/drawing/2014/main" val="3558712043"/>
                  </a:ext>
                </a:extLst>
              </a:tr>
              <a:tr h="564543">
                <a:tc>
                  <a:txBody>
                    <a:bodyPr/>
                    <a:lstStyle/>
                    <a:p>
                      <a:pPr>
                        <a:lnSpc>
                          <a:spcPct val="107000"/>
                        </a:lnSpc>
                        <a:spcAft>
                          <a:spcPts val="0"/>
                        </a:spcAft>
                      </a:pPr>
                      <a:r>
                        <a:rPr lang="cs-CZ" sz="1600">
                          <a:effectLst/>
                        </a:rPr>
                        <a:t>Zpravodaj</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cs-CZ" sz="1600" dirty="0">
                          <a:effectLst/>
                        </a:rPr>
                        <a:t>Velmi oblíbený a efektivní nástroj pro informování veřejnosti, obzvláště pokud je pro občany zdarma. </a:t>
                      </a:r>
                    </a:p>
                  </a:txBody>
                  <a:tcPr marL="68580" marR="68580" marT="0" marB="0"/>
                </a:tc>
                <a:extLst>
                  <a:ext uri="{0D108BD9-81ED-4DB2-BD59-A6C34878D82A}">
                    <a16:rowId xmlns:a16="http://schemas.microsoft.com/office/drawing/2014/main" val="2897112779"/>
                  </a:ext>
                </a:extLst>
              </a:tr>
              <a:tr h="596348">
                <a:tc>
                  <a:txBody>
                    <a:bodyPr/>
                    <a:lstStyle/>
                    <a:p>
                      <a:pPr>
                        <a:lnSpc>
                          <a:spcPct val="107000"/>
                        </a:lnSpc>
                        <a:spcAft>
                          <a:spcPts val="0"/>
                        </a:spcAft>
                      </a:pPr>
                      <a:r>
                        <a:rPr lang="cs-CZ" sz="1600">
                          <a:effectLst/>
                        </a:rPr>
                        <a:t>Tradiční akce</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cs-CZ" sz="1600" dirty="0">
                          <a:effectLst/>
                        </a:rPr>
                        <a:t>Využití tradičních akcí (Den města, Odpust, stavění máje apod.), je skvělou příležitostí pro informování občanů o připravovaných aktivitách či procesech, které již běží</a:t>
                      </a:r>
                      <a:r>
                        <a:rPr lang="cs-CZ" sz="1600" dirty="0" smtClean="0">
                          <a:effectLst/>
                        </a:rPr>
                        <a:t>.</a:t>
                      </a:r>
                      <a:endParaRPr lang="cs-CZ" sz="1600" dirty="0">
                        <a:effectLst/>
                      </a:endParaRPr>
                    </a:p>
                  </a:txBody>
                  <a:tcPr marL="68580" marR="68580" marT="0" marB="0"/>
                </a:tc>
                <a:extLst>
                  <a:ext uri="{0D108BD9-81ED-4DB2-BD59-A6C34878D82A}">
                    <a16:rowId xmlns:a16="http://schemas.microsoft.com/office/drawing/2014/main" val="681748043"/>
                  </a:ext>
                </a:extLst>
              </a:tr>
              <a:tr h="236769">
                <a:tc>
                  <a:txBody>
                    <a:bodyPr/>
                    <a:lstStyle/>
                    <a:p>
                      <a:pPr>
                        <a:lnSpc>
                          <a:spcPct val="107000"/>
                        </a:lnSpc>
                        <a:spcAft>
                          <a:spcPts val="0"/>
                        </a:spcAft>
                      </a:pPr>
                      <a:r>
                        <a:rPr lang="cs-CZ" sz="1600">
                          <a:effectLst/>
                        </a:rPr>
                        <a:t>Sms zprávy</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cs-CZ" sz="1600" dirty="0">
                          <a:effectLst/>
                        </a:rPr>
                        <a:t>Zasílání </a:t>
                      </a:r>
                      <a:r>
                        <a:rPr lang="cs-CZ" sz="1600" dirty="0" err="1">
                          <a:effectLst/>
                        </a:rPr>
                        <a:t>sms</a:t>
                      </a:r>
                      <a:r>
                        <a:rPr lang="cs-CZ" sz="1600" dirty="0">
                          <a:effectLst/>
                        </a:rPr>
                        <a:t> zpráv občanům – velká důvěra ze strany občanů, přímá informovanost. </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4707629"/>
                  </a:ext>
                </a:extLst>
              </a:tr>
            </a:tbl>
          </a:graphicData>
        </a:graphic>
      </p:graphicFrame>
      <p:sp>
        <p:nvSpPr>
          <p:cNvPr id="8" name="Obdélník 7"/>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2" name="Zástupný symbol pro zápatí 1"/>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172022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Zástupný symbol pro obsah 2"/>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456364" y="549276"/>
            <a:ext cx="5660526" cy="4401415"/>
          </a:xfrm>
        </p:spPr>
      </p:pic>
      <p:sp>
        <p:nvSpPr>
          <p:cNvPr id="19460" name="Rectangle 3"/>
          <p:cNvSpPr>
            <a:spLocks noGrp="1" noChangeArrowheads="1"/>
          </p:cNvSpPr>
          <p:nvPr>
            <p:ph type="body" sz="half" idx="2"/>
          </p:nvPr>
        </p:nvSpPr>
        <p:spPr>
          <a:xfrm>
            <a:off x="267855" y="404813"/>
            <a:ext cx="6044045" cy="5721350"/>
          </a:xfrm>
        </p:spPr>
        <p:txBody>
          <a:bodyPr>
            <a:noAutofit/>
          </a:bodyPr>
          <a:lstStyle/>
          <a:p>
            <a:pPr eaLnBrk="1" hangingPunct="1"/>
            <a:r>
              <a:rPr lang="cs-CZ" altLang="cs-CZ" sz="2000" b="1" dirty="0"/>
              <a:t>Za prvé:</a:t>
            </a:r>
            <a:r>
              <a:rPr lang="cs-CZ" altLang="cs-CZ" sz="2000" dirty="0"/>
              <a:t> Nezmeškat loď.</a:t>
            </a:r>
            <a:br>
              <a:rPr lang="cs-CZ" altLang="cs-CZ" sz="2000" dirty="0"/>
            </a:br>
            <a:r>
              <a:rPr lang="cs-CZ" altLang="cs-CZ" sz="2000" b="1" dirty="0"/>
              <a:t>Za druhé:</a:t>
            </a:r>
            <a:r>
              <a:rPr lang="cs-CZ" altLang="cs-CZ" sz="2000" dirty="0"/>
              <a:t> Pamatovat, že jsme všichni na jedné lodi.</a:t>
            </a:r>
            <a:br>
              <a:rPr lang="cs-CZ" altLang="cs-CZ" sz="2000" dirty="0"/>
            </a:br>
            <a:r>
              <a:rPr lang="cs-CZ" altLang="cs-CZ" sz="2000" b="1" dirty="0"/>
              <a:t>Za třetí:</a:t>
            </a:r>
            <a:r>
              <a:rPr lang="cs-CZ" altLang="cs-CZ" sz="2000" dirty="0"/>
              <a:t> Plánovat dopředu. Když Noe stavěl archu, nepršelo.</a:t>
            </a:r>
            <a:br>
              <a:rPr lang="cs-CZ" altLang="cs-CZ" sz="2000" dirty="0"/>
            </a:br>
            <a:r>
              <a:rPr lang="cs-CZ" altLang="cs-CZ" sz="2000" b="1" dirty="0"/>
              <a:t>Za čtvrté:</a:t>
            </a:r>
            <a:r>
              <a:rPr lang="cs-CZ" altLang="cs-CZ" sz="2000" dirty="0"/>
              <a:t> Udržet se fit. Když vám bude 600 let, někdo vás může požádat, abyste udělali něco opravdu velkého. </a:t>
            </a:r>
            <a:br>
              <a:rPr lang="cs-CZ" altLang="cs-CZ" sz="2000" dirty="0"/>
            </a:br>
            <a:r>
              <a:rPr lang="cs-CZ" altLang="cs-CZ" sz="2000" b="1" dirty="0"/>
              <a:t>Za páté:</a:t>
            </a:r>
            <a:r>
              <a:rPr lang="cs-CZ" altLang="cs-CZ" sz="2000" dirty="0"/>
              <a:t> Neposlouchejte kritiky; prostě pokračujte v práci, která se musí udělat. </a:t>
            </a:r>
            <a:br>
              <a:rPr lang="cs-CZ" altLang="cs-CZ" sz="2000" dirty="0"/>
            </a:br>
            <a:r>
              <a:rPr lang="cs-CZ" altLang="cs-CZ" sz="2000" b="1" dirty="0"/>
              <a:t>Za šesté:</a:t>
            </a:r>
            <a:r>
              <a:rPr lang="cs-CZ" altLang="cs-CZ" sz="2000" dirty="0"/>
              <a:t> Postavte svou budoucnost na vysokém základu. </a:t>
            </a:r>
            <a:br>
              <a:rPr lang="cs-CZ" altLang="cs-CZ" sz="2000" dirty="0"/>
            </a:br>
            <a:r>
              <a:rPr lang="cs-CZ" altLang="cs-CZ" sz="2000" b="1" dirty="0"/>
              <a:t>Za sedmé:</a:t>
            </a:r>
            <a:r>
              <a:rPr lang="cs-CZ" altLang="cs-CZ" sz="2000" dirty="0"/>
              <a:t> Z bezpečnostních důvodů cestujte v párech.</a:t>
            </a:r>
            <a:br>
              <a:rPr lang="cs-CZ" altLang="cs-CZ" sz="2000" dirty="0"/>
            </a:br>
            <a:r>
              <a:rPr lang="cs-CZ" altLang="cs-CZ" sz="2000" b="1" dirty="0"/>
              <a:t>Za osmé:</a:t>
            </a:r>
            <a:r>
              <a:rPr lang="cs-CZ" altLang="cs-CZ" sz="2000" dirty="0"/>
              <a:t> Rychlost není vždy výhodou. Šneci byli na palubě s gepardy. </a:t>
            </a:r>
            <a:br>
              <a:rPr lang="cs-CZ" altLang="cs-CZ" sz="2000" dirty="0"/>
            </a:br>
            <a:r>
              <a:rPr lang="cs-CZ" altLang="cs-CZ" sz="2000" b="1" dirty="0"/>
              <a:t>Za deváté:</a:t>
            </a:r>
            <a:r>
              <a:rPr lang="cs-CZ" altLang="cs-CZ" sz="2000" dirty="0"/>
              <a:t> Když jste ve stresu, chvilku si plavte.</a:t>
            </a:r>
            <a:br>
              <a:rPr lang="cs-CZ" altLang="cs-CZ" sz="2000" dirty="0"/>
            </a:br>
            <a:r>
              <a:rPr lang="cs-CZ" altLang="cs-CZ" sz="2000" b="1" dirty="0"/>
              <a:t>Za desáté:</a:t>
            </a:r>
            <a:r>
              <a:rPr lang="cs-CZ" altLang="cs-CZ" sz="2000" dirty="0"/>
              <a:t> Pamatujte, archu stavěli amatéři, Titanic profesionálové. </a:t>
            </a:r>
            <a:br>
              <a:rPr lang="cs-CZ" altLang="cs-CZ" sz="2000" dirty="0"/>
            </a:br>
            <a:r>
              <a:rPr lang="cs-CZ" altLang="cs-CZ" sz="2000" b="1" dirty="0"/>
              <a:t>Za jedenácté:</a:t>
            </a:r>
            <a:r>
              <a:rPr lang="cs-CZ" altLang="cs-CZ" sz="2000" dirty="0"/>
              <a:t> Bouřka nevadí, pročistí vzduch. </a:t>
            </a:r>
            <a:br>
              <a:rPr lang="cs-CZ" altLang="cs-CZ" sz="2000" dirty="0"/>
            </a:br>
            <a:r>
              <a:rPr lang="cs-CZ" altLang="cs-CZ" sz="2400" dirty="0"/>
              <a:t/>
            </a:r>
            <a:br>
              <a:rPr lang="cs-CZ" altLang="cs-CZ" sz="2400" dirty="0"/>
            </a:br>
            <a:endParaRPr lang="cs-CZ" altLang="cs-CZ" sz="2400" dirty="0"/>
          </a:p>
        </p:txBody>
      </p:sp>
      <p:sp>
        <p:nvSpPr>
          <p:cNvPr id="19464" name="Obdélník 3"/>
          <p:cNvSpPr>
            <a:spLocks noChangeArrowheads="1"/>
          </p:cNvSpPr>
          <p:nvPr/>
        </p:nvSpPr>
        <p:spPr bwMode="auto">
          <a:xfrm>
            <a:off x="6527800" y="3933826"/>
            <a:ext cx="40322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800"/>
              <a:t>http://www.komik.cz/obrazkove-emaily/181-noemova-archa/</a:t>
            </a:r>
          </a:p>
        </p:txBody>
      </p:sp>
      <p:sp>
        <p:nvSpPr>
          <p:cNvPr id="2" name="Zástupný symbol pro zápatí 1"/>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2638367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a:t>Komunikační plán</a:t>
            </a:r>
          </a:p>
        </p:txBody>
      </p:sp>
      <p:sp>
        <p:nvSpPr>
          <p:cNvPr id="4" name="Obdélník 3"/>
          <p:cNvSpPr/>
          <p:nvPr/>
        </p:nvSpPr>
        <p:spPr>
          <a:xfrm>
            <a:off x="838200" y="1802117"/>
            <a:ext cx="10042236" cy="4524315"/>
          </a:xfrm>
          <a:prstGeom prst="rect">
            <a:avLst/>
          </a:prstGeom>
        </p:spPr>
        <p:txBody>
          <a:bodyPr wrap="square">
            <a:spAutoFit/>
          </a:bodyPr>
          <a:lstStyle/>
          <a:p>
            <a:r>
              <a:rPr lang="cs-CZ" sz="2400" b="1" u="sng" dirty="0" smtClean="0"/>
              <a:t>Správné načasování</a:t>
            </a:r>
            <a:endParaRPr lang="cs-CZ" sz="2400" dirty="0"/>
          </a:p>
          <a:p>
            <a:r>
              <a:rPr lang="cs-CZ" sz="2400" dirty="0"/>
              <a:t>Ujistěte se, že vaše informace je právě teď zajímavá pro veřejnost.</a:t>
            </a:r>
          </a:p>
          <a:p>
            <a:r>
              <a:rPr lang="cs-CZ" sz="2400" dirty="0"/>
              <a:t> </a:t>
            </a:r>
          </a:p>
          <a:p>
            <a:r>
              <a:rPr lang="cs-CZ" sz="2400" b="1" u="sng" dirty="0"/>
              <a:t>Místní </a:t>
            </a:r>
            <a:r>
              <a:rPr lang="cs-CZ" sz="2400" b="1" u="sng" dirty="0" smtClean="0"/>
              <a:t>zájem</a:t>
            </a:r>
            <a:endParaRPr lang="cs-CZ" sz="2400" dirty="0"/>
          </a:p>
          <a:p>
            <a:r>
              <a:rPr lang="cs-CZ" sz="2400" dirty="0"/>
              <a:t>Ujistěte se, že vaše zpráva má význam pro publikum těch médií, ve kterých ji zveřejňujete. Zasaďte událost, kterou popisujete, do určitého konkrétního místa, získá tak větší smysl a význam pro publikum.</a:t>
            </a:r>
          </a:p>
          <a:p>
            <a:r>
              <a:rPr lang="cs-CZ" sz="2400" dirty="0"/>
              <a:t> </a:t>
            </a:r>
          </a:p>
          <a:p>
            <a:r>
              <a:rPr lang="cs-CZ" sz="2400" b="1" u="sng" dirty="0"/>
              <a:t>Lidský </a:t>
            </a:r>
            <a:r>
              <a:rPr lang="cs-CZ" sz="2400" b="1" u="sng" dirty="0" smtClean="0"/>
              <a:t>zájem</a:t>
            </a:r>
            <a:endParaRPr lang="cs-CZ" sz="2400" dirty="0"/>
          </a:p>
          <a:p>
            <a:r>
              <a:rPr lang="cs-CZ" sz="2400" dirty="0"/>
              <a:t>Najděte ve vaší zprávě emocionální prvek nebo všeobecnou pravdu, kterou byste mohli tlumočit prostřednictvím vaší zprávy, abyste v publiku vyvolali citovou reakci.</a:t>
            </a:r>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21724581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a:t>Komunikační plán</a:t>
            </a:r>
          </a:p>
        </p:txBody>
      </p:sp>
      <p:sp>
        <p:nvSpPr>
          <p:cNvPr id="4" name="Obdélník 3"/>
          <p:cNvSpPr/>
          <p:nvPr/>
        </p:nvSpPr>
        <p:spPr>
          <a:xfrm>
            <a:off x="838200" y="1802117"/>
            <a:ext cx="10042236" cy="4462760"/>
          </a:xfrm>
          <a:prstGeom prst="rect">
            <a:avLst/>
          </a:prstGeom>
        </p:spPr>
        <p:txBody>
          <a:bodyPr wrap="square">
            <a:spAutoFit/>
          </a:bodyPr>
          <a:lstStyle/>
          <a:p>
            <a:r>
              <a:rPr lang="cs-CZ" sz="2000" dirty="0"/>
              <a:t> </a:t>
            </a:r>
          </a:p>
          <a:p>
            <a:r>
              <a:rPr lang="cs-CZ" sz="2400" b="1" u="sng" dirty="0"/>
              <a:t>Jedinečnost</a:t>
            </a:r>
            <a:endParaRPr lang="cs-CZ" sz="2400" dirty="0"/>
          </a:p>
          <a:p>
            <a:r>
              <a:rPr lang="cs-CZ" sz="2400" dirty="0"/>
              <a:t>  </a:t>
            </a:r>
          </a:p>
          <a:p>
            <a:r>
              <a:rPr lang="cs-CZ" sz="2400" dirty="0"/>
              <a:t>Ve vašem příběhu zdůrazněte jakýkoliv rys, který ho dělá neobvyklým nebo jedinečným.</a:t>
            </a:r>
          </a:p>
          <a:p>
            <a:r>
              <a:rPr lang="cs-CZ" sz="2400" dirty="0"/>
              <a:t> </a:t>
            </a:r>
          </a:p>
          <a:p>
            <a:r>
              <a:rPr lang="cs-CZ" sz="2400" b="1" dirty="0"/>
              <a:t> </a:t>
            </a:r>
            <a:r>
              <a:rPr lang="cs-CZ" sz="2400" b="1" u="sng" dirty="0"/>
              <a:t>Věrohodnost</a:t>
            </a:r>
            <a:endParaRPr lang="cs-CZ" sz="2400" dirty="0"/>
          </a:p>
          <a:p>
            <a:r>
              <a:rPr lang="cs-CZ" sz="2400" dirty="0"/>
              <a:t> </a:t>
            </a:r>
          </a:p>
          <a:p>
            <a:r>
              <a:rPr lang="cs-CZ" sz="2400" dirty="0"/>
              <a:t>Novinářům záleží zvlášť na věrohodnosti zdrojů, na které se spoléhali, když si vytvářeli názor o obsahu zprávy. Ujistěte se, že vaše informace je naprosto přesná a že nezávislé zdroje potvrdí všechny sporné detaily.</a:t>
            </a:r>
          </a:p>
          <a:p>
            <a:pPr marL="342900" indent="-342900">
              <a:buFont typeface="Arial" panose="020B0604020202020204" pitchFamily="34" charset="0"/>
              <a:buChar char="•"/>
            </a:pPr>
            <a:endParaRPr lang="cs-CZ" sz="2400"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2434356431"/>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SRP">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tivSRP" id="{3E76C045-5377-4612-AB49-2A4E2E269AFB}" vid="{97CB8A28-D7E5-4162-AD01-576F813CB6F1}"/>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MotivSRP</Template>
  <TotalTime>1788</TotalTime>
  <Words>2328</Words>
  <Application>Microsoft Office PowerPoint</Application>
  <PresentationFormat>Širokoúhlá obrazovka</PresentationFormat>
  <Paragraphs>756</Paragraphs>
  <Slides>78</Slides>
  <Notes>1</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78</vt:i4>
      </vt:variant>
    </vt:vector>
  </HeadingPairs>
  <TitlesOfParts>
    <vt:vector size="83" baseType="lpstr">
      <vt:lpstr>Arial</vt:lpstr>
      <vt:lpstr>Calibri</vt:lpstr>
      <vt:lpstr>Calibri Light</vt:lpstr>
      <vt:lpstr>Times New Roman</vt:lpstr>
      <vt:lpstr>MotivSRP</vt:lpstr>
      <vt:lpstr>Prezentace aplikace PowerPoint</vt:lpstr>
      <vt:lpstr>Zpracování/revize komunikačního plánu</vt:lpstr>
      <vt:lpstr>Komunikační plán</vt:lpstr>
      <vt:lpstr>Komunikační plán a konzultační proces</vt:lpstr>
      <vt:lpstr>Komunikační plán</vt:lpstr>
      <vt:lpstr>Komunikační plán</vt:lpstr>
      <vt:lpstr>Komunikační plán</vt:lpstr>
      <vt:lpstr>Komunikační plán</vt:lpstr>
      <vt:lpstr>Komunikační plán</vt:lpstr>
      <vt:lpstr>Komunikační plán</vt:lpstr>
      <vt:lpstr>Komunikační plán</vt:lpstr>
      <vt:lpstr>Komunikační plán</vt:lpstr>
      <vt:lpstr>Komunikační plán </vt:lpstr>
      <vt:lpstr>Komunikační plán</vt:lpstr>
      <vt:lpstr>Komunikační plán</vt:lpstr>
      <vt:lpstr>Prezentace aplikace PowerPoint</vt:lpstr>
      <vt:lpstr>Komunikační plán</vt:lpstr>
      <vt:lpstr>Komunikační plán</vt:lpstr>
      <vt:lpstr>Komunikační plán</vt:lpstr>
      <vt:lpstr>Komunikační plán</vt:lpstr>
      <vt:lpstr>Prezentace aplikace PowerPoint</vt:lpstr>
      <vt:lpstr>Komunikační plán</vt:lpstr>
      <vt:lpstr>Komunikační plán</vt:lpstr>
      <vt:lpstr>Komunikační plán </vt:lpstr>
      <vt:lpstr>Komunikační plán</vt:lpstr>
      <vt:lpstr>Komunikační plán</vt:lpstr>
      <vt:lpstr>Komunikační plán</vt:lpstr>
      <vt:lpstr>Komunikační plán</vt:lpstr>
      <vt:lpstr>Komunikační plán </vt:lpstr>
      <vt:lpstr>Komunikační plán</vt:lpstr>
      <vt:lpstr>Komunikační plán</vt:lpstr>
      <vt:lpstr>Komunikační plán</vt:lpstr>
      <vt:lpstr>Komunikační plán</vt:lpstr>
      <vt:lpstr>Komunikační plán</vt:lpstr>
      <vt:lpstr>Komunikační plán</vt:lpstr>
      <vt:lpstr>Komunikační plán</vt:lpstr>
      <vt:lpstr>Komunikační plán</vt:lpstr>
      <vt:lpstr>Komunikační plán</vt:lpstr>
      <vt:lpstr>Konzultační proces</vt:lpstr>
      <vt:lpstr>Konzultační proces</vt:lpstr>
      <vt:lpstr>Konzultační proces</vt:lpstr>
      <vt:lpstr>Konzultační proces</vt:lpstr>
      <vt:lpstr>Konzultační proces</vt:lpstr>
      <vt:lpstr>Konzultační proces</vt:lpstr>
      <vt:lpstr>Konzultační proces</vt:lpstr>
      <vt:lpstr>Konzultační proces</vt:lpstr>
      <vt:lpstr>Konzultační proces</vt:lpstr>
      <vt:lpstr>Konzultační proces</vt:lpstr>
      <vt:lpstr>Konzultační proces</vt:lpstr>
      <vt:lpstr>Konzultační proces</vt:lpstr>
      <vt:lpstr>Konzultační proces</vt:lpstr>
      <vt:lpstr>Veřejné projednání</vt:lpstr>
      <vt:lpstr>Veřejné projednání s programem</vt:lpstr>
      <vt:lpstr>Jak komunikovat</vt:lpstr>
      <vt:lpstr>Veřejné projednání s programem</vt:lpstr>
      <vt:lpstr>Jak komunikovat</vt:lpstr>
      <vt:lpstr>Kulatý stůl</vt:lpstr>
      <vt:lpstr>Kulatý stůl </vt:lpstr>
      <vt:lpstr>Kulatý stůl</vt:lpstr>
      <vt:lpstr>Kulatý stůl</vt:lpstr>
      <vt:lpstr>Kulatý stůl</vt:lpstr>
      <vt:lpstr>Kulatý stůl</vt:lpstr>
      <vt:lpstr>Kulatý stůl</vt:lpstr>
      <vt:lpstr>Kulatý stůl</vt:lpstr>
      <vt:lpstr>Kulatý stůl</vt:lpstr>
      <vt:lpstr>Kulatý stůl</vt:lpstr>
      <vt:lpstr>Workshop </vt:lpstr>
      <vt:lpstr>Plánovací víkend, den</vt:lpstr>
      <vt:lpstr>Plánovací víkend, den</vt:lpstr>
      <vt:lpstr>Open space</vt:lpstr>
      <vt:lpstr>Tematická kavárna</vt:lpstr>
      <vt:lpstr>Konference </vt:lpstr>
      <vt:lpstr>Konzultační proces</vt:lpstr>
      <vt:lpstr>Postup konzultačního procesu</vt:lpstr>
      <vt:lpstr>Postup konzultačního procesu</vt:lpstr>
      <vt:lpstr>Postup konzultačního procesu</vt:lpstr>
      <vt:lpstr>Postup konzultačního procesu</vt:lpstr>
      <vt:lpstr>Prezentace aplikace PowerPoint</vt:lpstr>
    </vt:vector>
  </TitlesOfParts>
  <Company>NIDV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Lehmann Jakub</dc:creator>
  <cp:lastModifiedBy>Dana Diváková</cp:lastModifiedBy>
  <cp:revision>167</cp:revision>
  <dcterms:created xsi:type="dcterms:W3CDTF">2016-08-03T13:16:34Z</dcterms:created>
  <dcterms:modified xsi:type="dcterms:W3CDTF">2018-01-30T19:44:25Z</dcterms:modified>
</cp:coreProperties>
</file>