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</p:sldMasterIdLst>
  <p:notesMasterIdLst>
    <p:notesMasterId r:id="rId43"/>
  </p:notesMasterIdLst>
  <p:sldIdLst>
    <p:sldId id="263" r:id="rId2"/>
    <p:sldId id="574" r:id="rId3"/>
    <p:sldId id="554" r:id="rId4"/>
    <p:sldId id="555" r:id="rId5"/>
    <p:sldId id="506" r:id="rId6"/>
    <p:sldId id="556" r:id="rId7"/>
    <p:sldId id="577" r:id="rId8"/>
    <p:sldId id="557" r:id="rId9"/>
    <p:sldId id="507" r:id="rId10"/>
    <p:sldId id="537" r:id="rId11"/>
    <p:sldId id="538" r:id="rId12"/>
    <p:sldId id="540" r:id="rId13"/>
    <p:sldId id="541" r:id="rId14"/>
    <p:sldId id="542" r:id="rId15"/>
    <p:sldId id="543" r:id="rId16"/>
    <p:sldId id="544" r:id="rId17"/>
    <p:sldId id="545" r:id="rId18"/>
    <p:sldId id="546" r:id="rId19"/>
    <p:sldId id="547" r:id="rId20"/>
    <p:sldId id="548" r:id="rId21"/>
    <p:sldId id="549" r:id="rId22"/>
    <p:sldId id="550" r:id="rId23"/>
    <p:sldId id="551" r:id="rId24"/>
    <p:sldId id="552" r:id="rId25"/>
    <p:sldId id="578" r:id="rId26"/>
    <p:sldId id="559" r:id="rId27"/>
    <p:sldId id="560" r:id="rId28"/>
    <p:sldId id="561" r:id="rId29"/>
    <p:sldId id="564" r:id="rId30"/>
    <p:sldId id="565" r:id="rId31"/>
    <p:sldId id="566" r:id="rId32"/>
    <p:sldId id="567" r:id="rId33"/>
    <p:sldId id="575" r:id="rId34"/>
    <p:sldId id="568" r:id="rId35"/>
    <p:sldId id="569" r:id="rId36"/>
    <p:sldId id="570" r:id="rId37"/>
    <p:sldId id="571" r:id="rId38"/>
    <p:sldId id="572" r:id="rId39"/>
    <p:sldId id="573" r:id="rId40"/>
    <p:sldId id="576" r:id="rId41"/>
    <p:sldId id="579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8" autoAdjust="0"/>
    <p:restoredTop sz="94660"/>
  </p:normalViewPr>
  <p:slideViewPr>
    <p:cSldViewPr snapToGrid="0">
      <p:cViewPr varScale="1">
        <p:scale>
          <a:sx n="80" d="100"/>
          <a:sy n="80" d="100"/>
        </p:scale>
        <p:origin x="28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3FDC0-10CB-4277-A516-6C521389F6F9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69450-22F9-4F45-8175-94E1F4F1D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373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8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9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1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8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1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1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1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2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1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8DF0-73CB-434D-8405-20C03FEDF87A}" type="datetimeFigureOut">
              <a:rPr lang="cs-CZ" smtClean="0"/>
              <a:t>27.02.2018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66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l7mesUwfDA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msbites.cz/spolupracujeme-s/39-spolupracujeme-s-rodino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0"/>
            <a:ext cx="9824867" cy="6858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7461908" y="5120416"/>
            <a:ext cx="3635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CZ.02.3.68/0.0/0.0/15_001/0000283</a:t>
            </a:r>
          </a:p>
        </p:txBody>
      </p:sp>
      <p:sp>
        <p:nvSpPr>
          <p:cNvPr id="2" name="Obdélník 1"/>
          <p:cNvSpPr/>
          <p:nvPr/>
        </p:nvSpPr>
        <p:spPr>
          <a:xfrm>
            <a:off x="2982033" y="1886635"/>
            <a:ext cx="6096000" cy="196977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altLang="cs-CZ" sz="3200" b="1" dirty="0" smtClean="0"/>
              <a:t>Jak zapojit rodiče</a:t>
            </a:r>
          </a:p>
          <a:p>
            <a:endParaRPr lang="cs-CZ" b="1" dirty="0" smtClean="0"/>
          </a:p>
          <a:p>
            <a:r>
              <a:rPr lang="cs-CZ" b="1" dirty="0" smtClean="0"/>
              <a:t>Podklad pro </a:t>
            </a:r>
            <a:r>
              <a:rPr lang="cs-CZ" b="1" dirty="0" err="1" smtClean="0"/>
              <a:t>webinář</a:t>
            </a:r>
            <a:endParaRPr lang="cs-CZ" b="1" dirty="0"/>
          </a:p>
          <a:p>
            <a:endParaRPr lang="cs-CZ" altLang="cs-CZ" b="1" dirty="0"/>
          </a:p>
          <a:p>
            <a:r>
              <a:rPr lang="cs-CZ" altLang="cs-CZ" b="1" dirty="0" smtClean="0"/>
              <a:t>Lektor Dana Diváková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20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Možnosti spolupráce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/>
            <a:endParaRPr lang="cs-CZ" altLang="cs-CZ" sz="2000" dirty="0" smtClean="0"/>
          </a:p>
          <a:p>
            <a:pPr lvl="0"/>
            <a:r>
              <a:rPr lang="cs-CZ" dirty="0"/>
              <a:t>Oblast evaluační </a:t>
            </a:r>
            <a:endParaRPr lang="cs-CZ" sz="1600" dirty="0"/>
          </a:p>
          <a:p>
            <a:pPr lvl="1"/>
            <a:r>
              <a:rPr lang="cs-CZ" dirty="0"/>
              <a:t>spolupráce při organizaci zpracování vstupních dotazníků</a:t>
            </a:r>
            <a:endParaRPr lang="cs-CZ" sz="1600" dirty="0"/>
          </a:p>
          <a:p>
            <a:pPr lvl="1"/>
            <a:r>
              <a:rPr lang="cs-CZ" dirty="0"/>
              <a:t>konzultace s učitelkami ohledně vzdělávacích problémů</a:t>
            </a:r>
            <a:endParaRPr lang="cs-CZ" sz="1600" dirty="0"/>
          </a:p>
          <a:p>
            <a:pPr lvl="1"/>
            <a:r>
              <a:rPr lang="cs-CZ" dirty="0"/>
              <a:t>konzultace ohledně doporučených vyšetření (PPP, psycholog, výchovný poradce)</a:t>
            </a:r>
            <a:endParaRPr lang="cs-CZ" sz="1600" dirty="0"/>
          </a:p>
          <a:p>
            <a:pPr lvl="1"/>
            <a:r>
              <a:rPr lang="cs-CZ" dirty="0"/>
              <a:t>2 - 3x/rok možnost konzultovat individuálně evaluační záznamy o vzdělávacích pokrocích dětí</a:t>
            </a:r>
            <a:endParaRPr lang="cs-CZ" sz="1600" dirty="0"/>
          </a:p>
          <a:p>
            <a:pPr lvl="1"/>
            <a:r>
              <a:rPr lang="cs-CZ" dirty="0"/>
              <a:t>spolupráce při zpracování individuálních plánů práce s dětmi s odloženou povinnou školní docházkou i s dětmi nadanými</a:t>
            </a:r>
            <a:endParaRPr lang="cs-CZ" sz="1600" dirty="0"/>
          </a:p>
          <a:p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82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Spolupráce rodiny a školy na úrovni institucí a organizací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/>
            <a:endParaRPr lang="cs-CZ" altLang="cs-CZ" sz="2000" dirty="0" smtClean="0"/>
          </a:p>
          <a:p>
            <a:r>
              <a:rPr lang="cs-CZ" dirty="0" smtClean="0"/>
              <a:t>spolupráce </a:t>
            </a:r>
            <a:r>
              <a:rPr lang="cs-CZ" dirty="0"/>
              <a:t>mezi rodinou a školou se odehrává v několika úrovních, </a:t>
            </a:r>
            <a:endParaRPr lang="cs-CZ" dirty="0" smtClean="0"/>
          </a:p>
          <a:p>
            <a:r>
              <a:rPr lang="cs-CZ" dirty="0" smtClean="0"/>
              <a:t>národní </a:t>
            </a:r>
            <a:r>
              <a:rPr lang="cs-CZ" dirty="0"/>
              <a:t>či centrální </a:t>
            </a:r>
            <a:endParaRPr lang="cs-CZ" dirty="0" smtClean="0"/>
          </a:p>
          <a:p>
            <a:r>
              <a:rPr lang="cs-CZ" dirty="0" smtClean="0"/>
              <a:t>střední </a:t>
            </a:r>
            <a:r>
              <a:rPr lang="cs-CZ" dirty="0"/>
              <a:t>úroveň reprezentovanou regionálními institucemi </a:t>
            </a:r>
            <a:endParaRPr lang="cs-CZ" dirty="0" smtClean="0"/>
          </a:p>
          <a:p>
            <a:r>
              <a:rPr lang="cs-CZ" dirty="0" smtClean="0"/>
              <a:t>úroveň </a:t>
            </a:r>
            <a:r>
              <a:rPr lang="cs-CZ" dirty="0"/>
              <a:t>konkrétní školy. </a:t>
            </a:r>
            <a:endParaRPr lang="cs-CZ" dirty="0" smtClean="0"/>
          </a:p>
          <a:p>
            <a:endParaRPr lang="cs-CZ" dirty="0"/>
          </a:p>
          <a:p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95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Spolupráce rodiny a školy na úrovni institucí a organizací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/>
            <a:endParaRPr lang="cs-CZ" altLang="cs-CZ" sz="2000" dirty="0" smtClean="0"/>
          </a:p>
          <a:p>
            <a:r>
              <a:rPr lang="cs-CZ" dirty="0"/>
              <a:t>I v ČR došlo v devadesátých letech 20. století k významnému posunu v možnosti rodičů spolurozhodovat o záležitostech výchovy a vzdělávání svých dětí.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Jedním </a:t>
            </a:r>
            <a:r>
              <a:rPr lang="cs-CZ" dirty="0"/>
              <a:t>z konkrétních kroků bylo legislativní ustanovení „Okresní školské rady“ a „Rady školy“ (Sb. zákonů č. 139/ 1995 - o státní správě a samosprávě ve školství), v nichž mají rodiče nebo jimi zvolení zástupci právo podílet se na řešení provozně organizačních záležitostí (návrh rozpočtu školy, výroční zpráva školy...) a také otázek koncepčního charakteru (příprava studijních a učebních oborů, vize rozvoje školy...).</a:t>
            </a:r>
          </a:p>
          <a:p>
            <a:endParaRPr lang="cs-CZ" dirty="0" smtClean="0"/>
          </a:p>
          <a:p>
            <a:r>
              <a:rPr lang="cs-CZ" dirty="0" smtClean="0"/>
              <a:t>Legislativní </a:t>
            </a:r>
            <a:r>
              <a:rPr lang="cs-CZ" dirty="0"/>
              <a:t>rámec vymezující vztahy mezi školou a rodiči dodává těmto organizacím a způsobům jejich práce spíše formální charakter.</a:t>
            </a:r>
          </a:p>
          <a:p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9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Spolupráce rodiny a školy na úrovni institucí a organizací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/>
            <a:endParaRPr lang="cs-CZ" altLang="cs-CZ" sz="2000" dirty="0" smtClean="0"/>
          </a:p>
          <a:p>
            <a:r>
              <a:rPr lang="cs-CZ" dirty="0"/>
              <a:t>Můžeme nalézt mnoho efektivních způsobů směřujících k zapojení rodin do života školy.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Jedná </a:t>
            </a:r>
            <a:r>
              <a:rPr lang="cs-CZ" dirty="0"/>
              <a:t>se o formy spolupráce školy s rodinou založené spíše na osobních, neformálních vztazích, vycházejících z běžného chodu školy, práce učitele s dětmi a jejich rodinami.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Jednotlivé </a:t>
            </a:r>
            <a:r>
              <a:rPr lang="cs-CZ" dirty="0"/>
              <a:t>návrhy ke spolupráci rodiny se školou odpovídají strategiím, typickým pro řešení této otázky ve vzdělávacích programem orientovaných na dítě a zahrnují návrhy pro spolupráci školy s rodinami dětí všech věkových kategorií. V praxi si pak každý učitel, každá škola a rodič vybírá ten typ spolupráce, který nejlépe vyhovuje jejich možnostem a samozřejmě také s ohledem k věku dítěte.</a:t>
            </a:r>
          </a:p>
        </p:txBody>
      </p:sp>
    </p:spTree>
    <p:extLst>
      <p:ext uri="{BB962C8B-B14F-4D97-AF65-F5344CB8AC3E}">
        <p14:creationId xmlns:p14="http://schemas.microsoft.com/office/powerpoint/2010/main" val="111920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Formy </a:t>
            </a:r>
            <a:r>
              <a:rPr lang="cs-CZ" b="1" dirty="0" smtClean="0"/>
              <a:t>zapojení rodiny do aktivit škol a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/>
            <a:endParaRPr lang="cs-CZ" altLang="cs-CZ" sz="2800" dirty="0" smtClean="0"/>
          </a:p>
          <a:p>
            <a:pPr lvl="0"/>
            <a:r>
              <a:rPr lang="cs-CZ" sz="2400" b="1" dirty="0"/>
              <a:t>Písemné formy komunikace a spolupráce pedagoga s rodiči dětí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Letáčky</a:t>
            </a:r>
            <a:r>
              <a:rPr lang="cs-CZ" sz="2400" dirty="0"/>
              <a:t>, brožury, příručky, webové stránky školy</a:t>
            </a:r>
          </a:p>
          <a:p>
            <a:r>
              <a:rPr lang="cs-CZ" sz="2400" dirty="0" smtClean="0"/>
              <a:t>Zpravodaj</a:t>
            </a:r>
            <a:r>
              <a:rPr lang="cs-CZ" sz="2400" dirty="0"/>
              <a:t>; Třídní/školní časopis</a:t>
            </a:r>
          </a:p>
          <a:p>
            <a:r>
              <a:rPr lang="cs-CZ" sz="2400" dirty="0" smtClean="0"/>
              <a:t>Neformální </a:t>
            </a:r>
            <a:r>
              <a:rPr lang="cs-CZ" sz="2400" dirty="0"/>
              <a:t>zprávy </a:t>
            </a:r>
            <a:r>
              <a:rPr lang="cs-CZ" sz="2400" dirty="0" smtClean="0"/>
              <a:t>o dění </a:t>
            </a:r>
            <a:r>
              <a:rPr lang="cs-CZ" sz="2400" dirty="0"/>
              <a:t>ve škole</a:t>
            </a:r>
          </a:p>
          <a:p>
            <a:r>
              <a:rPr lang="cs-CZ" sz="2400" dirty="0" smtClean="0"/>
              <a:t>Informační </a:t>
            </a:r>
            <a:r>
              <a:rPr lang="cs-CZ" sz="2400" dirty="0"/>
              <a:t>nástěnka pro rodiče</a:t>
            </a:r>
          </a:p>
          <a:p>
            <a:r>
              <a:rPr lang="cs-CZ" sz="2400" dirty="0" smtClean="0"/>
              <a:t>Schránka </a:t>
            </a:r>
            <a:r>
              <a:rPr lang="cs-CZ" sz="2400" dirty="0"/>
              <a:t>pro návrhy</a:t>
            </a:r>
          </a:p>
          <a:p>
            <a:r>
              <a:rPr lang="cs-CZ" sz="2400" dirty="0" smtClean="0"/>
              <a:t>E-mailové služby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2890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Formy </a:t>
            </a:r>
            <a:r>
              <a:rPr lang="cs-CZ" b="1" dirty="0" smtClean="0"/>
              <a:t>zapojení rodiny do aktivit škol a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/>
            <a:endParaRPr lang="cs-CZ" altLang="cs-CZ" sz="3600" dirty="0" smtClean="0"/>
          </a:p>
          <a:p>
            <a:r>
              <a:rPr lang="cs-CZ" sz="2400" b="1" dirty="0"/>
              <a:t>Vzdělávací akce pro </a:t>
            </a:r>
            <a:r>
              <a:rPr lang="cs-CZ" sz="2400" b="1" dirty="0" smtClean="0"/>
              <a:t>rodiče</a:t>
            </a:r>
          </a:p>
          <a:p>
            <a:endParaRPr lang="cs-CZ" sz="2400" dirty="0"/>
          </a:p>
          <a:p>
            <a:r>
              <a:rPr lang="cs-CZ" sz="2400" dirty="0"/>
              <a:t>Existuje mnoho oblastí (témat) v nichž může škola a její učitelé nabídnout rodičům příležitost se vzdělávat (problematika související s výchovou dětí, jazykové </a:t>
            </a:r>
            <a:r>
              <a:rPr lang="cs-CZ" sz="2400" dirty="0" smtClean="0"/>
              <a:t>kurzy, </a:t>
            </a:r>
            <a:r>
              <a:rPr lang="cs-CZ" sz="2400" dirty="0" err="1" smtClean="0"/>
              <a:t>kyberšikana</a:t>
            </a:r>
            <a:r>
              <a:rPr lang="cs-CZ" sz="2400" dirty="0" smtClean="0"/>
              <a:t>…).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1502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Formy </a:t>
            </a:r>
            <a:r>
              <a:rPr lang="cs-CZ" b="1" dirty="0" smtClean="0"/>
              <a:t>zapojení rodiny do aktivit škol a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cs-CZ" b="1" dirty="0" smtClean="0"/>
              <a:t>Letáčky</a:t>
            </a:r>
            <a:r>
              <a:rPr lang="cs-CZ" b="1" dirty="0"/>
              <a:t>, brožury, příručky, webové stránky </a:t>
            </a:r>
            <a:r>
              <a:rPr lang="cs-CZ" b="1" dirty="0" smtClean="0"/>
              <a:t>školy</a:t>
            </a:r>
          </a:p>
          <a:p>
            <a:pPr lvl="3"/>
            <a:endParaRPr lang="cs-CZ" b="1" dirty="0"/>
          </a:p>
          <a:p>
            <a:r>
              <a:rPr lang="cs-CZ" dirty="0"/>
              <a:t>Pomáhají rodičům i ostatním partnerům školy seznámit </a:t>
            </a:r>
            <a:r>
              <a:rPr lang="cs-CZ" dirty="0" smtClean="0"/>
              <a:t>s aktivitami školy i v rámci MAP. </a:t>
            </a:r>
          </a:p>
          <a:p>
            <a:endParaRPr lang="cs-CZ" sz="1400" dirty="0"/>
          </a:p>
          <a:p>
            <a:endParaRPr lang="cs-CZ" sz="1400" dirty="0"/>
          </a:p>
          <a:p>
            <a:pPr lvl="3"/>
            <a:r>
              <a:rPr lang="de-DE" b="1" dirty="0" err="1" smtClean="0"/>
              <a:t>Zpravodaj</a:t>
            </a:r>
            <a:r>
              <a:rPr lang="de-DE" b="1" dirty="0"/>
              <a:t>; </a:t>
            </a:r>
            <a:r>
              <a:rPr lang="de-DE" b="1" dirty="0" err="1"/>
              <a:t>třídní</a:t>
            </a:r>
            <a:r>
              <a:rPr lang="de-DE" b="1" dirty="0"/>
              <a:t>/</a:t>
            </a:r>
            <a:r>
              <a:rPr lang="de-DE" b="1" dirty="0" err="1"/>
              <a:t>školní</a:t>
            </a:r>
            <a:r>
              <a:rPr lang="de-DE" b="1" dirty="0"/>
              <a:t> </a:t>
            </a:r>
            <a:r>
              <a:rPr lang="de-DE" b="1" dirty="0" err="1" smtClean="0"/>
              <a:t>časopis</a:t>
            </a:r>
            <a:endParaRPr lang="cs-CZ" b="1" dirty="0" smtClean="0"/>
          </a:p>
          <a:p>
            <a:pPr lvl="3"/>
            <a:endParaRPr lang="cs-CZ" b="1" dirty="0"/>
          </a:p>
          <a:p>
            <a:r>
              <a:rPr lang="cs-CZ" dirty="0"/>
              <a:t>Ve zpravodaji naleznou rodiče dostatek informací o aktuálním dění, konkrétních událostech a akcích, které ve škole již proběhly nebo se teprve připravují.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Osvědčuje </a:t>
            </a:r>
            <a:r>
              <a:rPr lang="cs-CZ" dirty="0"/>
              <a:t>se obohacovat zpravodaj zajímavými výňatky z pedagogicko-psychologické  a lékařské literatury, recepty pro zdravou dětskou výživu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Rubrika pro názory a náměty rodičů otevírá další možnosti k posílení spolupráce mezi rodinou a školou.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4808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Formy </a:t>
            </a:r>
            <a:r>
              <a:rPr lang="cs-CZ" b="1" dirty="0" smtClean="0"/>
              <a:t>zapojení rodiny do aktivit škol a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cs-CZ" b="1" dirty="0"/>
              <a:t>Informační nástěnka pro </a:t>
            </a:r>
            <a:r>
              <a:rPr lang="cs-CZ" b="1" dirty="0" smtClean="0"/>
              <a:t>rodiče</a:t>
            </a:r>
          </a:p>
          <a:p>
            <a:pPr lvl="3"/>
            <a:endParaRPr lang="cs-CZ" b="1" dirty="0"/>
          </a:p>
          <a:p>
            <a:r>
              <a:rPr lang="cs-CZ" dirty="0"/>
              <a:t>Informovanost rodin o aktuálním programu, schůzkách, instrukce k dobrovolným akcím, poděkování některému z  rodičů za jeho </a:t>
            </a:r>
            <a:r>
              <a:rPr lang="cs-CZ" dirty="0" smtClean="0"/>
              <a:t>pomoc. </a:t>
            </a:r>
          </a:p>
          <a:p>
            <a:endParaRPr lang="cs-CZ" dirty="0"/>
          </a:p>
          <a:p>
            <a:r>
              <a:rPr lang="cs-CZ" dirty="0" smtClean="0"/>
              <a:t>Je </a:t>
            </a:r>
            <a:r>
              <a:rPr lang="cs-CZ" dirty="0"/>
              <a:t>vhodné je často aktualizovat, doplňovat dětskými výtvory, fotografiemi ze společných setkání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endParaRPr lang="cs-CZ" sz="1400" dirty="0"/>
          </a:p>
          <a:p>
            <a:pPr lvl="3"/>
            <a:r>
              <a:rPr lang="cs-CZ" b="1" dirty="0" smtClean="0"/>
              <a:t>Schránka </a:t>
            </a:r>
            <a:r>
              <a:rPr lang="cs-CZ" b="1" dirty="0"/>
              <a:t>pro </a:t>
            </a:r>
            <a:r>
              <a:rPr lang="cs-CZ" b="1" dirty="0" smtClean="0"/>
              <a:t>návrhy</a:t>
            </a:r>
          </a:p>
          <a:p>
            <a:pPr lvl="3"/>
            <a:endParaRPr lang="cs-CZ" b="1" dirty="0"/>
          </a:p>
          <a:p>
            <a:r>
              <a:rPr lang="cs-CZ" dirty="0" smtClean="0"/>
              <a:t>V rámci konzultačního procesu je jejich využití rovněž možné. Stejně tak, jako pro běžnou spolupráci rodičů a školy.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77650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Formy </a:t>
            </a:r>
            <a:r>
              <a:rPr lang="cs-CZ" b="1" dirty="0" smtClean="0"/>
              <a:t>zapojení rodiny do aktivit škol a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cs-CZ" b="1" dirty="0"/>
              <a:t>Rodič jako </a:t>
            </a:r>
            <a:r>
              <a:rPr lang="cs-CZ" b="1" dirty="0" smtClean="0"/>
              <a:t>odborník</a:t>
            </a:r>
          </a:p>
          <a:p>
            <a:pPr lvl="3"/>
            <a:endParaRPr lang="cs-CZ" b="1" dirty="0"/>
          </a:p>
          <a:p>
            <a:r>
              <a:rPr lang="cs-CZ" dirty="0"/>
              <a:t>Rodiče mohou pracovat ve třídě jako tzv. „odborníci“ a podělit se s dětmi o svoje vlastní záliby a dovednosti.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Mohou </a:t>
            </a:r>
            <a:r>
              <a:rPr lang="cs-CZ" dirty="0"/>
              <a:t>asistovat při učebních aktivitách, které se tematicky vztahují k oblasti jejich profese či zájmů, zajišťovat exkurze na vlastní pracoviště, dopravu na školní výlet, vypomoci s výrobou pomůcek, výzdobou a vybavením třídy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Za </a:t>
            </a:r>
            <a:r>
              <a:rPr lang="cs-CZ" dirty="0"/>
              <a:t>tímto účelem je vhodné zanalyzovat jaké koníčky a povolání rodiče mají, diskutovat s nimi o tom, jak bychom mohli s jejich pomocí obohatit vyučování.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1257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Formy </a:t>
            </a:r>
            <a:r>
              <a:rPr lang="cs-CZ" b="1" dirty="0" smtClean="0"/>
              <a:t>zapojení rodiny do aktivit škol a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Desatero pro spolupráci s rodinou</a:t>
            </a:r>
            <a:endParaRPr lang="cs-CZ" sz="1100" dirty="0"/>
          </a:p>
          <a:p>
            <a:r>
              <a:rPr lang="cs-CZ" b="1" i="1" dirty="0"/>
              <a:t> </a:t>
            </a:r>
            <a:endParaRPr lang="cs-CZ" sz="1100" dirty="0"/>
          </a:p>
          <a:p>
            <a:r>
              <a:rPr lang="cs-CZ" b="1" i="1" dirty="0"/>
              <a:t>1. Respektujeme úlohu rodičů</a:t>
            </a:r>
            <a:endParaRPr lang="cs-CZ" sz="1100" dirty="0"/>
          </a:p>
          <a:p>
            <a:r>
              <a:rPr lang="cs-CZ" dirty="0"/>
              <a:t>Rodiče jsou nejvýznamnějšími činiteli ovlivňujícími vývoj dítěte. Mají právo a zároveň povinnost činit důležitá rozhodnutí týkající se jejich potomka. Bereme tuto jejich nezpochybnitelnou roli v každé situaci v úvahu a podle toho s nimi jednáme. Pěstujeme vzájemný respekt mezi učitelským týmem a rodinami</a:t>
            </a:r>
            <a:r>
              <a:rPr lang="cs-CZ" dirty="0" smtClean="0"/>
              <a:t>.</a:t>
            </a:r>
          </a:p>
          <a:p>
            <a:endParaRPr lang="cs-CZ" sz="1100" dirty="0"/>
          </a:p>
          <a:p>
            <a:r>
              <a:rPr lang="cs-CZ" b="1" i="1" dirty="0"/>
              <a:t>2. Zachováváme důvěrnost</a:t>
            </a:r>
            <a:endParaRPr lang="cs-CZ" sz="1100" dirty="0"/>
          </a:p>
          <a:p>
            <a:r>
              <a:rPr lang="cs-CZ" dirty="0"/>
              <a:t>Rodiny mají právo na ochranu svých osobních informací v průběhu i po ukončení školní docházky svého dítěte. Informace požadované od rodin omezujeme pouze na takové, které jsou nezbytně nutné k zajištění efektivního vzdělávání dětí. Informace a záznamy o dítěti mají k dispozici pouze jeho rodiče. Když je třeba poskytnout tyto informace i jiným osobám, seznamujeme s tímto faktem rodiče předem a žádáme o jejich souhlas.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42286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Důvody pro zapojení rodičů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1737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altLang="cs-CZ" sz="2400" dirty="0" smtClean="0"/>
          </a:p>
          <a:p>
            <a:endParaRPr lang="cs-CZ" altLang="cs-CZ" sz="2400" dirty="0"/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cs-CZ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35" y="2047461"/>
            <a:ext cx="4778734" cy="358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30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Formy </a:t>
            </a:r>
            <a:r>
              <a:rPr lang="cs-CZ" b="1" dirty="0" smtClean="0"/>
              <a:t>zapojení rodiny do aktivit škol a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Desatero pro spolupráci s rodinou</a:t>
            </a:r>
            <a:endParaRPr lang="cs-CZ" sz="1100" dirty="0"/>
          </a:p>
          <a:p>
            <a:r>
              <a:rPr lang="cs-CZ" b="1" i="1" dirty="0"/>
              <a:t> </a:t>
            </a:r>
            <a:endParaRPr lang="cs-CZ" sz="1100" dirty="0"/>
          </a:p>
          <a:p>
            <a:r>
              <a:rPr lang="cs-CZ" b="1" i="1" dirty="0"/>
              <a:t>3. Mluvíme s rodinami o očekáváních, která vůči sobě máme </a:t>
            </a:r>
            <a:endParaRPr lang="cs-CZ" dirty="0"/>
          </a:p>
          <a:p>
            <a:r>
              <a:rPr lang="cs-CZ" dirty="0"/>
              <a:t>Zejména na počátku (školního roku, školní docházky nebo ještě před vstupem dítěte do školy), ale i v průběhu školního roku zjišťujeme, jakou představu o vzdělávání svého dítěte a vzájemné spolupráci se školou rodiče mají. Zároveň otevřeně sdělujeme naše představy a záměry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i="1" dirty="0"/>
              <a:t>4. Podporujeme spolupráci s rodiči nabídkou vícero strategií k jejich zapojení</a:t>
            </a:r>
            <a:endParaRPr lang="cs-CZ" dirty="0"/>
          </a:p>
          <a:p>
            <a:r>
              <a:rPr lang="cs-CZ" dirty="0"/>
              <a:t>Rodiny jsou odlišné. Co je zajímavé pro jednu, nemusí být přijatelné pro rodinu druhou. Jsme flexibilní a tvořiví, aby si každá rodina mohla vybrat takové formy spolupráce, které jí budou nejvíce vyhovovat. </a:t>
            </a:r>
          </a:p>
        </p:txBody>
      </p:sp>
    </p:spTree>
    <p:extLst>
      <p:ext uri="{BB962C8B-B14F-4D97-AF65-F5344CB8AC3E}">
        <p14:creationId xmlns:p14="http://schemas.microsoft.com/office/powerpoint/2010/main" val="51122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Formy </a:t>
            </a:r>
            <a:r>
              <a:rPr lang="cs-CZ" b="1" dirty="0" smtClean="0"/>
              <a:t>zapojení rodiny do aktivit škol a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i="1" dirty="0"/>
              <a:t>5. Respektujeme, že konkrétní způsob spolupráce si volí rodina sama</a:t>
            </a:r>
            <a:endParaRPr lang="cs-CZ" dirty="0"/>
          </a:p>
          <a:p>
            <a:r>
              <a:rPr lang="cs-CZ" dirty="0"/>
              <a:t>Naším úkolem je nabídnout rodinám co nejširší škálu možností ke spolupráci. Rozhodnutí, kterou z forem spolupráce rodina zvolí, už závisí na ní samotné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i="1" dirty="0"/>
              <a:t>6. Usilujeme o zapojení celé rodiny</a:t>
            </a:r>
            <a:endParaRPr lang="cs-CZ" dirty="0"/>
          </a:p>
          <a:p>
            <a:r>
              <a:rPr lang="cs-CZ" dirty="0"/>
              <a:t>Ke spolupráci vyzýváme nejenom rodiče dětí, ale přispět mohou i další členové rodiny a její  přátelé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i="1" dirty="0"/>
              <a:t>7. Plánujeme rodičovská setkání a konzultace v době, která rodině vyhovuje</a:t>
            </a:r>
            <a:endParaRPr lang="cs-CZ" dirty="0"/>
          </a:p>
          <a:p>
            <a:r>
              <a:rPr lang="cs-CZ" dirty="0"/>
              <a:t>Dáváme rodičům možnost, vybrat si termín setkání z několika navržených variant, rodiče se mohou zapisovat do harmonogramu konzultací.</a:t>
            </a:r>
          </a:p>
        </p:txBody>
      </p:sp>
    </p:spTree>
    <p:extLst>
      <p:ext uri="{BB962C8B-B14F-4D97-AF65-F5344CB8AC3E}">
        <p14:creationId xmlns:p14="http://schemas.microsoft.com/office/powerpoint/2010/main" val="193737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Formy </a:t>
            </a:r>
            <a:r>
              <a:rPr lang="cs-CZ" b="1" dirty="0" smtClean="0"/>
              <a:t>zapojení rodiny do aktivit škol a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i="1" dirty="0" smtClean="0"/>
              <a:t>8. Zaměřujeme </a:t>
            </a:r>
            <a:r>
              <a:rPr lang="cs-CZ" b="1" i="1" dirty="0"/>
              <a:t>se na silné stránky rodiny a poskytujeme jí pozitivní zpětnou vazbu</a:t>
            </a:r>
            <a:endParaRPr lang="cs-CZ" dirty="0"/>
          </a:p>
          <a:p>
            <a:r>
              <a:rPr lang="cs-CZ" dirty="0"/>
              <a:t>Zdůrazňujeme silné stránky rodiny a dosažené úspěchy. Dáváme rodinám najevo, že si ceníme jejich spolupráce a zapojení ve třídě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i="1" dirty="0"/>
              <a:t>9. Spolupracujeme s dalšími partnery školy</a:t>
            </a:r>
            <a:endParaRPr lang="cs-CZ" dirty="0"/>
          </a:p>
          <a:p>
            <a:r>
              <a:rPr lang="cs-CZ" dirty="0"/>
              <a:t>Jsme otevření spolupráci s ostatními institucemi a organizacemi, jejichž nabídek využíváme a i naopak, přispíváme jim v rámci svých možností naší prací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i="1" dirty="0"/>
              <a:t>10. Víme, že všechno nejde hned...</a:t>
            </a:r>
            <a:endParaRPr lang="cs-CZ" dirty="0"/>
          </a:p>
          <a:p>
            <a:r>
              <a:rPr lang="cs-CZ" dirty="0"/>
              <a:t>Partnerské vztahy a intenzivní spolupráci s rodiči budujeme postupně, průběžným stavěním na malých úspěších. Vyžaduje to čas a úsilí. Víme, že je to náročné, ale nevzdáváme se.</a:t>
            </a:r>
          </a:p>
        </p:txBody>
      </p:sp>
    </p:spTree>
    <p:extLst>
      <p:ext uri="{BB962C8B-B14F-4D97-AF65-F5344CB8AC3E}">
        <p14:creationId xmlns:p14="http://schemas.microsoft.com/office/powerpoint/2010/main" val="15315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Formy </a:t>
            </a:r>
            <a:r>
              <a:rPr lang="cs-CZ" b="1" dirty="0" smtClean="0"/>
              <a:t>zapojení rodiny do aktivit škol a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Místnost pro rodiče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dirty="0" smtClean="0"/>
              <a:t>Je-li ve škole nevyužitý prostor, může posloužit </a:t>
            </a:r>
            <a:r>
              <a:rPr lang="cs-CZ" dirty="0"/>
              <a:t>ke zřízení tzv. rodičovské místnosti. Nezáleží na tom, </a:t>
            </a:r>
            <a:r>
              <a:rPr lang="cs-CZ" dirty="0" smtClean="0"/>
              <a:t>jedná-li se </a:t>
            </a:r>
            <a:r>
              <a:rPr lang="cs-CZ" dirty="0"/>
              <a:t>jedná o celou samostatnou místnost nebo pouze o její část.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Někdy </a:t>
            </a:r>
            <a:r>
              <a:rPr lang="cs-CZ" dirty="0"/>
              <a:t>může být nápomocná i ne příliš využívaná šatna pro personál, vstupní prostory školy, prostorný kout chodby, kabinet na pomůcky a jiné. Tento prostor vymezený pro rodiče otevírá další možnosti jejich účasti rodin na programu školy.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Rodiče by měli být vždy vyzváni k posezení, k setkání s jinými rodiči nebo prostě jen k přečtení informací na nástěnce v této místnosti umístěné.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 </a:t>
            </a:r>
            <a:r>
              <a:rPr lang="cs-CZ" dirty="0"/>
              <a:t>ohledem na fakt, že u nás nebyla přítomnost rodičů ve škole v minulosti příliš žádoucí, je vhodné do rodičovské místnosti rodiče opakovaně zvát a zajistit její přístupnost. Rodičovská místnost může sehrát významnou úlohu při formování partnerských vztahů rodiny a školy.</a:t>
            </a:r>
          </a:p>
        </p:txBody>
      </p:sp>
    </p:spTree>
    <p:extLst>
      <p:ext uri="{BB962C8B-B14F-4D97-AF65-F5344CB8AC3E}">
        <p14:creationId xmlns:p14="http://schemas.microsoft.com/office/powerpoint/2010/main" val="397786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Formy </a:t>
            </a:r>
            <a:r>
              <a:rPr lang="cs-CZ" b="1" dirty="0" smtClean="0"/>
              <a:t>zapojení rodiny do aktivit škol a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Půjčování knih a pomůcek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dirty="0"/>
              <a:t>Nabídka dostupných knih a pomůcek může být zapsána v katalogu. Ty  jsou zpřístupněny k zapůjčování domů. Pomůcky mohou být umístěny např. v rodičovské místnosti a rodiče si je na krátkou dobu pro své děti půjčují. Stejně tak knihy, ať už z oblasti dětské nebo odborné literatury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lvl="0"/>
            <a:r>
              <a:rPr lang="cs-CZ" dirty="0"/>
              <a:t>Vytvořte seznam konkrétních pomůcek a materiálů, které byste umístili do rodičovské místnosti.</a:t>
            </a:r>
          </a:p>
          <a:p>
            <a:r>
              <a:rPr lang="cs-CZ" b="1" dirty="0"/>
              <a:t> </a:t>
            </a:r>
            <a:endParaRPr lang="cs-CZ" dirty="0"/>
          </a:p>
          <a:p>
            <a:pPr lvl="0"/>
            <a:r>
              <a:rPr lang="cs-CZ" dirty="0"/>
              <a:t>Zpracujte stručnou charakteristiku rodičovské místnosti a popište její účel tak, jako byste rodinám oznamovali její otevření.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4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Odlehčení?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585" y="2000415"/>
            <a:ext cx="6599583" cy="329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16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z praxe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Uvedené příklady mohou být inspirací pro návrhy aktivit škol a aktivit spolupráce v rámci </a:t>
            </a:r>
            <a:r>
              <a:rPr lang="cs-CZ" sz="2400" dirty="0" smtClean="0"/>
              <a:t>rozvoje a </a:t>
            </a:r>
            <a:r>
              <a:rPr lang="cs-CZ" sz="2400" dirty="0"/>
              <a:t>aktualizace Místního akčního plánu i pro následnou realizaci těchto aktivit, včetně hledání možných</a:t>
            </a:r>
          </a:p>
          <a:p>
            <a:r>
              <a:rPr lang="cs-CZ" sz="2400" dirty="0"/>
              <a:t>zdrojů na jejich financování</a:t>
            </a:r>
            <a:r>
              <a:rPr lang="cs-CZ" sz="2400" dirty="0" smtClean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34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z praxe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6. Mateřská škola Plzeň</a:t>
            </a:r>
          </a:p>
          <a:p>
            <a:r>
              <a:rPr lang="cs-CZ" b="1" dirty="0"/>
              <a:t>Spolupráce s rodiči a ostatními subjekty</a:t>
            </a:r>
          </a:p>
          <a:p>
            <a:r>
              <a:rPr lang="cs-CZ" dirty="0"/>
              <a:t>Mateřská škola spolupracuje:</a:t>
            </a:r>
          </a:p>
          <a:p>
            <a:r>
              <a:rPr lang="cs-CZ" b="1" dirty="0"/>
              <a:t>s rodiči dětí </a:t>
            </a:r>
            <a:endParaRPr lang="cs-CZ" dirty="0"/>
          </a:p>
          <a:p>
            <a:pPr lvl="1"/>
            <a:r>
              <a:rPr lang="cs-CZ" dirty="0"/>
              <a:t>při projektech ve třídách</a:t>
            </a:r>
          </a:p>
          <a:p>
            <a:pPr lvl="1"/>
            <a:r>
              <a:rPr lang="cs-CZ" dirty="0"/>
              <a:t>při projektech na školní zahradě a dopravním hřišti, údržbě zahrady</a:t>
            </a:r>
          </a:p>
          <a:p>
            <a:pPr lvl="1"/>
            <a:r>
              <a:rPr lang="cs-CZ" dirty="0"/>
              <a:t>při výletech a návštěvách plzeňské ZOO ( sponzorství chovu nosálů )</a:t>
            </a:r>
          </a:p>
          <a:p>
            <a:pPr lvl="1"/>
            <a:r>
              <a:rPr lang="cs-CZ" dirty="0"/>
              <a:t>při návštěvách solné jeskyně</a:t>
            </a:r>
          </a:p>
          <a:p>
            <a:pPr lvl="1"/>
            <a:r>
              <a:rPr lang="cs-CZ" dirty="0"/>
              <a:t>přijímá finanční a věcné dary od rodičů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81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z praxe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6. Mateřská škola Plzeň</a:t>
            </a:r>
          </a:p>
          <a:p>
            <a:r>
              <a:rPr lang="cs-CZ" b="1" dirty="0" smtClean="0"/>
              <a:t>s </a:t>
            </a:r>
            <a:r>
              <a:rPr lang="cs-CZ" b="1" dirty="0"/>
              <a:t>28. ZŠ </a:t>
            </a:r>
            <a:r>
              <a:rPr lang="cs-CZ" dirty="0"/>
              <a:t>v Rodinné ulici v rámci Smlouvy o partnerství </a:t>
            </a:r>
          </a:p>
          <a:p>
            <a:pPr lvl="1"/>
            <a:r>
              <a:rPr lang="cs-CZ" dirty="0"/>
              <a:t>návštěvy budoucích prvňáčků v 1. třídách ZŠ</a:t>
            </a:r>
          </a:p>
          <a:p>
            <a:pPr lvl="1"/>
            <a:r>
              <a:rPr lang="cs-CZ" dirty="0"/>
              <a:t>beseda ředitelky 28.ZŠ s rodiči budoucích prvňáčků</a:t>
            </a:r>
          </a:p>
          <a:p>
            <a:pPr lvl="1"/>
            <a:r>
              <a:rPr lang="cs-CZ" dirty="0"/>
              <a:t>návštěvy žáků 9. tříd v MŠ s připraveným programem pro </a:t>
            </a:r>
            <a:r>
              <a:rPr lang="cs-CZ" dirty="0" err="1"/>
              <a:t>školkové</a:t>
            </a:r>
            <a:r>
              <a:rPr lang="cs-CZ" dirty="0"/>
              <a:t> děti  </a:t>
            </a:r>
          </a:p>
          <a:p>
            <a:pPr lvl="1"/>
            <a:r>
              <a:rPr lang="cs-CZ" dirty="0"/>
              <a:t>aktivity dětí z 1. stupně na našem dopravním hřišti</a:t>
            </a:r>
          </a:p>
          <a:p>
            <a:pPr lvl="1"/>
            <a:r>
              <a:rPr lang="cs-CZ" dirty="0" err="1"/>
              <a:t>ekodílny</a:t>
            </a:r>
            <a:r>
              <a:rPr lang="cs-CZ" dirty="0"/>
              <a:t> - společné </a:t>
            </a:r>
            <a:r>
              <a:rPr lang="cs-CZ" dirty="0" err="1"/>
              <a:t>ekotvoření</a:t>
            </a:r>
            <a:r>
              <a:rPr lang="cs-CZ" dirty="0"/>
              <a:t> žáků ZŠ a předškoláků</a:t>
            </a:r>
          </a:p>
          <a:p>
            <a:pPr lvl="1"/>
            <a:r>
              <a:rPr lang="cs-CZ" dirty="0"/>
              <a:t>spolupráce a společné aktivity v rámci projektu "V souladu s přírodou"</a:t>
            </a:r>
          </a:p>
          <a:p>
            <a:pPr lvl="1"/>
            <a:r>
              <a:rPr lang="cs-CZ" dirty="0"/>
              <a:t>výtvarné činnosti pro předškoláky a různá představení (pohádková, adventní, vánoční, filmová) v prostorách družiny</a:t>
            </a:r>
          </a:p>
          <a:p>
            <a:pPr lvl="1"/>
            <a:r>
              <a:rPr lang="cs-CZ" dirty="0"/>
              <a:t>sportovní soutěže pro předškolní děti organizované základní školou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69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z praxe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ZŠ Slovenská, Praha 2</a:t>
            </a:r>
          </a:p>
          <a:p>
            <a:endParaRPr lang="cs-CZ" sz="2400" dirty="0"/>
          </a:p>
          <a:p>
            <a:r>
              <a:rPr lang="cs-CZ" sz="2400" dirty="0">
                <a:hlinkClick r:id="rId3"/>
              </a:rPr>
              <a:t>https://</a:t>
            </a:r>
            <a:r>
              <a:rPr lang="cs-CZ" sz="2400" dirty="0" smtClean="0">
                <a:hlinkClick r:id="rId3"/>
              </a:rPr>
              <a:t>www.youtube.com/watch?v=8l7mesUwfDA</a:t>
            </a:r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dirty="0" smtClean="0"/>
              <a:t>Mateřská škola Velká Bíteš</a:t>
            </a:r>
          </a:p>
          <a:p>
            <a:endParaRPr lang="cs-CZ" dirty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www.msbites.cz/spolupracujeme-s/39-spolupracujeme-s-rodinou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6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Důvody pro zapojení rodičů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5615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dirty="0" smtClean="0"/>
              <a:t>Obecné</a:t>
            </a:r>
          </a:p>
          <a:p>
            <a:r>
              <a:rPr lang="cs-CZ" dirty="0"/>
              <a:t>Rodiče jsou zodpovědní za celkový vývoj dítěte, musí být s postupy ve školách seznámeni, aby vnímali</a:t>
            </a:r>
          </a:p>
          <a:p>
            <a:r>
              <a:rPr lang="cs-CZ" dirty="0"/>
              <a:t>případné změny jako potřebné, nutné pro uplatnění jejich dítěte v životě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Rodiče jsou často sami vzdělavatelé, případně pracují ve firmách, které jsou největšími zaměstnavateli</a:t>
            </a:r>
          </a:p>
          <a:p>
            <a:r>
              <a:rPr lang="cs-CZ" dirty="0"/>
              <a:t>v daném území, mají tedy dostatek informací přímo z praxe o uplatnitelnosti na trhu práce. Rodič tedy</a:t>
            </a:r>
          </a:p>
          <a:p>
            <a:r>
              <a:rPr lang="cs-CZ" dirty="0"/>
              <a:t>není pouze rodičem, ale také zaměstnancem nebo i zaměstnavatelem se zkušenostmi a znalostmi, které</a:t>
            </a:r>
          </a:p>
          <a:p>
            <a:r>
              <a:rPr lang="cs-CZ" dirty="0"/>
              <a:t>jsou pro vzdělávání důležité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Rodiče mohou být těmi, kdo motivují děti/žáky k přijímání změn, vzdělávacích postupů a mají zájem</a:t>
            </a:r>
          </a:p>
          <a:p>
            <a:r>
              <a:rPr lang="cs-CZ" dirty="0"/>
              <a:t>o rozvoj kompetencí ve školách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Rodiče jsou informováni o plánovaných aktivitách, jsou s nimi seznámeni dříve, než dojde k jejich realizaci,</a:t>
            </a:r>
          </a:p>
          <a:p>
            <a:r>
              <a:rPr lang="cs-CZ" dirty="0"/>
              <a:t>a díky tomu se sníží riziko následného odporu vůči „novým pořádkům“. Pedagogové nevychovávají, nýbrž</a:t>
            </a:r>
          </a:p>
          <a:p>
            <a:r>
              <a:rPr lang="cs-CZ" dirty="0"/>
              <a:t>POUZE vzdělávají – rodiče mohou funkci učitele špatně chápat.</a:t>
            </a:r>
            <a:endParaRPr lang="cs-CZ" altLang="cs-CZ" sz="2400" dirty="0" smtClean="0"/>
          </a:p>
          <a:p>
            <a:endParaRPr lang="cs-CZ" altLang="cs-CZ" sz="2400" dirty="0"/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cs-CZ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51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z praxe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Family-school-community</a:t>
            </a:r>
            <a:r>
              <a:rPr lang="cs-CZ" dirty="0"/>
              <a:t> </a:t>
            </a:r>
            <a:r>
              <a:rPr lang="cs-CZ" dirty="0" err="1" smtClean="0"/>
              <a:t>partnerhips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Podle největší americké národní odborné vzdělávací organizace NEA (</a:t>
            </a:r>
            <a:r>
              <a:rPr lang="cs-CZ" i="1" dirty="0" err="1"/>
              <a:t>National</a:t>
            </a:r>
            <a:r>
              <a:rPr lang="cs-CZ" i="1" dirty="0"/>
              <a:t> </a:t>
            </a:r>
            <a:r>
              <a:rPr lang="cs-CZ" i="1" dirty="0" err="1"/>
              <a:t>Education</a:t>
            </a:r>
            <a:r>
              <a:rPr lang="cs-CZ" i="1" dirty="0"/>
              <a:t> </a:t>
            </a:r>
            <a:r>
              <a:rPr lang="cs-CZ" i="1" dirty="0" err="1"/>
              <a:t>Association</a:t>
            </a:r>
            <a:r>
              <a:rPr lang="cs-CZ" dirty="0"/>
              <a:t>) si</a:t>
            </a:r>
          </a:p>
          <a:p>
            <a:r>
              <a:rPr lang="cs-CZ" dirty="0"/>
              <a:t>každý žák zaslouží chodit do kvalitní veřejné školy. Rozhodující pro úspěch žáků je rovnocenné partnerství</a:t>
            </a:r>
          </a:p>
          <a:p>
            <a:r>
              <a:rPr lang="cs-CZ" dirty="0"/>
              <a:t>mezi pedagogy, rodiči a komunitou, ve které žijí. Taktikou pro vytvoření takových efektivních partnerství je</a:t>
            </a:r>
          </a:p>
          <a:p>
            <a:r>
              <a:rPr lang="cs-CZ" dirty="0"/>
              <a:t>10 strategií, které jsou základem pro budování úspěšných vztahů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Do těchto aktivit se zapojuje veškerý personál školy (od pedagogů a administrativních pracovníků v </a:t>
            </a:r>
            <a:r>
              <a:rPr lang="cs-CZ" dirty="0" smtClean="0"/>
              <a:t>kanceláři přes </a:t>
            </a:r>
            <a:r>
              <a:rPr lang="cs-CZ" dirty="0"/>
              <a:t>kuchaře ve školní jídelně až po školníka či řidiče školního autobusu</a:t>
            </a:r>
            <a:r>
              <a:rPr lang="cs-CZ" dirty="0" smtClean="0"/>
              <a:t>).</a:t>
            </a:r>
          </a:p>
          <a:p>
            <a:endParaRPr lang="cs-CZ" dirty="0"/>
          </a:p>
          <a:p>
            <a:r>
              <a:rPr lang="cs-CZ" dirty="0" smtClean="0"/>
              <a:t>To </a:t>
            </a:r>
            <a:r>
              <a:rPr lang="cs-CZ" dirty="0"/>
              <a:t>znamená, že nejen pedagogové pomáhají vytvářet a udržovat základní partnerství s komunitou. </a:t>
            </a:r>
            <a:r>
              <a:rPr lang="cs-CZ" dirty="0" smtClean="0"/>
              <a:t>Asociace věří</a:t>
            </a:r>
            <a:r>
              <a:rPr lang="cs-CZ" dirty="0"/>
              <a:t>, že rodina, škola a komunita jsou zásadně a pozitivně propojeny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Pod pojmem rodiče a rodina se rozumí jakýkoliv člen rodiny, zákonný zástupce nebo jiný dospělý působící</a:t>
            </a:r>
          </a:p>
        </p:txBody>
      </p:sp>
    </p:spTree>
    <p:extLst>
      <p:ext uri="{BB962C8B-B14F-4D97-AF65-F5344CB8AC3E}">
        <p14:creationId xmlns:p14="http://schemas.microsoft.com/office/powerpoint/2010/main" val="318425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z praxe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 místních komunitách po celé zemi členové a představitelé asociace NEA úzce spolupracují s rodiči, </a:t>
            </a:r>
            <a:r>
              <a:rPr lang="cs-CZ" dirty="0" smtClean="0"/>
              <a:t>rodinami a </a:t>
            </a:r>
            <a:r>
              <a:rPr lang="cs-CZ" dirty="0"/>
              <a:t>ostatními členy komunity s cílem odstranit nedostatky ve školách a ve vzdělávání, zkvalitnit školy a </a:t>
            </a:r>
            <a:r>
              <a:rPr lang="cs-CZ" dirty="0" smtClean="0"/>
              <a:t>vytvořit pozitivní </a:t>
            </a:r>
            <a:r>
              <a:rPr lang="cs-CZ" dirty="0"/>
              <a:t>vztahy mezi školami a komunitou. Partnerství se šíří po celé zemi a stává se národním modelem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Efektivní partnerství mezi rodinou, školou a komunitou je zaměřené na pokrok ve vzdělávání žáků.</a:t>
            </a:r>
          </a:p>
        </p:txBody>
      </p:sp>
    </p:spTree>
    <p:extLst>
      <p:ext uri="{BB962C8B-B14F-4D97-AF65-F5344CB8AC3E}">
        <p14:creationId xmlns:p14="http://schemas.microsoft.com/office/powerpoint/2010/main" val="30924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z praxe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Dohoda o základních </a:t>
            </a:r>
            <a:r>
              <a:rPr lang="cs-CZ" dirty="0" smtClean="0"/>
              <a:t>hodnotách</a:t>
            </a:r>
          </a:p>
          <a:p>
            <a:endParaRPr lang="cs-CZ" dirty="0"/>
          </a:p>
          <a:p>
            <a:r>
              <a:rPr lang="cs-CZ" dirty="0"/>
              <a:t>Na začátku je nutné vyčlenit dostatek času na zamyšlení a společnou diskuzi o tom, v co účastníci věří</a:t>
            </a:r>
          </a:p>
          <a:p>
            <a:r>
              <a:rPr lang="cs-CZ" dirty="0"/>
              <a:t>a proč si myslí, že jejich úsilí bude fungovat. Je třeba se dohodnout na společných postojích a </a:t>
            </a:r>
            <a:r>
              <a:rPr lang="cs-CZ" dirty="0" smtClean="0"/>
              <a:t>přesvědčeních, identifikovat </a:t>
            </a:r>
            <a:r>
              <a:rPr lang="cs-CZ" dirty="0"/>
              <a:t>společné základní vzdělávací hodnoty jako např.:</a:t>
            </a:r>
          </a:p>
          <a:p>
            <a:r>
              <a:rPr lang="cs-CZ" dirty="0"/>
              <a:t>Rodiny a učitelé jsou stejně důležití „</a:t>
            </a:r>
            <a:r>
              <a:rPr lang="cs-CZ" dirty="0" err="1"/>
              <a:t>spoluvzdělávající</a:t>
            </a:r>
            <a:r>
              <a:rPr lang="cs-CZ" dirty="0"/>
              <a:t>“ (</a:t>
            </a:r>
            <a:r>
              <a:rPr lang="cs-CZ" i="1" dirty="0"/>
              <a:t>co-</a:t>
            </a:r>
            <a:r>
              <a:rPr lang="cs-CZ" i="1" dirty="0" err="1"/>
              <a:t>educators</a:t>
            </a:r>
            <a:r>
              <a:rPr lang="cs-CZ" dirty="0"/>
              <a:t>). Rodina je odborník na dítě; učitel</a:t>
            </a:r>
          </a:p>
          <a:p>
            <a:r>
              <a:rPr lang="cs-CZ" dirty="0"/>
              <a:t>je odborník na vzdělávání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Učitel a rodič musí mít mezi sebou nastavenou pozitivní a funkční komunikaci a teprve potom mohou</a:t>
            </a:r>
          </a:p>
          <a:p>
            <a:r>
              <a:rPr lang="cs-CZ" dirty="0"/>
              <a:t>učitelé začít efektivně sdílet s rodiči důležité informace o vzdělávání jejich dítěte.</a:t>
            </a:r>
          </a:p>
          <a:p>
            <a:r>
              <a:rPr lang="cs-CZ" dirty="0"/>
              <a:t>Stejný přístup ke všem žákům a rodinám – učitelé se nezaměřují jen na rodiny žáků s „problémy“ (cílení</a:t>
            </a:r>
          </a:p>
          <a:p>
            <a:r>
              <a:rPr lang="cs-CZ" dirty="0"/>
              <a:t>pouze na určitý druh žáků bude zachovávat cyklus nedůvěry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06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z praxe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Všichni </a:t>
            </a:r>
            <a:r>
              <a:rPr lang="cs-CZ" dirty="0"/>
              <a:t>rodiče mohou pomoci dětem při jejich cestě za úspěchem ve vzdělávání; efektivní zapojení rodiny</a:t>
            </a:r>
          </a:p>
          <a:p>
            <a:r>
              <a:rPr lang="cs-CZ" dirty="0"/>
              <a:t>může fungovat v každé domácnosti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Domov, škola i komunita splňují potřeby všech žáků a jsou společně zodpovědné za jejich blaho. Škola</a:t>
            </a:r>
          </a:p>
          <a:p>
            <a:r>
              <a:rPr lang="cs-CZ" dirty="0"/>
              <a:t>je společenské centrum s plným servisem pro žáky, rodiče a další členy rodiny.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8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z praxe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Naslouchání </a:t>
            </a:r>
            <a:r>
              <a:rPr lang="cs-CZ" b="1" dirty="0" smtClean="0"/>
              <a:t>komunitě</a:t>
            </a:r>
          </a:p>
          <a:p>
            <a:endParaRPr lang="cs-CZ" dirty="0"/>
          </a:p>
          <a:p>
            <a:r>
              <a:rPr lang="cs-CZ" dirty="0"/>
              <a:t>Komunita a školy pořádají pravidelná setkání s rodinami, kde se řeší konkrétní otázky týkající se zapojení</a:t>
            </a:r>
          </a:p>
          <a:p>
            <a:r>
              <a:rPr lang="cs-CZ" dirty="0"/>
              <a:t>veřejnosti a rodiny. Dochází tak k určování priorit a vypracování akčního plánu na základě spolupráce s komunitou.</a:t>
            </a:r>
          </a:p>
          <a:p>
            <a:endParaRPr lang="cs-CZ" dirty="0"/>
          </a:p>
          <a:p>
            <a:r>
              <a:rPr lang="cs-CZ" b="1" dirty="0" smtClean="0"/>
              <a:t>Použití </a:t>
            </a:r>
            <a:r>
              <a:rPr lang="cs-CZ" b="1" dirty="0"/>
              <a:t>dostupných informací a dat ke stanovení priorit a </a:t>
            </a:r>
            <a:r>
              <a:rPr lang="cs-CZ" b="1" dirty="0" smtClean="0"/>
              <a:t>strategií</a:t>
            </a:r>
          </a:p>
          <a:p>
            <a:endParaRPr lang="cs-CZ" b="1" dirty="0"/>
          </a:p>
          <a:p>
            <a:r>
              <a:rPr lang="cs-CZ" dirty="0"/>
              <a:t>Jsou pozorně sledovány současné trendy podpory úspěchu a řešení slabých míst ve znalostech a </a:t>
            </a:r>
            <a:r>
              <a:rPr lang="cs-CZ" dirty="0" smtClean="0"/>
              <a:t>dovednostech žáků</a:t>
            </a:r>
            <a:r>
              <a:rPr lang="cs-CZ" dirty="0"/>
              <a:t>. Rodiče se na setkáních s pedagogy učí, jak podporovat rozvoj vzdělávacích dovedností svých </a:t>
            </a:r>
            <a:r>
              <a:rPr lang="cs-CZ" dirty="0" smtClean="0"/>
              <a:t>dětí, předávají </a:t>
            </a:r>
            <a:r>
              <a:rPr lang="cs-CZ" dirty="0"/>
              <a:t>si mezi sebou nápady a příklady dobré praxe a předvádějí modelové situace.</a:t>
            </a:r>
          </a:p>
        </p:txBody>
      </p:sp>
    </p:spTree>
    <p:extLst>
      <p:ext uri="{BB962C8B-B14F-4D97-AF65-F5344CB8AC3E}">
        <p14:creationId xmlns:p14="http://schemas.microsoft.com/office/powerpoint/2010/main" val="132426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z praxe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r>
              <a:rPr lang="cs-CZ" b="1" dirty="0" smtClean="0"/>
              <a:t>Zajištění </a:t>
            </a:r>
            <a:r>
              <a:rPr lang="cs-CZ" b="1" dirty="0"/>
              <a:t>náležitého profesního rozvoje</a:t>
            </a:r>
          </a:p>
          <a:p>
            <a:r>
              <a:rPr lang="cs-CZ" dirty="0"/>
              <a:t>Při profesním rozvoji je doporučeno opírat se o dostupné informace a o konzultace mezi zúčastněnými </a:t>
            </a:r>
            <a:r>
              <a:rPr lang="cs-CZ" dirty="0" smtClean="0"/>
              <a:t>stranami (</a:t>
            </a:r>
            <a:r>
              <a:rPr lang="cs-CZ" i="1" dirty="0" err="1" smtClean="0"/>
              <a:t>stakeholders</a:t>
            </a:r>
            <a:r>
              <a:rPr lang="cs-CZ" dirty="0"/>
              <a:t>), a to způsobem, který vytváří vztah pedagog – pedagog a pedagog – rodič.</a:t>
            </a:r>
          </a:p>
          <a:p>
            <a:endParaRPr lang="pl-PL" dirty="0"/>
          </a:p>
          <a:p>
            <a:r>
              <a:rPr lang="pl-PL" b="1" dirty="0" smtClean="0"/>
              <a:t>Budovat </a:t>
            </a:r>
            <a:r>
              <a:rPr lang="pl-PL" b="1" dirty="0"/>
              <a:t>spolupráci s komunitními partnery</a:t>
            </a:r>
          </a:p>
          <a:p>
            <a:r>
              <a:rPr lang="cs-CZ" dirty="0"/>
              <a:t>Spolupráce se strategickými partnery a rozvoj činností komunity spočívá v zapojení vysokých škol, agentur</a:t>
            </a:r>
          </a:p>
          <a:p>
            <a:r>
              <a:rPr lang="cs-CZ" dirty="0"/>
              <a:t>sociálních služeb, komunitních skupin, náboženských organizací, vedení měst, veřejných činitelů a podniků</a:t>
            </a:r>
          </a:p>
          <a:p>
            <a:r>
              <a:rPr lang="cs-CZ" dirty="0"/>
              <a:t>ke zlepšení vzdělávání a výsledků vzdělávání.</a:t>
            </a:r>
          </a:p>
          <a:p>
            <a:endParaRPr lang="cs-CZ" b="1" dirty="0"/>
          </a:p>
          <a:p>
            <a:r>
              <a:rPr lang="cs-CZ" b="1" dirty="0" smtClean="0"/>
              <a:t>Cílené </a:t>
            </a:r>
            <a:r>
              <a:rPr lang="cs-CZ" b="1" dirty="0"/>
              <a:t>oslovování rizikových žáků a škol</a:t>
            </a:r>
          </a:p>
          <a:p>
            <a:r>
              <a:rPr lang="cs-CZ" dirty="0"/>
              <a:t>Jsou identifikovány skupiny, které vyžadují zvláštní pozornost, zjišťovány jejich obavy a potřeby a vhodným</a:t>
            </a:r>
          </a:p>
          <a:p>
            <a:r>
              <a:rPr lang="pt-BR" dirty="0"/>
              <a:t>způsobem se na ně reaguje.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8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z praxe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r>
              <a:rPr lang="cs-CZ" b="1" dirty="0" smtClean="0"/>
              <a:t>Budování </a:t>
            </a:r>
            <a:r>
              <a:rPr lang="cs-CZ" b="1" dirty="0" err="1" smtClean="0"/>
              <a:t>one</a:t>
            </a:r>
            <a:r>
              <a:rPr lang="cs-CZ" b="1" dirty="0" smtClean="0"/>
              <a:t>-to-</a:t>
            </a:r>
            <a:r>
              <a:rPr lang="cs-CZ" b="1" dirty="0" err="1" smtClean="0"/>
              <a:t>one</a:t>
            </a:r>
            <a:r>
              <a:rPr lang="cs-CZ" b="1" dirty="0" smtClean="0"/>
              <a:t> </a:t>
            </a:r>
            <a:r>
              <a:rPr lang="cs-CZ" b="1" dirty="0"/>
              <a:t>vztahů mezi rodinami a pedagogy, kteří jsou zapojeni do vzdělávacího </a:t>
            </a:r>
            <a:r>
              <a:rPr lang="cs-CZ" b="1" dirty="0" smtClean="0"/>
              <a:t>procesu</a:t>
            </a:r>
          </a:p>
          <a:p>
            <a:endParaRPr lang="cs-CZ" b="1" dirty="0"/>
          </a:p>
          <a:p>
            <a:r>
              <a:rPr lang="cs-CZ" dirty="0"/>
              <a:t>Doporučuje se vyčlenit dostatek času na získávání informací a dospět k dohodě mezi rodičem a učitelem, </a:t>
            </a:r>
            <a:r>
              <a:rPr lang="cs-CZ" dirty="0" smtClean="0"/>
              <a:t>jak nejlépe </a:t>
            </a:r>
            <a:r>
              <a:rPr lang="cs-CZ" dirty="0"/>
              <a:t>spolupracovat na zlepšení výsledků žáků. Individuální péče o žáky nemůže fungovat bez zapojení rodičů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 smtClean="0"/>
              <a:t>Nastavit </a:t>
            </a:r>
            <a:r>
              <a:rPr lang="cs-CZ" b="1" dirty="0"/>
              <a:t>a podporovat vysoká </a:t>
            </a:r>
            <a:r>
              <a:rPr lang="cs-CZ" b="1" dirty="0" smtClean="0"/>
              <a:t>očekávání</a:t>
            </a:r>
          </a:p>
          <a:p>
            <a:endParaRPr lang="cs-CZ" b="1" dirty="0"/>
          </a:p>
          <a:p>
            <a:r>
              <a:rPr lang="cs-CZ" dirty="0"/>
              <a:t>Je žádoucí umožnit všem, zejména rizikovým žákům a lidem na okraji společnosti, aby měli šanci </a:t>
            </a:r>
            <a:r>
              <a:rPr lang="cs-CZ" dirty="0" smtClean="0"/>
              <a:t>dosáhnout úspěchu</a:t>
            </a:r>
            <a:r>
              <a:rPr lang="cs-CZ" dirty="0"/>
              <a:t>, a podporovat takové žáky např. při pokračování studia na střední, resp. vysoké škole. </a:t>
            </a:r>
            <a:r>
              <a:rPr lang="cs-CZ" dirty="0" smtClean="0"/>
              <a:t>Nastavením vysokých </a:t>
            </a:r>
            <a:r>
              <a:rPr lang="cs-CZ" dirty="0"/>
              <a:t>očekávání se škola i žáci dostanou na vyšší úroveň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41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z praxe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Překonávání </a:t>
            </a:r>
            <a:r>
              <a:rPr lang="cs-CZ" b="1" dirty="0"/>
              <a:t>kulturních </a:t>
            </a:r>
            <a:r>
              <a:rPr lang="cs-CZ" b="1" dirty="0" smtClean="0"/>
              <a:t>rozdílů</a:t>
            </a:r>
          </a:p>
          <a:p>
            <a:endParaRPr lang="cs-CZ" b="1" dirty="0"/>
          </a:p>
          <a:p>
            <a:r>
              <a:rPr lang="cs-CZ" dirty="0"/>
              <a:t>Odborníci na vzdělávání poskytují pedagogům podporu k překonávání kulturních, sociálních a jazykových bariér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pl-PL" b="1" dirty="0" smtClean="0"/>
              <a:t>Zapojení </a:t>
            </a:r>
            <a:r>
              <a:rPr lang="pl-PL" b="1" dirty="0"/>
              <a:t>žáků do </a:t>
            </a:r>
            <a:r>
              <a:rPr lang="pl-PL" b="1" dirty="0" smtClean="0"/>
              <a:t>komunity</a:t>
            </a:r>
          </a:p>
          <a:p>
            <a:endParaRPr lang="pl-PL" b="1" dirty="0"/>
          </a:p>
          <a:p>
            <a:r>
              <a:rPr lang="cs-CZ" dirty="0"/>
              <a:t>Vzdělávání by mělo být praktické a pro životy žáků významné. Je důležité žákům ukázat, že i oni mají </a:t>
            </a:r>
            <a:r>
              <a:rPr lang="cs-CZ" dirty="0" smtClean="0"/>
              <a:t>významnou úlohu </a:t>
            </a:r>
            <a:r>
              <a:rPr lang="cs-CZ" dirty="0"/>
              <a:t>v komunitě. Prostřednictvím projektů se z žáků stávají informovaní občané, kteří se mohou podílet </a:t>
            </a:r>
            <a:r>
              <a:rPr lang="cs-CZ" dirty="0" smtClean="0"/>
              <a:t>na probíhající </a:t>
            </a:r>
            <a:r>
              <a:rPr lang="cs-CZ" dirty="0"/>
              <a:t>práci komunitních organizací a za použití dovedností, které se naučili ve škole, analyzovat a </a:t>
            </a:r>
            <a:r>
              <a:rPr lang="cs-CZ" dirty="0" smtClean="0"/>
              <a:t>řešit reálné </a:t>
            </a:r>
            <a:r>
              <a:rPr lang="cs-CZ" dirty="0"/>
              <a:t>problémy komunity.</a:t>
            </a:r>
          </a:p>
        </p:txBody>
      </p:sp>
    </p:spTree>
    <p:extLst>
      <p:ext uri="{BB962C8B-B14F-4D97-AF65-F5344CB8AC3E}">
        <p14:creationId xmlns:p14="http://schemas.microsoft.com/office/powerpoint/2010/main" val="394128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Doporučení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1</a:t>
            </a:r>
            <a:r>
              <a:rPr lang="cs-CZ" b="1" dirty="0"/>
              <a:t>. Na místní úrovni: budování kapacit ve školách</a:t>
            </a:r>
          </a:p>
          <a:p>
            <a:r>
              <a:rPr lang="cs-CZ" dirty="0"/>
              <a:t>zajištění organizační pomoci a profesionálního rozvoje pro pedagogy s cílem zvýšit jejich znalosti</a:t>
            </a:r>
          </a:p>
          <a:p>
            <a:r>
              <a:rPr lang="cs-CZ" dirty="0"/>
              <a:t>a dovednosti v oblasti spolupráce a komunikace s rodinou a členy komunity;</a:t>
            </a:r>
          </a:p>
          <a:p>
            <a:r>
              <a:rPr lang="cs-CZ" dirty="0"/>
              <a:t>poskytování technické pomoci pro rodiče, kteří se učí správně využívat dostupné informace k podpoře</a:t>
            </a:r>
          </a:p>
          <a:p>
            <a:r>
              <a:rPr lang="cs-CZ" dirty="0"/>
              <a:t>vzdělávání a vývoje svých dětí;</a:t>
            </a:r>
          </a:p>
          <a:p>
            <a:r>
              <a:rPr lang="cs-CZ" dirty="0"/>
              <a:t>identifikovat kulturní zprostředkovatele v komunitě, kteří mohou pomoci zlepšit komunikaci mezi učiteli</a:t>
            </a:r>
          </a:p>
          <a:p>
            <a:r>
              <a:rPr lang="cs-CZ" dirty="0"/>
              <a:t>a rodinami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dirty="0"/>
              <a:t>2. Na úrovni okresů a krajů: spolupráce při tvorbě strategie a postupů</a:t>
            </a:r>
          </a:p>
          <a:p>
            <a:r>
              <a:rPr lang="cs-CZ" dirty="0"/>
              <a:t>politická podpora efektivního </a:t>
            </a:r>
            <a:r>
              <a:rPr lang="cs-CZ" dirty="0" err="1"/>
              <a:t>family-school-community</a:t>
            </a:r>
            <a:r>
              <a:rPr lang="cs-CZ" dirty="0"/>
              <a:t> partnerství a vyčlenění finančních prostředků</a:t>
            </a:r>
          </a:p>
          <a:p>
            <a:r>
              <a:rPr lang="cs-CZ" dirty="0"/>
              <a:t>k usnadnění a podpoře profesního rozvoje;</a:t>
            </a:r>
          </a:p>
          <a:p>
            <a:r>
              <a:rPr lang="cs-CZ" dirty="0"/>
              <a:t>systémová podpora rodin z odlišných kulturních prostředí, např. zajišťování potřebných překladatelských</a:t>
            </a:r>
          </a:p>
          <a:p>
            <a:r>
              <a:rPr lang="cs-CZ" dirty="0"/>
              <a:t>a tlumočnických služeb;</a:t>
            </a:r>
          </a:p>
          <a:p>
            <a:r>
              <a:rPr lang="cs-CZ" dirty="0"/>
              <a:t>do programu jsou vybírány nejrizikovější školy a lokality;</a:t>
            </a:r>
          </a:p>
          <a:p>
            <a:r>
              <a:rPr lang="cs-CZ" dirty="0"/>
              <a:t>vytvoření akčních týmů, které zajistí pravidelné konzultace s rodinami, školami a komunitou, což poskytne</a:t>
            </a:r>
          </a:p>
          <a:p>
            <a:r>
              <a:rPr lang="cs-CZ" dirty="0"/>
              <a:t>přehled o pokroku žáků.</a:t>
            </a:r>
          </a:p>
        </p:txBody>
      </p:sp>
    </p:spTree>
    <p:extLst>
      <p:ext uri="{BB962C8B-B14F-4D97-AF65-F5344CB8AC3E}">
        <p14:creationId xmlns:p14="http://schemas.microsoft.com/office/powerpoint/2010/main" val="376181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zapojit rodiče – návrhy kolegů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Třídní schůzky</a:t>
            </a:r>
          </a:p>
          <a:p>
            <a:r>
              <a:rPr lang="cs-CZ" dirty="0"/>
              <a:t>Volit nové formy komunikace v rámci třídních schůzek</a:t>
            </a:r>
          </a:p>
          <a:p>
            <a:r>
              <a:rPr lang="cs-CZ" dirty="0"/>
              <a:t>Např. hlášení školního rozhlasu dětmi</a:t>
            </a:r>
          </a:p>
          <a:p>
            <a:r>
              <a:rPr lang="cs-CZ" dirty="0"/>
              <a:t>Předávání letáků</a:t>
            </a:r>
          </a:p>
          <a:p>
            <a:endParaRPr lang="cs-CZ" dirty="0"/>
          </a:p>
          <a:p>
            <a:r>
              <a:rPr lang="cs-CZ" dirty="0"/>
              <a:t>Akce školy</a:t>
            </a:r>
          </a:p>
          <a:p>
            <a:r>
              <a:rPr lang="cs-CZ" dirty="0"/>
              <a:t>Akademie a další akce pořádané na školách</a:t>
            </a:r>
          </a:p>
          <a:p>
            <a:r>
              <a:rPr lang="cs-CZ" dirty="0"/>
              <a:t>Využití příměstských táborů, realizovaných školou</a:t>
            </a:r>
          </a:p>
          <a:p>
            <a:endParaRPr lang="cs-CZ" dirty="0"/>
          </a:p>
          <a:p>
            <a:r>
              <a:rPr lang="cs-CZ" dirty="0"/>
              <a:t>Školní nástěnky</a:t>
            </a:r>
          </a:p>
        </p:txBody>
      </p:sp>
    </p:spTree>
    <p:extLst>
      <p:ext uri="{BB962C8B-B14F-4D97-AF65-F5344CB8AC3E}">
        <p14:creationId xmlns:p14="http://schemas.microsoft.com/office/powerpoint/2010/main" val="40216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Důvody pro zapojení rodičů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953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dirty="0" smtClean="0"/>
              <a:t>V rámci MAP</a:t>
            </a:r>
          </a:p>
          <a:p>
            <a:endParaRPr lang="cs-CZ" altLang="cs-CZ" sz="2400" dirty="0" smtClean="0"/>
          </a:p>
          <a:p>
            <a:r>
              <a:rPr lang="cs-CZ" sz="2400" dirty="0" smtClean="0"/>
              <a:t>Zlepšení vnímání změn v rámci školy</a:t>
            </a:r>
          </a:p>
          <a:p>
            <a:r>
              <a:rPr lang="cs-CZ" altLang="cs-CZ" sz="2400" dirty="0" smtClean="0"/>
              <a:t>Účast na pracovních jednáních (pracovní skupiny)</a:t>
            </a:r>
          </a:p>
          <a:p>
            <a:r>
              <a:rPr lang="cs-CZ" altLang="cs-CZ" sz="2400" dirty="0" smtClean="0"/>
              <a:t>Podíl na financování aktivit v rámci implementace</a:t>
            </a:r>
          </a:p>
          <a:p>
            <a:r>
              <a:rPr lang="cs-CZ" altLang="cs-CZ" sz="2400" dirty="0" smtClean="0"/>
              <a:t>Podíl na zpětné vazbě v rámci MAP</a:t>
            </a:r>
          </a:p>
          <a:p>
            <a:r>
              <a:rPr lang="cs-CZ" altLang="cs-CZ" sz="2400" dirty="0" smtClean="0"/>
              <a:t>Účast na konzultačním procesu</a:t>
            </a:r>
          </a:p>
          <a:p>
            <a:endParaRPr lang="cs-CZ" altLang="cs-CZ" sz="2400" dirty="0"/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cs-CZ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zapojit rodiče – návrhy kolegů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Projektové dny</a:t>
            </a:r>
          </a:p>
          <a:p>
            <a:endParaRPr lang="cs-CZ" dirty="0"/>
          </a:p>
          <a:p>
            <a:r>
              <a:rPr lang="cs-CZ" dirty="0" smtClean="0"/>
              <a:t>Tzv. projektové dny s rodiči</a:t>
            </a:r>
          </a:p>
          <a:p>
            <a:endParaRPr lang="cs-CZ" dirty="0"/>
          </a:p>
          <a:p>
            <a:r>
              <a:rPr lang="cs-CZ" dirty="0" smtClean="0"/>
              <a:t>Rodič představí svou profesi</a:t>
            </a:r>
          </a:p>
          <a:p>
            <a:r>
              <a:rPr lang="cs-CZ" dirty="0" smtClean="0"/>
              <a:t>Probíhá diskuze nad profesí s žáky</a:t>
            </a:r>
          </a:p>
          <a:p>
            <a:r>
              <a:rPr lang="cs-CZ" dirty="0" smtClean="0"/>
              <a:t>Je zpracována zpětná vazba</a:t>
            </a:r>
          </a:p>
          <a:p>
            <a:endParaRPr lang="cs-CZ" dirty="0"/>
          </a:p>
          <a:p>
            <a:r>
              <a:rPr lang="cs-CZ" dirty="0" smtClean="0"/>
              <a:t>Využití</a:t>
            </a:r>
          </a:p>
          <a:p>
            <a:r>
              <a:rPr lang="cs-CZ" dirty="0" smtClean="0"/>
              <a:t>Zapojení rodičů do aktivit školy</a:t>
            </a:r>
          </a:p>
          <a:p>
            <a:r>
              <a:rPr lang="cs-CZ" dirty="0" smtClean="0"/>
              <a:t>Představení technických oborů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5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se zdá….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60" y="1607640"/>
            <a:ext cx="10058400" cy="380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67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Kdy zapojit rodiče</a:t>
            </a:r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215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dirty="0" smtClean="0"/>
              <a:t>V průběhu celého procesu</a:t>
            </a:r>
          </a:p>
          <a:p>
            <a:endParaRPr lang="cs-CZ" altLang="cs-CZ" sz="2400" dirty="0" smtClean="0"/>
          </a:p>
          <a:p>
            <a:r>
              <a:rPr lang="cs-CZ" altLang="cs-CZ" sz="2400" dirty="0" smtClean="0"/>
              <a:t>V rámci konzultačního procesu</a:t>
            </a:r>
          </a:p>
          <a:p>
            <a:endParaRPr lang="cs-CZ" altLang="cs-CZ" sz="2400" dirty="0"/>
          </a:p>
          <a:p>
            <a:r>
              <a:rPr lang="cs-CZ" altLang="cs-CZ" sz="2400" dirty="0" smtClean="0"/>
              <a:t>V rámci spolupráce škol a zřizovatelů</a:t>
            </a:r>
          </a:p>
          <a:p>
            <a:endParaRPr lang="cs-CZ" altLang="cs-CZ" sz="2400" dirty="0"/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cs-CZ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2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ZAPOJENÍ RODIČŮ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376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Rodiče dětí a žáků, především ti aktivní (např. členové rodičovských sdružení, rodiče žáků, kteří jsou</a:t>
            </a:r>
          </a:p>
          <a:p>
            <a:r>
              <a:rPr lang="cs-CZ" dirty="0"/>
              <a:t>aktivní v rámci komunikace s pedagogickým sborem) se zájmem o kvalitu vzdělávání, se mohou podílet na</a:t>
            </a:r>
          </a:p>
          <a:p>
            <a:r>
              <a:rPr lang="cs-CZ" dirty="0"/>
              <a:t>realizaci MAP jako členové vzniklého Partnerství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Rodiče mohou být účastni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/>
              <a:t>v Řídicím výboru;</a:t>
            </a:r>
          </a:p>
          <a:p>
            <a:r>
              <a:rPr lang="cs-CZ" dirty="0"/>
              <a:t>v pracovních skupinách;</a:t>
            </a:r>
          </a:p>
          <a:p>
            <a:r>
              <a:rPr lang="cs-CZ" dirty="0"/>
              <a:t>různých </a:t>
            </a:r>
            <a:r>
              <a:rPr lang="cs-CZ" dirty="0" smtClean="0"/>
              <a:t>formách </a:t>
            </a:r>
            <a:r>
              <a:rPr lang="cs-CZ" dirty="0"/>
              <a:t>komunitního projednávání (veřejné workshopy, připomínkování některých výstupů apod.).</a:t>
            </a:r>
            <a:endParaRPr lang="cs-CZ" altLang="cs-CZ" sz="2400" dirty="0"/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cs-CZ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24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ZAPOJENÍ RODIČŮ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432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Řídící výbor</a:t>
            </a:r>
          </a:p>
          <a:p>
            <a:r>
              <a:rPr lang="cs-CZ" dirty="0" smtClean="0"/>
              <a:t>Členy ŘV mohou být rodiče, často se může jednat o zdvojení „funkcí“</a:t>
            </a:r>
          </a:p>
          <a:p>
            <a:r>
              <a:rPr lang="cs-CZ" dirty="0" smtClean="0"/>
              <a:t>Podnikatel – rodič</a:t>
            </a:r>
          </a:p>
          <a:p>
            <a:r>
              <a:rPr lang="cs-CZ" dirty="0" smtClean="0"/>
              <a:t>Neformální vzdělavatel – rodič</a:t>
            </a:r>
          </a:p>
          <a:p>
            <a:endParaRPr lang="cs-CZ" dirty="0" smtClean="0"/>
          </a:p>
          <a:p>
            <a:r>
              <a:rPr lang="cs-CZ" dirty="0" smtClean="0"/>
              <a:t>Pracovní skupiny</a:t>
            </a:r>
          </a:p>
          <a:p>
            <a:r>
              <a:rPr lang="cs-CZ" dirty="0" smtClean="0"/>
              <a:t>Podíl na přípravě MAP</a:t>
            </a:r>
          </a:p>
          <a:p>
            <a:r>
              <a:rPr lang="cs-CZ" dirty="0" smtClean="0"/>
              <a:t>Jak to udělat? </a:t>
            </a:r>
          </a:p>
          <a:p>
            <a:endParaRPr lang="cs-CZ" dirty="0"/>
          </a:p>
          <a:p>
            <a:r>
              <a:rPr lang="cs-CZ" dirty="0" smtClean="0"/>
              <a:t>Komunitní projednávání</a:t>
            </a:r>
          </a:p>
          <a:p>
            <a:r>
              <a:rPr lang="cs-CZ" dirty="0" smtClean="0"/>
              <a:t>V rámci implementace – workshopy</a:t>
            </a:r>
          </a:p>
          <a:p>
            <a:r>
              <a:rPr lang="cs-CZ" dirty="0" smtClean="0"/>
              <a:t>V rámci plánování – konzultační proces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81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ZAPOJENÍ RODIČŮ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Aktivní rodič může dále pomoci vyhledávat další potenciálně aktivní rodiče nebo oslovovat rodiče neaktivní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Účinnost je vyšší v případě, že rodičům bude jednoduše a srozumitelně vysvětleno, proč je důležité, aby se</a:t>
            </a:r>
          </a:p>
          <a:p>
            <a:r>
              <a:rPr lang="cs-CZ" dirty="0"/>
              <a:t>nad rozvojem </a:t>
            </a:r>
            <a:r>
              <a:rPr lang="cs-CZ" dirty="0" smtClean="0"/>
              <a:t>území v oblasti vzdělávání </a:t>
            </a:r>
            <a:r>
              <a:rPr lang="cs-CZ" dirty="0"/>
              <a:t>zamysleli.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 </a:t>
            </a:r>
            <a:r>
              <a:rPr lang="cs-CZ" dirty="0"/>
              <a:t>tomu je třeba spolupráce dalších subjektů Partnerství, např</a:t>
            </a:r>
            <a:r>
              <a:rPr lang="cs-CZ" dirty="0" smtClean="0"/>
              <a:t>.:</a:t>
            </a:r>
          </a:p>
          <a:p>
            <a:endParaRPr lang="cs-CZ" dirty="0"/>
          </a:p>
          <a:p>
            <a:r>
              <a:rPr lang="cs-CZ" dirty="0"/>
              <a:t>Rady školy – je dobré využít členy Rady školy, kteří už tím, že jsou členy, vyjádřili zájem o dění ve škole.</a:t>
            </a:r>
          </a:p>
          <a:p>
            <a:r>
              <a:rPr lang="cs-CZ" dirty="0"/>
              <a:t>Sdružení rodičů a přátel školy (formální spolek).</a:t>
            </a:r>
          </a:p>
          <a:p>
            <a:r>
              <a:rPr lang="cs-CZ" dirty="0"/>
              <a:t>Neformálních skupin působících na školách – na některých školách existují neformální skupiny, které</a:t>
            </a:r>
          </a:p>
          <a:p>
            <a:r>
              <a:rPr lang="cs-CZ" dirty="0"/>
              <a:t>realizují různé akce společně se zástupci škol.</a:t>
            </a:r>
          </a:p>
          <a:p>
            <a:r>
              <a:rPr lang="cs-CZ" dirty="0"/>
              <a:t>Učitelek/učitelů, kteří jsou na rodičovské dovolené.</a:t>
            </a:r>
          </a:p>
          <a:p>
            <a:r>
              <a:rPr lang="cs-CZ" dirty="0"/>
              <a:t>Žáků, studentů (členové žákovských parlamentů a dalších i neformálních sdružení).</a:t>
            </a:r>
            <a:endParaRPr lang="cs-CZ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74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03" y="83127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Možnosti spolupráce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17713" y="1690688"/>
            <a:ext cx="1004223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/>
            <a:endParaRPr lang="cs-CZ" altLang="cs-CZ" sz="2000" dirty="0" smtClean="0"/>
          </a:p>
          <a:p>
            <a:pPr lvl="0"/>
            <a:r>
              <a:rPr lang="cs-CZ" dirty="0"/>
              <a:t>Oblast ekonomická </a:t>
            </a:r>
            <a:endParaRPr lang="cs-CZ" sz="1600" dirty="0"/>
          </a:p>
          <a:p>
            <a:pPr lvl="1"/>
            <a:r>
              <a:rPr lang="cs-CZ" dirty="0"/>
              <a:t>rodiče </a:t>
            </a:r>
            <a:r>
              <a:rPr lang="cs-CZ" dirty="0" smtClean="0"/>
              <a:t>školu průběžně </a:t>
            </a:r>
            <a:r>
              <a:rPr lang="cs-CZ" dirty="0"/>
              <a:t>zásobují hygienickými potřebami (papírové kapesníčky, papírové ubrousky a utěrky, toaletní papír) a výtvarným materiálem (čtvrtky, pastelky, lepidla</a:t>
            </a:r>
            <a:r>
              <a:rPr lang="cs-CZ" dirty="0" smtClean="0"/>
              <a:t>...)</a:t>
            </a:r>
            <a:endParaRPr lang="cs-CZ" sz="1600" dirty="0"/>
          </a:p>
          <a:p>
            <a:pPr lvl="1"/>
            <a:r>
              <a:rPr lang="cs-CZ" dirty="0" smtClean="0"/>
              <a:t>Podíl na úpravě třídy (především v MŠ)</a:t>
            </a:r>
            <a:endParaRPr lang="cs-CZ" sz="1600" dirty="0"/>
          </a:p>
          <a:p>
            <a:pPr lvl="1"/>
            <a:r>
              <a:rPr lang="cs-CZ" dirty="0"/>
              <a:t>poskytují škole právní pomoc i finanční </a:t>
            </a:r>
            <a:r>
              <a:rPr lang="cs-CZ" dirty="0" smtClean="0"/>
              <a:t>prostředky</a:t>
            </a:r>
            <a:r>
              <a:rPr lang="cs-CZ" dirty="0"/>
              <a:t/>
            </a:r>
            <a:br>
              <a:rPr lang="cs-CZ" dirty="0"/>
            </a:br>
            <a:endParaRPr lang="cs-CZ" sz="1600" dirty="0"/>
          </a:p>
          <a:p>
            <a:pPr lvl="0"/>
            <a:r>
              <a:rPr lang="cs-CZ" dirty="0"/>
              <a:t>Oblast výchovně-vzdělávacího procesu </a:t>
            </a:r>
            <a:endParaRPr lang="cs-CZ" sz="1600" dirty="0"/>
          </a:p>
          <a:p>
            <a:pPr lvl="1"/>
            <a:r>
              <a:rPr lang="cs-CZ" dirty="0"/>
              <a:t>spolupráce při rozvíjení a obohacování integrovaných </a:t>
            </a:r>
            <a:r>
              <a:rPr lang="cs-CZ" dirty="0" smtClean="0"/>
              <a:t>bloků (projektové dny)</a:t>
            </a:r>
            <a:endParaRPr lang="cs-CZ" sz="1600" dirty="0"/>
          </a:p>
          <a:p>
            <a:pPr lvl="1"/>
            <a:r>
              <a:rPr lang="cs-CZ" dirty="0"/>
              <a:t>nabídka exkurzí a návštěv rodičů v zaměstnání (policie, záchranka, škola, restaurace, </a:t>
            </a:r>
            <a:r>
              <a:rPr lang="cs-CZ" dirty="0" smtClean="0"/>
              <a:t>vysoká škola)</a:t>
            </a:r>
            <a:endParaRPr lang="cs-CZ" sz="1600" dirty="0"/>
          </a:p>
          <a:p>
            <a:pPr lvl="1"/>
            <a:r>
              <a:rPr lang="cs-CZ" dirty="0"/>
              <a:t>půjčování osvědčených a oblíbených pomůcek, knih, hraček a výchovných programů pro </a:t>
            </a:r>
            <a:r>
              <a:rPr lang="cs-CZ" dirty="0" smtClean="0"/>
              <a:t>společné </a:t>
            </a:r>
            <a:r>
              <a:rPr lang="cs-CZ" dirty="0" smtClean="0"/>
              <a:t>akce</a:t>
            </a:r>
            <a:endParaRPr lang="cs-CZ" sz="1600" dirty="0"/>
          </a:p>
          <a:p>
            <a:pPr lvl="1"/>
            <a:r>
              <a:rPr lang="cs-CZ" dirty="0" smtClean="0"/>
              <a:t>odpolední </a:t>
            </a:r>
            <a:r>
              <a:rPr lang="cs-CZ" dirty="0"/>
              <a:t>kroužky pro rodiče a děti (logopedický, keramický, výtvarný, literárně-dramatický, pohybově-taneční) </a:t>
            </a:r>
            <a:r>
              <a:rPr lang="cs-CZ" dirty="0" smtClean="0"/>
              <a:t>– především v menších městech a obcích</a:t>
            </a:r>
            <a:endParaRPr lang="cs-CZ" altLang="cs-CZ" sz="2400" dirty="0" smtClean="0"/>
          </a:p>
          <a:p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SRP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SRP" id="{3E76C045-5377-4612-AB49-2A4E2E269AFB}" vid="{97CB8A28-D7E5-4162-AD01-576F813CB6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MotivSRP</Template>
  <TotalTime>3077</TotalTime>
  <Words>2353</Words>
  <Application>Microsoft Office PowerPoint</Application>
  <PresentationFormat>Širokoúhlá obrazovka</PresentationFormat>
  <Paragraphs>412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Times New Roman</vt:lpstr>
      <vt:lpstr>MotivSRP</vt:lpstr>
      <vt:lpstr>Prezentace aplikace PowerPoint</vt:lpstr>
      <vt:lpstr>Důvody pro zapojení rodičů</vt:lpstr>
      <vt:lpstr>Důvody pro zapojení rodičů</vt:lpstr>
      <vt:lpstr>Důvody pro zapojení rodičů</vt:lpstr>
      <vt:lpstr>Kdy zapojit rodiče</vt:lpstr>
      <vt:lpstr>ZPŮSOBY ZAPOJENÍ RODIČŮ</vt:lpstr>
      <vt:lpstr>ZPŮSOBY ZAPOJENÍ RODIČŮ</vt:lpstr>
      <vt:lpstr>ZPŮSOBY ZAPOJENÍ RODIČŮ</vt:lpstr>
      <vt:lpstr>Možnosti spolupráce</vt:lpstr>
      <vt:lpstr>Možnosti spolupráce</vt:lpstr>
      <vt:lpstr>Spolupráce rodiny a školy na úrovni institucí a organizací</vt:lpstr>
      <vt:lpstr>Spolupráce rodiny a školy na úrovni institucí a organizací</vt:lpstr>
      <vt:lpstr>Spolupráce rodiny a školy na úrovni institucí a organizací</vt:lpstr>
      <vt:lpstr>Formy zapojení rodiny do aktivit škol a MAP</vt:lpstr>
      <vt:lpstr>Formy zapojení rodiny do aktivit škol a MAP</vt:lpstr>
      <vt:lpstr>Formy zapojení rodiny do aktivit škol a MAP</vt:lpstr>
      <vt:lpstr>Formy zapojení rodiny do aktivit škol a MAP</vt:lpstr>
      <vt:lpstr>Formy zapojení rodiny do aktivit škol a MAP</vt:lpstr>
      <vt:lpstr>Formy zapojení rodiny do aktivit škol a MAP</vt:lpstr>
      <vt:lpstr>Formy zapojení rodiny do aktivit škol a MAP</vt:lpstr>
      <vt:lpstr>Formy zapojení rodiny do aktivit škol a MAP</vt:lpstr>
      <vt:lpstr>Formy zapojení rodiny do aktivit škol a MAP</vt:lpstr>
      <vt:lpstr>Formy zapojení rodiny do aktivit škol a MAP</vt:lpstr>
      <vt:lpstr>Formy zapojení rodiny do aktivit škol a MAP</vt:lpstr>
      <vt:lpstr>Odlehčení? </vt:lpstr>
      <vt:lpstr>Příklady z praxe</vt:lpstr>
      <vt:lpstr>Příklady z praxe</vt:lpstr>
      <vt:lpstr>Příklady z praxe</vt:lpstr>
      <vt:lpstr>Příklady z praxe</vt:lpstr>
      <vt:lpstr>Příklady z praxe</vt:lpstr>
      <vt:lpstr>Příklady z praxe</vt:lpstr>
      <vt:lpstr>Příklady z praxe</vt:lpstr>
      <vt:lpstr>Příklady z praxe</vt:lpstr>
      <vt:lpstr>Příklady z praxe</vt:lpstr>
      <vt:lpstr>Příklady z praxe</vt:lpstr>
      <vt:lpstr>Příklady z praxe</vt:lpstr>
      <vt:lpstr>Příklady z praxe</vt:lpstr>
      <vt:lpstr>Doporučení </vt:lpstr>
      <vt:lpstr>Jak zapojit rodiče – návrhy kolegů </vt:lpstr>
      <vt:lpstr>Jak zapojit rodiče – návrhy kolegů </vt:lpstr>
      <vt:lpstr>Co se zdá….</vt:lpstr>
    </vt:vector>
  </TitlesOfParts>
  <Company>NIDV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Lehmann Jakub</dc:creator>
  <cp:lastModifiedBy>Dana Diváková</cp:lastModifiedBy>
  <cp:revision>158</cp:revision>
  <dcterms:created xsi:type="dcterms:W3CDTF">2016-08-03T13:16:34Z</dcterms:created>
  <dcterms:modified xsi:type="dcterms:W3CDTF">2018-02-27T15:44:26Z</dcterms:modified>
</cp:coreProperties>
</file>