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42"/>
  </p:notesMasterIdLst>
  <p:sldIdLst>
    <p:sldId id="263" r:id="rId2"/>
    <p:sldId id="461" r:id="rId3"/>
    <p:sldId id="505" r:id="rId4"/>
    <p:sldId id="506" r:id="rId5"/>
    <p:sldId id="507" r:id="rId6"/>
    <p:sldId id="508" r:id="rId7"/>
    <p:sldId id="533" r:id="rId8"/>
    <p:sldId id="265" r:id="rId9"/>
    <p:sldId id="512" r:id="rId10"/>
    <p:sldId id="529" r:id="rId11"/>
    <p:sldId id="528" r:id="rId12"/>
    <p:sldId id="498" r:id="rId13"/>
    <p:sldId id="499" r:id="rId14"/>
    <p:sldId id="500" r:id="rId15"/>
    <p:sldId id="501" r:id="rId16"/>
    <p:sldId id="502" r:id="rId17"/>
    <p:sldId id="513" r:id="rId18"/>
    <p:sldId id="503" r:id="rId19"/>
    <p:sldId id="456" r:id="rId20"/>
    <p:sldId id="534" r:id="rId21"/>
    <p:sldId id="504" r:id="rId22"/>
    <p:sldId id="514" r:id="rId23"/>
    <p:sldId id="515" r:id="rId24"/>
    <p:sldId id="516" r:id="rId25"/>
    <p:sldId id="521" r:id="rId26"/>
    <p:sldId id="517" r:id="rId27"/>
    <p:sldId id="518" r:id="rId28"/>
    <p:sldId id="519" r:id="rId29"/>
    <p:sldId id="531" r:id="rId30"/>
    <p:sldId id="520" r:id="rId31"/>
    <p:sldId id="532" r:id="rId32"/>
    <p:sldId id="511" r:id="rId33"/>
    <p:sldId id="522" r:id="rId34"/>
    <p:sldId id="523" r:id="rId35"/>
    <p:sldId id="524" r:id="rId36"/>
    <p:sldId id="525" r:id="rId37"/>
    <p:sldId id="526" r:id="rId38"/>
    <p:sldId id="527" r:id="rId39"/>
    <p:sldId id="535" r:id="rId40"/>
    <p:sldId id="536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FDC0-10CB-4277-A516-6C521389F6F9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9450-22F9-4F45-8175-94E1F4F1D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7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20.01.2018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 smtClean="0"/>
              <a:t>Metody </a:t>
            </a:r>
            <a:r>
              <a:rPr lang="cs-CZ" altLang="cs-CZ" sz="3200" b="1" dirty="0" err="1" smtClean="0"/>
              <a:t>prioritizace</a:t>
            </a:r>
            <a:endParaRPr lang="cs-CZ" altLang="cs-CZ" sz="3200" b="1" dirty="0" smtClean="0"/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/>
          </a:p>
          <a:p>
            <a:endParaRPr lang="cs-CZ" altLang="cs-CZ" b="1" dirty="0"/>
          </a:p>
          <a:p>
            <a:r>
              <a:rPr lang="cs-CZ" altLang="cs-CZ" b="1" dirty="0" smtClean="0"/>
              <a:t>Lektor 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sz="2400" dirty="0"/>
          </a:p>
          <a:p>
            <a:r>
              <a:rPr lang="pt-BR" dirty="0"/>
              <a:t>Kritéria jsou vybírána s ohledem na Cíl MAP</a:t>
            </a:r>
          </a:p>
          <a:p>
            <a:r>
              <a:rPr lang="cs-CZ" dirty="0"/>
              <a:t>Kritéria pro výběr projektových záměrů na podporu infrastruktury se budou lišit s ohledem na to, o jaký Cíl</a:t>
            </a:r>
          </a:p>
          <a:p>
            <a:r>
              <a:rPr lang="cs-CZ" dirty="0"/>
              <a:t>MAP se jedná. Přitom platí, že Cíle MAP jsou specifické pro území MAP, tedy centrálně se nedají nastavit</a:t>
            </a:r>
          </a:p>
          <a:p>
            <a:r>
              <a:rPr lang="cs-CZ" dirty="0"/>
              <a:t>kritéria pro všechny MAP.</a:t>
            </a:r>
          </a:p>
          <a:p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se </a:t>
            </a:r>
            <a:r>
              <a:rPr lang="cs-CZ" dirty="0" smtClean="0"/>
              <a:t>např. skupina </a:t>
            </a:r>
            <a:r>
              <a:rPr lang="cs-CZ" dirty="0"/>
              <a:t>na jednom území, například v ekonomicky slabých regionech, bude rozhodovat o </a:t>
            </a:r>
            <a:r>
              <a:rPr lang="cs-CZ" dirty="0" smtClean="0"/>
              <a:t>kritériích pro </a:t>
            </a:r>
            <a:r>
              <a:rPr lang="cs-CZ" dirty="0"/>
              <a:t>Cíl MAP „Zkvalitňování podmínek pro vzdělávání v mateřských školách“, může být hlavním kritériem (</a:t>
            </a:r>
            <a:r>
              <a:rPr lang="cs-CZ" dirty="0" smtClean="0"/>
              <a:t>s největší </a:t>
            </a:r>
            <a:r>
              <a:rPr lang="cs-CZ" dirty="0"/>
              <a:t>vahou) například „naléhavost“, což zajistí, že se upřednostní projektové záměry, které jsou </a:t>
            </a:r>
            <a:r>
              <a:rPr lang="cs-CZ" dirty="0" smtClean="0"/>
              <a:t>zaměřeny na </a:t>
            </a:r>
            <a:r>
              <a:rPr lang="cs-CZ" dirty="0"/>
              <a:t>řešení urgentních provozně-technických problémů.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</a:t>
            </a:r>
            <a:r>
              <a:rPr lang="cs-CZ" sz="2000" dirty="0"/>
              <a:t>jiném území, například v </a:t>
            </a:r>
            <a:r>
              <a:rPr lang="cs-CZ" sz="2000" dirty="0" err="1"/>
              <a:t>suburbánních</a:t>
            </a:r>
            <a:r>
              <a:rPr lang="cs-CZ" sz="2000" dirty="0"/>
              <a:t> oblastech, bude hlavním kritériem (s největší vahou) pro Cíl </a:t>
            </a:r>
            <a:r>
              <a:rPr lang="cs-CZ" sz="2000" dirty="0" smtClean="0"/>
              <a:t>MAP „Zkvalitňování </a:t>
            </a:r>
            <a:r>
              <a:rPr lang="cs-CZ" sz="2000" dirty="0"/>
              <a:t>podmínek pro vzdělávání v mateřských školách“ například „zvýšení dostupnosti“, což </a:t>
            </a:r>
            <a:r>
              <a:rPr lang="cs-CZ" sz="2000" dirty="0" smtClean="0"/>
              <a:t>upřednostní projektové </a:t>
            </a:r>
            <a:r>
              <a:rPr lang="cs-CZ" sz="2000" dirty="0"/>
              <a:t>záměry zacílené na zvýšení kapacit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Zcela jiná kritéria pak budou uplatněna pro Cíle MAP, jako jsou „Podpora vzdělávacích aktivit v </a:t>
            </a:r>
            <a:r>
              <a:rPr lang="cs-CZ" sz="2000" dirty="0" smtClean="0"/>
              <a:t>neformálním a </a:t>
            </a:r>
            <a:r>
              <a:rPr lang="cs-CZ" sz="2000" dirty="0"/>
              <a:t>zájmovém vzdělávání“. Hlavním kritériem může být například zajištění dostupnosti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Jiná kritéria zase mohou být uplatněna pro Cíle MAP, jako je „Podpora technického vzdělávání“. Hlavním</a:t>
            </a:r>
          </a:p>
          <a:p>
            <a:r>
              <a:rPr lang="cs-CZ" sz="2000" dirty="0"/>
              <a:t>kritériem může být to, zda bude škola s podpořenou investicí nadále spolupracovat s praxí.</a:t>
            </a:r>
            <a:endParaRPr lang="cs-CZ" altLang="cs-CZ" sz="2800" dirty="0"/>
          </a:p>
          <a:p>
            <a:endParaRPr lang="cs-CZ" altLang="cs-CZ" sz="2800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 - příklad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Uvažujeme o dovolené u moře. Rádi jezdíme vlastním autem, chceme mít blízko pláž a naopak nás nezajímá centrum města. Zároveň jedeme s mladým řidičem ve druhém autě, který nemá mnoho zkušeností, proto je pro nás důležitá i vzdálenost místa od bydliště. </a:t>
            </a:r>
          </a:p>
          <a:p>
            <a:r>
              <a:rPr lang="cs-CZ" dirty="0" smtClean="0"/>
              <a:t>Stanovili jsme si základní kritéria:</a:t>
            </a:r>
          </a:p>
          <a:p>
            <a:endParaRPr lang="cs-CZ" dirty="0" smtClean="0"/>
          </a:p>
          <a:p>
            <a:r>
              <a:rPr lang="cs-CZ" dirty="0" smtClean="0"/>
              <a:t>Vzdálenost destinace</a:t>
            </a:r>
          </a:p>
          <a:p>
            <a:r>
              <a:rPr lang="cs-CZ" dirty="0" smtClean="0"/>
              <a:t>Cena ubytování</a:t>
            </a:r>
          </a:p>
          <a:p>
            <a:r>
              <a:rPr lang="cs-CZ" dirty="0" smtClean="0"/>
              <a:t>Vzdálenost od pláže</a:t>
            </a:r>
          </a:p>
          <a:p>
            <a:r>
              <a:rPr lang="cs-CZ" dirty="0" smtClean="0"/>
              <a:t>Vzdálenost od centra</a:t>
            </a:r>
          </a:p>
          <a:p>
            <a:endParaRPr lang="cs-CZ" dirty="0"/>
          </a:p>
          <a:p>
            <a:r>
              <a:rPr lang="cs-CZ" dirty="0" smtClean="0"/>
              <a:t>Z hledání jsme našli čtyři víceméně podobně kvalitní místa a potřebujeme se rozhodnout, které to bude. </a:t>
            </a:r>
            <a:endParaRPr lang="cs-CZ" dirty="0"/>
          </a:p>
          <a:p>
            <a:endParaRPr lang="cs-CZ" altLang="cs-CZ" sz="2400" dirty="0"/>
          </a:p>
          <a:p>
            <a:endParaRPr lang="cs-CZ" altLang="cs-CZ" sz="2400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altLang="cs-CZ" sz="2400" dirty="0"/>
          </a:p>
          <a:p>
            <a:endParaRPr lang="cs-CZ" altLang="cs-CZ" sz="2400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96892"/>
              </p:ext>
            </p:extLst>
          </p:nvPr>
        </p:nvGraphicFramePr>
        <p:xfrm>
          <a:off x="1009815" y="1542554"/>
          <a:ext cx="9334830" cy="42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66">
                  <a:extLst>
                    <a:ext uri="{9D8B030D-6E8A-4147-A177-3AD203B41FA5}">
                      <a16:colId xmlns:a16="http://schemas.microsoft.com/office/drawing/2014/main" val="1001125595"/>
                    </a:ext>
                  </a:extLst>
                </a:gridCol>
                <a:gridCol w="1866966">
                  <a:extLst>
                    <a:ext uri="{9D8B030D-6E8A-4147-A177-3AD203B41FA5}">
                      <a16:colId xmlns:a16="http://schemas.microsoft.com/office/drawing/2014/main" val="1151767299"/>
                    </a:ext>
                  </a:extLst>
                </a:gridCol>
                <a:gridCol w="1866966">
                  <a:extLst>
                    <a:ext uri="{9D8B030D-6E8A-4147-A177-3AD203B41FA5}">
                      <a16:colId xmlns:a16="http://schemas.microsoft.com/office/drawing/2014/main" val="4131117546"/>
                    </a:ext>
                  </a:extLst>
                </a:gridCol>
                <a:gridCol w="1866966">
                  <a:extLst>
                    <a:ext uri="{9D8B030D-6E8A-4147-A177-3AD203B41FA5}">
                      <a16:colId xmlns:a16="http://schemas.microsoft.com/office/drawing/2014/main" val="2708453667"/>
                    </a:ext>
                  </a:extLst>
                </a:gridCol>
                <a:gridCol w="1866966">
                  <a:extLst>
                    <a:ext uri="{9D8B030D-6E8A-4147-A177-3AD203B41FA5}">
                      <a16:colId xmlns:a16="http://schemas.microsoft.com/office/drawing/2014/main" val="3038081586"/>
                    </a:ext>
                  </a:extLst>
                </a:gridCol>
              </a:tblGrid>
              <a:tr h="8555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Vzdálenost destinace v km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Cena v Kč ubytování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Pláž – vzdálenost</a:t>
                      </a:r>
                      <a:r>
                        <a:rPr lang="cs-CZ" baseline="0" dirty="0" smtClean="0"/>
                        <a:t> v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Centrum – vzdálenost</a:t>
                      </a:r>
                      <a:r>
                        <a:rPr lang="cs-CZ" baseline="0" dirty="0" smtClean="0"/>
                        <a:t> v 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64363"/>
                  </a:ext>
                </a:extLst>
              </a:tr>
              <a:tr h="8555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Senj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44829"/>
                  </a:ext>
                </a:extLst>
              </a:tr>
              <a:tr h="8555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Petrčane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13454"/>
                  </a:ext>
                </a:extLst>
              </a:tr>
              <a:tr h="85556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Umag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41 000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40643"/>
                  </a:ext>
                </a:extLst>
              </a:tr>
              <a:tr h="855560">
                <a:tc>
                  <a:txBody>
                    <a:bodyPr/>
                    <a:lstStyle/>
                    <a:p>
                      <a:r>
                        <a:rPr lang="cs-CZ" dirty="0" smtClean="0"/>
                        <a:t>Šilo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43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Vzdálenost destinace	</a:t>
            </a:r>
            <a:r>
              <a:rPr lang="cs-CZ" dirty="0" err="1" smtClean="0"/>
              <a:t>Senj</a:t>
            </a:r>
            <a:r>
              <a:rPr lang="cs-CZ" dirty="0" smtClean="0"/>
              <a:t>, Šilo </a:t>
            </a:r>
          </a:p>
          <a:p>
            <a:r>
              <a:rPr lang="cs-CZ" dirty="0" smtClean="0"/>
              <a:t>Cena ubytování		</a:t>
            </a:r>
            <a:r>
              <a:rPr lang="cs-CZ" dirty="0" err="1" smtClean="0"/>
              <a:t>Senj</a:t>
            </a:r>
            <a:r>
              <a:rPr lang="cs-CZ" dirty="0" smtClean="0"/>
              <a:t>, </a:t>
            </a:r>
            <a:r>
              <a:rPr lang="cs-CZ" dirty="0" err="1" smtClean="0"/>
              <a:t>Petrčane</a:t>
            </a:r>
            <a:endParaRPr lang="cs-CZ" dirty="0" smtClean="0"/>
          </a:p>
          <a:p>
            <a:r>
              <a:rPr lang="cs-CZ" dirty="0" smtClean="0"/>
              <a:t>Vzdálenost od pláže	Šilo, </a:t>
            </a:r>
            <a:r>
              <a:rPr lang="cs-CZ" dirty="0" err="1" smtClean="0"/>
              <a:t>Senj</a:t>
            </a:r>
            <a:endParaRPr lang="cs-CZ" dirty="0" smtClean="0"/>
          </a:p>
          <a:p>
            <a:r>
              <a:rPr lang="cs-CZ" dirty="0" smtClean="0"/>
              <a:t>Vzdálenost od centra	</a:t>
            </a:r>
            <a:r>
              <a:rPr lang="cs-CZ" dirty="0" err="1" smtClean="0"/>
              <a:t>Senj</a:t>
            </a:r>
            <a:r>
              <a:rPr lang="cs-CZ" dirty="0" smtClean="0"/>
              <a:t>, Šilo</a:t>
            </a:r>
          </a:p>
          <a:p>
            <a:endParaRPr lang="cs-CZ" dirty="0"/>
          </a:p>
          <a:p>
            <a:r>
              <a:rPr lang="cs-CZ" dirty="0" smtClean="0"/>
              <a:t>Z uvedeného je zřejmé, že dle zvolených kritérií vychází </a:t>
            </a:r>
            <a:r>
              <a:rPr lang="cs-CZ" dirty="0" err="1" smtClean="0"/>
              <a:t>Senj</a:t>
            </a:r>
            <a:r>
              <a:rPr lang="cs-CZ" dirty="0" smtClean="0"/>
              <a:t>,  jako druhá varianta pak Šilo.</a:t>
            </a:r>
          </a:p>
          <a:p>
            <a:endParaRPr lang="cs-CZ" dirty="0"/>
          </a:p>
          <a:p>
            <a:endParaRPr lang="cs-CZ" altLang="cs-CZ" sz="2400" dirty="0"/>
          </a:p>
          <a:p>
            <a:endParaRPr lang="cs-CZ" altLang="cs-CZ" sz="2400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4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b="1" dirty="0"/>
              <a:t>Základní vlastnosti </a:t>
            </a:r>
            <a:r>
              <a:rPr lang="cs-CZ" b="1" dirty="0" smtClean="0"/>
              <a:t>řešení </a:t>
            </a:r>
            <a:r>
              <a:rPr lang="cs-CZ" b="1" dirty="0"/>
              <a:t>vícekriteriální optimalizace</a:t>
            </a:r>
            <a:endParaRPr lang="cs-CZ" altLang="cs-CZ" sz="2400" b="1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 err="1" smtClean="0"/>
              <a:t>Nedominovanost</a:t>
            </a:r>
            <a:endParaRPr lang="cs-CZ" b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Výsledná varianta musí být </a:t>
            </a:r>
            <a:r>
              <a:rPr lang="cs-CZ" dirty="0" smtClean="0"/>
              <a:t>nedominovaná. Varianta A </a:t>
            </a:r>
            <a:r>
              <a:rPr lang="cs-CZ" dirty="0"/>
              <a:t>je dominovaná, pokud k ní existuje </a:t>
            </a:r>
            <a:r>
              <a:rPr lang="cs-CZ" dirty="0" smtClean="0"/>
              <a:t>nějaká </a:t>
            </a:r>
            <a:r>
              <a:rPr lang="cs-CZ" dirty="0"/>
              <a:t>jiná varianta </a:t>
            </a:r>
            <a:r>
              <a:rPr lang="cs-CZ" dirty="0" smtClean="0"/>
              <a:t>B, která </a:t>
            </a:r>
            <a:r>
              <a:rPr lang="cs-CZ" dirty="0"/>
              <a:t>je ve </a:t>
            </a:r>
            <a:r>
              <a:rPr lang="cs-CZ" dirty="0" smtClean="0"/>
              <a:t>všech kritériích lepší </a:t>
            </a:r>
            <a:r>
              <a:rPr lang="cs-CZ" dirty="0"/>
              <a:t>nebo stejná </a:t>
            </a:r>
            <a:r>
              <a:rPr lang="cs-CZ" dirty="0" smtClean="0"/>
              <a:t>než </a:t>
            </a:r>
            <a:r>
              <a:rPr lang="cs-CZ" dirty="0"/>
              <a:t>varianta </a:t>
            </a:r>
            <a:r>
              <a:rPr lang="cs-CZ" dirty="0" smtClean="0"/>
              <a:t>A </a:t>
            </a:r>
            <a:r>
              <a:rPr lang="pl-PL" dirty="0" smtClean="0"/>
              <a:t>a </a:t>
            </a:r>
            <a:r>
              <a:rPr lang="pl-PL" dirty="0"/>
              <a:t>v </a:t>
            </a:r>
            <a:r>
              <a:rPr lang="pl-PL" dirty="0" smtClean="0"/>
              <a:t>alespoň </a:t>
            </a:r>
            <a:r>
              <a:rPr lang="pl-PL" dirty="0"/>
              <a:t>jednom kritériu je </a:t>
            </a:r>
            <a:r>
              <a:rPr lang="pl-PL" dirty="0" smtClean="0"/>
              <a:t>lepší.</a:t>
            </a:r>
          </a:p>
          <a:p>
            <a:r>
              <a:rPr lang="cs-CZ" b="1" dirty="0"/>
              <a:t>Determinovanost</a:t>
            </a:r>
          </a:p>
          <a:p>
            <a:r>
              <a:rPr lang="cs-CZ" dirty="0" smtClean="0"/>
              <a:t>Požadujeme</a:t>
            </a:r>
            <a:r>
              <a:rPr lang="cs-CZ" dirty="0"/>
              <a:t>, aby metoda </a:t>
            </a:r>
            <a:r>
              <a:rPr lang="cs-CZ" dirty="0" smtClean="0"/>
              <a:t>při </a:t>
            </a:r>
            <a:r>
              <a:rPr lang="cs-CZ" dirty="0"/>
              <a:t>jakémkoliv zadání </a:t>
            </a:r>
            <a:r>
              <a:rPr lang="cs-CZ" dirty="0" smtClean="0"/>
              <a:t>našla nějaké řešení.</a:t>
            </a:r>
          </a:p>
          <a:p>
            <a:endParaRPr lang="cs-CZ" dirty="0"/>
          </a:p>
          <a:p>
            <a:r>
              <a:rPr lang="cs-CZ" b="1" dirty="0" smtClean="0"/>
              <a:t>Jednoznačnost</a:t>
            </a:r>
            <a:endParaRPr lang="cs-CZ" b="1" dirty="0"/>
          </a:p>
          <a:p>
            <a:r>
              <a:rPr lang="pl-PL" dirty="0"/>
              <a:t>Metoda by </a:t>
            </a:r>
            <a:r>
              <a:rPr lang="pl-PL" dirty="0" smtClean="0"/>
              <a:t>měla </a:t>
            </a:r>
            <a:r>
              <a:rPr lang="pl-PL" dirty="0"/>
              <a:t>být taková, aby po nastavení parametrù (</a:t>
            </a:r>
            <a:r>
              <a:rPr lang="pl-PL" dirty="0" smtClean="0"/>
              <a:t>vah) </a:t>
            </a:r>
            <a:r>
              <a:rPr lang="cs-CZ" dirty="0" smtClean="0"/>
              <a:t>dávala jednoznačné řešení</a:t>
            </a:r>
            <a:r>
              <a:rPr lang="cs-CZ" dirty="0"/>
              <a:t>.</a:t>
            </a:r>
            <a:endParaRPr lang="pl-PL" dirty="0" smtClean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Bodové hodnocení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1756" y="1252260"/>
            <a:ext cx="100422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altLang="cs-CZ" dirty="0" smtClean="0"/>
              <a:t>Použití:</a:t>
            </a:r>
          </a:p>
          <a:p>
            <a:r>
              <a:rPr lang="cs-CZ" altLang="cs-CZ" dirty="0" smtClean="0"/>
              <a:t>Hodnotící </a:t>
            </a:r>
            <a:r>
              <a:rPr lang="cs-CZ" altLang="cs-CZ" dirty="0"/>
              <a:t>metoda na výběr nejlepší varianty, využívající prvky hlasování.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Potřeby:</a:t>
            </a:r>
          </a:p>
          <a:p>
            <a:r>
              <a:rPr lang="cs-CZ" altLang="cs-CZ" dirty="0" err="1" smtClean="0"/>
              <a:t>Flipchart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flipchartové</a:t>
            </a:r>
            <a:r>
              <a:rPr lang="cs-CZ" altLang="cs-CZ" dirty="0" smtClean="0"/>
              <a:t> papíry, </a:t>
            </a:r>
            <a:r>
              <a:rPr lang="cs-CZ" altLang="cs-CZ" dirty="0" err="1" smtClean="0"/>
              <a:t>facillitátor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Doba trvání:</a:t>
            </a:r>
          </a:p>
          <a:p>
            <a:r>
              <a:rPr lang="cs-CZ" altLang="cs-CZ" dirty="0" smtClean="0"/>
              <a:t>90 min.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Bodové hodnocení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altLang="cs-CZ" dirty="0"/>
          </a:p>
          <a:p>
            <a:r>
              <a:rPr lang="cs-CZ" altLang="cs-CZ" sz="2000" dirty="0" smtClean="0"/>
              <a:t>Existují dvě varianty bodového hodnocení.</a:t>
            </a:r>
          </a:p>
          <a:p>
            <a:endParaRPr lang="cs-CZ" altLang="cs-CZ" sz="2000" dirty="0"/>
          </a:p>
          <a:p>
            <a:r>
              <a:rPr lang="cs-CZ" altLang="cs-CZ" sz="2000" dirty="0" smtClean="0"/>
              <a:t>Ta první je jednodušší:</a:t>
            </a:r>
          </a:p>
          <a:p>
            <a:endParaRPr lang="cs-CZ" altLang="cs-CZ" sz="2000" dirty="0"/>
          </a:p>
          <a:p>
            <a:r>
              <a:rPr lang="cs-CZ" altLang="cs-CZ" sz="2000" dirty="0" smtClean="0"/>
              <a:t>Na </a:t>
            </a:r>
            <a:r>
              <a:rPr lang="cs-CZ" altLang="cs-CZ" sz="2000" dirty="0"/>
              <a:t>začátku hodnocení má každý člen skupiny přidělený stejný počet bodů. </a:t>
            </a:r>
            <a:endParaRPr lang="cs-CZ" altLang="cs-CZ" sz="2000" dirty="0" smtClean="0"/>
          </a:p>
          <a:p>
            <a:endParaRPr lang="cs-CZ" altLang="cs-CZ" sz="2000" dirty="0"/>
          </a:p>
          <a:p>
            <a:r>
              <a:rPr lang="cs-CZ" altLang="cs-CZ" sz="2000" dirty="0" smtClean="0"/>
              <a:t>Těmito </a:t>
            </a:r>
            <a:r>
              <a:rPr lang="cs-CZ" altLang="cs-CZ" sz="2000" dirty="0"/>
              <a:t>body může buď přímo hlasovat za přijetí některé z </a:t>
            </a:r>
            <a:r>
              <a:rPr lang="cs-CZ" altLang="cs-CZ" sz="2000" dirty="0" smtClean="0"/>
              <a:t>variant. </a:t>
            </a:r>
            <a:r>
              <a:rPr lang="cs-CZ" altLang="cs-CZ" sz="2000" dirty="0"/>
              <a:t>Proces končí bodováním, končí </a:t>
            </a:r>
            <a:r>
              <a:rPr lang="cs-CZ" altLang="cs-CZ" sz="2000" dirty="0" smtClean="0"/>
              <a:t>přidělením </a:t>
            </a:r>
            <a:r>
              <a:rPr lang="cs-CZ" altLang="cs-CZ" sz="2000" dirty="0"/>
              <a:t>všech bodů jednotlivým variantám.</a:t>
            </a:r>
          </a:p>
          <a:p>
            <a:endParaRPr lang="cs-CZ" altLang="cs-CZ" dirty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Bodové hodnocení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altLang="cs-CZ" sz="2400" dirty="0" smtClean="0"/>
              <a:t>Druhá možnost je složitější,  nicméně objektivnější. Každá varianta má přiděleno určité množství bodů ve škále. 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Přičemž 1 je nejhorší, 10 nejlepší. </a:t>
            </a:r>
            <a:endParaRPr lang="cs-CZ" altLang="cs-CZ" sz="2400" dirty="0"/>
          </a:p>
          <a:p>
            <a:endParaRPr lang="cs-CZ" altLang="cs-CZ" dirty="0" smtClean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5" y="106981"/>
            <a:ext cx="9570614" cy="6771455"/>
          </a:xfrm>
          <a:prstGeom prst="rect">
            <a:avLst/>
          </a:prstGeom>
        </p:spPr>
      </p:pic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Bodové hodnocení 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Výsledná tabulka pak bude vypadat takto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638206"/>
              </p:ext>
            </p:extLst>
          </p:nvPr>
        </p:nvGraphicFramePr>
        <p:xfrm>
          <a:off x="1364091" y="2806811"/>
          <a:ext cx="62055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388">
                  <a:extLst>
                    <a:ext uri="{9D8B030D-6E8A-4147-A177-3AD203B41FA5}">
                      <a16:colId xmlns:a16="http://schemas.microsoft.com/office/drawing/2014/main" val="1273906181"/>
                    </a:ext>
                  </a:extLst>
                </a:gridCol>
                <a:gridCol w="685308">
                  <a:extLst>
                    <a:ext uri="{9D8B030D-6E8A-4147-A177-3AD203B41FA5}">
                      <a16:colId xmlns:a16="http://schemas.microsoft.com/office/drawing/2014/main" val="1515336420"/>
                    </a:ext>
                  </a:extLst>
                </a:gridCol>
                <a:gridCol w="564570">
                  <a:extLst>
                    <a:ext uri="{9D8B030D-6E8A-4147-A177-3AD203B41FA5}">
                      <a16:colId xmlns:a16="http://schemas.microsoft.com/office/drawing/2014/main" val="930985746"/>
                    </a:ext>
                  </a:extLst>
                </a:gridCol>
                <a:gridCol w="643490">
                  <a:extLst>
                    <a:ext uri="{9D8B030D-6E8A-4147-A177-3AD203B41FA5}">
                      <a16:colId xmlns:a16="http://schemas.microsoft.com/office/drawing/2014/main" val="1436486556"/>
                    </a:ext>
                  </a:extLst>
                </a:gridCol>
                <a:gridCol w="573538">
                  <a:extLst>
                    <a:ext uri="{9D8B030D-6E8A-4147-A177-3AD203B41FA5}">
                      <a16:colId xmlns:a16="http://schemas.microsoft.com/office/drawing/2014/main" val="1527752536"/>
                    </a:ext>
                  </a:extLst>
                </a:gridCol>
                <a:gridCol w="2187257">
                  <a:extLst>
                    <a:ext uri="{9D8B030D-6E8A-4147-A177-3AD203B41FA5}">
                      <a16:colId xmlns:a16="http://schemas.microsoft.com/office/drawing/2014/main" val="1567485632"/>
                    </a:ext>
                  </a:extLst>
                </a:gridCol>
              </a:tblGrid>
              <a:tr h="329184">
                <a:tc>
                  <a:txBody>
                    <a:bodyPr/>
                    <a:lstStyle/>
                    <a:p>
                      <a:r>
                        <a:rPr lang="cs-CZ" dirty="0" smtClean="0"/>
                        <a:t>Destinace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98881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Senj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35371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Petrčane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77292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Umag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3844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r>
                        <a:rPr lang="cs-CZ" dirty="0" smtClean="0"/>
                        <a:t>Šilo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8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87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 err="1" smtClean="0"/>
              <a:t>webináře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Konvergetntní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divergentní metody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Metody </a:t>
            </a:r>
            <a:r>
              <a:rPr lang="cs-CZ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prioritizace</a:t>
            </a:r>
            <a:endParaRPr lang="cs-CZ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Párové porovnávání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38" y="1175865"/>
            <a:ext cx="6957392" cy="49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Párové porovnávání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altLang="cs-CZ" dirty="0"/>
              <a:t>P</a:t>
            </a:r>
            <a:r>
              <a:rPr lang="cs-CZ" altLang="cs-CZ" dirty="0" smtClean="0"/>
              <a:t>oužití:</a:t>
            </a:r>
          </a:p>
          <a:p>
            <a:r>
              <a:rPr lang="cs-CZ" altLang="cs-CZ" dirty="0" smtClean="0"/>
              <a:t>Technika </a:t>
            </a:r>
            <a:r>
              <a:rPr lang="cs-CZ" altLang="cs-CZ" dirty="0"/>
              <a:t>vhodná na porovnání navržených možností. </a:t>
            </a:r>
            <a:endParaRPr lang="cs-CZ" altLang="cs-CZ" dirty="0" smtClean="0"/>
          </a:p>
          <a:p>
            <a:r>
              <a:rPr lang="cs-CZ" dirty="0" smtClean="0"/>
              <a:t>Tam</a:t>
            </a:r>
            <a:r>
              <a:rPr lang="cs-CZ" dirty="0"/>
              <a:t>, kde určité řešení má své definovatelné klady i zápory</a:t>
            </a:r>
          </a:p>
          <a:p>
            <a:r>
              <a:rPr lang="cs-CZ" dirty="0" smtClean="0"/>
              <a:t>Tam</a:t>
            </a:r>
            <a:r>
              <a:rPr lang="cs-CZ" dirty="0"/>
              <a:t>, kde potřebujeme srovnat závažnost vlivu faktorů jednoho typu s vlivem faktorů opačného typu (silné stránky a slabiny, přínosy a ztráty, příležitosti a ohrožení apod.) 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Potřeby:</a:t>
            </a:r>
          </a:p>
          <a:p>
            <a:r>
              <a:rPr lang="cs-CZ" altLang="cs-CZ" dirty="0" err="1" smtClean="0"/>
              <a:t>Flipchart</a:t>
            </a:r>
            <a:r>
              <a:rPr lang="cs-CZ" altLang="cs-CZ" dirty="0" smtClean="0"/>
              <a:t>, papíry, </a:t>
            </a:r>
            <a:r>
              <a:rPr lang="cs-CZ" altLang="cs-CZ" dirty="0" err="1" smtClean="0"/>
              <a:t>flipchartové</a:t>
            </a:r>
            <a:r>
              <a:rPr lang="cs-CZ" altLang="cs-CZ" dirty="0" smtClean="0"/>
              <a:t> papíry, </a:t>
            </a:r>
            <a:r>
              <a:rPr lang="cs-CZ" altLang="cs-CZ" dirty="0" err="1" smtClean="0"/>
              <a:t>facilitátor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Doba trvání:</a:t>
            </a:r>
          </a:p>
          <a:p>
            <a:r>
              <a:rPr lang="cs-CZ" altLang="cs-CZ" dirty="0" smtClean="0"/>
              <a:t>60 min., vícedenní setkání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Párové porovnávání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dirty="0"/>
          </a:p>
          <a:p>
            <a:r>
              <a:rPr lang="cs-CZ" altLang="cs-CZ" dirty="0" smtClean="0"/>
              <a:t>Vybíráme </a:t>
            </a:r>
            <a:r>
              <a:rPr lang="cs-CZ" altLang="cs-CZ" dirty="0"/>
              <a:t>postupně všechna kritéria, kterými chceme náměty posuzovat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 smtClean="0"/>
              <a:t>Pro </a:t>
            </a:r>
            <a:r>
              <a:rPr lang="cs-CZ" altLang="cs-CZ" dirty="0"/>
              <a:t>každé kritérium seřadíme náměty tak, že nejdříve porovnáváme každý s každým a pak je seřadíme podle počtu získaných bodů.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Pořadí </a:t>
            </a:r>
            <a:r>
              <a:rPr lang="cs-CZ" altLang="cs-CZ" dirty="0"/>
              <a:t>dosažené po porovnání podle kritérií opět bodujeme a body spočítáme. Výsledkem je objektivní pořadí jednotlivých námětů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Kritéria mohou mít různou váhu, která se projeví v nižším nebo vyšším bodovém zisku.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Ďáblův advokát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i="1" dirty="0" smtClean="0"/>
              <a:t>Použití: </a:t>
            </a:r>
          </a:p>
          <a:p>
            <a:endParaRPr lang="cs-CZ" dirty="0"/>
          </a:p>
          <a:p>
            <a:r>
              <a:rPr lang="cs-CZ" dirty="0"/>
              <a:t>Jako zužující technika pro eliminaci nevhodných nápadů. </a:t>
            </a:r>
          </a:p>
          <a:p>
            <a:r>
              <a:rPr lang="cs-CZ" dirty="0"/>
              <a:t>• Tam, kde je potřeba vzít v úvahu všechna hlediska, žádné nezanedbat, nepodcenit. </a:t>
            </a:r>
          </a:p>
          <a:p>
            <a:r>
              <a:rPr lang="cs-CZ" dirty="0"/>
              <a:t>• K přesnější formulaci názorů, jako technika přípravy na budoucí veřejnou prezentaci. </a:t>
            </a:r>
          </a:p>
          <a:p>
            <a:r>
              <a:rPr lang="cs-CZ" dirty="0"/>
              <a:t>• Jako forma hry rolí: ďáblův advokát hraje nepřátelsky naladěného zákazníka, s nímž bude nutno v budoucnu jednat.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Potřeby: zapisovatel</a:t>
            </a:r>
          </a:p>
          <a:p>
            <a:endParaRPr lang="cs-CZ" dirty="0"/>
          </a:p>
          <a:p>
            <a:r>
              <a:rPr lang="cs-CZ" dirty="0" smtClean="0"/>
              <a:t>Délka setkání:</a:t>
            </a:r>
          </a:p>
          <a:p>
            <a:r>
              <a:rPr lang="cs-CZ" dirty="0" smtClean="0"/>
              <a:t>60 – 90 min. </a:t>
            </a:r>
            <a:endParaRPr lang="cs-CZ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Ďáblův advokát (objektivní oponent)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Průběh</a:t>
            </a:r>
          </a:p>
          <a:p>
            <a:endParaRPr lang="cs-CZ" sz="2400" dirty="0"/>
          </a:p>
          <a:p>
            <a:r>
              <a:rPr lang="cs-CZ" dirty="0" smtClean="0"/>
              <a:t> </a:t>
            </a:r>
            <a:r>
              <a:rPr lang="cs-CZ" dirty="0"/>
              <a:t>Jeden z účastníků diskuse je předem vybrán do role „ďáblova advokáta.“ </a:t>
            </a:r>
            <a:r>
              <a:rPr lang="cs-CZ" dirty="0" err="1"/>
              <a:t>F</a:t>
            </a:r>
            <a:r>
              <a:rPr lang="cs-CZ" dirty="0" err="1" smtClean="0"/>
              <a:t>acilitátor</a:t>
            </a:r>
            <a:r>
              <a:rPr lang="cs-CZ" dirty="0" smtClean="0"/>
              <a:t> vysvětlí jeho roli – nejde o urážení ostatních, ale o objektivní oponenturu. </a:t>
            </a:r>
          </a:p>
          <a:p>
            <a:endParaRPr lang="cs-CZ" dirty="0" smtClean="0"/>
          </a:p>
          <a:p>
            <a:r>
              <a:rPr lang="cs-CZ" dirty="0" smtClean="0"/>
              <a:t>Ten </a:t>
            </a:r>
            <a:r>
              <a:rPr lang="cs-CZ" dirty="0"/>
              <a:t>napadá postupně všechny vyslovené nápady, kterými se skupina zabývá jako přínosnými.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Cíleně </a:t>
            </a:r>
            <a:r>
              <a:rPr lang="cs-CZ" dirty="0"/>
              <a:t>poukazuje na slabiny každého nápadu, jeho nereálnost, finanční nákladnost, nebo jiné nedostatky.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 </a:t>
            </a:r>
            <a:r>
              <a:rPr lang="cs-CZ" dirty="0"/>
              <a:t>této role by měl být vybrán člověk, který se velmi dobře orientuje v dané problematice, nebo dokáže pohotově produkovat různé námitky.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4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Ďáblův advokát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smtClean="0"/>
              <a:t>Ďáblův </a:t>
            </a:r>
            <a:r>
              <a:rPr lang="cs-CZ" dirty="0"/>
              <a:t>advokát tak poskytuje skupině zrcadlo, v němž uvidí své myšlenky z nezvyklého úhlu. Mohou tak dále precizovat své nápady, případně některé zavrhovat jako nevhodné. Možné vstupy ďáblova advokáta: </a:t>
            </a:r>
          </a:p>
          <a:p>
            <a:endParaRPr lang="pl-PL" dirty="0" smtClean="0"/>
          </a:p>
          <a:p>
            <a:r>
              <a:rPr lang="pl-PL" dirty="0" smtClean="0"/>
              <a:t>Tenhle </a:t>
            </a:r>
            <a:r>
              <a:rPr lang="pl-PL" dirty="0"/>
              <a:t>návrh už tu byl, co je na něm tak objevného? </a:t>
            </a:r>
          </a:p>
          <a:p>
            <a:r>
              <a:rPr lang="cs-CZ" dirty="0"/>
              <a:t>Tohle je neúnosně drahé řešení. </a:t>
            </a:r>
          </a:p>
          <a:p>
            <a:r>
              <a:rPr lang="cs-CZ" dirty="0"/>
              <a:t>Co by se stalo, kdyby vám předpoklad XY nakonec nevyšel? </a:t>
            </a:r>
          </a:p>
          <a:p>
            <a:endParaRPr lang="cs-CZ" dirty="0"/>
          </a:p>
          <a:p>
            <a:r>
              <a:rPr lang="cs-CZ" dirty="0"/>
              <a:t>Nejde tedy o to, aby člověk v roli ďáblova advokáta ostatní urážel, má napadat nápady, nikoliv lidi. </a:t>
            </a:r>
            <a:endParaRPr lang="cs-CZ" dirty="0" smtClean="0"/>
          </a:p>
          <a:p>
            <a:r>
              <a:rPr lang="cs-CZ" dirty="0" smtClean="0"/>
              <a:t>Vytváří </a:t>
            </a:r>
            <a:r>
              <a:rPr lang="cs-CZ" dirty="0"/>
              <a:t>tak tvořivou protiváhu skupině.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Toto </a:t>
            </a:r>
            <a:r>
              <a:rPr lang="cs-CZ" dirty="0"/>
              <a:t>by měl v úvodu vysvětlit </a:t>
            </a:r>
            <a:r>
              <a:rPr lang="cs-CZ" dirty="0" err="1"/>
              <a:t>facilitátor</a:t>
            </a:r>
            <a:r>
              <a:rPr lang="cs-CZ" dirty="0"/>
              <a:t> celé skupině. </a:t>
            </a: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Použití</a:t>
            </a:r>
          </a:p>
          <a:p>
            <a:pPr lvl="0"/>
            <a:r>
              <a:rPr lang="x-none" sz="2400" dirty="0"/>
              <a:t>Podpora tvořivých idejí a informací</a:t>
            </a:r>
            <a:r>
              <a:rPr lang="cs-CZ" sz="2400" dirty="0"/>
              <a:t>.</a:t>
            </a:r>
          </a:p>
          <a:p>
            <a:pPr lvl="0"/>
            <a:r>
              <a:rPr lang="x-none" sz="2400" dirty="0"/>
              <a:t>Možnost dosažení konsenzu</a:t>
            </a:r>
            <a:r>
              <a:rPr lang="cs-CZ" sz="2400" dirty="0"/>
              <a:t>.</a:t>
            </a:r>
          </a:p>
          <a:p>
            <a:r>
              <a:rPr lang="cs-CZ" sz="2400" dirty="0"/>
              <a:t>Eliminace přiklonění se k názoru někoho </a:t>
            </a:r>
            <a:r>
              <a:rPr lang="cs-CZ" sz="2400" dirty="0" smtClean="0"/>
              <a:t>jiného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Potřeby</a:t>
            </a:r>
          </a:p>
          <a:p>
            <a:r>
              <a:rPr lang="cs-CZ" altLang="cs-CZ" sz="2400" dirty="0" err="1" smtClean="0"/>
              <a:t>Flipchart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flipchartové</a:t>
            </a:r>
            <a:r>
              <a:rPr lang="cs-CZ" altLang="cs-CZ" sz="2400" dirty="0" smtClean="0"/>
              <a:t> papíry, </a:t>
            </a:r>
            <a:r>
              <a:rPr lang="cs-CZ" altLang="cs-CZ" sz="2400" dirty="0" err="1" smtClean="0"/>
              <a:t>facilitátor</a:t>
            </a:r>
            <a:endParaRPr lang="cs-CZ" altLang="cs-CZ" sz="2400" dirty="0" smtClean="0"/>
          </a:p>
          <a:p>
            <a:endParaRPr lang="cs-CZ" altLang="cs-CZ" sz="2400" dirty="0"/>
          </a:p>
          <a:p>
            <a:r>
              <a:rPr lang="cs-CZ" altLang="cs-CZ" sz="2400" dirty="0" smtClean="0"/>
              <a:t>Délka trvání:</a:t>
            </a:r>
          </a:p>
          <a:p>
            <a:r>
              <a:rPr lang="cs-CZ" altLang="cs-CZ" sz="2400" dirty="0" smtClean="0"/>
              <a:t>60 – 120 min., v případě delšího trvání je nezbytná přestávka</a:t>
            </a:r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x-none" sz="2000" dirty="0"/>
              <a:t>Úvodní prezentace: po úvodní prezentaci, která popíše proces, se účastnici rozdělí – nebo lépe jsou rozděleni  - do menších skupin po 6-9</a:t>
            </a:r>
            <a:r>
              <a:rPr lang="x-none" sz="2000" dirty="0" smtClean="0"/>
              <a:t>.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x-none" sz="2000" dirty="0"/>
              <a:t>Vedoucí diskuze a zapisovatel: každá skupina dostane určeného vedoucího diskuze a zapisovatele. Ještě před setkáním si tito lidé připraví minimálně 4 velké papíry a potřebné psací potřeby</a:t>
            </a:r>
            <a:r>
              <a:rPr lang="x-none" sz="2000" dirty="0" smtClean="0"/>
              <a:t>.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x-none" sz="2000" dirty="0"/>
              <a:t>Představení se: vedoucí diskuze se představí a vyzve ostatní členy skupiny k témuž</a:t>
            </a:r>
            <a:r>
              <a:rPr lang="x-none" sz="2000" dirty="0" smtClean="0"/>
              <a:t>.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x-none" sz="2000" dirty="0"/>
              <a:t>Nastolení otázky: vedoucí diskuze </a:t>
            </a:r>
            <a:r>
              <a:rPr lang="cs-CZ" sz="2000" dirty="0" smtClean="0"/>
              <a:t>představí jednotlivá témata k diskuzi.</a:t>
            </a:r>
          </a:p>
          <a:p>
            <a:pPr lvl="0"/>
            <a:endParaRPr lang="cs-CZ" sz="2000" dirty="0"/>
          </a:p>
          <a:p>
            <a:pPr lvl="0"/>
            <a:r>
              <a:rPr lang="x-none" sz="2000" dirty="0"/>
              <a:t>Generovaní nápadu: účastníkům se rozdají papíry a psací potřeby a jsou požádání, aby si zapsali všechny odpovědi na danou otázku, které je napadnou. Tyto poznámky jsou jen pro jejich vlastní potřebu a nebudou rozebírány.</a:t>
            </a:r>
            <a:endParaRPr lang="cs-CZ" sz="2000" dirty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718929" y="1881011"/>
            <a:ext cx="100422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x-none" sz="2000" dirty="0" smtClean="0"/>
              <a:t>Zapsání </a:t>
            </a:r>
            <a:r>
              <a:rPr lang="x-none" sz="2000" dirty="0"/>
              <a:t>nápadů: každý účastník je pak požádán, aby řekl jeden ze svých nápadů. 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x-none" sz="2000" dirty="0" smtClean="0"/>
              <a:t>Zapisovatel </a:t>
            </a:r>
            <a:r>
              <a:rPr lang="x-none" sz="2000" dirty="0"/>
              <a:t>zapíše nápad na velký papír co nejpřesněji. Není dovolena žádná diskuze, ale účastníci mohou navrhovat zapisovateli vhodnější formulace zapisovaných </a:t>
            </a:r>
            <a:r>
              <a:rPr lang="x-none" sz="2000" dirty="0" smtClean="0"/>
              <a:t>nápadů.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x-none" sz="2000" dirty="0" smtClean="0"/>
              <a:t> </a:t>
            </a:r>
            <a:r>
              <a:rPr lang="x-none" sz="2000" dirty="0"/>
              <a:t>Vedoucí diskuze dává slovo dokola každému, vždy po jednom nápadu až do chvíle, kdy už skupina žádné nápady nemá. Komu už nápady došly, říká dále, ale není v dalším kole automaticky vynechán. Když všichni oznámí dále, proces končí. Účastníci nejsou vázání na nápady, které si předtím napsali na papír, mohou přijít i s dalšími. Nakonec se udělá abecední označení vygenerovaných nápadů A - Z</a:t>
            </a:r>
            <a:r>
              <a:rPr lang="x-none" sz="2000" dirty="0" smtClean="0"/>
              <a:t>.</a:t>
            </a:r>
            <a:endParaRPr lang="cs-CZ" sz="2000" dirty="0" smtClean="0"/>
          </a:p>
          <a:p>
            <a:pPr lvl="0"/>
            <a:endParaRPr lang="cs-CZ" sz="2000" dirty="0"/>
          </a:p>
          <a:p>
            <a:endParaRPr lang="cs-CZ" altLang="cs-CZ" sz="2800" dirty="0" smtClean="0"/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718929" y="1881011"/>
            <a:ext cx="100422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2000" dirty="0"/>
          </a:p>
          <a:p>
            <a:pPr lvl="0"/>
            <a:r>
              <a:rPr lang="x-none" sz="2000" dirty="0"/>
              <a:t>Diskuze: každá odpověď je pak diskutována. </a:t>
            </a:r>
            <a:endParaRPr lang="cs-CZ" sz="2000" dirty="0" smtClean="0"/>
          </a:p>
          <a:p>
            <a:pPr lvl="0"/>
            <a:r>
              <a:rPr lang="x-none" sz="2000" dirty="0" smtClean="0"/>
              <a:t>Začíná </a:t>
            </a:r>
            <a:r>
              <a:rPr lang="x-none" sz="2000" dirty="0"/>
              <a:t>se nahoře seznamu. </a:t>
            </a:r>
            <a:endParaRPr lang="cs-CZ" sz="2000" dirty="0" smtClean="0"/>
          </a:p>
          <a:p>
            <a:pPr lvl="0"/>
            <a:r>
              <a:rPr lang="x-none" sz="2000" dirty="0" smtClean="0"/>
              <a:t>Diskuze </a:t>
            </a:r>
            <a:r>
              <a:rPr lang="x-none" sz="2000" dirty="0"/>
              <a:t>by se měla zaměřit na důkladné pochopení nápadu, určení jeho důležitosti a jeho slabých stránek. </a:t>
            </a:r>
            <a:endParaRPr lang="cs-CZ" sz="2000" dirty="0" smtClean="0"/>
          </a:p>
          <a:p>
            <a:pPr lvl="0"/>
            <a:r>
              <a:rPr lang="x-none" sz="2000" dirty="0" smtClean="0"/>
              <a:t>I </a:t>
            </a:r>
            <a:r>
              <a:rPr lang="x-none" sz="2000" dirty="0"/>
              <a:t>když mohou lidé kritizovat, je důležité, aby jen stručně vyjádřili svůj názor a nepouštěli se do dlouhých hádek.  Diskuze zabere kolem 40 minut.</a:t>
            </a:r>
            <a:endParaRPr lang="cs-CZ" sz="2000" dirty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Divergentní metody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69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/>
              <a:t>Použití</a:t>
            </a:r>
          </a:p>
          <a:p>
            <a:r>
              <a:rPr lang="cs-CZ" altLang="cs-CZ" sz="2400" dirty="0"/>
              <a:t>Formulace problému – hledání dalších variant formulací. Účastníci vedeni tak, aby se vyjadřovali k problému z různých úhlů, časových a prostorových hledisek, na jiné úrovni všeobecnosti apod. cílem je analýza, strukturalizace a reformulace problému</a:t>
            </a:r>
            <a:r>
              <a:rPr lang="cs-CZ" altLang="cs-CZ" sz="2400" dirty="0" smtClean="0"/>
              <a:t>.</a:t>
            </a:r>
          </a:p>
          <a:p>
            <a:endParaRPr lang="cs-CZ" altLang="cs-CZ" sz="2400" dirty="0"/>
          </a:p>
          <a:p>
            <a:r>
              <a:rPr lang="cs-CZ" altLang="cs-CZ" sz="2400" dirty="0"/>
              <a:t>Při sběru údajů, názorů, námětů, možných směrů uvažování.</a:t>
            </a:r>
          </a:p>
          <a:p>
            <a:r>
              <a:rPr lang="cs-CZ" altLang="cs-CZ" sz="2400" dirty="0"/>
              <a:t>Při tvorbě variant řešení.</a:t>
            </a:r>
          </a:p>
          <a:p>
            <a:r>
              <a:rPr lang="cs-CZ" altLang="cs-CZ" sz="2400" dirty="0"/>
              <a:t>Při implementaci rozhodnutí – hledání možných bariér,  které by mohly ovlivnit realizaci rozhodnutí.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x-none" dirty="0" smtClean="0"/>
              <a:t>Výběr nejpreferovanějších nápadů: každý účastník pak označí nápady, které považuje za nejlepší. Měl by být předem dán návod – např. vyberte nejlepších pět řešení. Vybraná řešení se zapisují na indexové karty, na každou kartu jedna.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x-none" dirty="0" smtClean="0"/>
              <a:t>Určení pořadí vybraných nápadů – účastníci potom seřadí své indexové karty podle osobních a indexových preferencí.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x-none" dirty="0" smtClean="0"/>
              <a:t>Určení skóre: vyvěsí se velký kus papíru, na kterém je uveden abecední seznam myšlenek – nápadů A -Z. </a:t>
            </a:r>
            <a:endParaRPr lang="cs-CZ" dirty="0" smtClean="0"/>
          </a:p>
          <a:p>
            <a:pPr lvl="0"/>
            <a:endParaRPr lang="cs-CZ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nominálních skupin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dirty="0"/>
          </a:p>
          <a:p>
            <a:pPr lvl="0"/>
            <a:r>
              <a:rPr lang="x-none" dirty="0" smtClean="0"/>
              <a:t>Účastníci </a:t>
            </a:r>
            <a:r>
              <a:rPr lang="x-none" dirty="0"/>
              <a:t>pak oznamují body, které přidělili jednotlivým nápadům a body jsou připsány na seznam. Podle přiděleného počtu bodů se určí pořadí</a:t>
            </a:r>
            <a:r>
              <a:rPr lang="x-none" dirty="0" smtClean="0"/>
              <a:t>.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x-none" dirty="0"/>
              <a:t>Diskuze o výsledcích: účastníci si možná budou přát diskutovat výsledky. Délka této diskuze se musí přizpůsobit zbylému času.</a:t>
            </a:r>
            <a:endParaRPr lang="cs-CZ" dirty="0"/>
          </a:p>
          <a:p>
            <a:pPr lvl="0"/>
            <a:r>
              <a:rPr lang="x-none" dirty="0"/>
              <a:t>Připomínka o následné analýze – účastníkům by mělo být na závěr připomenuto, že organizátoři provedou důkladnou analýzu všech navržených řešení.</a:t>
            </a:r>
            <a:endParaRPr lang="cs-CZ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dirty="0" smtClean="0"/>
              <a:t>Je nezbytné provést </a:t>
            </a:r>
            <a:r>
              <a:rPr lang="cs-CZ" dirty="0" err="1" smtClean="0"/>
              <a:t>prioritizaci</a:t>
            </a:r>
            <a:r>
              <a:rPr lang="cs-CZ" dirty="0" smtClean="0"/>
              <a:t> </a:t>
            </a:r>
            <a:r>
              <a:rPr lang="cs-CZ" dirty="0"/>
              <a:t>shromážděných investičních záměrů předtím, než budou</a:t>
            </a:r>
          </a:p>
          <a:p>
            <a:r>
              <a:rPr lang="cs-CZ" dirty="0"/>
              <a:t>zařazeny do SR MAP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Stanovení </a:t>
            </a:r>
            <a:r>
              <a:rPr lang="cs-CZ" dirty="0"/>
              <a:t>priorit pro investiční záměry v území není prakticky </a:t>
            </a:r>
            <a:r>
              <a:rPr lang="cs-CZ" dirty="0" smtClean="0"/>
              <a:t>možné, aniž </a:t>
            </a:r>
            <a:r>
              <a:rPr lang="cs-CZ" dirty="0"/>
              <a:t>by skupina znovu neprodiskutovala všechny předchozí kroky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/>
              <a:t>Prioritizací</a:t>
            </a:r>
            <a:r>
              <a:rPr lang="cs-CZ" dirty="0"/>
              <a:t> investičních záměrů se může v rámci MAP cíleně zabývat Pracovní skupina pro financování, </a:t>
            </a:r>
            <a:r>
              <a:rPr lang="cs-CZ" dirty="0" smtClean="0"/>
              <a:t>která připravuje </a:t>
            </a:r>
            <a:r>
              <a:rPr lang="cs-CZ" dirty="0"/>
              <a:t>podklady pro rozhodnutí Řídicího výboru</a:t>
            </a:r>
            <a:r>
              <a:rPr lang="cs-CZ" dirty="0" smtClean="0"/>
              <a:t>.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Nicméně je vhodné, aby i ostatní partneři byli minimálně seznámeni s výstupy. </a:t>
            </a:r>
          </a:p>
          <a:p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dirty="0" smtClean="0"/>
          </a:p>
          <a:p>
            <a:r>
              <a:rPr lang="cs-CZ" sz="2400" dirty="0"/>
              <a:t>Základní pravidla při stanovení priorit o investicích na podporu infrastruktury:</a:t>
            </a:r>
          </a:p>
          <a:p>
            <a:r>
              <a:rPr lang="cs-CZ" sz="2400" dirty="0"/>
              <a:t>1. Navazujeme na Priority rozvoje vzdělávání ve SR MAP (Dohodu o prioritách).</a:t>
            </a:r>
          </a:p>
          <a:p>
            <a:r>
              <a:rPr lang="cs-CZ" sz="2400" dirty="0"/>
              <a:t>2. Při </a:t>
            </a:r>
            <a:r>
              <a:rPr lang="cs-CZ" sz="2400" dirty="0" err="1"/>
              <a:t>prioritizaci</a:t>
            </a:r>
            <a:r>
              <a:rPr lang="cs-CZ" sz="2400" dirty="0"/>
              <a:t> investičních záměrů vycházíme ze stanovených cílů v jednotlivých prioritách SR MAP.</a:t>
            </a:r>
          </a:p>
          <a:p>
            <a:r>
              <a:rPr lang="cs-CZ" sz="2400" dirty="0"/>
              <a:t>3. Investiční záměry musí vždy být přiřazeny k cílům, jichž má být v MAP dosaženo.</a:t>
            </a:r>
          </a:p>
          <a:p>
            <a:r>
              <a:rPr lang="cs-CZ" sz="2400" dirty="0"/>
              <a:t>4. Investiční záměry musí podporovat realizaci neinvestičních záměrů – aktivity škol, aktivity </a:t>
            </a:r>
            <a:r>
              <a:rPr lang="cs-CZ" sz="2400" dirty="0" smtClean="0"/>
              <a:t>spolupráce, které </a:t>
            </a:r>
            <a:r>
              <a:rPr lang="cs-CZ" sz="2400" dirty="0"/>
              <a:t>jsou zařazeny do SR MAP u jednotlivých cílů.</a:t>
            </a:r>
            <a:endParaRPr lang="cs-CZ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dirty="0" smtClean="0"/>
          </a:p>
          <a:p>
            <a:r>
              <a:rPr lang="cs-CZ" sz="2400" dirty="0" smtClean="0"/>
              <a:t>Vždy je důležité, zda pro daný MAP je podstatné, zda bude upřednostňovat investice, které jsou důležité strategicky, nebo ty, které jsou naléhavé. </a:t>
            </a:r>
          </a:p>
          <a:p>
            <a:endParaRPr lang="cs-CZ" sz="2400" dirty="0"/>
          </a:p>
          <a:p>
            <a:r>
              <a:rPr lang="cs-CZ" sz="2400" dirty="0" smtClean="0"/>
              <a:t>Rovněž je nezbytné zvážit území, ve kterém se MAP realizuje, o kapacitě využití, dostupnosti, případně možnostech sdílení. </a:t>
            </a:r>
          </a:p>
          <a:p>
            <a:endParaRPr lang="cs-CZ" sz="2400" dirty="0"/>
          </a:p>
          <a:p>
            <a:r>
              <a:rPr lang="cs-CZ" sz="2400" dirty="0" smtClean="0"/>
              <a:t> </a:t>
            </a:r>
            <a:endParaRPr lang="cs-CZ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Ve </a:t>
            </a:r>
            <a:r>
              <a:rPr lang="cs-CZ" sz="2000" dirty="0"/>
              <a:t>zveřejněných SR MAP je u jednotlivých cílů velmi často uvedeno více investičních záměrů jednoho</a:t>
            </a:r>
          </a:p>
          <a:p>
            <a:r>
              <a:rPr lang="cs-CZ" sz="2000" dirty="0"/>
              <a:t>subjektu.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Pracovní </a:t>
            </a:r>
            <a:r>
              <a:rPr lang="cs-CZ" sz="2000" dirty="0"/>
              <a:t>skupina pro financování vyzve školy a další instituce zahrnuté do SR MAP, aby pro další</a:t>
            </a:r>
          </a:p>
          <a:p>
            <a:r>
              <a:rPr lang="cs-CZ" sz="2000" dirty="0"/>
              <a:t>práci na prioritách vyznačili pouze jednu akci (projektový záměr) v jednotlivých cílech, a to výběrem</a:t>
            </a:r>
          </a:p>
          <a:p>
            <a:r>
              <a:rPr lang="cs-CZ" sz="2000" dirty="0"/>
              <a:t>z aktuálního Strategického rámce MAP.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Školy </a:t>
            </a:r>
            <a:r>
              <a:rPr lang="cs-CZ" sz="2000" dirty="0"/>
              <a:t>a další subjekty by měly v takovém případě vybrat </a:t>
            </a:r>
            <a:r>
              <a:rPr lang="cs-CZ" sz="2000" dirty="0" smtClean="0"/>
              <a:t>investiční záměr</a:t>
            </a:r>
            <a:r>
              <a:rPr lang="cs-CZ" sz="2000" dirty="0"/>
              <a:t>, který má z jejich hlediska prioritu (např. podle naléhavosti, potřebnosti, záměr, který podporuje </a:t>
            </a:r>
            <a:r>
              <a:rPr lang="cs-CZ" sz="2000" dirty="0" smtClean="0"/>
              <a:t>realizaci neinvestičních </a:t>
            </a:r>
            <a:r>
              <a:rPr lang="cs-CZ" sz="2000" dirty="0"/>
              <a:t>aktivit apod.).</a:t>
            </a:r>
            <a:endParaRPr lang="cs-CZ" sz="2800" dirty="0"/>
          </a:p>
          <a:p>
            <a:r>
              <a:rPr lang="cs-CZ" sz="2800" dirty="0" smtClean="0"/>
              <a:t> </a:t>
            </a:r>
            <a:endParaRPr lang="cs-CZ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600" dirty="0" smtClean="0"/>
          </a:p>
          <a:p>
            <a:r>
              <a:rPr lang="cs-CZ" sz="2000" dirty="0" smtClean="0"/>
              <a:t>Toto uspořádání zajistí, že navrhované akce (projektové záměry) budou vždy v souladu s cíli MAP.</a:t>
            </a:r>
          </a:p>
          <a:p>
            <a:endParaRPr lang="cs-CZ" sz="2000" dirty="0" smtClean="0"/>
          </a:p>
          <a:p>
            <a:r>
              <a:rPr lang="cs-CZ" sz="2000" dirty="0" smtClean="0"/>
              <a:t>Pracovní skupina pro financování vytvoří nový přehled takto vybraných priorit na úrovni institucí a rozdělí je do skupin podle Cílů MAP, se kterými jsou v souladu (to je nyní uvedeno v SR MAP na řádku u každé navrhované akce – projektového záměru).</a:t>
            </a:r>
          </a:p>
          <a:p>
            <a:endParaRPr lang="cs-CZ" sz="2000" dirty="0" smtClean="0"/>
          </a:p>
          <a:p>
            <a:r>
              <a:rPr lang="cs-CZ" sz="2000" dirty="0" smtClean="0"/>
              <a:t>Pracovní skupina pro financování přidělí 5 bodů v kritériu „Soulad tématy/oblastmi“ každé akci (projektovému záměru), který je v souladu s prioritními oblastmi/tématy.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886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Toto </a:t>
            </a:r>
            <a:r>
              <a:rPr lang="cs-CZ" dirty="0"/>
              <a:t>kritérium zajistí, že se upřednostní projektové záměry, které podporují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společné (inkluzivní) vzdělávání (priorita OP VVV);</a:t>
            </a:r>
          </a:p>
          <a:p>
            <a:r>
              <a:rPr lang="cs-CZ" dirty="0"/>
              <a:t>rozvoj kvality předškolního vzdělávání (priorita OP VVV);</a:t>
            </a:r>
          </a:p>
          <a:p>
            <a:r>
              <a:rPr lang="nn-NO" dirty="0"/>
              <a:t>čtenářskou gramotnost (priorita OP VVV);</a:t>
            </a:r>
          </a:p>
          <a:p>
            <a:r>
              <a:rPr lang="cs-CZ" dirty="0"/>
              <a:t>cizí jazyky (priorita IROP);</a:t>
            </a:r>
          </a:p>
          <a:p>
            <a:r>
              <a:rPr lang="cs-CZ" dirty="0"/>
              <a:t>přírodní vědy (priorita IROP);</a:t>
            </a:r>
          </a:p>
          <a:p>
            <a:r>
              <a:rPr lang="en-US" dirty="0" err="1"/>
              <a:t>technické</a:t>
            </a:r>
            <a:r>
              <a:rPr lang="en-US" dirty="0"/>
              <a:t> a </a:t>
            </a:r>
            <a:r>
              <a:rPr lang="en-US" dirty="0" err="1"/>
              <a:t>řemeslné</a:t>
            </a:r>
            <a:r>
              <a:rPr lang="en-US" dirty="0"/>
              <a:t> </a:t>
            </a:r>
            <a:r>
              <a:rPr lang="en-US" dirty="0" err="1"/>
              <a:t>obory</a:t>
            </a:r>
            <a:r>
              <a:rPr lang="en-US" dirty="0"/>
              <a:t> (</a:t>
            </a:r>
            <a:r>
              <a:rPr lang="en-US" dirty="0" err="1"/>
              <a:t>priorita</a:t>
            </a:r>
            <a:r>
              <a:rPr lang="en-US" dirty="0"/>
              <a:t> IROP);</a:t>
            </a:r>
          </a:p>
          <a:p>
            <a:r>
              <a:rPr lang="cs-CZ" dirty="0"/>
              <a:t>práci s digitálními technologiemi (jen ve vazbě na některou z předchozích oblastí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skupina pro financování ve spolupráci s ostatními pracovními skupinami využije pro stanovení</a:t>
            </a:r>
          </a:p>
          <a:p>
            <a:r>
              <a:rPr lang="cs-CZ" dirty="0"/>
              <a:t>priorit mezi navržených akcemi (projekty) v jednom cíli např. metodu vícekriteriálního rozhodování.</a:t>
            </a:r>
            <a:r>
              <a:rPr lang="cs-CZ" sz="2400" dirty="0" smtClean="0"/>
              <a:t> </a:t>
            </a:r>
            <a:endParaRPr lang="cs-CZ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Priority jsou vybírány s ohledem na charakteristiku území</a:t>
            </a:r>
          </a:p>
          <a:p>
            <a:r>
              <a:rPr lang="cs-CZ" sz="2400" dirty="0"/>
              <a:t>Doporučujeme, aby výběr prioritních projektů proběhl v každém Cíli MAP zvlášť pro specifické lokality, </a:t>
            </a:r>
            <a:r>
              <a:rPr lang="cs-CZ" sz="2400" dirty="0" smtClean="0"/>
              <a:t>oblasti, nebo </a:t>
            </a:r>
            <a:r>
              <a:rPr lang="cs-CZ" sz="2400" dirty="0"/>
              <a:t>klastry v rámci území MAP.</a:t>
            </a:r>
          </a:p>
          <a:p>
            <a:r>
              <a:rPr lang="cs-CZ" sz="2400" dirty="0"/>
              <a:t>To se týká zejména území MAP, kde jsou velké rozdíly mezi lokalitami, např.:</a:t>
            </a:r>
          </a:p>
          <a:p>
            <a:r>
              <a:rPr lang="cs-CZ" sz="2400" dirty="0"/>
              <a:t>město/venkovské </a:t>
            </a:r>
            <a:r>
              <a:rPr lang="cs-CZ" sz="2400" dirty="0" err="1"/>
              <a:t>suburbánní</a:t>
            </a:r>
            <a:r>
              <a:rPr lang="cs-CZ" sz="2400" dirty="0"/>
              <a:t> oblasti;</a:t>
            </a:r>
          </a:p>
          <a:p>
            <a:r>
              <a:rPr lang="cs-CZ" sz="2400" dirty="0"/>
              <a:t>obec/sociálně vyloučená lokalita;</a:t>
            </a:r>
          </a:p>
          <a:p>
            <a:r>
              <a:rPr lang="cs-CZ" sz="2400" dirty="0"/>
              <a:t>velké město s vytvořenými klastry škol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MAP tedy bude označovat prioritní projekty v každé z takto definovaných oblastí</a:t>
            </a:r>
            <a:endParaRPr lang="cs-CZ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investičních návrhů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24" y="1397739"/>
            <a:ext cx="6472360" cy="445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Divergentní metody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58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Brainstorming</a:t>
            </a:r>
          </a:p>
          <a:p>
            <a:r>
              <a:rPr lang="cs-CZ" altLang="cs-CZ" sz="2400" dirty="0" err="1" smtClean="0"/>
              <a:t>Brainwriting</a:t>
            </a:r>
            <a:endParaRPr lang="cs-CZ" altLang="cs-CZ" sz="2400" dirty="0" smtClean="0"/>
          </a:p>
          <a:p>
            <a:r>
              <a:rPr lang="cs-CZ" altLang="cs-CZ" sz="2400" dirty="0" smtClean="0"/>
              <a:t>Metoda 6.3.5.</a:t>
            </a:r>
          </a:p>
          <a:p>
            <a:r>
              <a:rPr lang="cs-CZ" altLang="cs-CZ" sz="2400" dirty="0" err="1" smtClean="0"/>
              <a:t>Afinitivní</a:t>
            </a:r>
            <a:r>
              <a:rPr lang="cs-CZ" altLang="cs-CZ" sz="2400" dirty="0" smtClean="0"/>
              <a:t> metoda</a:t>
            </a:r>
          </a:p>
          <a:p>
            <a:r>
              <a:rPr lang="cs-CZ" altLang="cs-CZ" sz="2400" dirty="0" smtClean="0"/>
              <a:t>Delto</a:t>
            </a:r>
          </a:p>
          <a:p>
            <a:r>
              <a:rPr lang="cs-CZ" altLang="cs-CZ" sz="2400" dirty="0" smtClean="0"/>
              <a:t>Diskuzní kolečko</a:t>
            </a:r>
          </a:p>
          <a:p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14" y="10698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….a do cíle…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71" y="1252948"/>
            <a:ext cx="8208681" cy="486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Konvergentní metody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015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r>
              <a:rPr lang="cs-CZ" altLang="cs-CZ" sz="2400" dirty="0" smtClean="0"/>
              <a:t>V</a:t>
            </a:r>
            <a:r>
              <a:rPr lang="cs-CZ" altLang="cs-CZ" sz="2400" dirty="0"/>
              <a:t> tomto případě je nutná účast těch, kdož jsou zodpovědní, mají informace a budou nositeli realizace řešení.</a:t>
            </a:r>
          </a:p>
          <a:p>
            <a:r>
              <a:rPr lang="cs-CZ" altLang="cs-CZ" sz="2400" dirty="0"/>
              <a:t>Snížení počtu nápadů</a:t>
            </a:r>
          </a:p>
          <a:p>
            <a:r>
              <a:rPr lang="cs-CZ" altLang="cs-CZ" sz="2400" dirty="0"/>
              <a:t>Konstrukce návrhů a námětů do konkrétních témat </a:t>
            </a:r>
            <a:endParaRPr lang="cs-CZ" altLang="cs-CZ" sz="2400" dirty="0" smtClean="0"/>
          </a:p>
          <a:p>
            <a:endParaRPr lang="cs-CZ" altLang="cs-CZ" sz="2400" dirty="0"/>
          </a:p>
          <a:p>
            <a:r>
              <a:rPr lang="cs-CZ" altLang="cs-CZ" sz="2400" dirty="0" smtClean="0"/>
              <a:t>PRIORITIZACE</a:t>
            </a:r>
            <a:endParaRPr lang="cs-CZ" altLang="cs-CZ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Konvergentní metody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dirty="0" smtClean="0"/>
          </a:p>
          <a:p>
            <a:r>
              <a:rPr lang="cs-CZ" altLang="cs-CZ" sz="2400" dirty="0" smtClean="0"/>
              <a:t>V NÁSLEDUJÍCÍM TEXTU SE BUDEME VĚNOVAT JIŽ JEN KONVERGENTNÍM METODÁM</a:t>
            </a:r>
          </a:p>
          <a:p>
            <a:endParaRPr lang="cs-CZ" altLang="cs-CZ" sz="2400" dirty="0"/>
          </a:p>
          <a:p>
            <a:r>
              <a:rPr lang="cs-CZ" altLang="cs-CZ" sz="2400" dirty="0" err="1" smtClean="0"/>
              <a:t>Vícekriterální</a:t>
            </a:r>
            <a:r>
              <a:rPr lang="cs-CZ" altLang="cs-CZ" sz="2400" dirty="0" smtClean="0"/>
              <a:t> hodnocení variant</a:t>
            </a:r>
          </a:p>
          <a:p>
            <a:r>
              <a:rPr lang="cs-CZ" altLang="cs-CZ" sz="2400" dirty="0" smtClean="0"/>
              <a:t>Bodové hodnocení</a:t>
            </a:r>
          </a:p>
          <a:p>
            <a:r>
              <a:rPr lang="cs-CZ" altLang="cs-CZ" sz="2400" dirty="0" smtClean="0"/>
              <a:t>Párové porovnávání</a:t>
            </a:r>
          </a:p>
          <a:p>
            <a:r>
              <a:rPr lang="cs-CZ" altLang="cs-CZ" sz="2400" dirty="0" smtClean="0"/>
              <a:t>Ďáblův advokát</a:t>
            </a:r>
          </a:p>
          <a:p>
            <a:r>
              <a:rPr lang="cs-CZ" altLang="cs-CZ" sz="2400" dirty="0" smtClean="0"/>
              <a:t>Proces nominálních skupin</a:t>
            </a:r>
          </a:p>
          <a:p>
            <a:endParaRPr lang="cs-CZ" altLang="cs-CZ" sz="2000" dirty="0" smtClean="0"/>
          </a:p>
          <a:p>
            <a:endParaRPr lang="cs-CZ" altLang="cs-CZ" sz="20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Konvergentní metody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dirty="0" smtClean="0"/>
          </a:p>
          <a:p>
            <a:endParaRPr lang="cs-CZ" altLang="cs-CZ" sz="2000" dirty="0" smtClean="0"/>
          </a:p>
          <a:p>
            <a:endParaRPr lang="cs-CZ" altLang="cs-CZ" sz="20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68" y="2498602"/>
            <a:ext cx="3562350" cy="2667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63" y="1328552"/>
            <a:ext cx="3600450" cy="2667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3" y="3911991"/>
            <a:ext cx="2428875" cy="2667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758" y="1793351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Vícekriteriální hodnocení variant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Použití:</a:t>
            </a:r>
          </a:p>
          <a:p>
            <a:r>
              <a:rPr lang="cs-CZ" altLang="cs-CZ" sz="2400" dirty="0" smtClean="0"/>
              <a:t>Objektivní </a:t>
            </a:r>
            <a:r>
              <a:rPr lang="cs-CZ" altLang="cs-CZ" sz="2400" dirty="0"/>
              <a:t>přístup k hodnocení všech </a:t>
            </a:r>
            <a:r>
              <a:rPr lang="cs-CZ" altLang="cs-CZ" sz="2400" dirty="0" smtClean="0"/>
              <a:t>námětů.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Potřeby:</a:t>
            </a:r>
          </a:p>
          <a:p>
            <a:r>
              <a:rPr lang="cs-CZ" altLang="cs-CZ" sz="2400" dirty="0" err="1" smtClean="0"/>
              <a:t>Flipchart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flipchartové</a:t>
            </a:r>
            <a:r>
              <a:rPr lang="cs-CZ" altLang="cs-CZ" sz="2400" dirty="0" smtClean="0"/>
              <a:t> papíry</a:t>
            </a:r>
          </a:p>
          <a:p>
            <a:r>
              <a:rPr lang="cs-CZ" altLang="cs-CZ" sz="2400" dirty="0" err="1" smtClean="0"/>
              <a:t>Facilitátor</a:t>
            </a:r>
            <a:endParaRPr lang="cs-CZ" altLang="cs-CZ" sz="2400" dirty="0" smtClean="0"/>
          </a:p>
          <a:p>
            <a:endParaRPr lang="cs-CZ" altLang="cs-CZ" sz="2400" dirty="0"/>
          </a:p>
          <a:p>
            <a:r>
              <a:rPr lang="cs-CZ" altLang="cs-CZ" sz="2400" dirty="0" smtClean="0"/>
              <a:t>Délka trvání:</a:t>
            </a:r>
          </a:p>
          <a:p>
            <a:r>
              <a:rPr lang="cs-CZ" altLang="cs-CZ" sz="2400" dirty="0" smtClean="0"/>
              <a:t>90 min. 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548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Kriteriální hodnocení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sz="2400" dirty="0"/>
          </a:p>
          <a:p>
            <a:r>
              <a:rPr lang="cs-CZ" altLang="cs-CZ" sz="2400" dirty="0" smtClean="0"/>
              <a:t>Všechny </a:t>
            </a:r>
            <a:r>
              <a:rPr lang="cs-CZ" altLang="cs-CZ" sz="2400" dirty="0"/>
              <a:t>náměty se podrobí zkoušce, jakým kritériím vyhovují úplně, kterým méně a kterým vůbec. </a:t>
            </a:r>
            <a:endParaRPr lang="cs-CZ" altLang="cs-CZ" sz="2400" dirty="0" smtClean="0"/>
          </a:p>
          <a:p>
            <a:r>
              <a:rPr lang="cs-CZ" altLang="cs-CZ" sz="2400" dirty="0" smtClean="0"/>
              <a:t>Nakreslíme </a:t>
            </a:r>
            <a:r>
              <a:rPr lang="cs-CZ" altLang="cs-CZ" sz="2400" dirty="0"/>
              <a:t>tabulku – náměty pro posouzení. </a:t>
            </a:r>
            <a:endParaRPr lang="cs-CZ" altLang="cs-CZ" sz="2400" dirty="0" smtClean="0"/>
          </a:p>
          <a:p>
            <a:r>
              <a:rPr lang="cs-CZ" altLang="cs-CZ" sz="2400" dirty="0" smtClean="0"/>
              <a:t>Výsledkem </a:t>
            </a:r>
            <a:r>
              <a:rPr lang="cs-CZ" altLang="cs-CZ" sz="2400" dirty="0"/>
              <a:t>je pořadí jednotlivých námětů podle toho, jak vyhovují stanoveným kritériím. </a:t>
            </a:r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2598</TotalTime>
  <Words>2081</Words>
  <Application>Microsoft Office PowerPoint</Application>
  <PresentationFormat>Širokoúhlá obrazovka</PresentationFormat>
  <Paragraphs>432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Obsah webináře</vt:lpstr>
      <vt:lpstr>Divergentní metody</vt:lpstr>
      <vt:lpstr>Divergentní metody</vt:lpstr>
      <vt:lpstr>Konvergentní metody</vt:lpstr>
      <vt:lpstr>Konvergentní metody</vt:lpstr>
      <vt:lpstr>Konvergentní metody</vt:lpstr>
      <vt:lpstr>Kriteriální hodnocení</vt:lpstr>
      <vt:lpstr>Kriteriální hodnocení</vt:lpstr>
      <vt:lpstr>Kriteriální hodnocení</vt:lpstr>
      <vt:lpstr>Kriteriální hodnocení</vt:lpstr>
      <vt:lpstr>Kriteriální hodnocení - příklad</vt:lpstr>
      <vt:lpstr>Kriteriální hodnocení</vt:lpstr>
      <vt:lpstr>Kriteriální hodnocení</vt:lpstr>
      <vt:lpstr>Kriteriální hodnocení</vt:lpstr>
      <vt:lpstr>Bodové hodnocení </vt:lpstr>
      <vt:lpstr>Bodové hodnocení </vt:lpstr>
      <vt:lpstr>Bodové hodnocení </vt:lpstr>
      <vt:lpstr>Bodové hodnocení </vt:lpstr>
      <vt:lpstr>Párové porovnávání</vt:lpstr>
      <vt:lpstr>Párové porovnávání</vt:lpstr>
      <vt:lpstr>Párové porovnávání</vt:lpstr>
      <vt:lpstr>Ďáblův advokát</vt:lpstr>
      <vt:lpstr>Ďáblův advokát (objektivní oponent)</vt:lpstr>
      <vt:lpstr>Ďáblův advokát</vt:lpstr>
      <vt:lpstr>Proces nominálních skupin</vt:lpstr>
      <vt:lpstr>Proces nominálních skupin</vt:lpstr>
      <vt:lpstr>Proces nominálních skupin</vt:lpstr>
      <vt:lpstr>Proces nominálních skupin</vt:lpstr>
      <vt:lpstr>Proces nominálních skupin</vt:lpstr>
      <vt:lpstr>Proces nominálních skupin</vt:lpstr>
      <vt:lpstr>Prioritizace investičních návrhů</vt:lpstr>
      <vt:lpstr>Prioritizace investičních návrhů</vt:lpstr>
      <vt:lpstr>Prioritizace investičních návrhů</vt:lpstr>
      <vt:lpstr>Prioritizace investičních návrhů</vt:lpstr>
      <vt:lpstr>Prioritizace investičních návrhů</vt:lpstr>
      <vt:lpstr>Prioritizace investičních návrhů</vt:lpstr>
      <vt:lpstr>Prioritizace investičních návrhů</vt:lpstr>
      <vt:lpstr>Prioritizace investičních návrhů</vt:lpstr>
      <vt:lpstr>….a do cíle…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Dana Diváková</cp:lastModifiedBy>
  <cp:revision>139</cp:revision>
  <dcterms:created xsi:type="dcterms:W3CDTF">2016-08-03T13:16:34Z</dcterms:created>
  <dcterms:modified xsi:type="dcterms:W3CDTF">2018-01-20T14:36:21Z</dcterms:modified>
</cp:coreProperties>
</file>