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60" r:id="rId1"/>
  </p:sldMasterIdLst>
  <p:notesMasterIdLst>
    <p:notesMasterId r:id="rId169"/>
  </p:notesMasterIdLst>
  <p:sldIdLst>
    <p:sldId id="263" r:id="rId2"/>
    <p:sldId id="603" r:id="rId3"/>
    <p:sldId id="265" r:id="rId4"/>
    <p:sldId id="604" r:id="rId5"/>
    <p:sldId id="605" r:id="rId6"/>
    <p:sldId id="606" r:id="rId7"/>
    <p:sldId id="607" r:id="rId8"/>
    <p:sldId id="608" r:id="rId9"/>
    <p:sldId id="609" r:id="rId10"/>
    <p:sldId id="610" r:id="rId11"/>
    <p:sldId id="611" r:id="rId12"/>
    <p:sldId id="613" r:id="rId13"/>
    <p:sldId id="614" r:id="rId14"/>
    <p:sldId id="615" r:id="rId15"/>
    <p:sldId id="616" r:id="rId16"/>
    <p:sldId id="617" r:id="rId17"/>
    <p:sldId id="618" r:id="rId18"/>
    <p:sldId id="619" r:id="rId19"/>
    <p:sldId id="620" r:id="rId20"/>
    <p:sldId id="622" r:id="rId21"/>
    <p:sldId id="623" r:id="rId22"/>
    <p:sldId id="624" r:id="rId23"/>
    <p:sldId id="625" r:id="rId24"/>
    <p:sldId id="626" r:id="rId25"/>
    <p:sldId id="627" r:id="rId26"/>
    <p:sldId id="629" r:id="rId27"/>
    <p:sldId id="628" r:id="rId28"/>
    <p:sldId id="630" r:id="rId29"/>
    <p:sldId id="632" r:id="rId30"/>
    <p:sldId id="633" r:id="rId31"/>
    <p:sldId id="634" r:id="rId32"/>
    <p:sldId id="635" r:id="rId33"/>
    <p:sldId id="636" r:id="rId34"/>
    <p:sldId id="637" r:id="rId35"/>
    <p:sldId id="639" r:id="rId36"/>
    <p:sldId id="640" r:id="rId37"/>
    <p:sldId id="641" r:id="rId38"/>
    <p:sldId id="642" r:id="rId39"/>
    <p:sldId id="643" r:id="rId40"/>
    <p:sldId id="644" r:id="rId41"/>
    <p:sldId id="645" r:id="rId42"/>
    <p:sldId id="650" r:id="rId43"/>
    <p:sldId id="651" r:id="rId44"/>
    <p:sldId id="652" r:id="rId45"/>
    <p:sldId id="646" r:id="rId46"/>
    <p:sldId id="648" r:id="rId47"/>
    <p:sldId id="649" r:id="rId48"/>
    <p:sldId id="653" r:id="rId49"/>
    <p:sldId id="654" r:id="rId50"/>
    <p:sldId id="655" r:id="rId51"/>
    <p:sldId id="656" r:id="rId52"/>
    <p:sldId id="657" r:id="rId53"/>
    <p:sldId id="658" r:id="rId54"/>
    <p:sldId id="659" r:id="rId55"/>
    <p:sldId id="660" r:id="rId56"/>
    <p:sldId id="661" r:id="rId57"/>
    <p:sldId id="664" r:id="rId58"/>
    <p:sldId id="666" r:id="rId59"/>
    <p:sldId id="663" r:id="rId60"/>
    <p:sldId id="673" r:id="rId61"/>
    <p:sldId id="670" r:id="rId62"/>
    <p:sldId id="671" r:id="rId63"/>
    <p:sldId id="672" r:id="rId64"/>
    <p:sldId id="674" r:id="rId65"/>
    <p:sldId id="675" r:id="rId66"/>
    <p:sldId id="676" r:id="rId67"/>
    <p:sldId id="677" r:id="rId68"/>
    <p:sldId id="710" r:id="rId69"/>
    <p:sldId id="711" r:id="rId70"/>
    <p:sldId id="712" r:id="rId71"/>
    <p:sldId id="713" r:id="rId72"/>
    <p:sldId id="714" r:id="rId73"/>
    <p:sldId id="667" r:id="rId74"/>
    <p:sldId id="678" r:id="rId75"/>
    <p:sldId id="679" r:id="rId76"/>
    <p:sldId id="750" r:id="rId77"/>
    <p:sldId id="680" r:id="rId78"/>
    <p:sldId id="681" r:id="rId79"/>
    <p:sldId id="751" r:id="rId80"/>
    <p:sldId id="760" r:id="rId81"/>
    <p:sldId id="761" r:id="rId82"/>
    <p:sldId id="762" r:id="rId83"/>
    <p:sldId id="763" r:id="rId84"/>
    <p:sldId id="764" r:id="rId85"/>
    <p:sldId id="765" r:id="rId86"/>
    <p:sldId id="766" r:id="rId87"/>
    <p:sldId id="767" r:id="rId88"/>
    <p:sldId id="768" r:id="rId89"/>
    <p:sldId id="769" r:id="rId90"/>
    <p:sldId id="770" r:id="rId91"/>
    <p:sldId id="771" r:id="rId92"/>
    <p:sldId id="772" r:id="rId93"/>
    <p:sldId id="682" r:id="rId94"/>
    <p:sldId id="683" r:id="rId95"/>
    <p:sldId id="684" r:id="rId96"/>
    <p:sldId id="685" r:id="rId97"/>
    <p:sldId id="686" r:id="rId98"/>
    <p:sldId id="687" r:id="rId99"/>
    <p:sldId id="688" r:id="rId100"/>
    <p:sldId id="689" r:id="rId101"/>
    <p:sldId id="690" r:id="rId102"/>
    <p:sldId id="669" r:id="rId103"/>
    <p:sldId id="692" r:id="rId104"/>
    <p:sldId id="693" r:id="rId105"/>
    <p:sldId id="694" r:id="rId106"/>
    <p:sldId id="695" r:id="rId107"/>
    <p:sldId id="696" r:id="rId108"/>
    <p:sldId id="697" r:id="rId109"/>
    <p:sldId id="698" r:id="rId110"/>
    <p:sldId id="699" r:id="rId111"/>
    <p:sldId id="700" r:id="rId112"/>
    <p:sldId id="701" r:id="rId113"/>
    <p:sldId id="702" r:id="rId114"/>
    <p:sldId id="703" r:id="rId115"/>
    <p:sldId id="704" r:id="rId116"/>
    <p:sldId id="705" r:id="rId117"/>
    <p:sldId id="706" r:id="rId118"/>
    <p:sldId id="707" r:id="rId119"/>
    <p:sldId id="708" r:id="rId120"/>
    <p:sldId id="709" r:id="rId121"/>
    <p:sldId id="715" r:id="rId122"/>
    <p:sldId id="716" r:id="rId123"/>
    <p:sldId id="717" r:id="rId124"/>
    <p:sldId id="718" r:id="rId125"/>
    <p:sldId id="719" r:id="rId126"/>
    <p:sldId id="720" r:id="rId127"/>
    <p:sldId id="721" r:id="rId128"/>
    <p:sldId id="722" r:id="rId129"/>
    <p:sldId id="723" r:id="rId130"/>
    <p:sldId id="724" r:id="rId131"/>
    <p:sldId id="725" r:id="rId132"/>
    <p:sldId id="728" r:id="rId133"/>
    <p:sldId id="726" r:id="rId134"/>
    <p:sldId id="734" r:id="rId135"/>
    <p:sldId id="748" r:id="rId136"/>
    <p:sldId id="729" r:id="rId137"/>
    <p:sldId id="730" r:id="rId138"/>
    <p:sldId id="732" r:id="rId139"/>
    <p:sldId id="733" r:id="rId140"/>
    <p:sldId id="727" r:id="rId141"/>
    <p:sldId id="749" r:id="rId142"/>
    <p:sldId id="735" r:id="rId143"/>
    <p:sldId id="736" r:id="rId144"/>
    <p:sldId id="737" r:id="rId145"/>
    <p:sldId id="738" r:id="rId146"/>
    <p:sldId id="739" r:id="rId147"/>
    <p:sldId id="740" r:id="rId148"/>
    <p:sldId id="741" r:id="rId149"/>
    <p:sldId id="742" r:id="rId150"/>
    <p:sldId id="743" r:id="rId151"/>
    <p:sldId id="744" r:id="rId152"/>
    <p:sldId id="745" r:id="rId153"/>
    <p:sldId id="752" r:id="rId154"/>
    <p:sldId id="753" r:id="rId155"/>
    <p:sldId id="773" r:id="rId156"/>
    <p:sldId id="754" r:id="rId157"/>
    <p:sldId id="774" r:id="rId158"/>
    <p:sldId id="755" r:id="rId159"/>
    <p:sldId id="756" r:id="rId160"/>
    <p:sldId id="775" r:id="rId161"/>
    <p:sldId id="757" r:id="rId162"/>
    <p:sldId id="776" r:id="rId163"/>
    <p:sldId id="758" r:id="rId164"/>
    <p:sldId id="759" r:id="rId165"/>
    <p:sldId id="777" r:id="rId166"/>
    <p:sldId id="778" r:id="rId167"/>
    <p:sldId id="779" r:id="rId16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48" autoAdjust="0"/>
    <p:restoredTop sz="94660"/>
  </p:normalViewPr>
  <p:slideViewPr>
    <p:cSldViewPr snapToGrid="0">
      <p:cViewPr varScale="1">
        <p:scale>
          <a:sx n="74" d="100"/>
          <a:sy n="74" d="100"/>
        </p:scale>
        <p:origin x="52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0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slide" Target="slides/slide163.xml"/><Relationship Id="rId16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72" Type="http://schemas.openxmlformats.org/officeDocument/2006/relationships/theme" Target="theme/theme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1B3BA7-3791-48FF-B516-D6100F49B87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1A94F28-EBD8-4AB8-B7B5-6151A6E7D78F}">
      <dgm:prSet phldrT="[Text]"/>
      <dgm:spPr>
        <a:solidFill>
          <a:srgbClr val="FFC000"/>
        </a:solidFill>
      </dgm:spPr>
      <dgm:t>
        <a:bodyPr/>
        <a:lstStyle/>
        <a:p>
          <a:r>
            <a:rPr lang="cs-CZ" dirty="0" smtClean="0"/>
            <a:t>Tým </a:t>
          </a:r>
          <a:endParaRPr lang="cs-CZ" dirty="0"/>
        </a:p>
      </dgm:t>
    </dgm:pt>
    <dgm:pt modelId="{7E3D886D-8A2F-4C5D-B453-71DC20273CB2}" type="parTrans" cxnId="{24C4B14C-04B6-458C-9906-6D57E88C5549}">
      <dgm:prSet/>
      <dgm:spPr/>
      <dgm:t>
        <a:bodyPr/>
        <a:lstStyle/>
        <a:p>
          <a:endParaRPr lang="cs-CZ"/>
        </a:p>
      </dgm:t>
    </dgm:pt>
    <dgm:pt modelId="{453C0F6D-A52D-4B4D-B3F7-6C63308229E8}" type="sibTrans" cxnId="{24C4B14C-04B6-458C-9906-6D57E88C5549}">
      <dgm:prSet/>
      <dgm:spPr/>
      <dgm:t>
        <a:bodyPr/>
        <a:lstStyle/>
        <a:p>
          <a:endParaRPr lang="cs-CZ"/>
        </a:p>
      </dgm:t>
    </dgm:pt>
    <dgm:pt modelId="{48069BAA-C62D-4800-9533-0DB4F5437A05}">
      <dgm:prSet phldrT="[Text]" custT="1"/>
      <dgm:spPr/>
      <dgm:t>
        <a:bodyPr/>
        <a:lstStyle/>
        <a:p>
          <a:r>
            <a:rPr lang="cs-CZ" sz="1400" dirty="0" smtClean="0"/>
            <a:t>Potenciál týmu</a:t>
          </a:r>
        </a:p>
        <a:p>
          <a:r>
            <a:rPr lang="cs-CZ" sz="1400" dirty="0" smtClean="0"/>
            <a:t>Výkonnost</a:t>
          </a:r>
        </a:p>
        <a:p>
          <a:r>
            <a:rPr lang="cs-CZ" sz="1400" dirty="0" smtClean="0"/>
            <a:t>Sdílení vizí</a:t>
          </a:r>
        </a:p>
        <a:p>
          <a:r>
            <a:rPr lang="cs-CZ" sz="1400" dirty="0" smtClean="0"/>
            <a:t>motivace</a:t>
          </a:r>
          <a:endParaRPr lang="cs-CZ" sz="1400" dirty="0"/>
        </a:p>
      </dgm:t>
    </dgm:pt>
    <dgm:pt modelId="{4BAAA2E7-F865-4BEF-8154-8F5A8EF166BC}" type="parTrans" cxnId="{DF681582-7F8C-4A04-8096-C80FCC99F22E}">
      <dgm:prSet/>
      <dgm:spPr/>
      <dgm:t>
        <a:bodyPr/>
        <a:lstStyle/>
        <a:p>
          <a:endParaRPr lang="cs-CZ"/>
        </a:p>
      </dgm:t>
    </dgm:pt>
    <dgm:pt modelId="{8A98782C-7DA0-4790-A42A-BE822B13C09F}" type="sibTrans" cxnId="{DF681582-7F8C-4A04-8096-C80FCC99F22E}">
      <dgm:prSet/>
      <dgm:spPr/>
      <dgm:t>
        <a:bodyPr/>
        <a:lstStyle/>
        <a:p>
          <a:endParaRPr lang="cs-CZ"/>
        </a:p>
      </dgm:t>
    </dgm:pt>
    <dgm:pt modelId="{860DCD9C-D913-43BD-A3FB-22BC537857FB}">
      <dgm:prSet phldrT="[Text]"/>
      <dgm:spPr/>
      <dgm:t>
        <a:bodyPr/>
        <a:lstStyle/>
        <a:p>
          <a:r>
            <a:rPr lang="cs-CZ" dirty="0" smtClean="0"/>
            <a:t>Vedení týmu</a:t>
          </a:r>
        </a:p>
        <a:p>
          <a:r>
            <a:rPr lang="cs-CZ" dirty="0" smtClean="0"/>
            <a:t>Organizování</a:t>
          </a:r>
        </a:p>
        <a:p>
          <a:r>
            <a:rPr lang="cs-CZ" dirty="0" smtClean="0"/>
            <a:t>Řešení konfliktních situací</a:t>
          </a:r>
          <a:endParaRPr lang="cs-CZ" dirty="0"/>
        </a:p>
      </dgm:t>
    </dgm:pt>
    <dgm:pt modelId="{2CE6D446-AD86-4ED5-890F-514213A60D31}" type="parTrans" cxnId="{5D4870DA-A767-4BCE-9CBD-F1217C1C46A7}">
      <dgm:prSet/>
      <dgm:spPr/>
      <dgm:t>
        <a:bodyPr/>
        <a:lstStyle/>
        <a:p>
          <a:endParaRPr lang="cs-CZ"/>
        </a:p>
      </dgm:t>
    </dgm:pt>
    <dgm:pt modelId="{6CFF9D3F-3811-4256-8840-77CE8CA28C70}" type="sibTrans" cxnId="{5D4870DA-A767-4BCE-9CBD-F1217C1C46A7}">
      <dgm:prSet/>
      <dgm:spPr/>
      <dgm:t>
        <a:bodyPr/>
        <a:lstStyle/>
        <a:p>
          <a:endParaRPr lang="cs-CZ"/>
        </a:p>
      </dgm:t>
    </dgm:pt>
    <dgm:pt modelId="{F475B62A-5A6E-449E-A244-9AED34FC8114}">
      <dgm:prSet phldrT="[Text]"/>
      <dgm:spPr/>
      <dgm:t>
        <a:bodyPr/>
        <a:lstStyle/>
        <a:p>
          <a:r>
            <a:rPr lang="cs-CZ" dirty="0" smtClean="0"/>
            <a:t>Taktická doporučení</a:t>
          </a:r>
        </a:p>
        <a:p>
          <a:r>
            <a:rPr lang="cs-CZ" dirty="0" smtClean="0"/>
            <a:t>Postupy</a:t>
          </a:r>
        </a:p>
        <a:p>
          <a:r>
            <a:rPr lang="cs-CZ" dirty="0" smtClean="0"/>
            <a:t>Koordinace </a:t>
          </a:r>
          <a:endParaRPr lang="cs-CZ" dirty="0"/>
        </a:p>
      </dgm:t>
    </dgm:pt>
    <dgm:pt modelId="{AE084881-96AD-4DF1-B97A-33B3872D55A5}" type="parTrans" cxnId="{5054E03E-EE42-49EE-8F5B-85534B782D97}">
      <dgm:prSet/>
      <dgm:spPr/>
      <dgm:t>
        <a:bodyPr/>
        <a:lstStyle/>
        <a:p>
          <a:endParaRPr lang="cs-CZ"/>
        </a:p>
      </dgm:t>
    </dgm:pt>
    <dgm:pt modelId="{FCA8ED1A-89F4-4464-97C7-AE8000EDE511}" type="sibTrans" cxnId="{5054E03E-EE42-49EE-8F5B-85534B782D97}">
      <dgm:prSet/>
      <dgm:spPr/>
      <dgm:t>
        <a:bodyPr/>
        <a:lstStyle/>
        <a:p>
          <a:endParaRPr lang="cs-CZ"/>
        </a:p>
      </dgm:t>
    </dgm:pt>
    <dgm:pt modelId="{990FCA47-6C7C-40DB-96C7-A44DE210D382}" type="pres">
      <dgm:prSet presAssocID="{771B3BA7-3791-48FF-B516-D6100F49B87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D93F535-DF02-4158-8F02-FB53381F98EF}" type="pres">
      <dgm:prSet presAssocID="{71A94F28-EBD8-4AB8-B7B5-6151A6E7D78F}" presName="root1" presStyleCnt="0"/>
      <dgm:spPr/>
    </dgm:pt>
    <dgm:pt modelId="{9D075318-BAAA-4A37-9697-B0EC339F29CE}" type="pres">
      <dgm:prSet presAssocID="{71A94F28-EBD8-4AB8-B7B5-6151A6E7D78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D42B2B7-DED6-4B65-B128-5D07E1B1152A}" type="pres">
      <dgm:prSet presAssocID="{71A94F28-EBD8-4AB8-B7B5-6151A6E7D78F}" presName="level2hierChild" presStyleCnt="0"/>
      <dgm:spPr/>
    </dgm:pt>
    <dgm:pt modelId="{9D521C59-ED4C-441B-93F4-C1308945BE2F}" type="pres">
      <dgm:prSet presAssocID="{4BAAA2E7-F865-4BEF-8154-8F5A8EF166BC}" presName="conn2-1" presStyleLbl="parChTrans1D2" presStyleIdx="0" presStyleCnt="3"/>
      <dgm:spPr/>
      <dgm:t>
        <a:bodyPr/>
        <a:lstStyle/>
        <a:p>
          <a:endParaRPr lang="cs-CZ"/>
        </a:p>
      </dgm:t>
    </dgm:pt>
    <dgm:pt modelId="{1E64BC65-D4BD-4874-B63F-504AE406651B}" type="pres">
      <dgm:prSet presAssocID="{4BAAA2E7-F865-4BEF-8154-8F5A8EF166BC}" presName="connTx" presStyleLbl="parChTrans1D2" presStyleIdx="0" presStyleCnt="3"/>
      <dgm:spPr/>
      <dgm:t>
        <a:bodyPr/>
        <a:lstStyle/>
        <a:p>
          <a:endParaRPr lang="cs-CZ"/>
        </a:p>
      </dgm:t>
    </dgm:pt>
    <dgm:pt modelId="{C8438B96-52C2-4CB1-A5E1-D186B8EAAD3B}" type="pres">
      <dgm:prSet presAssocID="{48069BAA-C62D-4800-9533-0DB4F5437A05}" presName="root2" presStyleCnt="0"/>
      <dgm:spPr/>
    </dgm:pt>
    <dgm:pt modelId="{28F7760A-47D8-4105-8F0B-F8BD035E12A0}" type="pres">
      <dgm:prSet presAssocID="{48069BAA-C62D-4800-9533-0DB4F5437A05}" presName="LevelTwoTextNode" presStyleLbl="node2" presStyleIdx="0" presStyleCnt="3" custScaleY="14167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5166DF6-C09C-4221-81A0-104B8EBA81FF}" type="pres">
      <dgm:prSet presAssocID="{48069BAA-C62D-4800-9533-0DB4F5437A05}" presName="level3hierChild" presStyleCnt="0"/>
      <dgm:spPr/>
    </dgm:pt>
    <dgm:pt modelId="{DCCE0300-F004-4547-8C02-FC99652A8EA1}" type="pres">
      <dgm:prSet presAssocID="{2CE6D446-AD86-4ED5-890F-514213A60D31}" presName="conn2-1" presStyleLbl="parChTrans1D2" presStyleIdx="1" presStyleCnt="3"/>
      <dgm:spPr/>
      <dgm:t>
        <a:bodyPr/>
        <a:lstStyle/>
        <a:p>
          <a:endParaRPr lang="cs-CZ"/>
        </a:p>
      </dgm:t>
    </dgm:pt>
    <dgm:pt modelId="{F6325116-B0F3-4E9F-B969-15352F57DF26}" type="pres">
      <dgm:prSet presAssocID="{2CE6D446-AD86-4ED5-890F-514213A60D31}" presName="connTx" presStyleLbl="parChTrans1D2" presStyleIdx="1" presStyleCnt="3"/>
      <dgm:spPr/>
      <dgm:t>
        <a:bodyPr/>
        <a:lstStyle/>
        <a:p>
          <a:endParaRPr lang="cs-CZ"/>
        </a:p>
      </dgm:t>
    </dgm:pt>
    <dgm:pt modelId="{0B46044A-0755-49E0-ADF2-494DB432562E}" type="pres">
      <dgm:prSet presAssocID="{860DCD9C-D913-43BD-A3FB-22BC537857FB}" presName="root2" presStyleCnt="0"/>
      <dgm:spPr/>
    </dgm:pt>
    <dgm:pt modelId="{3B6C7FD4-4B27-40F9-8A0F-DB48AB49AA51}" type="pres">
      <dgm:prSet presAssocID="{860DCD9C-D913-43BD-A3FB-22BC537857FB}" presName="LevelTwoTextNode" presStyleLbl="node2" presStyleIdx="1" presStyleCnt="3" custScaleY="126188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BD19CE7-C9FE-4A84-88AF-A90D139FDC0A}" type="pres">
      <dgm:prSet presAssocID="{860DCD9C-D913-43BD-A3FB-22BC537857FB}" presName="level3hierChild" presStyleCnt="0"/>
      <dgm:spPr/>
    </dgm:pt>
    <dgm:pt modelId="{F52B89F8-8938-4061-8631-38026776C0ED}" type="pres">
      <dgm:prSet presAssocID="{AE084881-96AD-4DF1-B97A-33B3872D55A5}" presName="conn2-1" presStyleLbl="parChTrans1D2" presStyleIdx="2" presStyleCnt="3"/>
      <dgm:spPr/>
      <dgm:t>
        <a:bodyPr/>
        <a:lstStyle/>
        <a:p>
          <a:endParaRPr lang="cs-CZ"/>
        </a:p>
      </dgm:t>
    </dgm:pt>
    <dgm:pt modelId="{4EB56E60-7C56-4528-8BC4-66F4734091C1}" type="pres">
      <dgm:prSet presAssocID="{AE084881-96AD-4DF1-B97A-33B3872D55A5}" presName="connTx" presStyleLbl="parChTrans1D2" presStyleIdx="2" presStyleCnt="3"/>
      <dgm:spPr/>
      <dgm:t>
        <a:bodyPr/>
        <a:lstStyle/>
        <a:p>
          <a:endParaRPr lang="cs-CZ"/>
        </a:p>
      </dgm:t>
    </dgm:pt>
    <dgm:pt modelId="{D2D17623-496A-4365-BB7B-E6D387ABA06E}" type="pres">
      <dgm:prSet presAssocID="{F475B62A-5A6E-449E-A244-9AED34FC8114}" presName="root2" presStyleCnt="0"/>
      <dgm:spPr/>
    </dgm:pt>
    <dgm:pt modelId="{F812BB5A-B692-4C89-96F4-DA70F2958004}" type="pres">
      <dgm:prSet presAssocID="{F475B62A-5A6E-449E-A244-9AED34FC8114}" presName="LevelTwoTextNode" presStyleLbl="node2" presStyleIdx="2" presStyleCnt="3" custScaleY="15595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3525B5B-8F06-4471-84F5-57770B3FFCCC}" type="pres">
      <dgm:prSet presAssocID="{F475B62A-5A6E-449E-A244-9AED34FC8114}" presName="level3hierChild" presStyleCnt="0"/>
      <dgm:spPr/>
    </dgm:pt>
  </dgm:ptLst>
  <dgm:cxnLst>
    <dgm:cxn modelId="{B47C3C4D-AF35-47A5-9DDF-19CB3849380B}" type="presOf" srcId="{771B3BA7-3791-48FF-B516-D6100F49B87D}" destId="{990FCA47-6C7C-40DB-96C7-A44DE210D382}" srcOrd="0" destOrd="0" presId="urn:microsoft.com/office/officeart/2008/layout/HorizontalMultiLevelHierarchy"/>
    <dgm:cxn modelId="{24C4B14C-04B6-458C-9906-6D57E88C5549}" srcId="{771B3BA7-3791-48FF-B516-D6100F49B87D}" destId="{71A94F28-EBD8-4AB8-B7B5-6151A6E7D78F}" srcOrd="0" destOrd="0" parTransId="{7E3D886D-8A2F-4C5D-B453-71DC20273CB2}" sibTransId="{453C0F6D-A52D-4B4D-B3F7-6C63308229E8}"/>
    <dgm:cxn modelId="{DF681582-7F8C-4A04-8096-C80FCC99F22E}" srcId="{71A94F28-EBD8-4AB8-B7B5-6151A6E7D78F}" destId="{48069BAA-C62D-4800-9533-0DB4F5437A05}" srcOrd="0" destOrd="0" parTransId="{4BAAA2E7-F865-4BEF-8154-8F5A8EF166BC}" sibTransId="{8A98782C-7DA0-4790-A42A-BE822B13C09F}"/>
    <dgm:cxn modelId="{5D4870DA-A767-4BCE-9CBD-F1217C1C46A7}" srcId="{71A94F28-EBD8-4AB8-B7B5-6151A6E7D78F}" destId="{860DCD9C-D913-43BD-A3FB-22BC537857FB}" srcOrd="1" destOrd="0" parTransId="{2CE6D446-AD86-4ED5-890F-514213A60D31}" sibTransId="{6CFF9D3F-3811-4256-8840-77CE8CA28C70}"/>
    <dgm:cxn modelId="{5B3C59F7-073B-41A6-8A44-D283DD854EC3}" type="presOf" srcId="{2CE6D446-AD86-4ED5-890F-514213A60D31}" destId="{DCCE0300-F004-4547-8C02-FC99652A8EA1}" srcOrd="0" destOrd="0" presId="urn:microsoft.com/office/officeart/2008/layout/HorizontalMultiLevelHierarchy"/>
    <dgm:cxn modelId="{4EA5BE0E-CE90-40D0-868D-259AD2C62B4B}" type="presOf" srcId="{AE084881-96AD-4DF1-B97A-33B3872D55A5}" destId="{4EB56E60-7C56-4528-8BC4-66F4734091C1}" srcOrd="1" destOrd="0" presId="urn:microsoft.com/office/officeart/2008/layout/HorizontalMultiLevelHierarchy"/>
    <dgm:cxn modelId="{53FADCF9-53AC-4371-9D2B-014280FA8C2C}" type="presOf" srcId="{860DCD9C-D913-43BD-A3FB-22BC537857FB}" destId="{3B6C7FD4-4B27-40F9-8A0F-DB48AB49AA51}" srcOrd="0" destOrd="0" presId="urn:microsoft.com/office/officeart/2008/layout/HorizontalMultiLevelHierarchy"/>
    <dgm:cxn modelId="{5200A2BC-F6B8-41FD-AA6A-A6F78CC16082}" type="presOf" srcId="{48069BAA-C62D-4800-9533-0DB4F5437A05}" destId="{28F7760A-47D8-4105-8F0B-F8BD035E12A0}" srcOrd="0" destOrd="0" presId="urn:microsoft.com/office/officeart/2008/layout/HorizontalMultiLevelHierarchy"/>
    <dgm:cxn modelId="{66D5B056-FD46-4B68-92C5-1130B8AF0248}" type="presOf" srcId="{71A94F28-EBD8-4AB8-B7B5-6151A6E7D78F}" destId="{9D075318-BAAA-4A37-9697-B0EC339F29CE}" srcOrd="0" destOrd="0" presId="urn:microsoft.com/office/officeart/2008/layout/HorizontalMultiLevelHierarchy"/>
    <dgm:cxn modelId="{967B7F02-DBD3-40EF-B898-2BC0866CD648}" type="presOf" srcId="{4BAAA2E7-F865-4BEF-8154-8F5A8EF166BC}" destId="{9D521C59-ED4C-441B-93F4-C1308945BE2F}" srcOrd="0" destOrd="0" presId="urn:microsoft.com/office/officeart/2008/layout/HorizontalMultiLevelHierarchy"/>
    <dgm:cxn modelId="{8426DE83-EAB6-48E1-BBA0-BF1D8B3A4752}" type="presOf" srcId="{4BAAA2E7-F865-4BEF-8154-8F5A8EF166BC}" destId="{1E64BC65-D4BD-4874-B63F-504AE406651B}" srcOrd="1" destOrd="0" presId="urn:microsoft.com/office/officeart/2008/layout/HorizontalMultiLevelHierarchy"/>
    <dgm:cxn modelId="{F4E81D25-9A8F-4D60-8B7F-4FBC1A98FCE3}" type="presOf" srcId="{AE084881-96AD-4DF1-B97A-33B3872D55A5}" destId="{F52B89F8-8938-4061-8631-38026776C0ED}" srcOrd="0" destOrd="0" presId="urn:microsoft.com/office/officeart/2008/layout/HorizontalMultiLevelHierarchy"/>
    <dgm:cxn modelId="{49BCF8BC-762E-4D7C-96DD-FDF762979836}" type="presOf" srcId="{F475B62A-5A6E-449E-A244-9AED34FC8114}" destId="{F812BB5A-B692-4C89-96F4-DA70F2958004}" srcOrd="0" destOrd="0" presId="urn:microsoft.com/office/officeart/2008/layout/HorizontalMultiLevelHierarchy"/>
    <dgm:cxn modelId="{5054E03E-EE42-49EE-8F5B-85534B782D97}" srcId="{71A94F28-EBD8-4AB8-B7B5-6151A6E7D78F}" destId="{F475B62A-5A6E-449E-A244-9AED34FC8114}" srcOrd="2" destOrd="0" parTransId="{AE084881-96AD-4DF1-B97A-33B3872D55A5}" sibTransId="{FCA8ED1A-89F4-4464-97C7-AE8000EDE511}"/>
    <dgm:cxn modelId="{2BD5B293-1899-4C2D-9A66-0CDEAA13F979}" type="presOf" srcId="{2CE6D446-AD86-4ED5-890F-514213A60D31}" destId="{F6325116-B0F3-4E9F-B969-15352F57DF26}" srcOrd="1" destOrd="0" presId="urn:microsoft.com/office/officeart/2008/layout/HorizontalMultiLevelHierarchy"/>
    <dgm:cxn modelId="{8E82E445-D620-4B63-B249-179C17CE5372}" type="presParOf" srcId="{990FCA47-6C7C-40DB-96C7-A44DE210D382}" destId="{0D93F535-DF02-4158-8F02-FB53381F98EF}" srcOrd="0" destOrd="0" presId="urn:microsoft.com/office/officeart/2008/layout/HorizontalMultiLevelHierarchy"/>
    <dgm:cxn modelId="{C09D36F2-31AA-4C01-A624-E5AD0634CE18}" type="presParOf" srcId="{0D93F535-DF02-4158-8F02-FB53381F98EF}" destId="{9D075318-BAAA-4A37-9697-B0EC339F29CE}" srcOrd="0" destOrd="0" presId="urn:microsoft.com/office/officeart/2008/layout/HorizontalMultiLevelHierarchy"/>
    <dgm:cxn modelId="{4EE7A3E8-62B5-4F94-BFF9-11F98D162349}" type="presParOf" srcId="{0D93F535-DF02-4158-8F02-FB53381F98EF}" destId="{BD42B2B7-DED6-4B65-B128-5D07E1B1152A}" srcOrd="1" destOrd="0" presId="urn:microsoft.com/office/officeart/2008/layout/HorizontalMultiLevelHierarchy"/>
    <dgm:cxn modelId="{1775C8B5-3A2B-45B3-B042-2ACC19EDBE3F}" type="presParOf" srcId="{BD42B2B7-DED6-4B65-B128-5D07E1B1152A}" destId="{9D521C59-ED4C-441B-93F4-C1308945BE2F}" srcOrd="0" destOrd="0" presId="urn:microsoft.com/office/officeart/2008/layout/HorizontalMultiLevelHierarchy"/>
    <dgm:cxn modelId="{2BC9A93E-9A9F-42DC-B092-070EBB1BEBDB}" type="presParOf" srcId="{9D521C59-ED4C-441B-93F4-C1308945BE2F}" destId="{1E64BC65-D4BD-4874-B63F-504AE406651B}" srcOrd="0" destOrd="0" presId="urn:microsoft.com/office/officeart/2008/layout/HorizontalMultiLevelHierarchy"/>
    <dgm:cxn modelId="{AC7E346A-C8DA-4261-9B4F-D887DD04FBC1}" type="presParOf" srcId="{BD42B2B7-DED6-4B65-B128-5D07E1B1152A}" destId="{C8438B96-52C2-4CB1-A5E1-D186B8EAAD3B}" srcOrd="1" destOrd="0" presId="urn:microsoft.com/office/officeart/2008/layout/HorizontalMultiLevelHierarchy"/>
    <dgm:cxn modelId="{EDA74875-F588-4206-B286-E07BC5F50603}" type="presParOf" srcId="{C8438B96-52C2-4CB1-A5E1-D186B8EAAD3B}" destId="{28F7760A-47D8-4105-8F0B-F8BD035E12A0}" srcOrd="0" destOrd="0" presId="urn:microsoft.com/office/officeart/2008/layout/HorizontalMultiLevelHierarchy"/>
    <dgm:cxn modelId="{35AE58D5-1F7B-4757-90D6-3F19F3209BD8}" type="presParOf" srcId="{C8438B96-52C2-4CB1-A5E1-D186B8EAAD3B}" destId="{85166DF6-C09C-4221-81A0-104B8EBA81FF}" srcOrd="1" destOrd="0" presId="urn:microsoft.com/office/officeart/2008/layout/HorizontalMultiLevelHierarchy"/>
    <dgm:cxn modelId="{F05FE7F5-76EB-4037-ADFC-8E7EE2E74C38}" type="presParOf" srcId="{BD42B2B7-DED6-4B65-B128-5D07E1B1152A}" destId="{DCCE0300-F004-4547-8C02-FC99652A8EA1}" srcOrd="2" destOrd="0" presId="urn:microsoft.com/office/officeart/2008/layout/HorizontalMultiLevelHierarchy"/>
    <dgm:cxn modelId="{CCD063CF-1282-41D5-B60A-0B5D39521CC4}" type="presParOf" srcId="{DCCE0300-F004-4547-8C02-FC99652A8EA1}" destId="{F6325116-B0F3-4E9F-B969-15352F57DF26}" srcOrd="0" destOrd="0" presId="urn:microsoft.com/office/officeart/2008/layout/HorizontalMultiLevelHierarchy"/>
    <dgm:cxn modelId="{BAED3B09-B048-4167-B576-A7BFBF2E6A9F}" type="presParOf" srcId="{BD42B2B7-DED6-4B65-B128-5D07E1B1152A}" destId="{0B46044A-0755-49E0-ADF2-494DB432562E}" srcOrd="3" destOrd="0" presId="urn:microsoft.com/office/officeart/2008/layout/HorizontalMultiLevelHierarchy"/>
    <dgm:cxn modelId="{D51C222F-A826-4012-BE82-A9D7F3B36F3E}" type="presParOf" srcId="{0B46044A-0755-49E0-ADF2-494DB432562E}" destId="{3B6C7FD4-4B27-40F9-8A0F-DB48AB49AA51}" srcOrd="0" destOrd="0" presId="urn:microsoft.com/office/officeart/2008/layout/HorizontalMultiLevelHierarchy"/>
    <dgm:cxn modelId="{17F60C63-BFDF-4C81-97CD-11CD952BE541}" type="presParOf" srcId="{0B46044A-0755-49E0-ADF2-494DB432562E}" destId="{2BD19CE7-C9FE-4A84-88AF-A90D139FDC0A}" srcOrd="1" destOrd="0" presId="urn:microsoft.com/office/officeart/2008/layout/HorizontalMultiLevelHierarchy"/>
    <dgm:cxn modelId="{5352177A-1729-4D5E-929C-A10DDC58A492}" type="presParOf" srcId="{BD42B2B7-DED6-4B65-B128-5D07E1B1152A}" destId="{F52B89F8-8938-4061-8631-38026776C0ED}" srcOrd="4" destOrd="0" presId="urn:microsoft.com/office/officeart/2008/layout/HorizontalMultiLevelHierarchy"/>
    <dgm:cxn modelId="{A9B7EE1B-8078-4F5A-90C9-A2BD84F0AC20}" type="presParOf" srcId="{F52B89F8-8938-4061-8631-38026776C0ED}" destId="{4EB56E60-7C56-4528-8BC4-66F4734091C1}" srcOrd="0" destOrd="0" presId="urn:microsoft.com/office/officeart/2008/layout/HorizontalMultiLevelHierarchy"/>
    <dgm:cxn modelId="{ECDA02E2-BF4E-498E-9524-49C8B110BE0B}" type="presParOf" srcId="{BD42B2B7-DED6-4B65-B128-5D07E1B1152A}" destId="{D2D17623-496A-4365-BB7B-E6D387ABA06E}" srcOrd="5" destOrd="0" presId="urn:microsoft.com/office/officeart/2008/layout/HorizontalMultiLevelHierarchy"/>
    <dgm:cxn modelId="{F5EDBC69-3DFC-4EEE-9D69-CD513EB243E1}" type="presParOf" srcId="{D2D17623-496A-4365-BB7B-E6D387ABA06E}" destId="{F812BB5A-B692-4C89-96F4-DA70F2958004}" srcOrd="0" destOrd="0" presId="urn:microsoft.com/office/officeart/2008/layout/HorizontalMultiLevelHierarchy"/>
    <dgm:cxn modelId="{867B0EBC-CF00-48CF-ADEB-41F8ED57FBD7}" type="presParOf" srcId="{D2D17623-496A-4365-BB7B-E6D387ABA06E}" destId="{B3525B5B-8F06-4471-84F5-57770B3FFCC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26DD93-3862-409F-B002-42F2E63FCF7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C790AF0-EF45-45BE-A27E-8D438C0F6673}">
      <dgm:prSet phldrT="[Text]"/>
      <dgm:spPr/>
      <dgm:t>
        <a:bodyPr/>
        <a:lstStyle/>
        <a:p>
          <a:r>
            <a:rPr lang="cs-CZ" dirty="0" smtClean="0"/>
            <a:t>Řídící výbor </a:t>
          </a:r>
          <a:endParaRPr lang="cs-CZ" dirty="0"/>
        </a:p>
      </dgm:t>
    </dgm:pt>
    <dgm:pt modelId="{33FDB881-7F59-4650-AE6B-13D84A915509}" type="parTrans" cxnId="{0F13A11F-237F-4793-B481-B1FC248A1738}">
      <dgm:prSet/>
      <dgm:spPr/>
      <dgm:t>
        <a:bodyPr/>
        <a:lstStyle/>
        <a:p>
          <a:endParaRPr lang="cs-CZ"/>
        </a:p>
      </dgm:t>
    </dgm:pt>
    <dgm:pt modelId="{587A6F0B-CD21-4750-B1CC-6000C3421A3F}" type="sibTrans" cxnId="{0F13A11F-237F-4793-B481-B1FC248A1738}">
      <dgm:prSet/>
      <dgm:spPr/>
      <dgm:t>
        <a:bodyPr/>
        <a:lstStyle/>
        <a:p>
          <a:endParaRPr lang="cs-CZ"/>
        </a:p>
      </dgm:t>
    </dgm:pt>
    <dgm:pt modelId="{CD5D7B13-EF27-4396-96A6-02FBC897A087}" type="asst">
      <dgm:prSet phldrT="[Text]"/>
      <dgm:spPr/>
      <dgm:t>
        <a:bodyPr/>
        <a:lstStyle/>
        <a:p>
          <a:r>
            <a:rPr lang="cs-CZ" dirty="0" smtClean="0"/>
            <a:t>Realizační tým</a:t>
          </a:r>
          <a:endParaRPr lang="cs-CZ" dirty="0"/>
        </a:p>
      </dgm:t>
    </dgm:pt>
    <dgm:pt modelId="{EDA25123-35D3-47D6-A559-E151F6676145}" type="parTrans" cxnId="{3E128FF6-5DD5-4BE7-A8E0-8EE4781D04D1}">
      <dgm:prSet/>
      <dgm:spPr/>
      <dgm:t>
        <a:bodyPr/>
        <a:lstStyle/>
        <a:p>
          <a:endParaRPr lang="cs-CZ"/>
        </a:p>
      </dgm:t>
    </dgm:pt>
    <dgm:pt modelId="{BB1C4F93-F597-47CC-AEEB-FAD1C27F64FB}" type="sibTrans" cxnId="{3E128FF6-5DD5-4BE7-A8E0-8EE4781D04D1}">
      <dgm:prSet/>
      <dgm:spPr/>
      <dgm:t>
        <a:bodyPr/>
        <a:lstStyle/>
        <a:p>
          <a:endParaRPr lang="cs-CZ"/>
        </a:p>
      </dgm:t>
    </dgm:pt>
    <dgm:pt modelId="{58F52928-1F54-4BA1-A4AB-7A294FE4EAE9}">
      <dgm:prSet phldrT="[Text]"/>
      <dgm:spPr/>
      <dgm:t>
        <a:bodyPr/>
        <a:lstStyle/>
        <a:p>
          <a:r>
            <a:rPr lang="cs-CZ" dirty="0" smtClean="0"/>
            <a:t>Pracovní skupina </a:t>
          </a:r>
          <a:endParaRPr lang="cs-CZ" dirty="0"/>
        </a:p>
      </dgm:t>
    </dgm:pt>
    <dgm:pt modelId="{87F4B009-4061-4EDC-B5C5-44E8093039B4}" type="parTrans" cxnId="{4E605F58-38B5-4F57-BFF4-B896E21E3E29}">
      <dgm:prSet/>
      <dgm:spPr/>
      <dgm:t>
        <a:bodyPr/>
        <a:lstStyle/>
        <a:p>
          <a:endParaRPr lang="cs-CZ"/>
        </a:p>
      </dgm:t>
    </dgm:pt>
    <dgm:pt modelId="{C4EA0B93-90DD-431C-952B-F2A4EAA7152F}" type="sibTrans" cxnId="{4E605F58-38B5-4F57-BFF4-B896E21E3E29}">
      <dgm:prSet/>
      <dgm:spPr/>
      <dgm:t>
        <a:bodyPr/>
        <a:lstStyle/>
        <a:p>
          <a:endParaRPr lang="cs-CZ"/>
        </a:p>
      </dgm:t>
    </dgm:pt>
    <dgm:pt modelId="{08FEBF3C-0A20-4E45-95F5-3E83CA1CA8C5}">
      <dgm:prSet phldrT="[Text]"/>
      <dgm:spPr/>
      <dgm:t>
        <a:bodyPr/>
        <a:lstStyle/>
        <a:p>
          <a:pPr algn="ctr"/>
          <a:r>
            <a:rPr lang="cs-CZ" dirty="0" smtClean="0"/>
            <a:t>Pracovní skupina</a:t>
          </a:r>
          <a:endParaRPr lang="cs-CZ" dirty="0"/>
        </a:p>
      </dgm:t>
    </dgm:pt>
    <dgm:pt modelId="{F1823E37-0D19-4940-B89B-3C173B4DF7D5}" type="parTrans" cxnId="{7101BDB8-AAC7-4201-96A5-4571F2ED8159}">
      <dgm:prSet/>
      <dgm:spPr/>
      <dgm:t>
        <a:bodyPr/>
        <a:lstStyle/>
        <a:p>
          <a:endParaRPr lang="cs-CZ"/>
        </a:p>
      </dgm:t>
    </dgm:pt>
    <dgm:pt modelId="{530ED9E4-519D-4196-8CAE-8FCF2FFFEE71}" type="sibTrans" cxnId="{7101BDB8-AAC7-4201-96A5-4571F2ED8159}">
      <dgm:prSet/>
      <dgm:spPr/>
      <dgm:t>
        <a:bodyPr/>
        <a:lstStyle/>
        <a:p>
          <a:endParaRPr lang="cs-CZ"/>
        </a:p>
      </dgm:t>
    </dgm:pt>
    <dgm:pt modelId="{A2175BE6-FD69-46BF-844C-5EB394A020F6}">
      <dgm:prSet phldrT="[Text]"/>
      <dgm:spPr/>
      <dgm:t>
        <a:bodyPr/>
        <a:lstStyle/>
        <a:p>
          <a:r>
            <a:rPr lang="cs-CZ" dirty="0" smtClean="0"/>
            <a:t>Pracovní skupina </a:t>
          </a:r>
          <a:endParaRPr lang="cs-CZ" dirty="0"/>
        </a:p>
      </dgm:t>
    </dgm:pt>
    <dgm:pt modelId="{62987C34-1ACE-4488-B2CB-EC04F5BA2BF3}" type="parTrans" cxnId="{48D7B396-0714-4E46-AEFD-AC55B90C4FC4}">
      <dgm:prSet/>
      <dgm:spPr/>
      <dgm:t>
        <a:bodyPr/>
        <a:lstStyle/>
        <a:p>
          <a:endParaRPr lang="cs-CZ"/>
        </a:p>
      </dgm:t>
    </dgm:pt>
    <dgm:pt modelId="{74846E08-EECC-444E-A19C-BBEA4007AB97}" type="sibTrans" cxnId="{48D7B396-0714-4E46-AEFD-AC55B90C4FC4}">
      <dgm:prSet/>
      <dgm:spPr/>
      <dgm:t>
        <a:bodyPr/>
        <a:lstStyle/>
        <a:p>
          <a:endParaRPr lang="cs-CZ"/>
        </a:p>
      </dgm:t>
    </dgm:pt>
    <dgm:pt modelId="{0EFE794F-7951-4607-804D-0A13EEE60D3B}" type="pres">
      <dgm:prSet presAssocID="{D326DD93-3862-409F-B002-42F2E63FCF7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A90FEEFE-EE02-43D4-A481-C64B6843B8F8}" type="pres">
      <dgm:prSet presAssocID="{FC790AF0-EF45-45BE-A27E-8D438C0F6673}" presName="hierRoot1" presStyleCnt="0">
        <dgm:presLayoutVars>
          <dgm:hierBranch val="init"/>
        </dgm:presLayoutVars>
      </dgm:prSet>
      <dgm:spPr/>
    </dgm:pt>
    <dgm:pt modelId="{D580F45E-2F6F-49F4-A8C6-5151C7CE1484}" type="pres">
      <dgm:prSet presAssocID="{FC790AF0-EF45-45BE-A27E-8D438C0F6673}" presName="rootComposite1" presStyleCnt="0"/>
      <dgm:spPr/>
    </dgm:pt>
    <dgm:pt modelId="{D273637E-1867-42AF-8ABC-C93BF513CDD3}" type="pres">
      <dgm:prSet presAssocID="{FC790AF0-EF45-45BE-A27E-8D438C0F667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D61AFA9-0709-4CAF-87A0-B7C6B0067D57}" type="pres">
      <dgm:prSet presAssocID="{FC790AF0-EF45-45BE-A27E-8D438C0F6673}" presName="rootConnector1" presStyleLbl="node1" presStyleIdx="0" presStyleCnt="0"/>
      <dgm:spPr/>
      <dgm:t>
        <a:bodyPr/>
        <a:lstStyle/>
        <a:p>
          <a:endParaRPr lang="cs-CZ"/>
        </a:p>
      </dgm:t>
    </dgm:pt>
    <dgm:pt modelId="{EA469DDB-A562-46B2-BACB-15A70D4A4B0E}" type="pres">
      <dgm:prSet presAssocID="{FC790AF0-EF45-45BE-A27E-8D438C0F6673}" presName="hierChild2" presStyleCnt="0"/>
      <dgm:spPr/>
    </dgm:pt>
    <dgm:pt modelId="{1F39E317-9E65-4361-8523-3FAA193DCD27}" type="pres">
      <dgm:prSet presAssocID="{87F4B009-4061-4EDC-B5C5-44E8093039B4}" presName="Name37" presStyleLbl="parChTrans1D2" presStyleIdx="0" presStyleCnt="4"/>
      <dgm:spPr/>
      <dgm:t>
        <a:bodyPr/>
        <a:lstStyle/>
        <a:p>
          <a:endParaRPr lang="cs-CZ"/>
        </a:p>
      </dgm:t>
    </dgm:pt>
    <dgm:pt modelId="{5D53991A-5118-4F7E-9F92-615B7005BA4B}" type="pres">
      <dgm:prSet presAssocID="{58F52928-1F54-4BA1-A4AB-7A294FE4EAE9}" presName="hierRoot2" presStyleCnt="0">
        <dgm:presLayoutVars>
          <dgm:hierBranch val="init"/>
        </dgm:presLayoutVars>
      </dgm:prSet>
      <dgm:spPr/>
    </dgm:pt>
    <dgm:pt modelId="{E927846D-9AB5-447C-91B6-DE5335D33E0D}" type="pres">
      <dgm:prSet presAssocID="{58F52928-1F54-4BA1-A4AB-7A294FE4EAE9}" presName="rootComposite" presStyleCnt="0"/>
      <dgm:spPr/>
    </dgm:pt>
    <dgm:pt modelId="{2D712CA9-93D9-4E3D-9C9A-E837C39AB936}" type="pres">
      <dgm:prSet presAssocID="{58F52928-1F54-4BA1-A4AB-7A294FE4EAE9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A035F74-15FE-4AE5-B716-2A1B419BA270}" type="pres">
      <dgm:prSet presAssocID="{58F52928-1F54-4BA1-A4AB-7A294FE4EAE9}" presName="rootConnector" presStyleLbl="node2" presStyleIdx="0" presStyleCnt="3"/>
      <dgm:spPr/>
      <dgm:t>
        <a:bodyPr/>
        <a:lstStyle/>
        <a:p>
          <a:endParaRPr lang="cs-CZ"/>
        </a:p>
      </dgm:t>
    </dgm:pt>
    <dgm:pt modelId="{2B421B4A-29D0-4309-A112-6BBD661200D9}" type="pres">
      <dgm:prSet presAssocID="{58F52928-1F54-4BA1-A4AB-7A294FE4EAE9}" presName="hierChild4" presStyleCnt="0"/>
      <dgm:spPr/>
    </dgm:pt>
    <dgm:pt modelId="{EB611A09-F12D-4F8C-96BB-00576861BF1F}" type="pres">
      <dgm:prSet presAssocID="{58F52928-1F54-4BA1-A4AB-7A294FE4EAE9}" presName="hierChild5" presStyleCnt="0"/>
      <dgm:spPr/>
    </dgm:pt>
    <dgm:pt modelId="{E7587B91-F628-4F23-AE3F-8FA3F341EE7A}" type="pres">
      <dgm:prSet presAssocID="{F1823E37-0D19-4940-B89B-3C173B4DF7D5}" presName="Name37" presStyleLbl="parChTrans1D2" presStyleIdx="1" presStyleCnt="4"/>
      <dgm:spPr/>
      <dgm:t>
        <a:bodyPr/>
        <a:lstStyle/>
        <a:p>
          <a:endParaRPr lang="cs-CZ"/>
        </a:p>
      </dgm:t>
    </dgm:pt>
    <dgm:pt modelId="{721B153F-BAAA-4971-9E86-F746956BEDC8}" type="pres">
      <dgm:prSet presAssocID="{08FEBF3C-0A20-4E45-95F5-3E83CA1CA8C5}" presName="hierRoot2" presStyleCnt="0">
        <dgm:presLayoutVars>
          <dgm:hierBranch val="init"/>
        </dgm:presLayoutVars>
      </dgm:prSet>
      <dgm:spPr/>
    </dgm:pt>
    <dgm:pt modelId="{6A3B7B45-21FE-4B25-A2DC-67E19797C1D3}" type="pres">
      <dgm:prSet presAssocID="{08FEBF3C-0A20-4E45-95F5-3E83CA1CA8C5}" presName="rootComposite" presStyleCnt="0"/>
      <dgm:spPr/>
    </dgm:pt>
    <dgm:pt modelId="{EA552030-DCA4-47AF-BF2C-1C5A5C09663A}" type="pres">
      <dgm:prSet presAssocID="{08FEBF3C-0A20-4E45-95F5-3E83CA1CA8C5}" presName="rootText" presStyleLbl="node2" presStyleIdx="1" presStyleCnt="3" custLinFactNeighborX="-2525" custLinFactNeighborY="-311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5003665-9E95-447F-95F6-6983587500B5}" type="pres">
      <dgm:prSet presAssocID="{08FEBF3C-0A20-4E45-95F5-3E83CA1CA8C5}" presName="rootConnector" presStyleLbl="node2" presStyleIdx="1" presStyleCnt="3"/>
      <dgm:spPr/>
      <dgm:t>
        <a:bodyPr/>
        <a:lstStyle/>
        <a:p>
          <a:endParaRPr lang="cs-CZ"/>
        </a:p>
      </dgm:t>
    </dgm:pt>
    <dgm:pt modelId="{EED79ADC-1644-4462-B182-DBE60A26A574}" type="pres">
      <dgm:prSet presAssocID="{08FEBF3C-0A20-4E45-95F5-3E83CA1CA8C5}" presName="hierChild4" presStyleCnt="0"/>
      <dgm:spPr/>
    </dgm:pt>
    <dgm:pt modelId="{0FDDE75B-A18A-44D0-BAAA-B59D729B41AB}" type="pres">
      <dgm:prSet presAssocID="{08FEBF3C-0A20-4E45-95F5-3E83CA1CA8C5}" presName="hierChild5" presStyleCnt="0"/>
      <dgm:spPr/>
    </dgm:pt>
    <dgm:pt modelId="{0EF4F7BA-C4D8-4F4A-BD86-D38C4F96EA5F}" type="pres">
      <dgm:prSet presAssocID="{62987C34-1ACE-4488-B2CB-EC04F5BA2BF3}" presName="Name37" presStyleLbl="parChTrans1D2" presStyleIdx="2" presStyleCnt="4"/>
      <dgm:spPr/>
      <dgm:t>
        <a:bodyPr/>
        <a:lstStyle/>
        <a:p>
          <a:endParaRPr lang="cs-CZ"/>
        </a:p>
      </dgm:t>
    </dgm:pt>
    <dgm:pt modelId="{0176AB4C-C367-4E4A-8705-82C5DA9F6525}" type="pres">
      <dgm:prSet presAssocID="{A2175BE6-FD69-46BF-844C-5EB394A020F6}" presName="hierRoot2" presStyleCnt="0">
        <dgm:presLayoutVars>
          <dgm:hierBranch val="init"/>
        </dgm:presLayoutVars>
      </dgm:prSet>
      <dgm:spPr/>
    </dgm:pt>
    <dgm:pt modelId="{A71A5BF9-B712-4498-AE1E-7C9AF2717144}" type="pres">
      <dgm:prSet presAssocID="{A2175BE6-FD69-46BF-844C-5EB394A020F6}" presName="rootComposite" presStyleCnt="0"/>
      <dgm:spPr/>
    </dgm:pt>
    <dgm:pt modelId="{FA5E7573-087E-48F0-9D03-AB00E1F4E87A}" type="pres">
      <dgm:prSet presAssocID="{A2175BE6-FD69-46BF-844C-5EB394A020F6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C24E99F-13CF-42E0-8457-F0E021880049}" type="pres">
      <dgm:prSet presAssocID="{A2175BE6-FD69-46BF-844C-5EB394A020F6}" presName="rootConnector" presStyleLbl="node2" presStyleIdx="2" presStyleCnt="3"/>
      <dgm:spPr/>
      <dgm:t>
        <a:bodyPr/>
        <a:lstStyle/>
        <a:p>
          <a:endParaRPr lang="cs-CZ"/>
        </a:p>
      </dgm:t>
    </dgm:pt>
    <dgm:pt modelId="{DBA4C803-D9BA-444B-A132-10DB25019002}" type="pres">
      <dgm:prSet presAssocID="{A2175BE6-FD69-46BF-844C-5EB394A020F6}" presName="hierChild4" presStyleCnt="0"/>
      <dgm:spPr/>
    </dgm:pt>
    <dgm:pt modelId="{4A6AAC9B-5159-455A-81F2-DF7E71A56236}" type="pres">
      <dgm:prSet presAssocID="{A2175BE6-FD69-46BF-844C-5EB394A020F6}" presName="hierChild5" presStyleCnt="0"/>
      <dgm:spPr/>
    </dgm:pt>
    <dgm:pt modelId="{6E3C5153-4BC2-43EA-95B6-ABA2F5A25B40}" type="pres">
      <dgm:prSet presAssocID="{FC790AF0-EF45-45BE-A27E-8D438C0F6673}" presName="hierChild3" presStyleCnt="0"/>
      <dgm:spPr/>
    </dgm:pt>
    <dgm:pt modelId="{05086FEB-99B8-41D5-8564-4E5B7945D29B}" type="pres">
      <dgm:prSet presAssocID="{EDA25123-35D3-47D6-A559-E151F6676145}" presName="Name111" presStyleLbl="parChTrans1D2" presStyleIdx="3" presStyleCnt="4"/>
      <dgm:spPr/>
      <dgm:t>
        <a:bodyPr/>
        <a:lstStyle/>
        <a:p>
          <a:endParaRPr lang="cs-CZ"/>
        </a:p>
      </dgm:t>
    </dgm:pt>
    <dgm:pt modelId="{D3C64BBC-76E8-4447-B233-78A7EB1BEABA}" type="pres">
      <dgm:prSet presAssocID="{CD5D7B13-EF27-4396-96A6-02FBC897A087}" presName="hierRoot3" presStyleCnt="0">
        <dgm:presLayoutVars>
          <dgm:hierBranch val="init"/>
        </dgm:presLayoutVars>
      </dgm:prSet>
      <dgm:spPr/>
    </dgm:pt>
    <dgm:pt modelId="{66F5389F-8B92-4B6C-99C1-4D96B71EE795}" type="pres">
      <dgm:prSet presAssocID="{CD5D7B13-EF27-4396-96A6-02FBC897A087}" presName="rootComposite3" presStyleCnt="0"/>
      <dgm:spPr/>
    </dgm:pt>
    <dgm:pt modelId="{21CF4703-6E7F-4AA0-9969-0696873B86F9}" type="pres">
      <dgm:prSet presAssocID="{CD5D7B13-EF27-4396-96A6-02FBC897A087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6F9AADC-004A-4AB9-B79A-DCD17A67D934}" type="pres">
      <dgm:prSet presAssocID="{CD5D7B13-EF27-4396-96A6-02FBC897A087}" presName="rootConnector3" presStyleLbl="asst1" presStyleIdx="0" presStyleCnt="1"/>
      <dgm:spPr/>
      <dgm:t>
        <a:bodyPr/>
        <a:lstStyle/>
        <a:p>
          <a:endParaRPr lang="cs-CZ"/>
        </a:p>
      </dgm:t>
    </dgm:pt>
    <dgm:pt modelId="{0048967C-177F-418A-A9D1-BD246DEC9DF0}" type="pres">
      <dgm:prSet presAssocID="{CD5D7B13-EF27-4396-96A6-02FBC897A087}" presName="hierChild6" presStyleCnt="0"/>
      <dgm:spPr/>
    </dgm:pt>
    <dgm:pt modelId="{DD600E39-B17C-40F4-AC60-3D79CD2D5F9D}" type="pres">
      <dgm:prSet presAssocID="{CD5D7B13-EF27-4396-96A6-02FBC897A087}" presName="hierChild7" presStyleCnt="0"/>
      <dgm:spPr/>
    </dgm:pt>
  </dgm:ptLst>
  <dgm:cxnLst>
    <dgm:cxn modelId="{92982BEA-6287-4E43-BCED-EB193912D6C0}" type="presOf" srcId="{A2175BE6-FD69-46BF-844C-5EB394A020F6}" destId="{8C24E99F-13CF-42E0-8457-F0E021880049}" srcOrd="1" destOrd="0" presId="urn:microsoft.com/office/officeart/2005/8/layout/orgChart1"/>
    <dgm:cxn modelId="{697827E6-5EB4-43E3-9243-F3278DF6B593}" type="presOf" srcId="{D326DD93-3862-409F-B002-42F2E63FCF78}" destId="{0EFE794F-7951-4607-804D-0A13EEE60D3B}" srcOrd="0" destOrd="0" presId="urn:microsoft.com/office/officeart/2005/8/layout/orgChart1"/>
    <dgm:cxn modelId="{34961593-168D-42F4-9185-592DDB29EB54}" type="presOf" srcId="{58F52928-1F54-4BA1-A4AB-7A294FE4EAE9}" destId="{2D712CA9-93D9-4E3D-9C9A-E837C39AB936}" srcOrd="0" destOrd="0" presId="urn:microsoft.com/office/officeart/2005/8/layout/orgChart1"/>
    <dgm:cxn modelId="{00CE1859-A31F-4446-AD09-D36572146549}" type="presOf" srcId="{58F52928-1F54-4BA1-A4AB-7A294FE4EAE9}" destId="{6A035F74-15FE-4AE5-B716-2A1B419BA270}" srcOrd="1" destOrd="0" presId="urn:microsoft.com/office/officeart/2005/8/layout/orgChart1"/>
    <dgm:cxn modelId="{0F13A11F-237F-4793-B481-B1FC248A1738}" srcId="{D326DD93-3862-409F-B002-42F2E63FCF78}" destId="{FC790AF0-EF45-45BE-A27E-8D438C0F6673}" srcOrd="0" destOrd="0" parTransId="{33FDB881-7F59-4650-AE6B-13D84A915509}" sibTransId="{587A6F0B-CD21-4750-B1CC-6000C3421A3F}"/>
    <dgm:cxn modelId="{71CE4AAC-7199-4F63-8049-D92FBC75ACB4}" type="presOf" srcId="{CD5D7B13-EF27-4396-96A6-02FBC897A087}" destId="{21CF4703-6E7F-4AA0-9969-0696873B86F9}" srcOrd="0" destOrd="0" presId="urn:microsoft.com/office/officeart/2005/8/layout/orgChart1"/>
    <dgm:cxn modelId="{5E9FFC8D-5268-4B38-A108-F93B734ADA4A}" type="presOf" srcId="{FC790AF0-EF45-45BE-A27E-8D438C0F6673}" destId="{D273637E-1867-42AF-8ABC-C93BF513CDD3}" srcOrd="0" destOrd="0" presId="urn:microsoft.com/office/officeart/2005/8/layout/orgChart1"/>
    <dgm:cxn modelId="{7101BDB8-AAC7-4201-96A5-4571F2ED8159}" srcId="{FC790AF0-EF45-45BE-A27E-8D438C0F6673}" destId="{08FEBF3C-0A20-4E45-95F5-3E83CA1CA8C5}" srcOrd="2" destOrd="0" parTransId="{F1823E37-0D19-4940-B89B-3C173B4DF7D5}" sibTransId="{530ED9E4-519D-4196-8CAE-8FCF2FFFEE71}"/>
    <dgm:cxn modelId="{C4340478-8B48-486C-AF91-66E1740CA6B2}" type="presOf" srcId="{62987C34-1ACE-4488-B2CB-EC04F5BA2BF3}" destId="{0EF4F7BA-C4D8-4F4A-BD86-D38C4F96EA5F}" srcOrd="0" destOrd="0" presId="urn:microsoft.com/office/officeart/2005/8/layout/orgChart1"/>
    <dgm:cxn modelId="{6D4A17A3-7398-4B24-A01F-9397A94558FA}" type="presOf" srcId="{08FEBF3C-0A20-4E45-95F5-3E83CA1CA8C5}" destId="{EA552030-DCA4-47AF-BF2C-1C5A5C09663A}" srcOrd="0" destOrd="0" presId="urn:microsoft.com/office/officeart/2005/8/layout/orgChart1"/>
    <dgm:cxn modelId="{B5F25252-10D2-4D84-9902-4694580E5790}" type="presOf" srcId="{CD5D7B13-EF27-4396-96A6-02FBC897A087}" destId="{A6F9AADC-004A-4AB9-B79A-DCD17A67D934}" srcOrd="1" destOrd="0" presId="urn:microsoft.com/office/officeart/2005/8/layout/orgChart1"/>
    <dgm:cxn modelId="{AAB447F7-1D1B-4BDA-88C0-B3A3F4D5A7D1}" type="presOf" srcId="{FC790AF0-EF45-45BE-A27E-8D438C0F6673}" destId="{DD61AFA9-0709-4CAF-87A0-B7C6B0067D57}" srcOrd="1" destOrd="0" presId="urn:microsoft.com/office/officeart/2005/8/layout/orgChart1"/>
    <dgm:cxn modelId="{84BEBC7E-4312-4BF2-999B-F449BB6FE38D}" type="presOf" srcId="{87F4B009-4061-4EDC-B5C5-44E8093039B4}" destId="{1F39E317-9E65-4361-8523-3FAA193DCD27}" srcOrd="0" destOrd="0" presId="urn:microsoft.com/office/officeart/2005/8/layout/orgChart1"/>
    <dgm:cxn modelId="{48D7B396-0714-4E46-AEFD-AC55B90C4FC4}" srcId="{FC790AF0-EF45-45BE-A27E-8D438C0F6673}" destId="{A2175BE6-FD69-46BF-844C-5EB394A020F6}" srcOrd="3" destOrd="0" parTransId="{62987C34-1ACE-4488-B2CB-EC04F5BA2BF3}" sibTransId="{74846E08-EECC-444E-A19C-BBEA4007AB97}"/>
    <dgm:cxn modelId="{08B7800C-56B2-4737-9615-E7E3E469D168}" type="presOf" srcId="{A2175BE6-FD69-46BF-844C-5EB394A020F6}" destId="{FA5E7573-087E-48F0-9D03-AB00E1F4E87A}" srcOrd="0" destOrd="0" presId="urn:microsoft.com/office/officeart/2005/8/layout/orgChart1"/>
    <dgm:cxn modelId="{3E128FF6-5DD5-4BE7-A8E0-8EE4781D04D1}" srcId="{FC790AF0-EF45-45BE-A27E-8D438C0F6673}" destId="{CD5D7B13-EF27-4396-96A6-02FBC897A087}" srcOrd="0" destOrd="0" parTransId="{EDA25123-35D3-47D6-A559-E151F6676145}" sibTransId="{BB1C4F93-F597-47CC-AEEB-FAD1C27F64FB}"/>
    <dgm:cxn modelId="{39E1BEA0-D67F-4456-A443-7C4B1774EC04}" type="presOf" srcId="{F1823E37-0D19-4940-B89B-3C173B4DF7D5}" destId="{E7587B91-F628-4F23-AE3F-8FA3F341EE7A}" srcOrd="0" destOrd="0" presId="urn:microsoft.com/office/officeart/2005/8/layout/orgChart1"/>
    <dgm:cxn modelId="{3738428B-FA5A-40BE-8F41-89F254E26912}" type="presOf" srcId="{08FEBF3C-0A20-4E45-95F5-3E83CA1CA8C5}" destId="{C5003665-9E95-447F-95F6-6983587500B5}" srcOrd="1" destOrd="0" presId="urn:microsoft.com/office/officeart/2005/8/layout/orgChart1"/>
    <dgm:cxn modelId="{4E605F58-38B5-4F57-BFF4-B896E21E3E29}" srcId="{FC790AF0-EF45-45BE-A27E-8D438C0F6673}" destId="{58F52928-1F54-4BA1-A4AB-7A294FE4EAE9}" srcOrd="1" destOrd="0" parTransId="{87F4B009-4061-4EDC-B5C5-44E8093039B4}" sibTransId="{C4EA0B93-90DD-431C-952B-F2A4EAA7152F}"/>
    <dgm:cxn modelId="{FA1D4F34-9AEB-4FDB-B386-97008293E5FA}" type="presOf" srcId="{EDA25123-35D3-47D6-A559-E151F6676145}" destId="{05086FEB-99B8-41D5-8564-4E5B7945D29B}" srcOrd="0" destOrd="0" presId="urn:microsoft.com/office/officeart/2005/8/layout/orgChart1"/>
    <dgm:cxn modelId="{9A3FB06F-9D03-4A87-9B40-2CCF9178E5EF}" type="presParOf" srcId="{0EFE794F-7951-4607-804D-0A13EEE60D3B}" destId="{A90FEEFE-EE02-43D4-A481-C64B6843B8F8}" srcOrd="0" destOrd="0" presId="urn:microsoft.com/office/officeart/2005/8/layout/orgChart1"/>
    <dgm:cxn modelId="{4D4C3B82-D9F4-4DCE-81B1-990C4E1CE6CF}" type="presParOf" srcId="{A90FEEFE-EE02-43D4-A481-C64B6843B8F8}" destId="{D580F45E-2F6F-49F4-A8C6-5151C7CE1484}" srcOrd="0" destOrd="0" presId="urn:microsoft.com/office/officeart/2005/8/layout/orgChart1"/>
    <dgm:cxn modelId="{34916220-FB43-4A56-8664-FB2501D6164C}" type="presParOf" srcId="{D580F45E-2F6F-49F4-A8C6-5151C7CE1484}" destId="{D273637E-1867-42AF-8ABC-C93BF513CDD3}" srcOrd="0" destOrd="0" presId="urn:microsoft.com/office/officeart/2005/8/layout/orgChart1"/>
    <dgm:cxn modelId="{FB2FBFC9-2C9B-4FF6-86A1-564E22137E1B}" type="presParOf" srcId="{D580F45E-2F6F-49F4-A8C6-5151C7CE1484}" destId="{DD61AFA9-0709-4CAF-87A0-B7C6B0067D57}" srcOrd="1" destOrd="0" presId="urn:microsoft.com/office/officeart/2005/8/layout/orgChart1"/>
    <dgm:cxn modelId="{A861D029-AD49-4AD6-B6A5-A1AC57C7B3B9}" type="presParOf" srcId="{A90FEEFE-EE02-43D4-A481-C64B6843B8F8}" destId="{EA469DDB-A562-46B2-BACB-15A70D4A4B0E}" srcOrd="1" destOrd="0" presId="urn:microsoft.com/office/officeart/2005/8/layout/orgChart1"/>
    <dgm:cxn modelId="{81C50E98-A4F2-40F4-9515-78D713B5397D}" type="presParOf" srcId="{EA469DDB-A562-46B2-BACB-15A70D4A4B0E}" destId="{1F39E317-9E65-4361-8523-3FAA193DCD27}" srcOrd="0" destOrd="0" presId="urn:microsoft.com/office/officeart/2005/8/layout/orgChart1"/>
    <dgm:cxn modelId="{86F2D68F-24F3-454C-BB60-265127F124BD}" type="presParOf" srcId="{EA469DDB-A562-46B2-BACB-15A70D4A4B0E}" destId="{5D53991A-5118-4F7E-9F92-615B7005BA4B}" srcOrd="1" destOrd="0" presId="urn:microsoft.com/office/officeart/2005/8/layout/orgChart1"/>
    <dgm:cxn modelId="{CE8A4146-B224-4BEE-965E-59ECF9409187}" type="presParOf" srcId="{5D53991A-5118-4F7E-9F92-615B7005BA4B}" destId="{E927846D-9AB5-447C-91B6-DE5335D33E0D}" srcOrd="0" destOrd="0" presId="urn:microsoft.com/office/officeart/2005/8/layout/orgChart1"/>
    <dgm:cxn modelId="{73146C3E-A297-4952-B47D-12926706B826}" type="presParOf" srcId="{E927846D-9AB5-447C-91B6-DE5335D33E0D}" destId="{2D712CA9-93D9-4E3D-9C9A-E837C39AB936}" srcOrd="0" destOrd="0" presId="urn:microsoft.com/office/officeart/2005/8/layout/orgChart1"/>
    <dgm:cxn modelId="{549C270D-1CD6-4509-B6CA-DEC369093041}" type="presParOf" srcId="{E927846D-9AB5-447C-91B6-DE5335D33E0D}" destId="{6A035F74-15FE-4AE5-B716-2A1B419BA270}" srcOrd="1" destOrd="0" presId="urn:microsoft.com/office/officeart/2005/8/layout/orgChart1"/>
    <dgm:cxn modelId="{89893F94-84D7-4560-9A14-90202389A2D1}" type="presParOf" srcId="{5D53991A-5118-4F7E-9F92-615B7005BA4B}" destId="{2B421B4A-29D0-4309-A112-6BBD661200D9}" srcOrd="1" destOrd="0" presId="urn:microsoft.com/office/officeart/2005/8/layout/orgChart1"/>
    <dgm:cxn modelId="{7FC3EA9B-3C8B-4D9D-A16D-17E2A83606B8}" type="presParOf" srcId="{5D53991A-5118-4F7E-9F92-615B7005BA4B}" destId="{EB611A09-F12D-4F8C-96BB-00576861BF1F}" srcOrd="2" destOrd="0" presId="urn:microsoft.com/office/officeart/2005/8/layout/orgChart1"/>
    <dgm:cxn modelId="{07E5F332-260A-40C5-A221-78B50B143438}" type="presParOf" srcId="{EA469DDB-A562-46B2-BACB-15A70D4A4B0E}" destId="{E7587B91-F628-4F23-AE3F-8FA3F341EE7A}" srcOrd="2" destOrd="0" presId="urn:microsoft.com/office/officeart/2005/8/layout/orgChart1"/>
    <dgm:cxn modelId="{8B029FD3-25FB-4AFA-8E8C-D7131FD0FEC2}" type="presParOf" srcId="{EA469DDB-A562-46B2-BACB-15A70D4A4B0E}" destId="{721B153F-BAAA-4971-9E86-F746956BEDC8}" srcOrd="3" destOrd="0" presId="urn:microsoft.com/office/officeart/2005/8/layout/orgChart1"/>
    <dgm:cxn modelId="{B5BC0913-54E9-4331-8C9D-CFB8087C24A0}" type="presParOf" srcId="{721B153F-BAAA-4971-9E86-F746956BEDC8}" destId="{6A3B7B45-21FE-4B25-A2DC-67E19797C1D3}" srcOrd="0" destOrd="0" presId="urn:microsoft.com/office/officeart/2005/8/layout/orgChart1"/>
    <dgm:cxn modelId="{226E0946-6CF1-4163-B603-FB5E52AB7DBA}" type="presParOf" srcId="{6A3B7B45-21FE-4B25-A2DC-67E19797C1D3}" destId="{EA552030-DCA4-47AF-BF2C-1C5A5C09663A}" srcOrd="0" destOrd="0" presId="urn:microsoft.com/office/officeart/2005/8/layout/orgChart1"/>
    <dgm:cxn modelId="{4EC86F4F-B850-4AC0-AC6E-54963584B054}" type="presParOf" srcId="{6A3B7B45-21FE-4B25-A2DC-67E19797C1D3}" destId="{C5003665-9E95-447F-95F6-6983587500B5}" srcOrd="1" destOrd="0" presId="urn:microsoft.com/office/officeart/2005/8/layout/orgChart1"/>
    <dgm:cxn modelId="{5BF832D7-3D69-44C2-A62B-6935350D357A}" type="presParOf" srcId="{721B153F-BAAA-4971-9E86-F746956BEDC8}" destId="{EED79ADC-1644-4462-B182-DBE60A26A574}" srcOrd="1" destOrd="0" presId="urn:microsoft.com/office/officeart/2005/8/layout/orgChart1"/>
    <dgm:cxn modelId="{0B04FAA5-0CEE-40D2-8D13-263541C848DF}" type="presParOf" srcId="{721B153F-BAAA-4971-9E86-F746956BEDC8}" destId="{0FDDE75B-A18A-44D0-BAAA-B59D729B41AB}" srcOrd="2" destOrd="0" presId="urn:microsoft.com/office/officeart/2005/8/layout/orgChart1"/>
    <dgm:cxn modelId="{D11AC953-EE77-4AF9-A146-FDD6EBA077A8}" type="presParOf" srcId="{EA469DDB-A562-46B2-BACB-15A70D4A4B0E}" destId="{0EF4F7BA-C4D8-4F4A-BD86-D38C4F96EA5F}" srcOrd="4" destOrd="0" presId="urn:microsoft.com/office/officeart/2005/8/layout/orgChart1"/>
    <dgm:cxn modelId="{34821A1B-A7A3-417F-8BB2-8541D835B75C}" type="presParOf" srcId="{EA469DDB-A562-46B2-BACB-15A70D4A4B0E}" destId="{0176AB4C-C367-4E4A-8705-82C5DA9F6525}" srcOrd="5" destOrd="0" presId="urn:microsoft.com/office/officeart/2005/8/layout/orgChart1"/>
    <dgm:cxn modelId="{651ECD9B-77CC-4D12-A367-F26638BEE600}" type="presParOf" srcId="{0176AB4C-C367-4E4A-8705-82C5DA9F6525}" destId="{A71A5BF9-B712-4498-AE1E-7C9AF2717144}" srcOrd="0" destOrd="0" presId="urn:microsoft.com/office/officeart/2005/8/layout/orgChart1"/>
    <dgm:cxn modelId="{73F99EC8-E8FB-4240-B57F-51615533DB31}" type="presParOf" srcId="{A71A5BF9-B712-4498-AE1E-7C9AF2717144}" destId="{FA5E7573-087E-48F0-9D03-AB00E1F4E87A}" srcOrd="0" destOrd="0" presId="urn:microsoft.com/office/officeart/2005/8/layout/orgChart1"/>
    <dgm:cxn modelId="{9646991E-F267-48CD-8B45-61C6E201C035}" type="presParOf" srcId="{A71A5BF9-B712-4498-AE1E-7C9AF2717144}" destId="{8C24E99F-13CF-42E0-8457-F0E021880049}" srcOrd="1" destOrd="0" presId="urn:microsoft.com/office/officeart/2005/8/layout/orgChart1"/>
    <dgm:cxn modelId="{71203760-9C5D-4130-9C2C-277F8CFE9B91}" type="presParOf" srcId="{0176AB4C-C367-4E4A-8705-82C5DA9F6525}" destId="{DBA4C803-D9BA-444B-A132-10DB25019002}" srcOrd="1" destOrd="0" presId="urn:microsoft.com/office/officeart/2005/8/layout/orgChart1"/>
    <dgm:cxn modelId="{421F5E6D-43E3-421E-959A-6E07F73F86F4}" type="presParOf" srcId="{0176AB4C-C367-4E4A-8705-82C5DA9F6525}" destId="{4A6AAC9B-5159-455A-81F2-DF7E71A56236}" srcOrd="2" destOrd="0" presId="urn:microsoft.com/office/officeart/2005/8/layout/orgChart1"/>
    <dgm:cxn modelId="{91CDC0FA-5E70-4681-AEF1-1A0AD82EBCCD}" type="presParOf" srcId="{A90FEEFE-EE02-43D4-A481-C64B6843B8F8}" destId="{6E3C5153-4BC2-43EA-95B6-ABA2F5A25B40}" srcOrd="2" destOrd="0" presId="urn:microsoft.com/office/officeart/2005/8/layout/orgChart1"/>
    <dgm:cxn modelId="{0E9F3C69-CB66-4CA2-9215-D198BCA27082}" type="presParOf" srcId="{6E3C5153-4BC2-43EA-95B6-ABA2F5A25B40}" destId="{05086FEB-99B8-41D5-8564-4E5B7945D29B}" srcOrd="0" destOrd="0" presId="urn:microsoft.com/office/officeart/2005/8/layout/orgChart1"/>
    <dgm:cxn modelId="{68BDADF1-2475-4484-87FF-DBDCAE5B81F0}" type="presParOf" srcId="{6E3C5153-4BC2-43EA-95B6-ABA2F5A25B40}" destId="{D3C64BBC-76E8-4447-B233-78A7EB1BEABA}" srcOrd="1" destOrd="0" presId="urn:microsoft.com/office/officeart/2005/8/layout/orgChart1"/>
    <dgm:cxn modelId="{8CC6664D-F8E0-406F-BDB2-859E58320981}" type="presParOf" srcId="{D3C64BBC-76E8-4447-B233-78A7EB1BEABA}" destId="{66F5389F-8B92-4B6C-99C1-4D96B71EE795}" srcOrd="0" destOrd="0" presId="urn:microsoft.com/office/officeart/2005/8/layout/orgChart1"/>
    <dgm:cxn modelId="{717383A1-236E-4799-8FDF-8E5BA140C83E}" type="presParOf" srcId="{66F5389F-8B92-4B6C-99C1-4D96B71EE795}" destId="{21CF4703-6E7F-4AA0-9969-0696873B86F9}" srcOrd="0" destOrd="0" presId="urn:microsoft.com/office/officeart/2005/8/layout/orgChart1"/>
    <dgm:cxn modelId="{F325D889-5420-4DF6-8061-F1A490EC158A}" type="presParOf" srcId="{66F5389F-8B92-4B6C-99C1-4D96B71EE795}" destId="{A6F9AADC-004A-4AB9-B79A-DCD17A67D934}" srcOrd="1" destOrd="0" presId="urn:microsoft.com/office/officeart/2005/8/layout/orgChart1"/>
    <dgm:cxn modelId="{FF850270-02A9-4731-8065-351A28650F0A}" type="presParOf" srcId="{D3C64BBC-76E8-4447-B233-78A7EB1BEABA}" destId="{0048967C-177F-418A-A9D1-BD246DEC9DF0}" srcOrd="1" destOrd="0" presId="urn:microsoft.com/office/officeart/2005/8/layout/orgChart1"/>
    <dgm:cxn modelId="{141ED5A9-EAE8-4938-95C9-54F43684A24C}" type="presParOf" srcId="{D3C64BBC-76E8-4447-B233-78A7EB1BEABA}" destId="{DD600E39-B17C-40F4-AC60-3D79CD2D5F9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2B89F8-8938-4061-8631-38026776C0ED}">
      <dsp:nvSpPr>
        <dsp:cNvPr id="0" name=""/>
        <dsp:cNvSpPr/>
      </dsp:nvSpPr>
      <dsp:spPr>
        <a:xfrm>
          <a:off x="2180124" y="2180936"/>
          <a:ext cx="542602" cy="13145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1301" y="0"/>
              </a:lnTo>
              <a:lnTo>
                <a:pt x="271301" y="1314570"/>
              </a:lnTo>
              <a:lnTo>
                <a:pt x="542602" y="13145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2415872" y="2802667"/>
        <a:ext cx="71107" cy="71107"/>
      </dsp:txXfrm>
    </dsp:sp>
    <dsp:sp modelId="{DCCE0300-F004-4547-8C02-FC99652A8EA1}">
      <dsp:nvSpPr>
        <dsp:cNvPr id="0" name=""/>
        <dsp:cNvSpPr/>
      </dsp:nvSpPr>
      <dsp:spPr>
        <a:xfrm>
          <a:off x="2180124" y="2076154"/>
          <a:ext cx="5426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04781"/>
              </a:moveTo>
              <a:lnTo>
                <a:pt x="271301" y="104781"/>
              </a:lnTo>
              <a:lnTo>
                <a:pt x="271301" y="45720"/>
              </a:lnTo>
              <a:lnTo>
                <a:pt x="542602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2437780" y="2108229"/>
        <a:ext cx="27290" cy="27290"/>
      </dsp:txXfrm>
    </dsp:sp>
    <dsp:sp modelId="{9D521C59-ED4C-441B-93F4-C1308945BE2F}">
      <dsp:nvSpPr>
        <dsp:cNvPr id="0" name=""/>
        <dsp:cNvSpPr/>
      </dsp:nvSpPr>
      <dsp:spPr>
        <a:xfrm>
          <a:off x="2180124" y="807304"/>
          <a:ext cx="542602" cy="1373632"/>
        </a:xfrm>
        <a:custGeom>
          <a:avLst/>
          <a:gdLst/>
          <a:ahLst/>
          <a:cxnLst/>
          <a:rect l="0" t="0" r="0" b="0"/>
          <a:pathLst>
            <a:path>
              <a:moveTo>
                <a:pt x="0" y="1373632"/>
              </a:moveTo>
              <a:lnTo>
                <a:pt x="271301" y="1373632"/>
              </a:lnTo>
              <a:lnTo>
                <a:pt x="271301" y="0"/>
              </a:lnTo>
              <a:lnTo>
                <a:pt x="54260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2414503" y="1457197"/>
        <a:ext cx="73845" cy="73845"/>
      </dsp:txXfrm>
    </dsp:sp>
    <dsp:sp modelId="{9D075318-BAAA-4A37-9697-B0EC339F29CE}">
      <dsp:nvSpPr>
        <dsp:cNvPr id="0" name=""/>
        <dsp:cNvSpPr/>
      </dsp:nvSpPr>
      <dsp:spPr>
        <a:xfrm rot="16200000">
          <a:off x="-410123" y="1767367"/>
          <a:ext cx="4353357" cy="827137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400" kern="1200" dirty="0" smtClean="0"/>
            <a:t>Tým </a:t>
          </a:r>
          <a:endParaRPr lang="cs-CZ" sz="5400" kern="1200" dirty="0"/>
        </a:p>
      </dsp:txBody>
      <dsp:txXfrm>
        <a:off x="-410123" y="1767367"/>
        <a:ext cx="4353357" cy="827137"/>
      </dsp:txXfrm>
    </dsp:sp>
    <dsp:sp modelId="{28F7760A-47D8-4105-8F0B-F8BD035E12A0}">
      <dsp:nvSpPr>
        <dsp:cNvPr id="0" name=""/>
        <dsp:cNvSpPr/>
      </dsp:nvSpPr>
      <dsp:spPr>
        <a:xfrm>
          <a:off x="2722727" y="221392"/>
          <a:ext cx="2713012" cy="11718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Potenciál týmu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Výkonnost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Sdílení vizí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motivace</a:t>
          </a:r>
          <a:endParaRPr lang="cs-CZ" sz="1400" kern="1200" dirty="0"/>
        </a:p>
      </dsp:txBody>
      <dsp:txXfrm>
        <a:off x="2722727" y="221392"/>
        <a:ext cx="2713012" cy="1171822"/>
      </dsp:txXfrm>
    </dsp:sp>
    <dsp:sp modelId="{3B6C7FD4-4B27-40F9-8A0F-DB48AB49AA51}">
      <dsp:nvSpPr>
        <dsp:cNvPr id="0" name=""/>
        <dsp:cNvSpPr/>
      </dsp:nvSpPr>
      <dsp:spPr>
        <a:xfrm>
          <a:off x="2722727" y="1600000"/>
          <a:ext cx="2713012" cy="10437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Vedení týmu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Organizování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Řešení konfliktních situací</a:t>
          </a:r>
          <a:endParaRPr lang="cs-CZ" sz="1500" kern="1200" dirty="0"/>
        </a:p>
      </dsp:txBody>
      <dsp:txXfrm>
        <a:off x="2722727" y="1600000"/>
        <a:ext cx="2713012" cy="1043748"/>
      </dsp:txXfrm>
    </dsp:sp>
    <dsp:sp modelId="{F812BB5A-B692-4C89-96F4-DA70F2958004}">
      <dsp:nvSpPr>
        <dsp:cNvPr id="0" name=""/>
        <dsp:cNvSpPr/>
      </dsp:nvSpPr>
      <dsp:spPr>
        <a:xfrm>
          <a:off x="2722727" y="2850533"/>
          <a:ext cx="2713012" cy="12899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Taktická doporučení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Postupy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Koordinace </a:t>
          </a:r>
          <a:endParaRPr lang="cs-CZ" sz="1500" kern="1200" dirty="0"/>
        </a:p>
      </dsp:txBody>
      <dsp:txXfrm>
        <a:off x="2722727" y="2850533"/>
        <a:ext cx="2713012" cy="12899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086FEB-99B8-41D5-8564-4E5B7945D29B}">
      <dsp:nvSpPr>
        <dsp:cNvPr id="0" name=""/>
        <dsp:cNvSpPr/>
      </dsp:nvSpPr>
      <dsp:spPr>
        <a:xfrm>
          <a:off x="2860867" y="1212180"/>
          <a:ext cx="187132" cy="819819"/>
        </a:xfrm>
        <a:custGeom>
          <a:avLst/>
          <a:gdLst/>
          <a:ahLst/>
          <a:cxnLst/>
          <a:rect l="0" t="0" r="0" b="0"/>
          <a:pathLst>
            <a:path>
              <a:moveTo>
                <a:pt x="187132" y="0"/>
              </a:moveTo>
              <a:lnTo>
                <a:pt x="187132" y="819819"/>
              </a:lnTo>
              <a:lnTo>
                <a:pt x="0" y="8198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F4F7BA-C4D8-4F4A-BD86-D38C4F96EA5F}">
      <dsp:nvSpPr>
        <dsp:cNvPr id="0" name=""/>
        <dsp:cNvSpPr/>
      </dsp:nvSpPr>
      <dsp:spPr>
        <a:xfrm>
          <a:off x="3048000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506"/>
              </a:lnTo>
              <a:lnTo>
                <a:pt x="2156482" y="1452506"/>
              </a:lnTo>
              <a:lnTo>
                <a:pt x="2156482" y="163963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587B91-F628-4F23-AE3F-8FA3F341EE7A}">
      <dsp:nvSpPr>
        <dsp:cNvPr id="0" name=""/>
        <dsp:cNvSpPr/>
      </dsp:nvSpPr>
      <dsp:spPr>
        <a:xfrm>
          <a:off x="2957279" y="1212180"/>
          <a:ext cx="91440" cy="1611908"/>
        </a:xfrm>
        <a:custGeom>
          <a:avLst/>
          <a:gdLst/>
          <a:ahLst/>
          <a:cxnLst/>
          <a:rect l="0" t="0" r="0" b="0"/>
          <a:pathLst>
            <a:path>
              <a:moveTo>
                <a:pt x="90720" y="0"/>
              </a:moveTo>
              <a:lnTo>
                <a:pt x="90720" y="1424775"/>
              </a:lnTo>
              <a:lnTo>
                <a:pt x="45720" y="1424775"/>
              </a:lnTo>
              <a:lnTo>
                <a:pt x="45720" y="16119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39E317-9E65-4361-8523-3FAA193DCD27}">
      <dsp:nvSpPr>
        <dsp:cNvPr id="0" name=""/>
        <dsp:cNvSpPr/>
      </dsp:nvSpPr>
      <dsp:spPr>
        <a:xfrm>
          <a:off x="891517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452506"/>
              </a:lnTo>
              <a:lnTo>
                <a:pt x="0" y="1452506"/>
              </a:lnTo>
              <a:lnTo>
                <a:pt x="0" y="163963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73637E-1867-42AF-8ABC-C93BF513CDD3}">
      <dsp:nvSpPr>
        <dsp:cNvPr id="0" name=""/>
        <dsp:cNvSpPr/>
      </dsp:nvSpPr>
      <dsp:spPr>
        <a:xfrm>
          <a:off x="2156891" y="321071"/>
          <a:ext cx="1782216" cy="891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 dirty="0" smtClean="0"/>
            <a:t>Řídící výbor </a:t>
          </a:r>
          <a:endParaRPr lang="cs-CZ" sz="3000" kern="1200" dirty="0"/>
        </a:p>
      </dsp:txBody>
      <dsp:txXfrm>
        <a:off x="2156891" y="321071"/>
        <a:ext cx="1782216" cy="891108"/>
      </dsp:txXfrm>
    </dsp:sp>
    <dsp:sp modelId="{2D712CA9-93D9-4E3D-9C9A-E837C39AB936}">
      <dsp:nvSpPr>
        <dsp:cNvPr id="0" name=""/>
        <dsp:cNvSpPr/>
      </dsp:nvSpPr>
      <dsp:spPr>
        <a:xfrm>
          <a:off x="409" y="2851819"/>
          <a:ext cx="1782216" cy="891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 dirty="0" smtClean="0"/>
            <a:t>Pracovní skupina </a:t>
          </a:r>
          <a:endParaRPr lang="cs-CZ" sz="3000" kern="1200" dirty="0"/>
        </a:p>
      </dsp:txBody>
      <dsp:txXfrm>
        <a:off x="409" y="2851819"/>
        <a:ext cx="1782216" cy="891108"/>
      </dsp:txXfrm>
    </dsp:sp>
    <dsp:sp modelId="{EA552030-DCA4-47AF-BF2C-1C5A5C09663A}">
      <dsp:nvSpPr>
        <dsp:cNvPr id="0" name=""/>
        <dsp:cNvSpPr/>
      </dsp:nvSpPr>
      <dsp:spPr>
        <a:xfrm>
          <a:off x="2111890" y="2824088"/>
          <a:ext cx="1782216" cy="891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 dirty="0" smtClean="0"/>
            <a:t>Pracovní skupina</a:t>
          </a:r>
          <a:endParaRPr lang="cs-CZ" sz="3000" kern="1200" dirty="0"/>
        </a:p>
      </dsp:txBody>
      <dsp:txXfrm>
        <a:off x="2111890" y="2824088"/>
        <a:ext cx="1782216" cy="891108"/>
      </dsp:txXfrm>
    </dsp:sp>
    <dsp:sp modelId="{FA5E7573-087E-48F0-9D03-AB00E1F4E87A}">
      <dsp:nvSpPr>
        <dsp:cNvPr id="0" name=""/>
        <dsp:cNvSpPr/>
      </dsp:nvSpPr>
      <dsp:spPr>
        <a:xfrm>
          <a:off x="4313373" y="2851819"/>
          <a:ext cx="1782216" cy="891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 dirty="0" smtClean="0"/>
            <a:t>Pracovní skupina </a:t>
          </a:r>
          <a:endParaRPr lang="cs-CZ" sz="3000" kern="1200" dirty="0"/>
        </a:p>
      </dsp:txBody>
      <dsp:txXfrm>
        <a:off x="4313373" y="2851819"/>
        <a:ext cx="1782216" cy="891108"/>
      </dsp:txXfrm>
    </dsp:sp>
    <dsp:sp modelId="{21CF4703-6E7F-4AA0-9969-0696873B86F9}">
      <dsp:nvSpPr>
        <dsp:cNvPr id="0" name=""/>
        <dsp:cNvSpPr/>
      </dsp:nvSpPr>
      <dsp:spPr>
        <a:xfrm>
          <a:off x="1078650" y="1586445"/>
          <a:ext cx="1782216" cy="891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 dirty="0" smtClean="0"/>
            <a:t>Realizační tým</a:t>
          </a:r>
          <a:endParaRPr lang="cs-CZ" sz="3000" kern="1200" dirty="0"/>
        </a:p>
      </dsp:txBody>
      <dsp:txXfrm>
        <a:off x="1078650" y="1586445"/>
        <a:ext cx="1782216" cy="8911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41435-5BC3-49CC-A5DA-8A367F75B43B}" type="datetimeFigureOut">
              <a:rPr lang="cs-CZ" smtClean="0"/>
              <a:t>27.01.2017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C36B2-78F3-4535-B511-5012FBE88F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4881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DB027-6529-4B34-9A8B-F037821CFA83}" type="datetime1">
              <a:rPr lang="cs-CZ" smtClean="0"/>
              <a:t>27.01.2017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4265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9FAE-5074-4E75-A608-F79D624F9671}" type="datetime1">
              <a:rPr lang="cs-CZ" smtClean="0"/>
              <a:t>27.01.2017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7585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4379-55EB-45B2-A707-C5DB7DDECE2C}" type="datetime1">
              <a:rPr lang="cs-CZ" smtClean="0"/>
              <a:t>27.01.2017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8746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41571-AA74-4073-B9CC-A1CE49F98CAA}" type="datetime1">
              <a:rPr lang="cs-CZ" smtClean="0"/>
              <a:t>27.01.2017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1097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C615-7CC5-44EA-BC0D-372531415233}" type="datetime1">
              <a:rPr lang="cs-CZ" smtClean="0"/>
              <a:t>27.01.2017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0112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4F57-76D0-4416-BC96-2555767C0EDF}" type="datetime1">
              <a:rPr lang="cs-CZ" smtClean="0"/>
              <a:t>27.01.2017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0871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66452-0931-4B74-8E7C-593CDA38CC99}" type="datetime1">
              <a:rPr lang="cs-CZ" smtClean="0"/>
              <a:t>27.01.2017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612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170D-7892-42D3-90D2-4D8D9EA86587}" type="datetime1">
              <a:rPr lang="cs-CZ" smtClean="0"/>
              <a:t>27.01.2017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2313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CD4F4-D68F-439D-B4C4-8205DD3C471C}" type="datetime1">
              <a:rPr lang="cs-CZ" smtClean="0"/>
              <a:t>27.01.2017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8312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949ED-BDAD-41DC-BC38-16FC0A039131}" type="datetime1">
              <a:rPr lang="cs-CZ" smtClean="0"/>
              <a:t>27.01.2017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9920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CE4E0-E259-4C80-AE5F-6A243D5B7572}" type="datetime1">
              <a:rPr lang="cs-CZ" smtClean="0"/>
              <a:t>27.01.2017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6716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F39EB-4154-4366-A5A0-C112D5076CB1}" type="datetime1">
              <a:rPr lang="cs-CZ" smtClean="0"/>
              <a:t>27.01.2017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CZ.02.3.68/0.0/0.0/15_001/0000283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F3B1-D834-4C5C-8CC7-F573C9FC4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4669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54" y="83127"/>
            <a:ext cx="9824867" cy="685800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7461908" y="5120416"/>
            <a:ext cx="3635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CZ.02.3.68/0.0/0.0/15_001/0000283</a:t>
            </a:r>
          </a:p>
        </p:txBody>
      </p:sp>
      <p:sp>
        <p:nvSpPr>
          <p:cNvPr id="2" name="Obdélník 1"/>
          <p:cNvSpPr/>
          <p:nvPr/>
        </p:nvSpPr>
        <p:spPr>
          <a:xfrm>
            <a:off x="2982033" y="1886635"/>
            <a:ext cx="6096000" cy="196977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altLang="cs-CZ" sz="3200" b="1" dirty="0" smtClean="0"/>
              <a:t>Vedení a řízení pracovních týmů</a:t>
            </a:r>
          </a:p>
          <a:p>
            <a:endParaRPr lang="cs-CZ" b="1" dirty="0" smtClean="0"/>
          </a:p>
          <a:p>
            <a:r>
              <a:rPr lang="cs-CZ" b="1" dirty="0" smtClean="0"/>
              <a:t>Podklad pro </a:t>
            </a:r>
            <a:r>
              <a:rPr lang="cs-CZ" b="1" dirty="0" err="1" smtClean="0"/>
              <a:t>webinář</a:t>
            </a:r>
            <a:endParaRPr lang="cs-CZ" b="1" dirty="0"/>
          </a:p>
          <a:p>
            <a:endParaRPr lang="cs-CZ" b="1" dirty="0" smtClean="0"/>
          </a:p>
          <a:p>
            <a:r>
              <a:rPr lang="cs-CZ" altLang="cs-CZ" b="1" dirty="0" smtClean="0"/>
              <a:t>Lektor Dana Diváková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920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Řízení 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838200" y="1478844"/>
            <a:ext cx="10042236" cy="4435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cs-CZ" altLang="cs-CZ" sz="3200" b="1" dirty="0"/>
              <a:t>Vedoucí skupiny</a:t>
            </a:r>
          </a:p>
          <a:p>
            <a:pPr>
              <a:lnSpc>
                <a:spcPct val="80000"/>
              </a:lnSpc>
            </a:pPr>
            <a:r>
              <a:rPr lang="cs-CZ" altLang="cs-CZ" sz="3200" dirty="0"/>
              <a:t>reagování na změny vnějšího prostředí, přehled o situaci v legislativě, informace z vnějšího prostředí</a:t>
            </a:r>
          </a:p>
          <a:p>
            <a:pPr>
              <a:lnSpc>
                <a:spcPct val="80000"/>
              </a:lnSpc>
            </a:pPr>
            <a:r>
              <a:rPr lang="cs-CZ" altLang="cs-CZ" sz="3200" b="1" dirty="0"/>
              <a:t>Alokátor zdrojů</a:t>
            </a:r>
          </a:p>
          <a:p>
            <a:pPr>
              <a:lnSpc>
                <a:spcPct val="80000"/>
              </a:lnSpc>
            </a:pPr>
            <a:r>
              <a:rPr lang="cs-CZ" altLang="cs-CZ" sz="3200" dirty="0"/>
              <a:t>rozhodování o existenci zdrojů, finančních prostředků, investic, lidí</a:t>
            </a:r>
          </a:p>
          <a:p>
            <a:pPr>
              <a:lnSpc>
                <a:spcPct val="80000"/>
              </a:lnSpc>
            </a:pPr>
            <a:r>
              <a:rPr lang="cs-CZ" altLang="cs-CZ" sz="3200" b="1" dirty="0"/>
              <a:t>Vyjednávač a řešitel problémů</a:t>
            </a:r>
          </a:p>
          <a:p>
            <a:pPr>
              <a:lnSpc>
                <a:spcPct val="80000"/>
              </a:lnSpc>
            </a:pPr>
            <a:r>
              <a:rPr lang="cs-CZ" altLang="cs-CZ" sz="3200" dirty="0"/>
              <a:t>řešení krizových situací ve skupině</a:t>
            </a:r>
          </a:p>
          <a:p>
            <a:pPr>
              <a:lnSpc>
                <a:spcPct val="80000"/>
              </a:lnSpc>
            </a:pPr>
            <a:r>
              <a:rPr lang="cs-CZ" altLang="cs-CZ" sz="3200" b="1" dirty="0"/>
              <a:t>Reprezentant skupiny</a:t>
            </a:r>
          </a:p>
          <a:p>
            <a:pPr>
              <a:lnSpc>
                <a:spcPct val="80000"/>
              </a:lnSpc>
            </a:pPr>
            <a:r>
              <a:rPr lang="cs-CZ" altLang="cs-CZ" sz="3200" dirty="0"/>
              <a:t>zastupování skupiny na veřejnosti, při prezentacích výstupů, na tiskových  konferencích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611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b="1" dirty="0" smtClean="0"/>
              <a:t>Techniky vedení pracovních skupin</a:t>
            </a:r>
            <a:endParaRPr lang="cs-CZ" b="1" dirty="0"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1894" y="1493116"/>
            <a:ext cx="10515600" cy="4351338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cs-CZ" dirty="0" smtClean="0"/>
          </a:p>
          <a:p>
            <a:pPr marL="419100" indent="-419100" algn="just">
              <a:lnSpc>
                <a:spcPct val="80000"/>
              </a:lnSpc>
            </a:pPr>
            <a:endParaRPr lang="cs-CZ" altLang="cs-CZ" sz="2400" b="1" u="sng" dirty="0" smtClean="0"/>
          </a:p>
          <a:p>
            <a:pPr marL="419100" indent="-419100">
              <a:lnSpc>
                <a:spcPct val="80000"/>
              </a:lnSpc>
            </a:pPr>
            <a:r>
              <a:rPr lang="cs-CZ" altLang="cs-CZ" sz="2400" b="1" dirty="0" smtClean="0"/>
              <a:t>Výhody</a:t>
            </a:r>
            <a:r>
              <a:rPr lang="cs-CZ" altLang="cs-CZ" sz="2400" dirty="0" smtClean="0"/>
              <a:t> </a:t>
            </a:r>
            <a:r>
              <a:rPr lang="cs-CZ" altLang="cs-CZ" sz="2400" dirty="0"/>
              <a:t>: jednoduchá a finančně ne příliš náročná forma zapojení veřejnosti, poměrně známá a mediálně zajímavá, je-li dobře vedeno i zpětná vazba od veřejnosti.</a:t>
            </a:r>
          </a:p>
          <a:p>
            <a:pPr marL="419100" indent="-419100">
              <a:lnSpc>
                <a:spcPct val="80000"/>
              </a:lnSpc>
            </a:pPr>
            <a:r>
              <a:rPr lang="cs-CZ" altLang="cs-CZ" sz="2400" b="1" dirty="0"/>
              <a:t>Nevýhody</a:t>
            </a:r>
            <a:r>
              <a:rPr lang="cs-CZ" altLang="cs-CZ" sz="2400" dirty="0"/>
              <a:t> : ve většině případů se nic nevyřeší, nutně by měly následovat další kroky – připomínková místa, vytvoření pracovních skupin, kulaté stoly apod. Veřejnost je velmi citlivá na „</a:t>
            </a:r>
            <a:r>
              <a:rPr lang="cs-CZ" altLang="cs-CZ" sz="2400" dirty="0" err="1"/>
              <a:t>pseudozapojení</a:t>
            </a:r>
            <a:r>
              <a:rPr lang="cs-CZ" altLang="cs-CZ" sz="2400" dirty="0"/>
              <a:t>“.</a:t>
            </a:r>
          </a:p>
          <a:p>
            <a:pPr marL="419100" indent="-419100">
              <a:lnSpc>
                <a:spcPct val="80000"/>
              </a:lnSpc>
            </a:pPr>
            <a:r>
              <a:rPr lang="cs-CZ" altLang="cs-CZ" sz="2400" dirty="0"/>
              <a:t>Je nezbytné pro informování o záměrech, o zjištění názorů, často se používá na odborná témata /např. projednání koncepcí v oblasti životního prostředí/.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435751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b="1" dirty="0" smtClean="0"/>
              <a:t>Techniky vedení pracovních skupin</a:t>
            </a:r>
            <a:endParaRPr lang="cs-CZ" b="1" dirty="0"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1894" y="1493116"/>
            <a:ext cx="10515600" cy="4351338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cs-CZ" dirty="0" smtClean="0"/>
          </a:p>
          <a:p>
            <a:pPr marL="419100" indent="-419100" algn="just">
              <a:lnSpc>
                <a:spcPct val="80000"/>
              </a:lnSpc>
            </a:pPr>
            <a:endParaRPr lang="cs-CZ" altLang="cs-CZ" sz="2400" b="1" u="sng" dirty="0" smtClean="0"/>
          </a:p>
          <a:p>
            <a:pPr marL="419100" indent="-419100" algn="just"/>
            <a:r>
              <a:rPr lang="cs-CZ" altLang="cs-CZ" sz="2400" b="1" u="sng" dirty="0"/>
              <a:t>Veřejné projednání</a:t>
            </a:r>
          </a:p>
          <a:p>
            <a:pPr marL="419100" indent="-419100"/>
            <a:r>
              <a:rPr lang="cs-CZ" altLang="cs-CZ" sz="2400" b="1" dirty="0"/>
              <a:t>Doporučení:</a:t>
            </a:r>
          </a:p>
          <a:p>
            <a:pPr marL="419100" indent="-419100"/>
            <a:r>
              <a:rPr lang="cs-CZ" altLang="cs-CZ" sz="2400" dirty="0"/>
              <a:t>Není-li veřejné projednání zaměřeno velmi odborně, využijte raději formu veřejného projednání s programem.</a:t>
            </a:r>
          </a:p>
          <a:p>
            <a:pPr marL="419100" indent="-419100"/>
            <a:r>
              <a:rPr lang="cs-CZ" altLang="cs-CZ" sz="2400" dirty="0"/>
              <a:t>Není-li to možné, osvěžte celou akci – výstava, ukázka fotografií, studií, vtipné a zajímavé prezentace, pečlivý výběr prezentátorů, dostatečná příprava akce.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466630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Pracovní skupiny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1074882" y="1434635"/>
            <a:ext cx="10042236" cy="5115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altLang="cs-CZ" sz="3200" b="1" dirty="0" smtClean="0"/>
          </a:p>
          <a:p>
            <a:pPr marL="419100" indent="-419100" algn="just">
              <a:lnSpc>
                <a:spcPct val="80000"/>
              </a:lnSpc>
            </a:pPr>
            <a:r>
              <a:rPr lang="cs-CZ" altLang="cs-CZ" sz="3200" b="1" u="sng" dirty="0"/>
              <a:t>Veřejné projednání s programem</a:t>
            </a:r>
            <a:endParaRPr lang="cs-CZ" altLang="cs-CZ" sz="3200" dirty="0"/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800" dirty="0"/>
              <a:t>Veřejné projednání s programem  je velmi účinnou formou veřejného projednání – především Plány zdraví a kvality života či jiné strategické dokumenty, na jejichž projednání by běžně občané do „kamenného“ prostředí nepřišli.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800" dirty="0"/>
              <a:t>Možno využít doprovodný program – např. Den sociálních služeb spojený s programem jednotlivých zařízení při prezentaci či aktualizaci Komunitního plánu rozvoje sociálních služeb.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800" dirty="0"/>
              <a:t>Pozvání může být přímé i nepřímé – přímé prostřednictvím již získaných kontaktů, nepřímé prostřednictvím médi</a:t>
            </a:r>
            <a:r>
              <a:rPr lang="cs-CZ" altLang="cs-CZ" sz="3200" dirty="0"/>
              <a:t>í.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altLang="cs-CZ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altLang="cs-CZ" sz="32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542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Pracovní skupiny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1074882" y="1434635"/>
            <a:ext cx="10042236" cy="5213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altLang="cs-CZ" sz="3200" b="1" dirty="0" smtClean="0"/>
          </a:p>
          <a:p>
            <a:pPr marL="419100" indent="-4191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cs-CZ" sz="2800" dirty="0"/>
          </a:p>
          <a:p>
            <a:pPr marL="419100" indent="-4191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800" b="1" dirty="0"/>
              <a:t>Výhody:</a:t>
            </a:r>
          </a:p>
          <a:p>
            <a:pPr marL="419100" indent="-4191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800" dirty="0"/>
              <a:t>Velmi účinná forma pro informování veřejnosti o tom, že se „něco děje“. Získání názorů na jednom místě v krátkém čase.</a:t>
            </a:r>
          </a:p>
          <a:p>
            <a:pPr marL="419100" indent="-4191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800" b="1" dirty="0"/>
              <a:t>Nevýhody:</a:t>
            </a:r>
          </a:p>
          <a:p>
            <a:pPr marL="419100" indent="-4191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800" dirty="0"/>
              <a:t>I lidé budou brát tuto akci spíše jako hru. Připravte se na to. </a:t>
            </a:r>
          </a:p>
          <a:p>
            <a:pPr marL="419100" indent="-4191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800" dirty="0"/>
              <a:t>Pozor na počasí, může velmi ovlivnit průběh.</a:t>
            </a:r>
          </a:p>
          <a:p>
            <a:pPr marL="419100" indent="-4191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800" b="1" dirty="0"/>
              <a:t>Doporučení</a:t>
            </a:r>
          </a:p>
          <a:p>
            <a:pPr marL="838200" lvl="1" indent="-3810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/>
              <a:t>Nezapomeňte na dostatečnou prezentaci akce. </a:t>
            </a:r>
          </a:p>
          <a:p>
            <a:pPr marL="838200" lvl="1" indent="-3810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/>
              <a:t>Dohodněte ceny pro návštěvníky. </a:t>
            </a:r>
          </a:p>
          <a:p>
            <a:pPr marL="838200" lvl="1" indent="-3810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/>
              <a:t>Požádejte o zanechání kontaktů. Vytvořte si databázi příznivců.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altLang="cs-CZ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altLang="cs-CZ" sz="32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194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Pracovní skupiny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1074882" y="1434635"/>
            <a:ext cx="10042236" cy="5558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cs-CZ" altLang="cs-CZ" sz="2800" dirty="0"/>
          </a:p>
          <a:p>
            <a:pPr marL="419100" indent="-419100" algn="just">
              <a:lnSpc>
                <a:spcPct val="80000"/>
              </a:lnSpc>
            </a:pPr>
            <a:r>
              <a:rPr lang="cs-CZ" altLang="cs-CZ" sz="2800" b="1" u="sng" dirty="0"/>
              <a:t>Kulatý stůl</a:t>
            </a:r>
            <a:endParaRPr lang="cs-CZ" altLang="cs-CZ" sz="2800" dirty="0"/>
          </a:p>
          <a:p>
            <a:pPr marL="419100" indent="-419100">
              <a:lnSpc>
                <a:spcPct val="80000"/>
              </a:lnSpc>
            </a:pPr>
            <a:endParaRPr lang="cs-CZ" altLang="cs-CZ" sz="2800" b="1" dirty="0"/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800" dirty="0"/>
              <a:t>Velmi záleží na tom, kdo kulatý stůl svolává, jaké autority jsou pozvány.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800" dirty="0"/>
              <a:t>Velmi interaktivní forma zapojení veřejnosti a řadíme ji do třetího až čtvrtého stupně participačního procesu, neboť očekává aktivní diskuzi a výstupy všech jeho účastníků. 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800" dirty="0"/>
              <a:t>Kulatý stůl by měl nastavit parametry pro řešení problémů a ve většině případů není ojedinělý – velmi často se realizuje série kulatých stolů, v některých případech i s různými cílovými skupinami.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800" dirty="0"/>
              <a:t>U kulatých stolů se uzavírají vzájemné dohody.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altLang="cs-CZ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altLang="cs-CZ" sz="32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853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Pracovní skupiny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1074882" y="1434635"/>
            <a:ext cx="10042236" cy="5558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cs-CZ" altLang="cs-CZ" sz="2800" dirty="0"/>
          </a:p>
          <a:p>
            <a:pPr marL="419100" indent="-419100" algn="just">
              <a:lnSpc>
                <a:spcPct val="80000"/>
              </a:lnSpc>
            </a:pPr>
            <a:r>
              <a:rPr lang="cs-CZ" altLang="cs-CZ" sz="2800" b="1" u="sng" dirty="0"/>
              <a:t>Kulatý stůl</a:t>
            </a:r>
            <a:endParaRPr lang="cs-CZ" altLang="cs-CZ" sz="2800" dirty="0"/>
          </a:p>
          <a:p>
            <a:pPr marL="419100" indent="-419100">
              <a:lnSpc>
                <a:spcPct val="80000"/>
              </a:lnSpc>
            </a:pPr>
            <a:endParaRPr lang="cs-CZ" altLang="cs-CZ" sz="2800" b="1" dirty="0"/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800" dirty="0"/>
              <a:t>Počet osob na uzavřeném kulatém stole je max. 15 – při vyšším počtu se vytrácí interaktivita.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800" dirty="0"/>
              <a:t>Kulatý stůl už musí vést zkušený moderátor či </a:t>
            </a:r>
            <a:r>
              <a:rPr lang="cs-CZ" altLang="cs-CZ" sz="2800" dirty="0" err="1"/>
              <a:t>facilitátor</a:t>
            </a:r>
            <a:r>
              <a:rPr lang="cs-CZ" altLang="cs-CZ" sz="2800" dirty="0"/>
              <a:t>.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800" b="1" dirty="0"/>
              <a:t>Výhody</a:t>
            </a:r>
            <a:r>
              <a:rPr lang="cs-CZ" altLang="cs-CZ" sz="2800" dirty="0"/>
              <a:t>: velká interaktivita, finančně nenáročné, ve většině případů dojde k nějaké dohodě /i to, že nedojde k dohodě, je dohoda/.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800" b="1" dirty="0"/>
              <a:t>Nevýhody</a:t>
            </a:r>
            <a:r>
              <a:rPr lang="cs-CZ" altLang="cs-CZ" sz="2800" dirty="0"/>
              <a:t>: náročné na organizaci /málokdy mají všichni, které byste na kulatém stole chtěli, čas právě v den, kdy se vám to hodí…/.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cs-CZ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altLang="cs-CZ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altLang="cs-CZ" sz="32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518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Pracovní skupiny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1074882" y="1434635"/>
            <a:ext cx="10042236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cs-CZ" altLang="cs-CZ" sz="2800" dirty="0"/>
          </a:p>
          <a:p>
            <a:pPr marL="419100" indent="-419100" algn="just">
              <a:lnSpc>
                <a:spcPct val="80000"/>
              </a:lnSpc>
            </a:pPr>
            <a:endParaRPr lang="cs-CZ" altLang="cs-CZ" sz="2800" b="1" u="sng" dirty="0" smtClean="0"/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800" b="1" dirty="0" smtClean="0"/>
              <a:t>Doporučení</a:t>
            </a:r>
            <a:endParaRPr lang="cs-CZ" altLang="cs-CZ" sz="2800" b="1" dirty="0"/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800" dirty="0"/>
              <a:t>Kulatý stůl použijte jako další stupeň zapojení veřejnosti, jako konkretizaci návrhů za přítomnosti odborníků. Kulatý stůl není pro první informování všech zúčastněných. Všichni by měli mít stejnou informační základnu.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altLang="cs-CZ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altLang="cs-CZ" sz="32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285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Kulatý stůl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1074882" y="1434635"/>
            <a:ext cx="10042236" cy="417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9100" indent="-419100">
              <a:lnSpc>
                <a:spcPct val="80000"/>
              </a:lnSpc>
            </a:pPr>
            <a:endParaRPr lang="cs-CZ" altLang="cs-CZ" sz="2800" b="1" dirty="0"/>
          </a:p>
          <a:p>
            <a:pPr marL="419100" indent="-419100">
              <a:lnSpc>
                <a:spcPct val="80000"/>
              </a:lnSpc>
            </a:pPr>
            <a:r>
              <a:rPr lang="cs-CZ" altLang="cs-CZ" sz="2800" b="1" dirty="0"/>
              <a:t>Postup přípravy</a:t>
            </a:r>
          </a:p>
          <a:p>
            <a:pPr marL="419100" indent="-419100">
              <a:lnSpc>
                <a:spcPct val="80000"/>
              </a:lnSpc>
            </a:pPr>
            <a:r>
              <a:rPr lang="cs-CZ" altLang="cs-CZ" sz="2800" b="1" dirty="0"/>
              <a:t>30 dní před konáním</a:t>
            </a:r>
            <a:r>
              <a:rPr lang="cs-CZ" altLang="cs-CZ" sz="2800" dirty="0"/>
              <a:t> je již vybráno téma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800" dirty="0"/>
              <a:t>Společná shoda na struktuře a počtu účastníků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800" dirty="0"/>
              <a:t>Výběr a oslovení účastníků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800" dirty="0"/>
              <a:t>Zajištění prostor pro konání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800" dirty="0"/>
              <a:t>Zajištění pozvánek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800" dirty="0"/>
              <a:t>Oslovení moderátora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800" dirty="0"/>
              <a:t>Příprava tiskových výstupů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altLang="cs-CZ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altLang="cs-CZ" sz="32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532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Kulatý stůl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1074882" y="1434635"/>
            <a:ext cx="10042236" cy="3360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9100" indent="-419100">
              <a:lnSpc>
                <a:spcPct val="80000"/>
              </a:lnSpc>
            </a:pPr>
            <a:endParaRPr lang="cs-CZ" altLang="cs-CZ" sz="2800" b="1" dirty="0"/>
          </a:p>
          <a:p>
            <a:pPr marL="419100" indent="-419100">
              <a:lnSpc>
                <a:spcPct val="90000"/>
              </a:lnSpc>
            </a:pPr>
            <a:r>
              <a:rPr lang="cs-CZ" altLang="cs-CZ" sz="2800" b="1" dirty="0"/>
              <a:t>21 dní před konáním</a:t>
            </a:r>
            <a:endParaRPr lang="cs-CZ" altLang="cs-CZ" sz="28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2800" dirty="0"/>
              <a:t>Příprava a rozesílka pozvánek, pozvánky </a:t>
            </a:r>
            <a:r>
              <a:rPr lang="cs-CZ" altLang="cs-CZ" sz="2800" dirty="0" err="1"/>
              <a:t>dvoukolově</a:t>
            </a:r>
            <a:r>
              <a:rPr lang="cs-CZ" altLang="cs-CZ" sz="2800" dirty="0"/>
              <a:t> – informace, že se kulatý stůl bude konat, stačí e-mailem v prvním kole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2800" dirty="0"/>
              <a:t>Potvrzení místa konání, zajištění </a:t>
            </a:r>
            <a:r>
              <a:rPr lang="cs-CZ" altLang="cs-CZ" sz="2800" dirty="0" err="1"/>
              <a:t>technicko</a:t>
            </a:r>
            <a:r>
              <a:rPr lang="cs-CZ" altLang="cs-CZ" sz="2800" dirty="0"/>
              <a:t> – organizačních záležitostí /technika a ostatní vybavení/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altLang="cs-CZ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altLang="cs-CZ" sz="32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204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Kulatý stůl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1074882" y="1434635"/>
            <a:ext cx="10042236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9100" indent="-419100">
              <a:lnSpc>
                <a:spcPct val="80000"/>
              </a:lnSpc>
            </a:pPr>
            <a:endParaRPr lang="cs-CZ" altLang="cs-CZ" sz="2800" b="1" dirty="0"/>
          </a:p>
          <a:p>
            <a:pPr marL="419100" indent="-419100">
              <a:lnSpc>
                <a:spcPct val="90000"/>
              </a:lnSpc>
            </a:pPr>
            <a:r>
              <a:rPr lang="cs-CZ" altLang="cs-CZ" sz="2800" b="1" dirty="0"/>
              <a:t>14 dní před konáním</a:t>
            </a:r>
            <a:endParaRPr lang="cs-CZ" altLang="cs-CZ" sz="28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2800" dirty="0"/>
              <a:t>II. kolo rozesílky pozvánek, tentokrát písemně 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2800" dirty="0"/>
              <a:t>Příprava tiskových materiálů s konkrétním tématem, hosty a dalšími účastníky kulatého stolu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2800" dirty="0"/>
              <a:t>Zajištění personálního zajištění ze strany realizátora – zapisovatel, fotograf, zvukař…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altLang="cs-CZ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altLang="cs-CZ" sz="32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425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Řízení 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838200" y="1478844"/>
            <a:ext cx="100422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buFont typeface="Arial" panose="020B0604020202020204" pitchFamily="34" charset="0"/>
              <a:buChar char="•"/>
            </a:pPr>
            <a:r>
              <a:rPr lang="cs-CZ" altLang="cs-CZ" sz="2400" b="1" dirty="0"/>
              <a:t>Chyby procedurální</a:t>
            </a:r>
            <a:r>
              <a:rPr lang="cs-CZ" altLang="cs-CZ" sz="2400" dirty="0"/>
              <a:t> - snaha o správné řešení je řešena nesprávným postupem, důsledkem neznalosti metod, technik atd.</a:t>
            </a:r>
          </a:p>
          <a:p>
            <a:pPr marL="609600" indent="-609600">
              <a:buFont typeface="Arial" panose="020B0604020202020204" pitchFamily="34" charset="0"/>
              <a:buChar char="•"/>
            </a:pPr>
            <a:r>
              <a:rPr lang="cs-CZ" altLang="cs-CZ" sz="2400" b="1" dirty="0"/>
              <a:t>Chyby v komunikaci</a:t>
            </a:r>
            <a:r>
              <a:rPr lang="cs-CZ" altLang="cs-CZ" sz="2400" dirty="0"/>
              <a:t> - nesprávně přijímané a pochopené informace, přeceňování či podceňování informací</a:t>
            </a:r>
          </a:p>
          <a:p>
            <a:pPr marL="609600" indent="-609600">
              <a:buFont typeface="Arial" panose="020B0604020202020204" pitchFamily="34" charset="0"/>
              <a:buChar char="•"/>
            </a:pPr>
            <a:r>
              <a:rPr lang="cs-CZ" altLang="cs-CZ" sz="2400" b="1" dirty="0"/>
              <a:t>Chyby v kompetencích</a:t>
            </a:r>
            <a:r>
              <a:rPr lang="cs-CZ" altLang="cs-CZ" sz="2400" dirty="0"/>
              <a:t> - nedostatečné schopnosti, znalosti a dovednosti manažera při řešení problémů a plnění úkolů, manažer nestačí plnit pracovní úkoly</a:t>
            </a:r>
          </a:p>
          <a:p>
            <a:pPr marL="609600" indent="-609600">
              <a:buFont typeface="Arial" panose="020B0604020202020204" pitchFamily="34" charset="0"/>
              <a:buChar char="•"/>
            </a:pPr>
            <a:r>
              <a:rPr lang="cs-CZ" altLang="cs-CZ" sz="2400" b="1" dirty="0"/>
              <a:t>Chyby v rozhodování</a:t>
            </a:r>
            <a:r>
              <a:rPr lang="cs-CZ" altLang="cs-CZ" sz="2400" dirty="0"/>
              <a:t> - řešení, která přináší vysoká a zbytečná rizika</a:t>
            </a:r>
          </a:p>
          <a:p>
            <a:pPr marL="609600" indent="-609600">
              <a:buFont typeface="Arial" panose="020B0604020202020204" pitchFamily="34" charset="0"/>
              <a:buChar char="•"/>
            </a:pPr>
            <a:r>
              <a:rPr lang="cs-CZ" altLang="cs-CZ" sz="2400" b="1" dirty="0"/>
              <a:t>Chyby způsobené záměrným porušováním předpisů</a:t>
            </a:r>
            <a:r>
              <a:rPr lang="cs-CZ" altLang="cs-CZ" sz="2400" dirty="0"/>
              <a:t>, směrnic, plánů nebo záměrným jednáním proti nim i když je to zdůvodnitelné v zájmu organizace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880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Kulatý stůl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1102591" y="1434635"/>
            <a:ext cx="10042236" cy="314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9100" indent="-419100">
              <a:lnSpc>
                <a:spcPct val="80000"/>
              </a:lnSpc>
            </a:pPr>
            <a:endParaRPr lang="cs-CZ" altLang="cs-CZ" sz="2800" b="1" dirty="0"/>
          </a:p>
          <a:p>
            <a:pPr marL="419100" indent="-419100">
              <a:lnSpc>
                <a:spcPct val="80000"/>
              </a:lnSpc>
            </a:pPr>
            <a:r>
              <a:rPr lang="cs-CZ" altLang="cs-CZ" sz="2800" b="1" dirty="0"/>
              <a:t>Jeden týden před konáním</a:t>
            </a:r>
            <a:endParaRPr lang="cs-CZ" altLang="cs-CZ" sz="2800" dirty="0"/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800" dirty="0"/>
              <a:t>Ověření účastníků kulatého stolu, zda všichni mohou a počítají s účastí, případně náhradníků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800" dirty="0"/>
              <a:t>Příprava tiskové besedy 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800" dirty="0"/>
              <a:t>Konkretizace průběhu s moderátorem a jednotlivými účastníky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altLang="cs-CZ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altLang="cs-CZ" sz="32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350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Kulatý stůl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1102591" y="1434635"/>
            <a:ext cx="10042236" cy="4721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9100" indent="-419100">
              <a:lnSpc>
                <a:spcPct val="80000"/>
              </a:lnSpc>
            </a:pPr>
            <a:endParaRPr lang="cs-CZ" altLang="cs-CZ" sz="2800" b="1" dirty="0"/>
          </a:p>
          <a:p>
            <a:pPr marL="419100" indent="-419100">
              <a:lnSpc>
                <a:spcPct val="80000"/>
              </a:lnSpc>
            </a:pPr>
            <a:r>
              <a:rPr lang="cs-CZ" altLang="cs-CZ" sz="2800" b="1" dirty="0"/>
              <a:t>Den konání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800" dirty="0"/>
              <a:t>Prostory zcela připraveny minimálně půl hodiny před zahájením včetně techniky /vyzkoušeno, zda funguje/, občerstvení, podkladů pro účastníky /složky, dárky/ </a:t>
            </a:r>
            <a:r>
              <a:rPr lang="cs-CZ" altLang="cs-CZ" sz="2800" b="1" dirty="0"/>
              <a:t>POZOR: ošetřete rizika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800" dirty="0"/>
              <a:t>Připravené prezenční listiny 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800" dirty="0"/>
              <a:t>Připraveny cedulky se jmény účastníků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800" dirty="0"/>
              <a:t>Připraven moderátor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800" dirty="0"/>
              <a:t>Prostory označeny dostatečně při příchozí z venčí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800" dirty="0"/>
              <a:t>Organizátoři a moderátor na místě a vítají příchozí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800" dirty="0"/>
              <a:t>Začínáme přesně – nepěstujme 15 min. skluz, respektujme čas těch, kteří přišli přesně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altLang="cs-CZ" sz="32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078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Kulatý stůl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1102591" y="1434635"/>
            <a:ext cx="10042236" cy="437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9100" indent="-419100">
              <a:lnSpc>
                <a:spcPct val="80000"/>
              </a:lnSpc>
            </a:pPr>
            <a:endParaRPr lang="cs-CZ" altLang="cs-CZ" sz="2800" b="1" dirty="0"/>
          </a:p>
          <a:p>
            <a:pPr marL="419100" indent="-419100">
              <a:lnSpc>
                <a:spcPct val="80000"/>
              </a:lnSpc>
            </a:pPr>
            <a:r>
              <a:rPr lang="cs-CZ" altLang="cs-CZ" sz="2800" b="1" dirty="0"/>
              <a:t>Ošetření rizik: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800" b="1" dirty="0"/>
              <a:t>Technika</a:t>
            </a:r>
            <a:r>
              <a:rPr lang="cs-CZ" altLang="cs-CZ" sz="2800" dirty="0"/>
              <a:t> – ověřte si, zda funguje, mějte v zásobě náhradní, Murphyho zákony fungují vždy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800" b="1" dirty="0"/>
              <a:t>Prostory</a:t>
            </a:r>
            <a:r>
              <a:rPr lang="cs-CZ" altLang="cs-CZ" sz="2800" dirty="0"/>
              <a:t> – hodně malá místnost může připadat útulná, ve chvíli, kdy je tam 15 lidí bývá „vydýcháno“, velká místnost je studená a chladná i když je v ní teplo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800" b="1" dirty="0"/>
              <a:t>Na poslední chvíli se může omluvit klíčová osoba</a:t>
            </a:r>
            <a:r>
              <a:rPr lang="cs-CZ" altLang="cs-CZ" sz="2800" dirty="0"/>
              <a:t> – nezahazujte jednání, některé věci můžete vyřešit i bez ní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cs-CZ" sz="2800" b="1" dirty="0" smtClean="0"/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altLang="cs-CZ" sz="32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206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Kulatý stůl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1102591" y="1434635"/>
            <a:ext cx="1004223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9100" indent="-419100">
              <a:lnSpc>
                <a:spcPct val="80000"/>
              </a:lnSpc>
            </a:pPr>
            <a:endParaRPr lang="cs-CZ" altLang="cs-CZ" sz="2800" b="1" dirty="0" smtClean="0"/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800" b="1" dirty="0" smtClean="0"/>
              <a:t>Účastníci</a:t>
            </a:r>
            <a:r>
              <a:rPr lang="cs-CZ" altLang="cs-CZ" sz="2800" b="1" dirty="0"/>
              <a:t>, kteří se nemají navzájem rádi</a:t>
            </a:r>
            <a:r>
              <a:rPr lang="cs-CZ" altLang="cs-CZ" sz="2800" dirty="0"/>
              <a:t> -  cedulky se jmény na stole, neposazujte je proti sobě navzájem, největšího prudiče naproti moderátorovi, sedí-li nebo největší autoritě ve skupině, pokud to není zrovna tato osoba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800" b="1" dirty="0"/>
              <a:t>Moderátor z řad úřadu</a:t>
            </a:r>
            <a:r>
              <a:rPr lang="cs-CZ" altLang="cs-CZ" sz="2800" dirty="0"/>
              <a:t> – v případě, že jste přímo vtaženi do projednávané problematiky ze své funkce, neměli byste moderovat. Využijte tzv. rotace, dohodněte se s kolegou z jiného odboru či problematiky. 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altLang="cs-CZ" sz="32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60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Workshop 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1102591" y="1434635"/>
            <a:ext cx="10042236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9100" indent="-419100">
              <a:lnSpc>
                <a:spcPct val="80000"/>
              </a:lnSpc>
            </a:pPr>
            <a:endParaRPr lang="cs-CZ" altLang="cs-CZ" sz="2800" b="1" dirty="0" smtClean="0"/>
          </a:p>
          <a:p>
            <a:pPr marL="419100" indent="-419100" algn="just">
              <a:lnSpc>
                <a:spcPct val="90000"/>
              </a:lnSpc>
            </a:pPr>
            <a:endParaRPr lang="cs-CZ" altLang="cs-CZ" sz="2800" b="1" u="sng" dirty="0" smtClean="0"/>
          </a:p>
          <a:p>
            <a:pPr marL="419100" indent="-419100">
              <a:lnSpc>
                <a:spcPct val="90000"/>
              </a:lnSpc>
            </a:pPr>
            <a:endParaRPr lang="cs-CZ" altLang="cs-CZ" sz="28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2800" dirty="0"/>
              <a:t>Pracovní setkání neboli workshop je </a:t>
            </a:r>
            <a:r>
              <a:rPr lang="cs-CZ" altLang="cs-CZ" sz="2800" dirty="0" err="1"/>
              <a:t>metodou,která</a:t>
            </a:r>
            <a:r>
              <a:rPr lang="cs-CZ" altLang="cs-CZ" sz="2800" dirty="0"/>
              <a:t> je zaměřena na zpracovávání připomínek, konkrétních námětů  a vždy se v tomto případě musí dojít k rozhodnutí či návrhu dalšího postupu. 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2800" dirty="0"/>
              <a:t>V rámci workshopu se pak využívají další metody hledání vzájemného porozumění a přípravy na konsenzus jako např. brainstorming, </a:t>
            </a:r>
            <a:r>
              <a:rPr lang="cs-CZ" altLang="cs-CZ" sz="2800" dirty="0" err="1"/>
              <a:t>brainwosching</a:t>
            </a:r>
            <a:r>
              <a:rPr lang="cs-CZ" altLang="cs-CZ" sz="2800" dirty="0"/>
              <a:t>. 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altLang="cs-CZ" sz="32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Workshop 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1102591" y="1434635"/>
            <a:ext cx="10042236" cy="5453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9100" indent="-419100">
              <a:lnSpc>
                <a:spcPct val="90000"/>
              </a:lnSpc>
            </a:pPr>
            <a:endParaRPr lang="cs-CZ" altLang="cs-CZ" sz="2800" dirty="0"/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800" b="1" dirty="0"/>
              <a:t>Výhody</a:t>
            </a:r>
            <a:r>
              <a:rPr lang="cs-CZ" altLang="cs-CZ" sz="2800" dirty="0"/>
              <a:t>: workshop je velmi účinný v případě, že již všechny předchozí kroky proběhly, účastníci se znají a vědí, co od sebe mohou očekávat, ve většině případů se dojde ke konkrétním závěrům a návrhům.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800" b="1" dirty="0"/>
              <a:t>Nevýhody</a:t>
            </a:r>
            <a:r>
              <a:rPr lang="cs-CZ" altLang="cs-CZ" sz="2800" dirty="0"/>
              <a:t>: časově i organizačně poměrně náročné.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800" dirty="0"/>
              <a:t>Workshop musí vést zkušený </a:t>
            </a:r>
            <a:r>
              <a:rPr lang="cs-CZ" altLang="cs-CZ" sz="2800" dirty="0" err="1"/>
              <a:t>facilitátor</a:t>
            </a:r>
            <a:r>
              <a:rPr lang="cs-CZ" altLang="cs-CZ" sz="2800" dirty="0"/>
              <a:t>.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800" dirty="0"/>
              <a:t>Délka trvání – dle potřeby a možností organizátorů – i celý den.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800" dirty="0"/>
              <a:t>Doporučení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800" dirty="0"/>
              <a:t>Workshop je velmi pracovní. Připravte proto jeho účastníkům příjemné prostředí. Nešetřete na občerstvení. Upravte prostor tak, aby byl vlídný. Účastníci workshopu za nás dělají část naší práce. Zaslouží si pozornost.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altLang="cs-CZ" sz="32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246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Plánovací víkend, den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1102591" y="1434635"/>
            <a:ext cx="10042236" cy="3730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9100" indent="-419100">
              <a:lnSpc>
                <a:spcPct val="90000"/>
              </a:lnSpc>
            </a:pPr>
            <a:endParaRPr lang="cs-CZ" altLang="cs-CZ" sz="2800" dirty="0"/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800" dirty="0"/>
              <a:t>Plánovací víkend nebo den se používá v případech, kdy veřejná správa chce aktivní účast občanů na přípravě realizace. 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800" dirty="0"/>
              <a:t>Většinou se jedná o plánování úprav veřejných prostor a předchází mu takřka všechny shora uvedené aktivity, doplněné dalšími – výtvarnou soutěží pro děti, stavění modelů apod. 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800" dirty="0"/>
              <a:t>Plánovací den má svá jasně stanovená pravidla a jejich metodika je podrobně popsána v publikaci Akční plánování.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altLang="cs-CZ" sz="32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247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Plánovací víkend, den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1102591" y="1434635"/>
            <a:ext cx="10042236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9100" indent="-419100">
              <a:lnSpc>
                <a:spcPct val="90000"/>
              </a:lnSpc>
            </a:pPr>
            <a:endParaRPr lang="cs-CZ" altLang="cs-CZ" sz="2800" dirty="0"/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800" b="1" dirty="0"/>
              <a:t>Výhody:</a:t>
            </a:r>
            <a:r>
              <a:rPr lang="cs-CZ" altLang="cs-CZ" sz="2800" dirty="0"/>
              <a:t> velmi aktivní účast občanů, přijetí „obecného“ konsenzu, přijetí plánu za své.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800" b="1" dirty="0"/>
              <a:t>Nevýhody:</a:t>
            </a:r>
            <a:r>
              <a:rPr lang="cs-CZ" altLang="cs-CZ" sz="2800" dirty="0"/>
              <a:t> časově náročná příprava, poměrně vysoké náklady.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800" dirty="0"/>
              <a:t>Plánovací den musí vést zkušení </a:t>
            </a:r>
            <a:r>
              <a:rPr lang="cs-CZ" altLang="cs-CZ" sz="2800" dirty="0" err="1"/>
              <a:t>facilitátoři</a:t>
            </a:r>
            <a:r>
              <a:rPr lang="cs-CZ" altLang="cs-CZ" sz="2800" dirty="0"/>
              <a:t>, záleží na počtu lidí, ale minimálně 1 hlavní </a:t>
            </a:r>
            <a:r>
              <a:rPr lang="cs-CZ" altLang="cs-CZ" sz="2800" dirty="0" err="1"/>
              <a:t>facilitátor</a:t>
            </a:r>
            <a:r>
              <a:rPr lang="cs-CZ" altLang="cs-CZ" sz="2800" dirty="0"/>
              <a:t>, 2 – 3 pomocní.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800" dirty="0"/>
              <a:t>Délka trvání: 1 – 3 dny.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800" b="1" dirty="0"/>
              <a:t>Doporučení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800" dirty="0"/>
              <a:t>Celá akce musí být velmi dobře zorganizována. Nemáte-li dostatečně zkušený tým, nepouštějte se do akčního plánování a raději zvolte jinou metodu..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altLang="cs-CZ" sz="32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16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Konference 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1102591" y="1434635"/>
            <a:ext cx="10042236" cy="390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9100" indent="-419100">
              <a:lnSpc>
                <a:spcPct val="90000"/>
              </a:lnSpc>
            </a:pPr>
            <a:endParaRPr lang="cs-CZ" altLang="cs-CZ" sz="2800" dirty="0"/>
          </a:p>
          <a:p>
            <a:r>
              <a:rPr lang="cs-CZ" altLang="cs-CZ" sz="2800" dirty="0"/>
              <a:t>Jedno nebo vícedenní setkání, při kterém se sejdou techničtí experti a zástupci různých skupin za účelem prodiskutování nějakého předem daného tématu. Součástí konferencí jsou i prezentace. Konference nebo série konferencí může vést také k dohodě mezi technickými experty.  </a:t>
            </a:r>
          </a:p>
          <a:p>
            <a:endParaRPr lang="cs-CZ" altLang="cs-CZ" sz="2800" b="1" dirty="0" smtClean="0"/>
          </a:p>
          <a:p>
            <a:pPr>
              <a:lnSpc>
                <a:spcPct val="80000"/>
              </a:lnSpc>
            </a:pPr>
            <a:endParaRPr lang="cs-CZ" alt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altLang="cs-CZ" sz="32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331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Konference 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1102591" y="1434635"/>
            <a:ext cx="10042236" cy="437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dirty="0"/>
              <a:t> </a:t>
            </a:r>
          </a:p>
          <a:p>
            <a:r>
              <a:rPr lang="cs-CZ" altLang="cs-CZ" sz="2800" b="1" dirty="0"/>
              <a:t>Výhody</a:t>
            </a:r>
          </a:p>
          <a:p>
            <a:r>
              <a:rPr lang="cs-CZ" altLang="cs-CZ" sz="2800" dirty="0"/>
              <a:t>Dokáží vytvořit mezi vedoucími experty „pocit společné skupiny“ či konsenzus, který může sloužit jako nejodbornější odhad při pokuse o vyřešení nejobtížnějších technických problémů.</a:t>
            </a:r>
          </a:p>
          <a:p>
            <a:r>
              <a:rPr lang="cs-CZ" altLang="cs-CZ" sz="2800" b="1" dirty="0"/>
              <a:t>Nevýhody</a:t>
            </a:r>
          </a:p>
          <a:p>
            <a:r>
              <a:rPr lang="cs-CZ" altLang="cs-CZ" sz="2800" dirty="0"/>
              <a:t>Velká časová náročnost na přípravu</a:t>
            </a:r>
          </a:p>
          <a:p>
            <a:r>
              <a:rPr lang="cs-CZ" altLang="cs-CZ" sz="2800" dirty="0"/>
              <a:t>Vysoké náklady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altLang="cs-CZ" sz="32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88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Co potřebujeme…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838200" y="1478844"/>
            <a:ext cx="100422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/>
            <a:r>
              <a:rPr lang="cs-CZ" altLang="cs-CZ" sz="2400" b="1" dirty="0" smtClean="0"/>
              <a:t>Abychom dokázali vést tým, měli bycho</a:t>
            </a:r>
            <a:r>
              <a:rPr lang="cs-CZ" altLang="cs-CZ" sz="2400" b="1" dirty="0"/>
              <a:t>m</a:t>
            </a:r>
            <a:r>
              <a:rPr lang="cs-CZ" altLang="cs-CZ" sz="2400" b="1" dirty="0" smtClean="0"/>
              <a:t>:</a:t>
            </a:r>
          </a:p>
          <a:p>
            <a:pPr marL="609600" indent="-609600"/>
            <a:endParaRPr lang="cs-CZ" altLang="cs-CZ" sz="2400" b="1" dirty="0"/>
          </a:p>
          <a:p>
            <a:pPr marL="609600" indent="-609600">
              <a:buFont typeface="Arial" panose="020B0604020202020204" pitchFamily="34" charset="0"/>
              <a:buChar char="•"/>
            </a:pPr>
            <a:r>
              <a:rPr lang="cs-CZ" altLang="cs-CZ" sz="2400" dirty="0" smtClean="0"/>
              <a:t>Umět naslouchat, být empatičtí</a:t>
            </a:r>
          </a:p>
          <a:p>
            <a:pPr marL="609600" indent="-609600">
              <a:buFont typeface="Arial" panose="020B0604020202020204" pitchFamily="34" charset="0"/>
              <a:buChar char="•"/>
            </a:pPr>
            <a:r>
              <a:rPr lang="cs-CZ" altLang="cs-CZ" sz="2400" dirty="0" smtClean="0"/>
              <a:t>Znát techniky vedení a řízení týmu</a:t>
            </a:r>
          </a:p>
          <a:p>
            <a:pPr marL="609600" indent="-609600">
              <a:buFont typeface="Arial" panose="020B0604020202020204" pitchFamily="34" charset="0"/>
              <a:buChar char="•"/>
            </a:pPr>
            <a:r>
              <a:rPr lang="cs-CZ" altLang="cs-CZ" sz="2400" dirty="0" smtClean="0"/>
              <a:t>Znát potenciál našeho týmu</a:t>
            </a:r>
          </a:p>
          <a:p>
            <a:pPr marL="609600" indent="-609600">
              <a:buFont typeface="Arial" panose="020B0604020202020204" pitchFamily="34" charset="0"/>
              <a:buChar char="•"/>
            </a:pPr>
            <a:r>
              <a:rPr lang="cs-CZ" altLang="cs-CZ" sz="2400" dirty="0" smtClean="0"/>
              <a:t>Umět se rozhodovat</a:t>
            </a:r>
          </a:p>
          <a:p>
            <a:pPr marL="609600" indent="-609600">
              <a:buFont typeface="Arial" panose="020B0604020202020204" pitchFamily="34" charset="0"/>
              <a:buChar char="•"/>
            </a:pPr>
            <a:r>
              <a:rPr lang="cs-CZ" altLang="cs-CZ" sz="2400" dirty="0" smtClean="0"/>
              <a:t>Být kreativní</a:t>
            </a:r>
          </a:p>
          <a:p>
            <a:pPr marL="609600" indent="-609600">
              <a:buFont typeface="Arial" panose="020B0604020202020204" pitchFamily="34" charset="0"/>
              <a:buChar char="•"/>
            </a:pPr>
            <a:r>
              <a:rPr lang="cs-CZ" altLang="cs-CZ" sz="2400" dirty="0" smtClean="0"/>
              <a:t>….</a:t>
            </a:r>
            <a:endParaRPr lang="cs-CZ" altLang="cs-CZ" sz="24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043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Facilitace skupinových procesů 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1102591" y="1434635"/>
            <a:ext cx="10042236" cy="265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dirty="0"/>
              <a:t> </a:t>
            </a:r>
          </a:p>
          <a:p>
            <a:r>
              <a:rPr lang="cs-CZ" altLang="cs-CZ" sz="2800" b="1" dirty="0" smtClean="0"/>
              <a:t>Kdo je </a:t>
            </a:r>
            <a:r>
              <a:rPr lang="cs-CZ" altLang="cs-CZ" sz="2800" b="1" dirty="0" err="1" smtClean="0"/>
              <a:t>facilitátor</a:t>
            </a:r>
            <a:endParaRPr lang="cs-CZ" altLang="cs-CZ" sz="2800" b="1" dirty="0" smtClean="0"/>
          </a:p>
          <a:p>
            <a:endParaRPr lang="cs-CZ" altLang="cs-CZ" sz="2800" b="1" dirty="0"/>
          </a:p>
          <a:p>
            <a:r>
              <a:rPr lang="cs-CZ" altLang="cs-CZ" sz="2800" b="1" dirty="0" smtClean="0"/>
              <a:t>Osoba, která řídí proces, vede skupinu</a:t>
            </a:r>
            <a:endParaRPr lang="cs-CZ" altLang="cs-CZ" sz="2800" dirty="0"/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altLang="cs-CZ" sz="32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492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Facilitace skupinových procesů 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1102591" y="1434635"/>
            <a:ext cx="10042236" cy="437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dirty="0"/>
              <a:t>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2800" dirty="0"/>
              <a:t>je primárně orientovaný na potřeby skupiny a účastníků, ne na své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2800" dirty="0"/>
              <a:t>pomáhá vzájemnému porozumění členů ve skupině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2800" dirty="0"/>
              <a:t>je opravdu nestranný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2800" dirty="0"/>
              <a:t>připraví – spoluvytváří – strukturu procesu, který potom vede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2800" dirty="0"/>
              <a:t>přetváří očekávání účastníků na body diskuze, které je možno řešit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altLang="cs-CZ" sz="32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010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Facilitace skupinových procesů 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1102591" y="1434635"/>
            <a:ext cx="10042236" cy="437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dirty="0"/>
              <a:t>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2800" dirty="0"/>
              <a:t>přetváří očekávání účastníků na body diskuze, které je možno řešit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2800" dirty="0"/>
              <a:t>je pružný ve struktuře procesu i ve stylu práce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2800" dirty="0"/>
              <a:t>je primárně orientovaný na způsob, jakým se vede setkání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2800" dirty="0"/>
              <a:t>hlídá konfliktní a krizové situace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2800" dirty="0"/>
              <a:t>neřeší, pomáhá skupině vyřešit problémy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2800" dirty="0"/>
              <a:t>krokuje sezení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altLang="cs-CZ" sz="32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847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Facilitace skupinových procesů 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1102591" y="1434635"/>
            <a:ext cx="10042236" cy="437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dirty="0"/>
              <a:t>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2800" dirty="0"/>
              <a:t>dává otevřené a cílené otázky účastníkům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2800" dirty="0"/>
              <a:t>vytváří společný zápis ze setkání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2800" dirty="0"/>
              <a:t>povzbuzuje a reguluje skupinu v její práci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2800" dirty="0"/>
              <a:t>je vyrovnaný, klidný, neutrální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2800" dirty="0"/>
              <a:t>zvládá útoky nebo pochybnosti na jeho osobu a práci </a:t>
            </a:r>
            <a:r>
              <a:rPr lang="cs-CZ" altLang="cs-CZ" sz="2800" dirty="0" err="1"/>
              <a:t>facilitátorů</a:t>
            </a:r>
            <a:endParaRPr lang="cs-CZ" alt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2800" dirty="0"/>
              <a:t>pojmenovává a hlídá pravidla komunikace a fungování skupiny dohodnutých s účastníky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altLang="cs-CZ" sz="32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29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Facilitace skupinových procesů 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1102591" y="1434635"/>
            <a:ext cx="1004223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altLang="cs-CZ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2400" dirty="0"/>
              <a:t>Získává souhlas o pravidlech diskuze.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2400" dirty="0"/>
              <a:t>Získává souhlas o žádaných výsledcích a bodech programu.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2400" dirty="0"/>
              <a:t>Identifikuje účel setkání a očekávané výstupy.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2400" dirty="0"/>
              <a:t>Udržuje pořádek v diskuzi.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2400" dirty="0"/>
              <a:t>Navrhuje procesuální cesty jak postupovat na jednání a ověřuje si, je-li s nimi souhlas.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2400" dirty="0"/>
              <a:t>Naslouchá nápadům jiných, v diskuzi nedominuje.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2400" dirty="0"/>
              <a:t>Udržuje diskuzi u tématu.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2400" dirty="0"/>
              <a:t>Zabezpečuje, aby měl každý možnost aktivní účasti.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2400" dirty="0"/>
              <a:t>Hlídá čas a to, aby se informace zaznamenávaly.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altLang="cs-CZ" sz="32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02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Facilitace skupinových procesů 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1102591" y="1434635"/>
            <a:ext cx="1004223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altLang="cs-CZ" sz="2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x-none" sz="2400" dirty="0"/>
              <a:t>Facilitátor má konečnou zodpovědnost za přípravu a za vedení procesu. 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x-none" sz="2400" dirty="0"/>
              <a:t>Uvádí smysl a proces setkání, 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x-none" sz="2400" dirty="0"/>
              <a:t>představuje hosty a ostatní účastníky, 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x-none" sz="2400" dirty="0"/>
              <a:t>v diskuzi je v přímém kontaktu s účastníky setkání, 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x-none" sz="2400" dirty="0"/>
              <a:t>strukturuje proces, 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x-none" sz="2400" dirty="0"/>
              <a:t>formuluje zápis, 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x-none" sz="2400" dirty="0"/>
              <a:t>v</a:t>
            </a:r>
            <a:r>
              <a:rPr lang="cs-CZ" sz="2400" dirty="0"/>
              <a:t>e</a:t>
            </a:r>
            <a:r>
              <a:rPr lang="x-none" sz="2400" dirty="0"/>
              <a:t> zlomových momentech rozhoduje, jak se bude proces ubírat dále, 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x-none" sz="2400" dirty="0"/>
              <a:t>sumarizuje výstupy ze setkání.</a:t>
            </a:r>
            <a:endParaRPr lang="cs-CZ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altLang="cs-CZ" sz="32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567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32" y="0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Facilitace skupinových procesů 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1102591" y="1434635"/>
            <a:ext cx="1004223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alt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400" dirty="0"/>
              <a:t>Minimálně středoškolské vzdělání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400" dirty="0"/>
              <a:t>Věk nad 25 let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400" dirty="0"/>
              <a:t>Dostatečná míra empatie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400" dirty="0"/>
              <a:t>Schopnost analyzovat v krátké době získané informace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400" dirty="0"/>
              <a:t>Schopnost strukturovaného myšlení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400" dirty="0"/>
              <a:t>Orientace na Vy více, nežli na Já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400" dirty="0"/>
              <a:t>Dobrá schopnost vyjadřovací a to jak verbální, tak písemná</a:t>
            </a:r>
          </a:p>
          <a:p>
            <a:endParaRPr lang="cs-CZ" altLang="cs-CZ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altLang="cs-CZ" sz="32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37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Facilitace skupinových procesů 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1102591" y="1434635"/>
            <a:ext cx="1004223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400" dirty="0" smtClean="0"/>
              <a:t>Dobrá </a:t>
            </a:r>
            <a:r>
              <a:rPr lang="cs-CZ" altLang="cs-CZ" sz="2400" dirty="0"/>
              <a:t>znalost mateřského jazyka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400" dirty="0"/>
              <a:t>Velmi dobré komunikační dovednosti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400" dirty="0"/>
              <a:t>Schopnost pracovat s problematickými typy osobností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400" dirty="0"/>
              <a:t>Schopnost předcházet konfliktům, případně je řešit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400" dirty="0"/>
              <a:t>Schopnost řízení svého času i času ostatních</a:t>
            </a:r>
            <a:endParaRPr lang="cs-CZ" altLang="cs-CZ" sz="6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altLang="cs-CZ" sz="32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437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Facilitace skupinových procesů 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838200" y="1438197"/>
            <a:ext cx="100422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400" dirty="0"/>
              <a:t>Já – já to znám, já tam byl, já bych to udělal lépe, já jsem odborník.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400" dirty="0"/>
              <a:t>Používání pomocných slovíček, výplní ve slovech a větách – </a:t>
            </a:r>
            <a:r>
              <a:rPr lang="cs-CZ" altLang="cs-CZ" sz="2400" dirty="0" err="1"/>
              <a:t>uhm</a:t>
            </a:r>
            <a:r>
              <a:rPr lang="cs-CZ" altLang="cs-CZ" sz="2400" dirty="0"/>
              <a:t>, tedy, jako, že, samozřejmě, prostě, takže…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400" dirty="0"/>
              <a:t>Neschopnost empatie.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400" dirty="0"/>
              <a:t>Neschopnost „číst“ v lidech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400" dirty="0"/>
              <a:t>Malá sebejistota.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400" dirty="0"/>
              <a:t>Velká sebejistota.</a:t>
            </a:r>
          </a:p>
          <a:p>
            <a:endParaRPr lang="cs-CZ" altLang="cs-CZ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altLang="cs-CZ" sz="32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61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Facilitace skupinových procesů 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1102591" y="1434635"/>
            <a:ext cx="100422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altLang="cs-CZ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400" dirty="0" err="1" smtClean="0"/>
              <a:t>Submisivita</a:t>
            </a:r>
            <a:r>
              <a:rPr lang="cs-CZ" altLang="cs-CZ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400" dirty="0"/>
              <a:t>Arogance.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400" dirty="0"/>
              <a:t>Netrpělivost.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400" dirty="0"/>
              <a:t>Neschopnost přizpůsobení se okamžité situaci.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400" dirty="0"/>
              <a:t>Neschopnost změnit svou vlastní image kvůli akci.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400" dirty="0"/>
              <a:t>Neschopnost vnímat několik věcí najednou (nastavení skupiny, naslouchání, poznámky apod.)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altLang="cs-CZ" sz="32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987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Naslouchání – aktivní naslouchání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838200" y="1478844"/>
            <a:ext cx="100422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3200" dirty="0"/>
              <a:t>Dává možnost partnerovi hovořit o tom, c</a:t>
            </a:r>
            <a:r>
              <a:rPr lang="cs-CZ" sz="3200" dirty="0" smtClean="0"/>
              <a:t>o </a:t>
            </a:r>
            <a:r>
              <a:rPr lang="cs-CZ" sz="3200" dirty="0"/>
              <a:t>považuje za důležité. Obě strany tak získávají více důležitých informací.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3200" dirty="0"/>
              <a:t>Porozumět signálům vysílaným neverbálně (pochopit skutečné pohnutky) a reagovat na ně.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3200" dirty="0"/>
              <a:t>Dávat do souvislostí to, co partner řekl, a tím, co si asi myslí.</a:t>
            </a:r>
            <a:endParaRPr lang="cs-CZ" sz="24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582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Facilitace skupinových procesů 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1102591" y="1434635"/>
            <a:ext cx="393122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altLang="cs-CZ" sz="2400" dirty="0" smtClean="0"/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x-none" sz="2400" b="1" dirty="0"/>
              <a:t>Vzhled facilitátora</a:t>
            </a:r>
            <a:endParaRPr lang="cs-CZ" sz="2400" b="1" dirty="0"/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cs-CZ" sz="2400" b="1" dirty="0"/>
              <a:t>Technické předpoklady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cs-CZ" sz="2400" b="1" dirty="0"/>
              <a:t>Procesní předpoklady</a:t>
            </a:r>
          </a:p>
          <a:p>
            <a:endParaRPr lang="cs-CZ" altLang="cs-CZ" sz="32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  <p:pic>
        <p:nvPicPr>
          <p:cNvPr id="6" name="Zástupný symbol pro obsah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11281" y="938481"/>
            <a:ext cx="3278188" cy="5116513"/>
          </a:xfrm>
        </p:spPr>
      </p:pic>
    </p:spTree>
    <p:extLst>
      <p:ext uri="{BB962C8B-B14F-4D97-AF65-F5344CB8AC3E}">
        <p14:creationId xmlns:p14="http://schemas.microsoft.com/office/powerpoint/2010/main" val="402284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Noční můry </a:t>
            </a:r>
            <a:r>
              <a:rPr lang="cs-CZ" altLang="cs-CZ" b="1" dirty="0" err="1" smtClean="0"/>
              <a:t>facilitátora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1102591" y="1434635"/>
            <a:ext cx="1004223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altLang="cs-CZ" sz="2400" dirty="0" smtClean="0"/>
          </a:p>
          <a:p>
            <a:r>
              <a:rPr lang="cs-CZ" altLang="cs-CZ" sz="2400" b="1" dirty="0"/>
              <a:t>Neaktivní skupina</a:t>
            </a:r>
            <a:endParaRPr lang="cs-CZ" alt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400" dirty="0"/>
              <a:t>Znovu zopakujte cíl setkání (jak už jsem říkal, cílem dnešního setkání je společně stanovit potřeby vaší obce na další období)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400" dirty="0"/>
              <a:t>Zaměřte se na něco konkrétního (když jsem procházel kolem školy, všiml jsem si, že…)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400" dirty="0"/>
              <a:t>Využijte sousedského syndromu (starosta sousední obce využil finanční prostředky, podařilo se mu opravit školu i obecní úřad)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400" dirty="0"/>
              <a:t>Motivujte skupinu (první tři náměty oceníme)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400" dirty="0"/>
              <a:t> </a:t>
            </a:r>
          </a:p>
          <a:p>
            <a:r>
              <a:rPr lang="cs-CZ" altLang="cs-CZ" sz="2400" dirty="0"/>
              <a:t>…..?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altLang="cs-CZ" sz="32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78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Noční můry </a:t>
            </a:r>
            <a:r>
              <a:rPr lang="cs-CZ" altLang="cs-CZ" b="1" dirty="0" err="1" smtClean="0"/>
              <a:t>facilitátora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1102591" y="1434635"/>
            <a:ext cx="100422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altLang="cs-CZ" sz="2400" dirty="0" smtClean="0"/>
          </a:p>
          <a:p>
            <a:r>
              <a:rPr lang="cs-CZ" altLang="cs-CZ" sz="2400" b="1" dirty="0"/>
              <a:t>Příliš aktivní skupina</a:t>
            </a:r>
            <a:endParaRPr lang="cs-CZ" alt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400" dirty="0"/>
              <a:t>Skupina je tak aktivní, že nestačíte ani zapisovat, natož reagovat. Překřikují se, baví se mezi sebou, podporují své náměty navzájem, je z toho jeden velký Babylon.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400" dirty="0"/>
              <a:t>Řešení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400" dirty="0"/>
              <a:t>Přestaňte zapisovat.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400" dirty="0"/>
              <a:t>V první fázi jen nezapisujte a dívejte se na ně.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400" dirty="0"/>
              <a:t>Když to nepomůže, změňte polohu, přibližte se blíže, udělejte větší gesto, nezapomeňte na úsměv a komentář (jsem moc rád, že jste tak aktivní a děkuji vám za to, ale zjistil jsem, že nejsem tak rychlý jako vy, nestačím zapisovat).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altLang="cs-CZ" sz="32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106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err="1" smtClean="0"/>
              <a:t>Facilitátorské</a:t>
            </a:r>
            <a:r>
              <a:rPr lang="cs-CZ" altLang="cs-CZ" b="1" dirty="0" smtClean="0"/>
              <a:t> finty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1102591" y="1434635"/>
            <a:ext cx="100422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altLang="cs-CZ" sz="2400" dirty="0" smtClean="0"/>
          </a:p>
          <a:p>
            <a:pPr>
              <a:defRPr/>
            </a:pPr>
            <a:r>
              <a:rPr lang="cs-CZ" sz="2800" b="1" dirty="0"/>
              <a:t>Namotivujte si svou skupinu </a:t>
            </a:r>
          </a:p>
          <a:p>
            <a:pPr lvl="1">
              <a:defRPr/>
            </a:pPr>
            <a:r>
              <a:rPr lang="cs-CZ" sz="2400" b="1" dirty="0"/>
              <a:t>Motivační bonbony</a:t>
            </a:r>
            <a:endParaRPr lang="cs-CZ" sz="2400" dirty="0"/>
          </a:p>
          <a:p>
            <a:pPr lvl="1">
              <a:defRPr/>
            </a:pPr>
            <a:r>
              <a:rPr lang="cs-CZ" sz="2400" b="1" dirty="0"/>
              <a:t>Verbální motivace</a:t>
            </a:r>
            <a:endParaRPr lang="cs-CZ" sz="2400" dirty="0"/>
          </a:p>
          <a:p>
            <a:pPr lvl="1">
              <a:defRPr/>
            </a:pPr>
            <a:r>
              <a:rPr lang="cs-CZ" sz="2400" b="1" dirty="0"/>
              <a:t>Vyhlášení soutěží</a:t>
            </a:r>
            <a:endParaRPr lang="cs-CZ" sz="2400" dirty="0"/>
          </a:p>
          <a:p>
            <a:pPr lvl="1">
              <a:defRPr/>
            </a:pPr>
            <a:r>
              <a:rPr lang="cs-CZ" sz="2400" b="1" dirty="0"/>
              <a:t>Využijte sousedského syndromu</a:t>
            </a:r>
            <a:endParaRPr lang="cs-CZ" sz="2400" dirty="0"/>
          </a:p>
          <a:p>
            <a:pPr lvl="1">
              <a:defRPr/>
            </a:pPr>
            <a:r>
              <a:rPr lang="cs-CZ" sz="2400" b="1" dirty="0"/>
              <a:t>Skupina si vás zamiluje</a:t>
            </a:r>
          </a:p>
          <a:p>
            <a:pPr lvl="1">
              <a:defRPr/>
            </a:pPr>
            <a:r>
              <a:rPr lang="cs-CZ" sz="2400" b="1" dirty="0"/>
              <a:t>……</a:t>
            </a:r>
            <a:endParaRPr lang="cs-CZ" sz="24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706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err="1" smtClean="0"/>
              <a:t>Facilitátorské</a:t>
            </a:r>
            <a:r>
              <a:rPr lang="cs-CZ" altLang="cs-CZ" b="1" dirty="0" smtClean="0"/>
              <a:t> finty - parkoviště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1102591" y="1434635"/>
            <a:ext cx="100422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altLang="cs-CZ" sz="2400" dirty="0" smtClean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800" dirty="0"/>
              <a:t>Jeden nebo dva lidé ve skupině stále tzv. melou svou. Vrací se ke stejnému tématu, které nemá s projednávanou tématikou příliš společného.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800" dirty="0"/>
              <a:t>Skupinu to obtěžuje. Nechce to už poslouchat. Vás to zdržuje od smysluplné práce.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800" dirty="0"/>
              <a:t>Vezměte prázdný papír z </a:t>
            </a:r>
            <a:r>
              <a:rPr lang="cs-CZ" sz="2800" dirty="0" err="1"/>
              <a:t>flipchartu</a:t>
            </a:r>
            <a:r>
              <a:rPr lang="cs-CZ" sz="2800" dirty="0"/>
              <a:t> a téma napište na něj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371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err="1" smtClean="0"/>
              <a:t>Facilitátorské</a:t>
            </a:r>
            <a:r>
              <a:rPr lang="cs-CZ" altLang="cs-CZ" b="1" dirty="0" smtClean="0"/>
              <a:t> finty 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1476905" y="1757907"/>
            <a:ext cx="100422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altLang="cs-CZ" sz="2400" dirty="0" smtClean="0"/>
          </a:p>
          <a:p>
            <a:r>
              <a:rPr lang="cs-CZ" altLang="cs-CZ" sz="2400" b="1" dirty="0"/>
              <a:t>Zkuste si zapamatovat jména</a:t>
            </a:r>
            <a:endParaRPr lang="cs-CZ" alt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400" dirty="0"/>
              <a:t>Pozor – </a:t>
            </a:r>
            <a:r>
              <a:rPr lang="cs-CZ" altLang="cs-CZ" sz="2400" dirty="0" err="1"/>
              <a:t>facilitátor</a:t>
            </a:r>
            <a:r>
              <a:rPr lang="cs-CZ" altLang="cs-CZ" sz="2400" dirty="0"/>
              <a:t> NIKDY nesmí upřednostňovat někoho ze skupiny, všichni jsou si tam rovni.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400" dirty="0"/>
              <a:t>Zkuste si zapamatovat co nejdříve jména účastníků (u jednodenních akcí to není možné). Jakmile budete moci oslovovat účastníky jmény (případně u starostů a místostarostů stačí funkcemi), bude navázán mnohem bližší kontakt. 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452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Pravidla diskuze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1102591" y="1434635"/>
            <a:ext cx="1004223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altLang="cs-CZ" sz="2400" dirty="0" smtClean="0"/>
          </a:p>
          <a:p>
            <a:pPr>
              <a:defRPr/>
            </a:pPr>
            <a:r>
              <a:rPr lang="cs-CZ" sz="2800" b="1" dirty="0"/>
              <a:t>Pravidla diskuze jsou výhodná vždy a všude</a:t>
            </a: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800" dirty="0"/>
              <a:t>U dlouhodobých procesů připravte se skupinou Pravidla diskuze.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800" dirty="0"/>
              <a:t>U jednodenních akcí mějte pravidla připravena a nechte si je odsouhlasit skupinou.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800" dirty="0"/>
              <a:t>Pravidla mohou být psaná nebo zpracovaná pomocí piktogramů.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006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Pravidla diskuze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1102591" y="1434635"/>
            <a:ext cx="1004223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altLang="cs-CZ" sz="2400" dirty="0" smtClean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800" dirty="0"/>
              <a:t>Všichni mají právo se zúčastnit diskuze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800" dirty="0"/>
              <a:t>Když jeden mluví, ostatní naslouchají (Respektuji ostatní)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800" dirty="0"/>
              <a:t>Mám právo mít svůj názor, stejně jako ostatní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800" dirty="0"/>
              <a:t>Všichni respektujeme daný čas setkání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800" dirty="0"/>
              <a:t>Všichni respektujeme cíl setkání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800" dirty="0"/>
              <a:t>Máme vypnuté mobily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800" dirty="0"/>
              <a:t>Dodržujeme čas, určený k diskuzi</a:t>
            </a:r>
          </a:p>
          <a:p>
            <a:pPr>
              <a:defRPr/>
            </a:pPr>
            <a:r>
              <a:rPr lang="cs-CZ" sz="2800" dirty="0"/>
              <a:t>…..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809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Pravidla diskuze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1102591" y="1434635"/>
            <a:ext cx="1004223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altLang="cs-CZ" sz="2400" dirty="0" smtClean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800" dirty="0"/>
              <a:t>Všichni mají právo se zúčastnit </a:t>
            </a:r>
            <a:r>
              <a:rPr lang="cs-CZ" sz="2800" dirty="0" smtClean="0"/>
              <a:t>diskuze  </a:t>
            </a: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sz="2800" dirty="0" smtClean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800" dirty="0" smtClean="0"/>
              <a:t>Když </a:t>
            </a:r>
            <a:r>
              <a:rPr lang="cs-CZ" sz="2800" dirty="0"/>
              <a:t>jeden mluví, ostatní naslouchají (Respektuji ostatní</a:t>
            </a:r>
            <a:r>
              <a:rPr lang="cs-CZ" sz="2800" dirty="0" smtClean="0"/>
              <a:t>) </a:t>
            </a: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sz="2800" dirty="0" smtClean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800" dirty="0" smtClean="0"/>
              <a:t>Mám </a:t>
            </a:r>
            <a:r>
              <a:rPr lang="cs-CZ" sz="2800" dirty="0"/>
              <a:t>právo mít svůj názor, stejně jako </a:t>
            </a:r>
            <a:r>
              <a:rPr lang="cs-CZ" sz="2800" dirty="0" smtClean="0"/>
              <a:t>ostatní </a:t>
            </a: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sz="2800" dirty="0" smtClean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800" dirty="0" smtClean="0"/>
              <a:t>Všichni </a:t>
            </a:r>
            <a:r>
              <a:rPr lang="cs-CZ" sz="2800" dirty="0"/>
              <a:t>respektujeme daný čas </a:t>
            </a:r>
            <a:r>
              <a:rPr lang="cs-CZ" sz="2800" dirty="0" smtClean="0"/>
              <a:t>setkání</a:t>
            </a:r>
            <a:endParaRPr lang="cs-CZ" sz="28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  <p:pic>
        <p:nvPicPr>
          <p:cNvPr id="6" name="Picture 4" descr="C:\Users\DELL\AppData\Local\Microsoft\Windows\Temporary Internet Files\Content.IE5\65CCZ9DI\MC90044157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906" y="1305359"/>
            <a:ext cx="1296987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C:\Users\DELL\AppData\Local\Microsoft\Windows\Temporary Internet Files\Content.IE5\9P19PL8S\MC90044197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951" y="2124797"/>
            <a:ext cx="99218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C:\Users\DELL\AppData\Local\Microsoft\Windows\Temporary Internet Files\Content.IE5\9P19PL8S\MC900442094[1]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569" y="3636748"/>
            <a:ext cx="1571625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C:\Users\DELL\AppData\Local\Microsoft\Windows\Temporary Internet Files\Content.IE5\9P19PL8S\MC900424232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035" y="5147653"/>
            <a:ext cx="950912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113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Pravidla diskuze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1102591" y="1434635"/>
            <a:ext cx="1004223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altLang="cs-CZ" sz="2400" dirty="0" smtClean="0"/>
          </a:p>
          <a:p>
            <a:pPr>
              <a:defRPr/>
            </a:pPr>
            <a:endParaRPr lang="cs-CZ" sz="2800" dirty="0" smtClean="0"/>
          </a:p>
          <a:p>
            <a:pPr>
              <a:defRPr/>
            </a:pPr>
            <a:endParaRPr lang="cs-CZ" sz="2800" dirty="0"/>
          </a:p>
          <a:p>
            <a:pPr>
              <a:defRPr/>
            </a:pPr>
            <a:endParaRPr lang="cs-CZ" sz="2800" dirty="0" smtClean="0"/>
          </a:p>
          <a:p>
            <a:pPr>
              <a:defRPr/>
            </a:pPr>
            <a:endParaRPr lang="cs-CZ" sz="2800" dirty="0"/>
          </a:p>
          <a:p>
            <a:pPr>
              <a:defRPr/>
            </a:pPr>
            <a:endParaRPr lang="cs-CZ" sz="28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212514" y="1558859"/>
            <a:ext cx="822960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cs-CZ" sz="2400" kern="0" dirty="0" smtClean="0"/>
          </a:p>
          <a:p>
            <a:pPr eaLnBrk="1" hangingPunct="1">
              <a:defRPr/>
            </a:pPr>
            <a:endParaRPr lang="cs-CZ" sz="2400" kern="0" dirty="0" smtClean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cs-CZ" sz="2400" kern="0" dirty="0" smtClean="0"/>
          </a:p>
          <a:p>
            <a:pPr eaLnBrk="1" hangingPunct="1">
              <a:defRPr/>
            </a:pPr>
            <a:r>
              <a:rPr lang="cs-CZ" sz="2400" kern="0" dirty="0" smtClean="0"/>
              <a:t>Všichni respektujeme cíl setkání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cs-CZ" sz="2400" kern="0" dirty="0" smtClean="0"/>
          </a:p>
          <a:p>
            <a:pPr eaLnBrk="1" hangingPunct="1">
              <a:defRPr/>
            </a:pPr>
            <a:r>
              <a:rPr lang="cs-CZ" sz="2400" kern="0" dirty="0" smtClean="0"/>
              <a:t>Máme vypnuté mobily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cs-CZ" sz="2400" kern="0" dirty="0" smtClean="0"/>
          </a:p>
          <a:p>
            <a:pPr eaLnBrk="1" hangingPunct="1">
              <a:defRPr/>
            </a:pPr>
            <a:r>
              <a:rPr lang="cs-CZ" sz="2400" kern="0" dirty="0" smtClean="0"/>
              <a:t>Dodržujeme čas, určený k diskuzi</a:t>
            </a:r>
          </a:p>
          <a:p>
            <a:pPr eaLnBrk="1" hangingPunct="1">
              <a:defRPr/>
            </a:pPr>
            <a:r>
              <a:rPr lang="cs-CZ" sz="2400" kern="0" dirty="0" smtClean="0"/>
              <a:t>…..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cs-CZ" sz="2400" b="1" kern="0" dirty="0" smtClean="0"/>
          </a:p>
        </p:txBody>
      </p:sp>
      <p:pic>
        <p:nvPicPr>
          <p:cNvPr id="12" name="Picture 3" descr="C:\Users\DELL\AppData\Local\Microsoft\Windows\Temporary Internet Files\Content.IE5\R2VEASHR\MC90025113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053071"/>
            <a:ext cx="1216025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ázek 12" descr="Stylové magnetické přesípací hodiny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963" y="4520246"/>
            <a:ext cx="1200000" cy="120000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763" y="3295932"/>
            <a:ext cx="1487873" cy="98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71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Naslouchání – aktivní naslouchání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838200" y="1478844"/>
            <a:ext cx="100422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800" b="1" dirty="0"/>
              <a:t>Proč je těžké aktivně poslouchat?</a:t>
            </a: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800" dirty="0"/>
              <a:t>Protože jsme zvyklí soustředit se spíše na sebe. Rádi posloucháme svůj vlastní hlas.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800" dirty="0"/>
              <a:t>Myslíme přibližně 3 x rychleji než mluvíme.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800" dirty="0"/>
              <a:t>Vzhledem k rychlosti myšlení se často stává, že myšlenkami „bloudíme“ někde jinde a tím nám unikají zásadní informace.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800" dirty="0"/>
              <a:t>Máme tendenci neposlouchat jiné názory, zvláště tehdy, liší-li se od našeho názoru a nejsme připraveni cokoliv na tom změnit.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800" dirty="0"/>
              <a:t>Často děláme závěry před tím, než partner domluví.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924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Facilitace skupinových procesů 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1102591" y="1434635"/>
            <a:ext cx="1004223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altLang="cs-CZ" sz="2400" dirty="0" smtClean="0"/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/>
              <a:t>Ptejte se celé skupiny.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/>
              <a:t>Nechejte skupinu , aby si promyslela, nač jste se ptali.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/>
              <a:t>Odpoví-li někdo, uznejte jeho odpověď a dále se jí věnujte pokud je to možné nebo potřebné.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/>
              <a:t>Jestliže nikdo neodpoví v přijatelném čase, pozorujte neverbální signály členů skupiny, kteří chtějí spolupracovat.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/>
              <a:t>Neodpoví-li někdo na vaši otázku, zkuste ji přeformulovat.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/>
              <a:t>Vyhýbejte se otázkám, které mohou zatlačit skupinu do defenzívy.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/>
              <a:t>Odolejte pokušení kárat skupinu za jejich nepozornost nebo si získat jejich pozornost tím, že je oslovíte jménem.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altLang="cs-CZ" sz="32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440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Chyby 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1476905" y="1757907"/>
            <a:ext cx="100422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altLang="cs-CZ" sz="2400" dirty="0" smtClean="0"/>
          </a:p>
          <a:p>
            <a:pPr marL="609600" indent="-6096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/>
              <a:t>užití slov, jimž </a:t>
            </a:r>
            <a:r>
              <a:rPr lang="cs-CZ" altLang="cs-CZ" sz="2400" dirty="0" smtClean="0"/>
              <a:t>nerozumíme my nebo účastníci</a:t>
            </a:r>
            <a:endParaRPr lang="cs-CZ" altLang="cs-CZ" sz="2400" dirty="0"/>
          </a:p>
          <a:p>
            <a:pPr marL="609600" indent="-6096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/>
              <a:t>špatné formulování myšlenek</a:t>
            </a:r>
          </a:p>
          <a:p>
            <a:pPr marL="609600" indent="-6096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/>
              <a:t>zaujatost příjemce</a:t>
            </a:r>
          </a:p>
          <a:p>
            <a:pPr marL="609600" indent="-6096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/>
              <a:t>lhaní, ironie, pohrdání</a:t>
            </a:r>
          </a:p>
          <a:p>
            <a:pPr marL="609600" indent="-6096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/>
              <a:t>mentorování</a:t>
            </a:r>
          </a:p>
          <a:p>
            <a:pPr marL="609600" indent="-6096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/>
              <a:t>skákání do řeči</a:t>
            </a:r>
          </a:p>
          <a:p>
            <a:pPr marL="609600" indent="-6096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/>
              <a:t>neschopnost naslouchat, být empatický</a:t>
            </a:r>
          </a:p>
          <a:p>
            <a:pPr marL="609600" indent="-6096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/>
              <a:t>zkreslený příjem informace</a:t>
            </a:r>
          </a:p>
          <a:p>
            <a:pPr marL="609600" indent="-6096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/>
              <a:t>netrpělivost, spěch</a:t>
            </a:r>
          </a:p>
          <a:p>
            <a:pPr marL="609600" indent="-6096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/>
              <a:t>poruchy řeči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altLang="cs-CZ" sz="24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633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54" y="83127"/>
            <a:ext cx="9824867" cy="685800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7461908" y="5120416"/>
            <a:ext cx="3635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CZ.02.3.68/0.0/0.0/15_001/0000283</a:t>
            </a:r>
          </a:p>
        </p:txBody>
      </p:sp>
      <p:sp>
        <p:nvSpPr>
          <p:cNvPr id="2" name="Obdélník 1"/>
          <p:cNvSpPr/>
          <p:nvPr/>
        </p:nvSpPr>
        <p:spPr>
          <a:xfrm>
            <a:off x="2982033" y="1886635"/>
            <a:ext cx="6096000" cy="196977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altLang="cs-CZ" sz="3200" b="1" dirty="0" smtClean="0"/>
              <a:t>Vedení a řízení pracovních týmů</a:t>
            </a:r>
          </a:p>
          <a:p>
            <a:endParaRPr lang="cs-CZ" b="1" dirty="0" smtClean="0"/>
          </a:p>
          <a:p>
            <a:r>
              <a:rPr lang="cs-CZ" b="1" dirty="0" smtClean="0"/>
              <a:t>Podklad pro </a:t>
            </a:r>
            <a:r>
              <a:rPr lang="cs-CZ" b="1" dirty="0" err="1" smtClean="0"/>
              <a:t>webinář</a:t>
            </a:r>
            <a:endParaRPr lang="cs-CZ" b="1" dirty="0"/>
          </a:p>
          <a:p>
            <a:endParaRPr lang="cs-CZ" b="1" dirty="0" smtClean="0"/>
          </a:p>
          <a:p>
            <a:r>
              <a:rPr lang="cs-CZ" altLang="cs-CZ" b="1" dirty="0" smtClean="0"/>
              <a:t>Lektor Dana Diváková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666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Nonverbální projevy účastníků…co nám řeknou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1102591" y="1434635"/>
            <a:ext cx="1004223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altLang="cs-CZ" sz="2400" dirty="0" smtClean="0"/>
          </a:p>
          <a:p>
            <a:r>
              <a:rPr lang="cs-CZ" altLang="cs-CZ" sz="2400" b="1" dirty="0"/>
              <a:t>První dojem</a:t>
            </a:r>
            <a:endParaRPr lang="cs-CZ" alt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400" dirty="0"/>
              <a:t>jak účastník jednání přichází,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400" dirty="0"/>
              <a:t>kam si sedá,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400" dirty="0"/>
              <a:t>s kým komunikuje,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400" dirty="0"/>
              <a:t>jak vnímá vás,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400" dirty="0"/>
              <a:t>jak organizátory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altLang="cs-CZ" sz="32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232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Nonverbální projevy účastníků…co nám řeknou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1476905" y="1757907"/>
            <a:ext cx="1004223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altLang="cs-CZ" sz="2400" dirty="0" smtClean="0"/>
          </a:p>
          <a:p>
            <a:r>
              <a:rPr lang="cs-CZ" altLang="cs-CZ" sz="2400" b="1" dirty="0"/>
              <a:t>Postavení těla</a:t>
            </a:r>
            <a:endParaRPr lang="cs-CZ" alt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400" dirty="0"/>
              <a:t>Sledujte pozorně, jak lidé sedí na židlích.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400" dirty="0"/>
              <a:t>V případě, že dojde k negativní změně: zvýšit dynamiku (např. ztišit hlas, říct – je tady horko, chcete otevřít okno?, nebo – „trošku jsem se do toho zamotal, pro jistotu to zopakuji ještě jednou“. Udělejte nechápajícího ze sebe, ne ze členů skupiny.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altLang="cs-CZ" sz="32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939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Nonverbální projevy účastníků…co nám řeknou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1476905" y="1757907"/>
            <a:ext cx="1004223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altLang="cs-CZ" sz="2400" dirty="0" smtClean="0"/>
          </a:p>
          <a:p>
            <a:r>
              <a:rPr lang="cs-CZ" altLang="cs-CZ" sz="2400" b="1" dirty="0"/>
              <a:t>Pohled</a:t>
            </a:r>
            <a:endParaRPr lang="cs-CZ" alt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400" dirty="0"/>
              <a:t>Osoba se dívá při rozhovoru do země, neudržuje oční kontakt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400" dirty="0"/>
              <a:t>Možná příčina: nejistota, nedůvěra, malá informovanost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400" dirty="0"/>
              <a:t>Řešení: vraťte se zpět v textu, zkuste zjistit, o jaký osobnostní typ se jedná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altLang="cs-CZ" sz="32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665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Nonverbální projevy účastníků…co nám řeknou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1476905" y="1757907"/>
            <a:ext cx="100422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altLang="cs-CZ" sz="2400" dirty="0" smtClean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Osoba se na vás dívá upřeně, neuhýbá pohledem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Možná příčina: potřeba konfrontace, zalíbení (v takovém případě ale hlava na stranu), soustředěnost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Řešení: je-li vám to nepříjemné, dívejte se „skrze něj“, neboli na trojrozměrný obrázek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83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Nonverbální projevy účastníků…co nám řeknou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1476905" y="1757907"/>
            <a:ext cx="100422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altLang="cs-CZ" sz="2400" dirty="0" smtClean="0"/>
          </a:p>
          <a:p>
            <a:r>
              <a:rPr lang="cs-CZ" altLang="cs-CZ" sz="2400" dirty="0"/>
              <a:t>Osoba komunikuje, občas se dívá do stropu, do boku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400" dirty="0"/>
              <a:t>Možná příčina: přemýšlí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400" dirty="0"/>
              <a:t>Udržujte oční kontakt s účastníky. Jen tak zjistíte, zda vám rozumí, zda mluvíte jejich jazykem, zda souhlasí či nesouhlasí.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400" dirty="0"/>
              <a:t>Vždy opětujte pozdvižené obočí – zvedá-li obočí váš partner, projevte zájem.</a:t>
            </a:r>
            <a:endParaRPr lang="cs-CZ" sz="24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560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Nonverbální projevy účastníků…co nám řeknou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1476905" y="1757907"/>
            <a:ext cx="100422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altLang="cs-CZ" sz="2400" dirty="0" smtClean="0"/>
          </a:p>
          <a:p>
            <a:r>
              <a:rPr lang="cs-CZ" altLang="cs-CZ" sz="2400" b="1" dirty="0"/>
              <a:t>Ruce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400" dirty="0"/>
              <a:t>Dbejte na to, aby vaše ruce byly pokud možno stále vidět. Používejte je v mírné </a:t>
            </a:r>
            <a:r>
              <a:rPr lang="cs-CZ" altLang="cs-CZ" sz="2400" dirty="0" err="1"/>
              <a:t>gestice</a:t>
            </a:r>
            <a:r>
              <a:rPr lang="cs-CZ" altLang="cs-CZ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400" dirty="0"/>
              <a:t>Podání ruky: nesnažte se svého partnera „přetlačit“.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400" dirty="0"/>
              <a:t>Leklá ryba – neřešte, třeba jen neumí podávat ruku.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400" dirty="0"/>
              <a:t>Zpocená ruka – nejistota, nervozita.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400" dirty="0"/>
              <a:t>Příliš srdečné podání – většinou starší lidé, není ohrožující. 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608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Nonverbální projevy účastníků…co nám řeknou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1476905" y="1757907"/>
            <a:ext cx="100422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altLang="cs-CZ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400" dirty="0"/>
              <a:t>Ruce v bok – lehce agresivní gesto – já vím, musíme to tak udělat, vy jste o tom ještě neslyšeli? Dává nám signál, že půjde o dominantní osobu.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400" dirty="0"/>
              <a:t>Ruce sepjaté před sebou do stříšky – sebevědomí, jistota, já vím, já to udělal, já to slyšel, nejnovější výzkumy, já četl.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400" dirty="0"/>
              <a:t>Nikdy, nikdy, nikdy nenechávejte ruce v kapsách při komunikaci s lidmi. 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367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Naslouchání – aktivní naslouchání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838200" y="1478844"/>
            <a:ext cx="100422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800" b="1" dirty="0"/>
              <a:t>Jaké schopnosti vyžaduje metoda aktivního naslouchání?</a:t>
            </a: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800" dirty="0"/>
              <a:t>Schopnost koncentrace během delšího časového období.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800" dirty="0"/>
              <a:t>Schopnost a ochotu pochopit stanovisko druhého.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800" dirty="0"/>
              <a:t>Schopnost rozumět neverbálním signálům komunikace.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800" dirty="0"/>
              <a:t>Schopnost analyzovat situaci a komplexně posoudit situaci.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456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Nonverbální projevy účastníků…co nám řeknou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1476905" y="1757907"/>
            <a:ext cx="100422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altLang="cs-CZ" sz="2400" dirty="0" smtClean="0"/>
          </a:p>
          <a:p>
            <a:r>
              <a:rPr lang="cs-CZ" altLang="cs-CZ" sz="2400" b="1" dirty="0"/>
              <a:t>Hlas</a:t>
            </a:r>
            <a:endParaRPr lang="cs-CZ" altLang="cs-CZ" sz="2400" dirty="0"/>
          </a:p>
          <a:p>
            <a:r>
              <a:rPr lang="cs-CZ" altLang="cs-CZ" sz="2400" dirty="0"/>
              <a:t>Naučte se odposlouchávat z hlasu</a:t>
            </a:r>
          </a:p>
          <a:p>
            <a:r>
              <a:rPr lang="cs-CZ" altLang="cs-CZ" sz="2400" dirty="0"/>
              <a:t>Vyzkoušejte si posadit hlas do různých poloh. Využívejte hlasové dynamiky. Trénujte dýchání. </a:t>
            </a:r>
          </a:p>
          <a:p>
            <a:r>
              <a:rPr lang="cs-CZ" altLang="cs-CZ" sz="2400" b="1" dirty="0"/>
              <a:t>Úsměv</a:t>
            </a:r>
            <a:endParaRPr lang="cs-CZ" altLang="cs-CZ" sz="2400" dirty="0"/>
          </a:p>
          <a:p>
            <a:r>
              <a:rPr lang="cs-CZ" altLang="cs-CZ" sz="2400" dirty="0"/>
              <a:t>Ne každý, kdo přijde na jednání s úsměvem, musí být nastaven na proces pozitivně.</a:t>
            </a:r>
          </a:p>
          <a:p>
            <a:r>
              <a:rPr lang="cs-CZ" altLang="cs-CZ" sz="2400" dirty="0"/>
              <a:t>Ne každý, kdo se neusmívá, musí být nepříjemný člověk. </a:t>
            </a:r>
          </a:p>
          <a:p>
            <a:r>
              <a:rPr lang="cs-CZ" altLang="cs-CZ" sz="2400" dirty="0"/>
              <a:t>Vy se usmívejte, je-li to patřičné. Usměvaví lidé jsou příjemnější. 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21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Nonverbální projevy účastníků…co nám řeknou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1476905" y="1757907"/>
            <a:ext cx="100422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altLang="cs-CZ" sz="2400" dirty="0" smtClean="0"/>
          </a:p>
          <a:p>
            <a:r>
              <a:rPr lang="cs-CZ" altLang="cs-CZ" sz="2400" b="1" dirty="0"/>
              <a:t>Osobní prostor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400" dirty="0"/>
              <a:t>Buďte velmi opatrní na narušení osobních kruhů – osobního prostoru. Většinou platí vzdálenost mezi cizími lidmi cca 1,20 – 1,5 m s výjimkou podání ruky, kdy se přiblížíme.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400" dirty="0"/>
              <a:t>Narušením osobního prostoru můžete „</a:t>
            </a:r>
            <a:r>
              <a:rPr lang="cs-CZ" altLang="cs-CZ" sz="2400" dirty="0" err="1"/>
              <a:t>usměrnit“příliš</a:t>
            </a:r>
            <a:r>
              <a:rPr lang="cs-CZ" altLang="cs-CZ" sz="2400" dirty="0"/>
              <a:t> povídavé účastníky či </a:t>
            </a:r>
            <a:r>
              <a:rPr lang="cs-CZ" altLang="cs-CZ" sz="2400" dirty="0" err="1"/>
              <a:t>šuškandy</a:t>
            </a:r>
            <a:endParaRPr lang="cs-CZ" alt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altLang="cs-CZ" sz="24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552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Nonverbální projevy účastníků…co nám řeknou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1476905" y="1757907"/>
            <a:ext cx="100422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altLang="cs-CZ" sz="2400" dirty="0" smtClean="0"/>
          </a:p>
          <a:p>
            <a:pPr>
              <a:defRPr/>
            </a:pPr>
            <a:r>
              <a:rPr lang="cs-CZ" sz="2400" dirty="0" smtClean="0"/>
              <a:t>Židle by měly </a:t>
            </a:r>
            <a:r>
              <a:rPr lang="cs-CZ" sz="2400" dirty="0"/>
              <a:t>mít mezi sebou cca 20 cm. Zajistíte tak komfort. </a:t>
            </a:r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/>
              <a:t>Sledujte, jak mezi lidmi probíhá interakce. Jaké staví bariéry mezi sebou. I to napoví, jak jsou na sebe a na proces nastaveni.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altLang="cs-CZ" sz="24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552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Nonverbální projevy účastníků…co nám řeknou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1476905" y="1757907"/>
            <a:ext cx="100422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altLang="cs-CZ" sz="2400" dirty="0" smtClean="0"/>
          </a:p>
          <a:p>
            <a:pPr>
              <a:defRPr/>
            </a:pPr>
            <a:endParaRPr lang="cs-CZ" sz="2400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  <p:pic>
        <p:nvPicPr>
          <p:cNvPr id="6" name="Picture 2" descr="C:\Users\DELL\AppData\Local\Microsoft\Windows\Temporary Internet Files\Content.IE5\TBUVYILI\MP900426523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95" y="1315465"/>
            <a:ext cx="4550041" cy="455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072327"/>
            <a:ext cx="5667729" cy="317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2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Nonverbální projevy účastníků…co nám řeknou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1476905" y="1167237"/>
            <a:ext cx="4970077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altLang="cs-CZ" sz="2400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Vždy chodí pozdě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I kdyby měli raketu, nedoletí včas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Ztrácejí kontext porady – setkání.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Nejčastěji hovoří o věcech, které už byly předmětem úvodní části.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Řešení – nenapomínat před skupinou. Počkat na konec jednání a pak </a:t>
            </a:r>
            <a:r>
              <a:rPr lang="cs-CZ" sz="2400" dirty="0" smtClean="0"/>
              <a:t>se zeptat </a:t>
            </a:r>
            <a:r>
              <a:rPr lang="cs-CZ" sz="2400" dirty="0"/>
              <a:t>na důvod </a:t>
            </a:r>
            <a:r>
              <a:rPr lang="cs-CZ" sz="2400" dirty="0" smtClean="0"/>
              <a:t>pozdního </a:t>
            </a:r>
            <a:r>
              <a:rPr lang="cs-CZ" sz="2400" dirty="0"/>
              <a:t>příchodu. Nekomentujte. Jedná-li se o chronického opozdilce, zeptejte se ho, co by se mělo udělat, aby přišel včas.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altLang="cs-CZ" sz="24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  <p:pic>
        <p:nvPicPr>
          <p:cNvPr id="6" name="Picture 4" descr="hw-ful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5687" y="1853618"/>
            <a:ext cx="3097212" cy="381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64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Nonverbální projevy účastníků…co nám řeknou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1476905" y="1167237"/>
            <a:ext cx="9366586" cy="301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altLang="cs-CZ" sz="2400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Řešení </a:t>
            </a:r>
            <a:r>
              <a:rPr lang="cs-CZ" sz="2400" dirty="0"/>
              <a:t>– nenapomínat před skupinou. </a:t>
            </a:r>
            <a:endParaRPr lang="cs-CZ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Počkat </a:t>
            </a:r>
            <a:r>
              <a:rPr lang="cs-CZ" sz="2400" dirty="0"/>
              <a:t>na konec jednání a pak </a:t>
            </a:r>
            <a:r>
              <a:rPr lang="cs-CZ" sz="2400" dirty="0" smtClean="0"/>
              <a:t>se zeptat </a:t>
            </a:r>
            <a:r>
              <a:rPr lang="cs-CZ" sz="2400" dirty="0"/>
              <a:t>na důvod </a:t>
            </a:r>
            <a:r>
              <a:rPr lang="cs-CZ" sz="2400" dirty="0" smtClean="0"/>
              <a:t>pozdního </a:t>
            </a:r>
            <a:r>
              <a:rPr lang="cs-CZ" sz="2400" dirty="0"/>
              <a:t>příchodu. </a:t>
            </a:r>
            <a:endParaRPr lang="cs-CZ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Nekomentujte</a:t>
            </a:r>
            <a:r>
              <a:rPr lang="cs-CZ" sz="2400" dirty="0"/>
              <a:t>. </a:t>
            </a:r>
            <a:endParaRPr lang="cs-CZ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Jedná-li </a:t>
            </a:r>
            <a:r>
              <a:rPr lang="cs-CZ" sz="2400" dirty="0"/>
              <a:t>se o chronického opozdilce, zeptejte se ho, co by se mělo udělat, aby přišel včas.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altLang="cs-CZ" sz="24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739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Dezertéři…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1476905" y="1167237"/>
            <a:ext cx="497007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altLang="cs-CZ" sz="2400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Předčasně odchází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Odčerpávají energii skupiny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Ruší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Je třeba se zamyslet – jsou setkání příliš dlouhá? Nejsou dobře vedená?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Vždy se v úvodu setkání zeptat, zda všichni mají dostatek času na setkání a nemusí někdo odejít dříve.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  <p:pic>
        <p:nvPicPr>
          <p:cNvPr id="7" name="Picture 4" descr="soldi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91130" y="1167237"/>
            <a:ext cx="4351337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36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Dezertéři…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1375305" y="1564401"/>
            <a:ext cx="8461422" cy="2788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altLang="cs-CZ" sz="2400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400" dirty="0" smtClean="0"/>
              <a:t>Je </a:t>
            </a:r>
            <a:r>
              <a:rPr lang="cs-CZ" sz="2400" dirty="0"/>
              <a:t>třeba se zamyslet – jsou setkání příliš dlouhá? </a:t>
            </a:r>
            <a:endParaRPr lang="cs-CZ" sz="2400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400" dirty="0" smtClean="0"/>
              <a:t>Nejsou </a:t>
            </a:r>
            <a:r>
              <a:rPr lang="cs-CZ" sz="2400" dirty="0"/>
              <a:t>dobře vedená? </a:t>
            </a:r>
            <a:endParaRPr lang="cs-CZ" sz="2400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lnSpc>
                <a:spcPct val="90000"/>
              </a:lnSpc>
            </a:pPr>
            <a:endParaRPr lang="cs-CZ" sz="24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Vždy se v úvodu setkání zeptat, zda všichni mají dostatek času na setkání a nemusí někdo odejít dříve.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778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Pokažené desky…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1476905" y="1167237"/>
            <a:ext cx="49700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altLang="cs-CZ" sz="2400" dirty="0" smtClean="0"/>
          </a:p>
          <a:p>
            <a:endParaRPr lang="cs-CZ" sz="2400" dirty="0" smtClean="0"/>
          </a:p>
          <a:p>
            <a:endParaRPr lang="cs-CZ" sz="2400" dirty="0"/>
          </a:p>
          <a:p>
            <a:r>
              <a:rPr lang="cs-CZ" sz="2400" dirty="0" smtClean="0"/>
              <a:t>Většinou </a:t>
            </a:r>
            <a:r>
              <a:rPr lang="cs-CZ" sz="2400" dirty="0"/>
              <a:t>starší </a:t>
            </a:r>
            <a:r>
              <a:rPr lang="cs-CZ" sz="2400" dirty="0" smtClean="0"/>
              <a:t>lidé</a:t>
            </a:r>
          </a:p>
          <a:p>
            <a:endParaRPr lang="cs-CZ" sz="2400" dirty="0"/>
          </a:p>
          <a:p>
            <a:r>
              <a:rPr lang="cs-CZ" sz="2400" dirty="0"/>
              <a:t>Předem vymezit časový limit.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  <p:pic>
        <p:nvPicPr>
          <p:cNvPr id="8" name="Picture 4" descr="wm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7426" y="1953419"/>
            <a:ext cx="3355975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79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116127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err="1" smtClean="0"/>
              <a:t>Šuškandy</a:t>
            </a:r>
            <a:r>
              <a:rPr lang="cs-CZ" altLang="cs-CZ" b="1" dirty="0" smtClean="0"/>
              <a:t>…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1476905" y="1167237"/>
            <a:ext cx="4970077" cy="400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altLang="cs-CZ" sz="2400" dirty="0" smtClean="0"/>
          </a:p>
          <a:p>
            <a:endParaRPr lang="cs-CZ" sz="2400" dirty="0" smtClean="0"/>
          </a:p>
          <a:p>
            <a:endParaRPr lang="cs-CZ" sz="2400" dirty="0"/>
          </a:p>
          <a:p>
            <a:pPr>
              <a:lnSpc>
                <a:spcPct val="90000"/>
              </a:lnSpc>
            </a:pPr>
            <a:r>
              <a:rPr lang="cs-CZ" sz="2400" dirty="0"/>
              <a:t>Povídají si se sousedy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Vytváří vlastní diskuzní skupinky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Nejsou soustředění na problém – oni to vědí lépe</a:t>
            </a:r>
          </a:p>
          <a:p>
            <a:r>
              <a:rPr lang="cs-CZ" sz="2400" dirty="0"/>
              <a:t>Jedna z nejhorších situací pro moderátora. Rozbíhá se paralelní diskuze, skupina začíná ztrácet pozornost a je po dynamice.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  <p:pic>
        <p:nvPicPr>
          <p:cNvPr id="7" name="Picture 4" descr="connected_multiple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5687" y="1868900"/>
            <a:ext cx="3463925" cy="312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4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Naslouchání – aktivní naslouchání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838200" y="1478844"/>
            <a:ext cx="1004223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400" b="1" dirty="0"/>
              <a:t>Fáze 1: ověření, zda jsem správně porozuměl/a sdělené informaci</a:t>
            </a:r>
            <a:endParaRPr lang="cs-CZ" sz="2400" dirty="0"/>
          </a:p>
          <a:p>
            <a:pPr>
              <a:defRPr/>
            </a:pPr>
            <a:r>
              <a:rPr lang="cs-CZ" sz="2400" b="1" dirty="0"/>
              <a:t>Problém </a:t>
            </a:r>
            <a:r>
              <a:rPr lang="cs-CZ" sz="2400" dirty="0"/>
              <a:t>: Rozuměl jsem správně tomu, co jste mi chtěl/a říci?</a:t>
            </a:r>
          </a:p>
          <a:p>
            <a:pPr>
              <a:defRPr/>
            </a:pPr>
            <a:r>
              <a:rPr lang="cs-CZ" sz="2400" b="1" dirty="0"/>
              <a:t>Způsob zjištění</a:t>
            </a:r>
            <a:r>
              <a:rPr lang="cs-CZ" sz="2400" dirty="0"/>
              <a:t>: PARAFRÁZE – volně opakujte sdělená fakta</a:t>
            </a:r>
          </a:p>
          <a:p>
            <a:pPr>
              <a:defRPr/>
            </a:pPr>
            <a:r>
              <a:rPr lang="cs-CZ" sz="2400" i="1" dirty="0"/>
              <a:t>„Pokud jsem Vám dobře rozuměl/a, chcete mi nabídnout...“</a:t>
            </a:r>
            <a:endParaRPr lang="cs-CZ" sz="2400" dirty="0"/>
          </a:p>
          <a:p>
            <a:pPr>
              <a:defRPr/>
            </a:pPr>
            <a:r>
              <a:rPr lang="cs-CZ" sz="2400" i="1" dirty="0"/>
              <a:t>„Porozuměl jsem správně, když předpokládám...“</a:t>
            </a:r>
            <a:endParaRPr lang="cs-CZ" sz="2400" dirty="0"/>
          </a:p>
          <a:p>
            <a:pPr>
              <a:defRPr/>
            </a:pPr>
            <a:r>
              <a:rPr lang="cs-CZ" sz="2400" b="1" dirty="0"/>
              <a:t>Fáze 2: ověření, zda jsem správně porozuměl/a neverbálním signálům</a:t>
            </a:r>
            <a:endParaRPr lang="cs-CZ" sz="2400" dirty="0"/>
          </a:p>
          <a:p>
            <a:pPr>
              <a:defRPr/>
            </a:pPr>
            <a:r>
              <a:rPr lang="cs-CZ" sz="2400" b="1" dirty="0"/>
              <a:t>Problém</a:t>
            </a:r>
            <a:r>
              <a:rPr lang="cs-CZ" sz="2400" dirty="0"/>
              <a:t>: Vnímám správně řeč těla, emoce, postoje ?</a:t>
            </a:r>
          </a:p>
          <a:p>
            <a:pPr>
              <a:defRPr/>
            </a:pPr>
            <a:r>
              <a:rPr lang="cs-CZ" sz="2400" b="1" dirty="0"/>
              <a:t>Způsob zjištění</a:t>
            </a:r>
            <a:r>
              <a:rPr lang="cs-CZ" sz="2400" dirty="0"/>
              <a:t>: ZRCADLENÍ – reflektujte emoce</a:t>
            </a:r>
          </a:p>
          <a:p>
            <a:pPr>
              <a:defRPr/>
            </a:pPr>
            <a:r>
              <a:rPr lang="cs-CZ" sz="2400" i="1" dirty="0"/>
              <a:t>„Vidím, že mi rozumíte v otázce...“</a:t>
            </a:r>
            <a:endParaRPr lang="cs-CZ" sz="2400" dirty="0"/>
          </a:p>
          <a:p>
            <a:pPr>
              <a:defRPr/>
            </a:pPr>
            <a:r>
              <a:rPr lang="cs-CZ" sz="2400" i="1" dirty="0"/>
              <a:t>„Domnívám se, že se cítíte rozhořčen...“</a:t>
            </a:r>
            <a:endParaRPr lang="cs-CZ" sz="2400" dirty="0"/>
          </a:p>
          <a:p>
            <a:pPr>
              <a:defRPr/>
            </a:pPr>
            <a:endParaRPr lang="cs-CZ" sz="28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456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116127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err="1" smtClean="0"/>
              <a:t>Šuškandy</a:t>
            </a:r>
            <a:r>
              <a:rPr lang="cs-CZ" altLang="cs-CZ" b="1" dirty="0" smtClean="0"/>
              <a:t>…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1476905" y="1167237"/>
            <a:ext cx="90063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altLang="cs-CZ" sz="2400" dirty="0" smtClean="0"/>
          </a:p>
          <a:p>
            <a:endParaRPr lang="cs-CZ" sz="2400" dirty="0" smtClean="0"/>
          </a:p>
          <a:p>
            <a:endParaRPr lang="cs-CZ" sz="2400" dirty="0"/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cs-CZ" sz="2400" dirty="0" smtClean="0"/>
              <a:t>Fáze – ztište hlas, případně přestaňte mluvit a zadívejte se na šuškající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cs-CZ" sz="2400" dirty="0" smtClean="0"/>
              <a:t>Fáze – umožní-li to prostor, běžte se postavit mezi ně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cs-CZ" sz="2400" dirty="0" smtClean="0"/>
              <a:t>Fáze – zadívejte se upřeně na šuškající, vyzvěte je, aby řekli, co probírají, že je to určitě k tématu a také to zajímá všechny ostatní. </a:t>
            </a:r>
            <a:endParaRPr lang="cs-CZ" sz="24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325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116127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Útočníci…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1476905" y="1167237"/>
            <a:ext cx="497007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altLang="cs-CZ" sz="2400" dirty="0" smtClean="0"/>
          </a:p>
          <a:p>
            <a:endParaRPr lang="cs-CZ" sz="2400" dirty="0" smtClean="0"/>
          </a:p>
          <a:p>
            <a:endParaRPr lang="cs-CZ" sz="2400" dirty="0"/>
          </a:p>
          <a:p>
            <a:r>
              <a:rPr lang="cs-CZ" sz="2400" dirty="0"/>
              <a:t>Osobní útok </a:t>
            </a:r>
            <a:r>
              <a:rPr lang="cs-CZ" sz="2400" dirty="0" err="1" smtClean="0"/>
              <a:t>facilitátora</a:t>
            </a:r>
            <a:r>
              <a:rPr lang="cs-CZ" sz="2400" dirty="0" smtClean="0"/>
              <a:t>, jednotlivé účastníky procesu</a:t>
            </a:r>
            <a:endParaRPr lang="cs-CZ" sz="2400" dirty="0"/>
          </a:p>
          <a:p>
            <a:r>
              <a:rPr lang="cs-CZ" sz="2400" dirty="0"/>
              <a:t>Vždy si najdou </a:t>
            </a:r>
            <a:r>
              <a:rPr lang="cs-CZ" sz="2400" dirty="0" smtClean="0"/>
              <a:t>příležitost</a:t>
            </a:r>
          </a:p>
          <a:p>
            <a:endParaRPr lang="cs-CZ" sz="2400" dirty="0"/>
          </a:p>
          <a:p>
            <a:r>
              <a:rPr lang="cs-CZ" sz="2400" dirty="0" smtClean="0"/>
              <a:t>Vysvětlovat princip setkání</a:t>
            </a:r>
          </a:p>
          <a:p>
            <a:r>
              <a:rPr lang="cs-CZ" sz="2400" dirty="0" smtClean="0"/>
              <a:t>Účelem není dohadovat se, ale </a:t>
            </a:r>
          </a:p>
          <a:p>
            <a:r>
              <a:rPr lang="cs-CZ" sz="2400" dirty="0"/>
              <a:t>d</a:t>
            </a:r>
            <a:r>
              <a:rPr lang="cs-CZ" sz="2400" dirty="0" smtClean="0"/>
              <a:t>ohodnout se</a:t>
            </a:r>
          </a:p>
          <a:p>
            <a:endParaRPr lang="cs-CZ" sz="2400" dirty="0"/>
          </a:p>
          <a:p>
            <a:endParaRPr lang="cs-CZ" sz="24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  <p:pic>
        <p:nvPicPr>
          <p:cNvPr id="8" name="Picture 4" descr="dev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46982" y="1841500"/>
            <a:ext cx="4075112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33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116127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Útočníci…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1476905" y="1167237"/>
            <a:ext cx="867385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altLang="cs-CZ" sz="2400" dirty="0" smtClean="0"/>
          </a:p>
          <a:p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Vysvětlovat princip setkání – cíl setkání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Pokud vím, že takováto situace může nastat již předem, připravím si cíl setkání, který viditelně umístím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Účelem není dohadovat se, ale dohodnout se</a:t>
            </a:r>
          </a:p>
          <a:p>
            <a:endParaRPr lang="cs-CZ" sz="2400" dirty="0"/>
          </a:p>
          <a:p>
            <a:endParaRPr lang="cs-CZ" sz="24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532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116127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Přerušovači…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1476905" y="1167237"/>
            <a:ext cx="4970077" cy="293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altLang="cs-CZ" sz="2400" dirty="0" smtClean="0"/>
          </a:p>
          <a:p>
            <a:endParaRPr lang="cs-CZ" sz="2400" dirty="0" smtClean="0"/>
          </a:p>
          <a:p>
            <a:endParaRPr lang="cs-CZ" sz="2400" dirty="0"/>
          </a:p>
          <a:p>
            <a:pPr algn="just">
              <a:lnSpc>
                <a:spcPct val="90000"/>
              </a:lnSpc>
            </a:pPr>
            <a:r>
              <a:rPr lang="cs-CZ" sz="2400" dirty="0"/>
              <a:t>Dát do pravidel diskuze, že nejdříve musí domluvit jeden a teprve poté udělujete vy slovo dalšímu.</a:t>
            </a:r>
          </a:p>
          <a:p>
            <a:endParaRPr lang="cs-CZ" sz="2400" dirty="0"/>
          </a:p>
          <a:p>
            <a:endParaRPr lang="cs-CZ" sz="24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  <p:pic>
        <p:nvPicPr>
          <p:cNvPr id="7" name="Picture 7" descr="j019954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07997" y="1714802"/>
            <a:ext cx="3419475" cy="367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48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116127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Dominantní člověk v diskuzi…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1476905" y="1167237"/>
            <a:ext cx="497007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altLang="cs-CZ" sz="2400" dirty="0" smtClean="0"/>
          </a:p>
          <a:p>
            <a:endParaRPr lang="cs-CZ" sz="2400" dirty="0" smtClean="0"/>
          </a:p>
          <a:p>
            <a:endParaRPr lang="cs-CZ" sz="2400" dirty="0"/>
          </a:p>
          <a:p>
            <a:r>
              <a:rPr lang="cs-CZ" sz="2400" dirty="0"/>
              <a:t>V diskuzi převažuje, bere si slovo, jeho věty začínají – mám konstruktivní návrh, já si myslím, jsem přesvědčen apod.</a:t>
            </a:r>
            <a:r>
              <a:rPr lang="cs-CZ" sz="3200" dirty="0"/>
              <a:t> </a:t>
            </a:r>
          </a:p>
          <a:p>
            <a:endParaRPr lang="cs-CZ" sz="24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  <p:pic>
        <p:nvPicPr>
          <p:cNvPr id="8" name="Picture 9" descr="j03323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4589" y="2055813"/>
            <a:ext cx="4249738" cy="342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17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116127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Dominantní člověk v diskuzi…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1476905" y="1167237"/>
            <a:ext cx="94774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altLang="cs-CZ" sz="2400" dirty="0" smtClean="0"/>
          </a:p>
          <a:p>
            <a:endParaRPr lang="cs-CZ" sz="2400" dirty="0" smtClean="0"/>
          </a:p>
          <a:p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Opět využít pravidel diskuze, která jste si stanovili na první schůzce pracovní skupiny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Neudržovat oční kontakt, dávat prostor ostatním</a:t>
            </a:r>
            <a:endParaRPr lang="cs-CZ" sz="3200" dirty="0"/>
          </a:p>
          <a:p>
            <a:endParaRPr lang="cs-CZ" sz="24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357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116127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Zakřiknutý člověk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1476905" y="1167237"/>
            <a:ext cx="502549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altLang="cs-CZ" sz="2400" dirty="0" smtClean="0"/>
          </a:p>
          <a:p>
            <a:endParaRPr lang="cs-CZ" sz="2400" dirty="0" smtClean="0"/>
          </a:p>
          <a:p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Tuto osobu v procesu potřebujeme, většinou je přemýšlivá a má co říct</a:t>
            </a:r>
          </a:p>
          <a:p>
            <a:endParaRPr lang="cs-CZ" sz="3200" dirty="0"/>
          </a:p>
          <a:p>
            <a:endParaRPr lang="cs-CZ" sz="24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874" y="1983075"/>
            <a:ext cx="2949275" cy="393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36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116127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Zakřiknutý člověk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1476905" y="1167237"/>
            <a:ext cx="88124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altLang="cs-CZ" sz="2400" dirty="0" smtClean="0"/>
          </a:p>
          <a:p>
            <a:endParaRPr lang="cs-CZ" sz="2400" dirty="0" smtClean="0"/>
          </a:p>
          <a:p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Hodně velký osobní prostor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Nevyzývat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Oční kontakt jen velmi krátký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Dát prostor k otevření</a:t>
            </a:r>
          </a:p>
          <a:p>
            <a:endParaRPr lang="cs-CZ" sz="3200" dirty="0"/>
          </a:p>
          <a:p>
            <a:endParaRPr lang="cs-CZ" sz="24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163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Naslouchání – aktivní naslouchání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838200" y="1478844"/>
            <a:ext cx="1004223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400" b="1" dirty="0"/>
              <a:t>Fáze 3: zmapujte terén</a:t>
            </a:r>
            <a:endParaRPr lang="cs-CZ" sz="2400" dirty="0"/>
          </a:p>
          <a:p>
            <a:pPr>
              <a:defRPr/>
            </a:pPr>
            <a:r>
              <a:rPr lang="cs-CZ" sz="2400" b="1" dirty="0"/>
              <a:t>Problém</a:t>
            </a:r>
            <a:r>
              <a:rPr lang="cs-CZ" sz="2400" dirty="0"/>
              <a:t>: O co jde tomu druhému?</a:t>
            </a:r>
          </a:p>
          <a:p>
            <a:pPr>
              <a:defRPr/>
            </a:pPr>
            <a:r>
              <a:rPr lang="cs-CZ" sz="2400" b="1" dirty="0"/>
              <a:t>Způsob zjištění</a:t>
            </a:r>
            <a:r>
              <a:rPr lang="cs-CZ" sz="2400" dirty="0"/>
              <a:t>: Kladení otázek (upřednostňujeme otevřené otázky)</a:t>
            </a:r>
          </a:p>
          <a:p>
            <a:pPr>
              <a:defRPr/>
            </a:pPr>
            <a:r>
              <a:rPr lang="cs-CZ" sz="2400" b="1" dirty="0"/>
              <a:t>Fáze 4 : vytvoření závěru a shrnutí</a:t>
            </a:r>
            <a:endParaRPr lang="cs-CZ" sz="2400" dirty="0"/>
          </a:p>
          <a:p>
            <a:pPr>
              <a:defRPr/>
            </a:pPr>
            <a:r>
              <a:rPr lang="cs-CZ" sz="2400" b="1" dirty="0"/>
              <a:t>Problém: </a:t>
            </a:r>
            <a:r>
              <a:rPr lang="cs-CZ" sz="2400" dirty="0"/>
              <a:t>dosáhly obě strany společného stanoviska?</a:t>
            </a:r>
          </a:p>
          <a:p>
            <a:pPr>
              <a:defRPr/>
            </a:pPr>
            <a:r>
              <a:rPr lang="cs-CZ" sz="2400" dirty="0"/>
              <a:t>Způsob zjištění: Kladení otázek</a:t>
            </a:r>
          </a:p>
          <a:p>
            <a:pPr>
              <a:defRPr/>
            </a:pPr>
            <a:r>
              <a:rPr lang="cs-CZ" sz="2400" dirty="0"/>
              <a:t>CHCETE-LI POROZUMĚT DRUHÝM, PTEJTE SE:</a:t>
            </a:r>
          </a:p>
          <a:p>
            <a:pPr>
              <a:defRPr/>
            </a:pPr>
            <a:r>
              <a:rPr lang="cs-CZ" sz="2400" dirty="0"/>
              <a:t>Porozuměl/a jsem tomu, co jste mi chtěl/a říci?</a:t>
            </a:r>
          </a:p>
          <a:p>
            <a:pPr>
              <a:defRPr/>
            </a:pPr>
            <a:r>
              <a:rPr lang="cs-CZ" sz="2400" dirty="0"/>
              <a:t>Jak bych se na jeho/jejím místě cítila?</a:t>
            </a:r>
          </a:p>
          <a:p>
            <a:pPr>
              <a:defRPr/>
            </a:pPr>
            <a:r>
              <a:rPr lang="cs-CZ" sz="2400" dirty="0"/>
              <a:t>Rozumíte tomu, co říkám?</a:t>
            </a:r>
          </a:p>
          <a:p>
            <a:pPr>
              <a:defRPr/>
            </a:pPr>
            <a:endParaRPr lang="cs-CZ" sz="28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501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Naslouchání – aktivní naslouchání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838200" y="1478844"/>
            <a:ext cx="100422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Používáme krátké věty.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Používáme známé slovní výrazy.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Vysvětlíme nová či neznámá slova a pojmy v konverzaci tak, aby druhá strana pochopila, co je tím konkrétně myšleno.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Využíváme co nejvýstižnějších a nejvhodnějších slov pro vyjádření našich myšlenek.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Hovoříme se správnou intonací /</a:t>
            </a:r>
            <a:r>
              <a:rPr lang="cs-CZ" sz="2400" dirty="0" err="1"/>
              <a:t>pausy</a:t>
            </a:r>
            <a:r>
              <a:rPr lang="cs-CZ" sz="2400" dirty="0"/>
              <a:t> mezi slovy, větami, správné kladení důrazu ve větné skladbě – věty tázací, oznamovací…………../.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2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Naslouchání – aktivní naslouchání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838200" y="1478844"/>
            <a:ext cx="100422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Naše sdělení má logickou skladbu.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Mluvíme k jádru věci.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Soustředíme se a klademe důraz na podstatné věci.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Používáme příklady.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Vedeme dialog a ne monolog. Jinými slovy necháme druhému prostor pro to, aby se mohl vyjádřit, neskáčeme do řeči, jsme pozorní.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087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/>
              <a:t>Management</a:t>
            </a:r>
            <a:r>
              <a:rPr lang="cs-CZ" altLang="cs-CZ" dirty="0"/>
              <a:t> 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838200" y="1478844"/>
            <a:ext cx="10042236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altLang="cs-CZ" sz="3200" dirty="0"/>
              <a:t>Managementem rozumíme proces systematického provádění všech manažerských funkcí a efektivního užití všech zdrojů ke stanovení a dosažení cílů. </a:t>
            </a:r>
          </a:p>
          <a:p>
            <a:pPr>
              <a:lnSpc>
                <a:spcPct val="90000"/>
              </a:lnSpc>
            </a:pPr>
            <a:endParaRPr lang="cs-CZ" altLang="cs-CZ" sz="3200" dirty="0" smtClean="0"/>
          </a:p>
          <a:p>
            <a:pPr>
              <a:lnSpc>
                <a:spcPct val="90000"/>
              </a:lnSpc>
            </a:pPr>
            <a:r>
              <a:rPr lang="cs-CZ" altLang="cs-CZ" sz="3200" dirty="0" smtClean="0"/>
              <a:t>Manažerskými </a:t>
            </a:r>
            <a:r>
              <a:rPr lang="cs-CZ" altLang="cs-CZ" sz="3200" dirty="0"/>
              <a:t>funkcemi je pak plánování, organizování, řízení lidských zdrojů, vedení, kontrolování a rozhodování.</a:t>
            </a:r>
          </a:p>
          <a:p>
            <a:pPr>
              <a:lnSpc>
                <a:spcPct val="90000"/>
              </a:lnSpc>
            </a:pPr>
            <a:endParaRPr lang="cs-CZ" altLang="cs-CZ" sz="3200" dirty="0" smtClean="0"/>
          </a:p>
          <a:p>
            <a:pPr>
              <a:lnSpc>
                <a:spcPct val="90000"/>
              </a:lnSpc>
            </a:pPr>
            <a:r>
              <a:rPr lang="cs-CZ" altLang="cs-CZ" sz="3200" dirty="0" smtClean="0"/>
              <a:t>V </a:t>
            </a:r>
            <a:r>
              <a:rPr lang="cs-CZ" altLang="cs-CZ" sz="3200" dirty="0"/>
              <a:t>obecném pojetí je management nejčastěji interpretován jako řízení, vedení, kontrolování, rozhodování, nebo správa.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158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Naslouchání – aktivní naslouchání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838200" y="1478844"/>
            <a:ext cx="100422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cs-CZ" sz="24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064777"/>
              </p:ext>
            </p:extLst>
          </p:nvPr>
        </p:nvGraphicFramePr>
        <p:xfrm>
          <a:off x="1811337" y="1345334"/>
          <a:ext cx="8569326" cy="49596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6442">
                  <a:extLst>
                    <a:ext uri="{9D8B030D-6E8A-4147-A177-3AD203B41FA5}">
                      <a16:colId xmlns:a16="http://schemas.microsoft.com/office/drawing/2014/main" val="505898929"/>
                    </a:ext>
                  </a:extLst>
                </a:gridCol>
                <a:gridCol w="2856442">
                  <a:extLst>
                    <a:ext uri="{9D8B030D-6E8A-4147-A177-3AD203B41FA5}">
                      <a16:colId xmlns:a16="http://schemas.microsoft.com/office/drawing/2014/main" val="4290551786"/>
                    </a:ext>
                  </a:extLst>
                </a:gridCol>
                <a:gridCol w="2856442">
                  <a:extLst>
                    <a:ext uri="{9D8B030D-6E8A-4147-A177-3AD203B41FA5}">
                      <a16:colId xmlns:a16="http://schemas.microsoft.com/office/drawing/2014/main" val="515071046"/>
                    </a:ext>
                  </a:extLst>
                </a:gridCol>
              </a:tblGrid>
              <a:tr h="2304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Sdělení</a:t>
                      </a:r>
                      <a:endParaRPr lang="cs-CZ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Pozitivní forma</a:t>
                      </a:r>
                      <a:endParaRPr lang="cs-CZ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Negativní forma</a:t>
                      </a:r>
                      <a:endParaRPr lang="cs-CZ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  <a:extLst>
                  <a:ext uri="{0D108BD9-81ED-4DB2-BD59-A6C34878D82A}">
                    <a16:rowId xmlns:a16="http://schemas.microsoft.com/office/drawing/2014/main" val="3534297277"/>
                  </a:ext>
                </a:extLst>
              </a:tr>
              <a:tr h="6912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Důvěra, já vám umím pomoci</a:t>
                      </a:r>
                      <a:endParaRPr lang="cs-CZ" sz="16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Drž se mě a vyhraješ</a:t>
                      </a:r>
                      <a:endParaRPr lang="cs-CZ" sz="16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Vím, že tě dokážu něco naučit</a:t>
                      </a:r>
                      <a:endParaRPr lang="cs-CZ" sz="16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Neumím učit</a:t>
                      </a:r>
                      <a:endParaRPr lang="cs-CZ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Nevím, jestli budu něco platný</a:t>
                      </a:r>
                      <a:endParaRPr lang="cs-CZ" sz="16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  <a:extLst>
                  <a:ext uri="{0D108BD9-81ED-4DB2-BD59-A6C34878D82A}">
                    <a16:rowId xmlns:a16="http://schemas.microsoft.com/office/drawing/2014/main" val="2703862504"/>
                  </a:ext>
                </a:extLst>
              </a:tr>
              <a:tr h="6912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Důvěra ve schopnost druhého</a:t>
                      </a:r>
                      <a:endParaRPr lang="cs-CZ" sz="16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Vím, že to dokážeš</a:t>
                      </a:r>
                      <a:endParaRPr lang="cs-CZ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To se poddá</a:t>
                      </a:r>
                      <a:endParaRPr lang="cs-CZ" sz="16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Tak nevím, jestli ti to půjde</a:t>
                      </a:r>
                      <a:endParaRPr lang="cs-CZ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Je to pro tebe těžké</a:t>
                      </a:r>
                      <a:endParaRPr lang="cs-CZ" sz="16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  <a:extLst>
                  <a:ext uri="{0D108BD9-81ED-4DB2-BD59-A6C34878D82A}">
                    <a16:rowId xmlns:a16="http://schemas.microsoft.com/office/drawing/2014/main" val="1243776009"/>
                  </a:ext>
                </a:extLst>
              </a:tr>
              <a:tr h="2304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Neverbální stránka</a:t>
                      </a:r>
                      <a:endParaRPr lang="cs-CZ" sz="16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Vyjadřujeme důvěru</a:t>
                      </a:r>
                      <a:endParaRPr lang="cs-CZ" sz="16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Vyjadřujeme pochybnosti</a:t>
                      </a:r>
                      <a:endParaRPr lang="cs-CZ" sz="16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  <a:extLst>
                  <a:ext uri="{0D108BD9-81ED-4DB2-BD59-A6C34878D82A}">
                    <a16:rowId xmlns:a16="http://schemas.microsoft.com/office/drawing/2014/main" val="2277265242"/>
                  </a:ext>
                </a:extLst>
              </a:tr>
              <a:tr h="9217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Zpětná vazba</a:t>
                      </a:r>
                      <a:endParaRPr lang="cs-CZ" sz="16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Dobrá práce</a:t>
                      </a:r>
                      <a:endParaRPr lang="cs-CZ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Výsledek je až na pár drobností takový, jaký jsme chtěli dosáhnout</a:t>
                      </a:r>
                      <a:endParaRPr lang="cs-CZ" sz="16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Špatně</a:t>
                      </a:r>
                      <a:endParaRPr lang="cs-CZ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Málo jsi se snažil</a:t>
                      </a:r>
                      <a:endParaRPr lang="cs-CZ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Čekal jsem, že to zkazíš</a:t>
                      </a:r>
                      <a:endParaRPr lang="cs-CZ" sz="16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  <a:extLst>
                  <a:ext uri="{0D108BD9-81ED-4DB2-BD59-A6C34878D82A}">
                    <a16:rowId xmlns:a16="http://schemas.microsoft.com/office/drawing/2014/main" val="966298645"/>
                  </a:ext>
                </a:extLst>
              </a:tr>
              <a:tr h="6912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Vstup – množství a kvalita podávané informace</a:t>
                      </a:r>
                      <a:endParaRPr lang="cs-CZ" sz="16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Napřed to hlavní a pak podrobnosti</a:t>
                      </a:r>
                      <a:endParaRPr lang="cs-CZ" sz="16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Nemáme na to moc času</a:t>
                      </a:r>
                      <a:endParaRPr lang="cs-CZ" sz="16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  <a:extLst>
                  <a:ext uri="{0D108BD9-81ED-4DB2-BD59-A6C34878D82A}">
                    <a16:rowId xmlns:a16="http://schemas.microsoft.com/office/drawing/2014/main" val="2234941241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Výstup – míra žádaného výkonu</a:t>
                      </a:r>
                      <a:endParaRPr lang="cs-CZ" sz="16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Zatím stačí hlavní body</a:t>
                      </a:r>
                      <a:endParaRPr lang="cs-CZ" sz="16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Při další akci potřebujeme lepší výkon</a:t>
                      </a:r>
                      <a:endParaRPr lang="cs-CZ" sz="16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Je další šance si to vyzkoušet</a:t>
                      </a:r>
                      <a:endParaRPr lang="cs-CZ" sz="16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Znovu</a:t>
                      </a:r>
                      <a:endParaRPr lang="cs-CZ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lépe</a:t>
                      </a:r>
                      <a:endParaRPr lang="cs-CZ" sz="16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  <a:extLst>
                  <a:ext uri="{0D108BD9-81ED-4DB2-BD59-A6C34878D82A}">
                    <a16:rowId xmlns:a16="http://schemas.microsoft.com/office/drawing/2014/main" val="19053977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905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Naslouchání – aktivní naslouchání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838200" y="1478844"/>
            <a:ext cx="100422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400" b="1" dirty="0"/>
              <a:t>Otevřená</a:t>
            </a:r>
            <a:endParaRPr lang="cs-CZ" sz="2400" dirty="0"/>
          </a:p>
          <a:p>
            <a:pPr>
              <a:defRPr/>
            </a:pPr>
            <a:r>
              <a:rPr lang="cs-CZ" sz="2400" dirty="0"/>
              <a:t>Předpokládá volnou řeč partnera, při níž se nečití jako vyslýchaný. Vede k získáním velkého množství informací.</a:t>
            </a:r>
          </a:p>
          <a:p>
            <a:pPr>
              <a:defRPr/>
            </a:pPr>
            <a:r>
              <a:rPr lang="cs-CZ" sz="2400" i="1" dirty="0"/>
              <a:t>Přiklad: "Co pro vás mohu udělat?"</a:t>
            </a:r>
            <a:endParaRPr lang="cs-CZ" sz="2400" dirty="0"/>
          </a:p>
          <a:p>
            <a:pPr>
              <a:defRPr/>
            </a:pPr>
            <a:r>
              <a:rPr lang="cs-CZ" sz="2400" b="1" dirty="0"/>
              <a:t>Uzavřená</a:t>
            </a:r>
            <a:r>
              <a:rPr lang="cs-CZ" sz="2400" dirty="0"/>
              <a:t>:</a:t>
            </a:r>
          </a:p>
          <a:p>
            <a:pPr>
              <a:defRPr/>
            </a:pPr>
            <a:r>
              <a:rPr lang="cs-CZ" sz="2400" dirty="0"/>
              <a:t>Dává partnerovi možnost odpovědět pouze ANO nebo NE. Získáváme jednotlivé detailní informace nebo si je potvrzujeme; doplňujeme si již známé skutečnosti.</a:t>
            </a:r>
          </a:p>
          <a:p>
            <a:pPr>
              <a:defRPr/>
            </a:pPr>
            <a:r>
              <a:rPr lang="cs-CZ" sz="2400" i="1" dirty="0"/>
              <a:t>Příklad: "Používáte auto výhradně soukromě?"</a:t>
            </a:r>
            <a:endParaRPr lang="cs-CZ" sz="24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938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Naslouchání – aktivní naslouchání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838200" y="1478844"/>
            <a:ext cx="100422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400" b="1" dirty="0"/>
              <a:t>Alternativní:</a:t>
            </a:r>
            <a:endParaRPr lang="cs-CZ" sz="2400" dirty="0"/>
          </a:p>
          <a:p>
            <a:pPr>
              <a:defRPr/>
            </a:pPr>
            <a:r>
              <a:rPr lang="cs-CZ" sz="2400" dirty="0"/>
              <a:t>Nepředpokládáme, že vyjednavač vysloví zamítavý názor. Dáváme mu možnost výběru ze dvou (event. i více) alternativ. Alternativní otázka vede zákazníka k přemýšlení. Zvyšuje šanci pro získáni jeho ANO. Vyjednavač se rozhoduje způsobem, který odpovídá našim přáním.</a:t>
            </a:r>
          </a:p>
          <a:p>
            <a:pPr>
              <a:defRPr/>
            </a:pPr>
            <a:r>
              <a:rPr lang="cs-CZ" sz="2400" i="1" dirty="0"/>
              <a:t>Přiklad: "Máte zájem o tuto službu nebo potřebujete jinou pomoc? "</a:t>
            </a:r>
            <a:endParaRPr lang="cs-CZ" sz="2400" dirty="0"/>
          </a:p>
          <a:p>
            <a:pPr>
              <a:defRPr/>
            </a:pPr>
            <a:r>
              <a:rPr lang="cs-CZ" sz="2400" b="1" dirty="0"/>
              <a:t>Hypotetická:</a:t>
            </a:r>
            <a:endParaRPr lang="cs-CZ" sz="2400" dirty="0"/>
          </a:p>
          <a:p>
            <a:pPr>
              <a:defRPr/>
            </a:pPr>
            <a:r>
              <a:rPr lang="cs-CZ" sz="2400" dirty="0"/>
              <a:t>Přivádí partnera do situace, jako by nabízený produkt (výrobek, služba) již byl jeho. To nám urychluje cestu k získání souhlasu.</a:t>
            </a:r>
          </a:p>
          <a:p>
            <a:pPr>
              <a:defRPr/>
            </a:pPr>
            <a:r>
              <a:rPr lang="cs-CZ" sz="2400" i="1" dirty="0"/>
              <a:t>Přiklad: "Představte si, kdybyste přestal kouřit, kolik peněz měsíčně můžete uspořit?“</a:t>
            </a:r>
            <a:endParaRPr lang="cs-CZ" sz="24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692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Naslouchání – aktivní naslouchání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1074882" y="1434635"/>
            <a:ext cx="100422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400" b="1" dirty="0"/>
              <a:t>Reflektující:</a:t>
            </a:r>
            <a:endParaRPr lang="cs-CZ" sz="2400" dirty="0"/>
          </a:p>
          <a:p>
            <a:pPr>
              <a:defRPr/>
            </a:pPr>
            <a:r>
              <a:rPr lang="cs-CZ" sz="2400" dirty="0"/>
              <a:t>Zamezuje nedorozumění, objasňuje situaci, kontroluje, zda jsme si dobře rozuměli. Partner cítí snahu o porozumění.</a:t>
            </a:r>
          </a:p>
          <a:p>
            <a:pPr>
              <a:defRPr/>
            </a:pPr>
            <a:r>
              <a:rPr lang="cs-CZ" sz="2400" i="1" dirty="0"/>
              <a:t>Přiklad: "Pokud jsem vám správné rozuměla, tak...?"</a:t>
            </a:r>
            <a:endParaRPr lang="cs-CZ" sz="2400" dirty="0"/>
          </a:p>
          <a:p>
            <a:pPr>
              <a:defRPr/>
            </a:pPr>
            <a:r>
              <a:rPr lang="cs-CZ" sz="2400" b="1" dirty="0"/>
              <a:t>Sugestivní:</a:t>
            </a:r>
            <a:endParaRPr lang="cs-CZ" sz="2400" dirty="0"/>
          </a:p>
          <a:p>
            <a:pPr>
              <a:defRPr/>
            </a:pPr>
            <a:r>
              <a:rPr lang="cs-CZ" sz="2400" dirty="0"/>
              <a:t>Dáváme ji s cílem ovlivnit partnera, probudit jeho přání. Vede jej k uvědomění si jeho potřeb. Je vhodná u nejistých klientů, kteří </a:t>
            </a:r>
            <a:r>
              <a:rPr lang="cs-CZ" sz="2400" dirty="0" err="1"/>
              <a:t>potřebuíi</a:t>
            </a:r>
            <a:r>
              <a:rPr lang="cs-CZ" sz="2400" dirty="0"/>
              <a:t> naše vedení. Je zapotřebí s ní pracovat citlivě, aby se klient necítil manipulovaný. .</a:t>
            </a:r>
          </a:p>
          <a:p>
            <a:pPr>
              <a:defRPr/>
            </a:pPr>
            <a:r>
              <a:rPr lang="cs-CZ" sz="2400" i="1" dirty="0"/>
              <a:t>Přiklad: "Přece byste nechtěl, aby...?"</a:t>
            </a:r>
            <a:endParaRPr lang="cs-CZ" sz="2400" dirty="0"/>
          </a:p>
          <a:p>
            <a:pPr>
              <a:defRPr/>
            </a:pPr>
            <a:r>
              <a:rPr lang="cs-CZ" sz="2400" b="1" dirty="0"/>
              <a:t>Usměrňující:</a:t>
            </a:r>
            <a:r>
              <a:rPr lang="cs-CZ" sz="2400" dirty="0"/>
              <a:t> Je použitelná tehdy, když se partner nechce v hovoru zastavit.</a:t>
            </a:r>
          </a:p>
          <a:p>
            <a:pPr>
              <a:defRPr/>
            </a:pPr>
            <a:r>
              <a:rPr lang="cs-CZ" sz="2400" i="1" dirty="0"/>
              <a:t>Příklad: "Mohli bychom se vrátit k...?"</a:t>
            </a:r>
            <a:endParaRPr lang="cs-CZ" sz="24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964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Zpětná vazba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1074882" y="1434635"/>
            <a:ext cx="100422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400" b="1" dirty="0"/>
              <a:t>Pravidla pro PŘEDÁNÍ zpětné vazby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Zaměřte se na chování nebo záležitost, ne na osobu. Pamatujte, že účinné je posílení pozitivního chování.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Snažte se o popis chování, ne o jeho hodnocení. Popište chování a jaký má vliv na vás. Mluvte jen o tom, co se dá změnit.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Buďte pokud možno konkrétní. Obecná vyjádření se míjejí účinkem.</a:t>
            </a:r>
          </a:p>
          <a:p>
            <a:pPr>
              <a:defRPr/>
            </a:pPr>
            <a:endParaRPr lang="cs-CZ" sz="24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132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Zpětná vazba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1074882" y="1434635"/>
            <a:ext cx="100422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400" b="1" dirty="0"/>
              <a:t>Pravidla pro PŘEDÁNÍ zpětné vazby</a:t>
            </a:r>
            <a:endParaRPr lang="cs-CZ" sz="2400" dirty="0"/>
          </a:p>
          <a:p>
            <a:pPr>
              <a:defRPr/>
            </a:pPr>
            <a:endParaRPr lang="cs-CZ" sz="2400" dirty="0" smtClean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2400" dirty="0" smtClean="0"/>
              <a:t>Mluvte </a:t>
            </a:r>
            <a:r>
              <a:rPr lang="cs-CZ" sz="2400" dirty="0"/>
              <a:t>o sobě, neschovávejte se za „my“ a „oni“.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Udržujte oční kontakt – dívat se na člověka, jemuž dáváte zpětnou vazbu a mluvit přímo k němu je naprosto nezbytné.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Vynechejte absolutní slova jako „vždycky“ a „nikdy“. Vyhněte se obviňování.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Podávejte zpětnou vazbu jen takovou formou a v takovém množství, které je druhá osoba ochotna „slyšet“.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112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Zpětná vazba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1074882" y="1434635"/>
            <a:ext cx="100422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cs-CZ" sz="2400" dirty="0" smtClean="0"/>
          </a:p>
          <a:p>
            <a:pPr>
              <a:defRPr/>
            </a:pPr>
            <a:r>
              <a:rPr lang="cs-CZ" sz="2400" b="1" dirty="0"/>
              <a:t>Zlatá pravidla pro PŘIJETÍ zpětné vazby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Naslouchejte aktivně.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Zůstaňte po celou dobu otevření všem myšlenkách a názorům.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Mluvte pozitivním a příjemným tónem.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Ověřte si, zda jste všemu správně rozuměli.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Klaďte otevřené otázky a požádejte o příklady.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Za zpětnou vazbu vždy poděkujte.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Sami pro sebe si zhodnoťte, zda je nutná změna a co případně změnit.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411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Motivace 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1074882" y="1434635"/>
            <a:ext cx="10042236" cy="4351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cs-CZ" sz="2400" dirty="0" smtClean="0"/>
          </a:p>
          <a:p>
            <a:pPr>
              <a:lnSpc>
                <a:spcPct val="80000"/>
              </a:lnSpc>
            </a:pPr>
            <a:r>
              <a:rPr lang="cs-CZ" altLang="cs-CZ" sz="2800" dirty="0"/>
              <a:t>Motivace se týká uspokojování lidských potřeb, které se děli na: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/>
              <a:t>fyziologické potřeby - jsou potřeby základní. V podmínkách podniku jde o základní existenční podmínky (mzdy, pracovní podmínky)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/>
              <a:t>potřeby existenční jistoty a bezpečnosti - jistota v zaměstnání, penzijní a zdravotní pojištění, pracovní postavení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400" b="1" dirty="0"/>
              <a:t>sociální potřeby - potřeby sounáležitosti v kolektivu, potřeba přátelství, komunikace na pracovištích o pracovních a nepracovních vztazích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400" b="1" dirty="0"/>
              <a:t>osobní uspokojení z práce - zájmy a potřeby člena skupiny, který chce vykonávat funkci uspokojujícího jeho potřeby, skon k samostatnosti apod.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400" b="1" dirty="0"/>
              <a:t>potřeba seberealizace - jde o uspokojení takových potřeb, které vyplývají ze snahy zaměstnance uplatnit se , mít možnost prosadit své návrhy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389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Motivace </a:t>
            </a:r>
            <a:endParaRPr lang="cs-CZ" b="1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  <p:pic>
        <p:nvPicPr>
          <p:cNvPr id="6" name="Picture 3" descr="usmev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35701" y="1229158"/>
            <a:ext cx="3368675" cy="4752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091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Motivace </a:t>
            </a:r>
            <a:endParaRPr lang="cs-CZ" b="1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  <p:pic>
        <p:nvPicPr>
          <p:cNvPr id="6" name="Picture 5" descr="maslow_hierarch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532" y="1434635"/>
            <a:ext cx="550227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280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/>
              <a:t>Management</a:t>
            </a:r>
            <a:r>
              <a:rPr lang="cs-CZ" altLang="cs-CZ" dirty="0"/>
              <a:t> 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838200" y="1478844"/>
            <a:ext cx="1004223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3200" dirty="0"/>
              <a:t>Charakteristika lídrů: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2800" dirty="0"/>
              <a:t>dynamičnost (iniciativa, vytrvalost, energie, snaha o dosažení cíle)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2800" dirty="0"/>
              <a:t>motivace (silné přání vést a ovlivňovat ostatní)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2800" dirty="0"/>
              <a:t>čestnost a vnitřní integrita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2800" dirty="0"/>
              <a:t>sebedůvěra (rozhodnost, asertivita, jistota, emocionální stabilita)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2800" dirty="0"/>
              <a:t>inteligence (schopnost zvládnou velké množství informací)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2800" dirty="0"/>
              <a:t>znalost oboru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481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Motivace 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1074882" y="1434635"/>
            <a:ext cx="10042236" cy="4606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cs-CZ" sz="2400" dirty="0" smtClean="0"/>
          </a:p>
          <a:p>
            <a:pPr marL="609600" indent="-609600">
              <a:lnSpc>
                <a:spcPct val="80000"/>
              </a:lnSpc>
            </a:pPr>
            <a:r>
              <a:rPr lang="cs-CZ" altLang="cs-CZ" sz="2800" b="1" dirty="0"/>
              <a:t>Měření motivace</a:t>
            </a:r>
          </a:p>
          <a:p>
            <a:pPr marL="609600" indent="-6096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800" dirty="0"/>
              <a:t>Rozhovor</a:t>
            </a:r>
          </a:p>
          <a:p>
            <a:pPr marL="609600" indent="-6096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800" dirty="0"/>
              <a:t>Dotazník</a:t>
            </a:r>
          </a:p>
          <a:p>
            <a:pPr marL="609600" indent="-6096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800" dirty="0"/>
              <a:t>Pozorování</a:t>
            </a:r>
          </a:p>
          <a:p>
            <a:pPr marL="609600" indent="-609600" algn="just">
              <a:lnSpc>
                <a:spcPct val="80000"/>
              </a:lnSpc>
            </a:pPr>
            <a:r>
              <a:rPr lang="cs-CZ" altLang="cs-CZ" sz="2800" b="1" dirty="0"/>
              <a:t>Řízení odměňování</a:t>
            </a:r>
            <a:endParaRPr lang="cs-CZ" altLang="cs-CZ" sz="2800" dirty="0"/>
          </a:p>
          <a:p>
            <a:pPr marL="609600" indent="-6096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800" dirty="0"/>
              <a:t>V rámci práce v pracovních skupinách je pro jejich členy mnohem důležitější tzv. společný výsledek.</a:t>
            </a:r>
          </a:p>
          <a:p>
            <a:pPr marL="609600" indent="-6096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800" dirty="0"/>
              <a:t>Nicméně zvažování finanční odměny /nepravidelné/ i pro členy pracovních skupin včetně dalšího ocenění /slovního, oficiálního apod./ je nezbytné.</a:t>
            </a:r>
          </a:p>
          <a:p>
            <a:pPr marL="609600" indent="-609600">
              <a:lnSpc>
                <a:spcPct val="80000"/>
              </a:lnSpc>
            </a:pPr>
            <a:r>
              <a:rPr lang="cs-CZ" altLang="cs-CZ" sz="2800" b="1" dirty="0"/>
              <a:t>Delegování pravomocí</a:t>
            </a:r>
            <a:endParaRPr lang="cs-CZ" altLang="cs-CZ" sz="2800" dirty="0"/>
          </a:p>
          <a:p>
            <a:pPr marL="609600" indent="-609600">
              <a:lnSpc>
                <a:spcPct val="80000"/>
              </a:lnSpc>
            </a:pPr>
            <a:r>
              <a:rPr lang="cs-CZ" altLang="cs-CZ" sz="2800" dirty="0"/>
              <a:t>Zvýšení přitažlivosti a zajímavosti práce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83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Akční plány motivace 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1074882" y="1434635"/>
            <a:ext cx="10042236" cy="4505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cs-CZ" sz="2400" dirty="0" smtClean="0"/>
          </a:p>
          <a:p>
            <a:pPr marL="609600" indent="-609600">
              <a:lnSpc>
                <a:spcPct val="90000"/>
              </a:lnSpc>
            </a:pPr>
            <a:r>
              <a:rPr lang="cs-CZ" altLang="cs-CZ" sz="3200" dirty="0"/>
              <a:t>Akční plány pomáhají manažerům zvyšovat u členů pracovních skupin vlastní angažovanost při dosahování stanovených cílů. </a:t>
            </a:r>
          </a:p>
          <a:p>
            <a:pPr marL="990600" lvl="1" indent="-533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2800" b="1" dirty="0"/>
              <a:t>Sebeurčení</a:t>
            </a:r>
            <a:r>
              <a:rPr lang="cs-CZ" altLang="cs-CZ" sz="2800" dirty="0"/>
              <a:t> – Kdo jsem, jaká je má role, co znamenám v týmu, kam chci jít….</a:t>
            </a:r>
          </a:p>
          <a:p>
            <a:pPr marL="990600" lvl="1" indent="-533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2800" b="1" dirty="0"/>
              <a:t>Vědomí cíle</a:t>
            </a:r>
            <a:r>
              <a:rPr lang="cs-CZ" altLang="cs-CZ" sz="2800" dirty="0"/>
              <a:t> – mám jasný cíl, vím, kam kráčím, vím, k čemu směřuji</a:t>
            </a:r>
          </a:p>
          <a:p>
            <a:pPr marL="990600" lvl="1" indent="-533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2800" b="1" dirty="0"/>
              <a:t>Užitečnost</a:t>
            </a:r>
            <a:r>
              <a:rPr lang="cs-CZ" altLang="cs-CZ" sz="2800" dirty="0"/>
              <a:t>  - bez mého vkladu by skupina nebyla úspěšná, jsem si vědom svých znalostí a potřebnosti pro společnou věc</a:t>
            </a:r>
          </a:p>
          <a:p>
            <a:pPr marL="990600" lvl="1" indent="-533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2800" b="1" dirty="0"/>
              <a:t>Odměna</a:t>
            </a:r>
            <a:r>
              <a:rPr lang="cs-CZ" altLang="cs-CZ" sz="2800" dirty="0"/>
              <a:t> – vím, jaká bude má odměna za práci v týmu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01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Akční plány motivace 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1074882" y="1434635"/>
            <a:ext cx="10042236" cy="3219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cs-CZ" sz="2400" dirty="0" smtClean="0"/>
          </a:p>
          <a:p>
            <a:pPr marL="609600" indent="-6096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/>
              <a:t>Cílem je pečovat o to, aby  členové skupiny  byli tzv. „na svém místě“, tedy aby jejich prostřednictvím bylo dosaženo cílů v oblasti zlepšování svého výkonu a v</a:t>
            </a:r>
            <a:r>
              <a:rPr lang="cs-CZ" altLang="cs-CZ" sz="3600" dirty="0"/>
              <a:t> </a:t>
            </a:r>
            <a:r>
              <a:rPr lang="cs-CZ" altLang="cs-CZ" sz="2400" dirty="0"/>
              <a:t>oblasti svého růstu. </a:t>
            </a:r>
          </a:p>
          <a:p>
            <a:pPr marL="609600" indent="-609600">
              <a:buFont typeface="Arial" panose="020B0604020202020204" pitchFamily="34" charset="0"/>
              <a:buChar char="•"/>
            </a:pPr>
            <a:r>
              <a:rPr lang="cs-CZ" altLang="cs-CZ" sz="2400" dirty="0"/>
              <a:t>Manažeři nesou spoluzodpovědnost za rozvoj a vzdělávání členů pracovních skupin. Jejich edukativní funkce by se měla promítnou v těchto činnostech:</a:t>
            </a:r>
          </a:p>
          <a:p>
            <a:pPr marL="990600" lvl="1" indent="-533400">
              <a:buFont typeface="Arial" panose="020B0604020202020204" pitchFamily="34" charset="0"/>
              <a:buChar char="•"/>
            </a:pPr>
            <a:r>
              <a:rPr lang="cs-CZ" altLang="cs-CZ" sz="2000" dirty="0"/>
              <a:t>předávat získané zkušenosti, učit akcí (řešení případové studie, simulace, formulování plánu činností aj.) 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610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Akční plány motivace 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1074882" y="1434635"/>
            <a:ext cx="1004223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0600" lvl="1" indent="-533400">
              <a:buFont typeface="Arial" panose="020B0604020202020204" pitchFamily="34" charset="0"/>
              <a:buChar char="•"/>
            </a:pPr>
            <a:r>
              <a:rPr lang="cs-CZ" altLang="cs-CZ" sz="2400" dirty="0" smtClean="0"/>
              <a:t>koučovat </a:t>
            </a:r>
            <a:r>
              <a:rPr lang="cs-CZ" altLang="cs-CZ" sz="2400" dirty="0"/>
              <a:t>a poskytovat rady, konzultovat problémy </a:t>
            </a:r>
          </a:p>
          <a:p>
            <a:pPr marL="990600" lvl="1" indent="-533400">
              <a:buFont typeface="Arial" panose="020B0604020202020204" pitchFamily="34" charset="0"/>
              <a:buChar char="•"/>
            </a:pPr>
            <a:r>
              <a:rPr lang="cs-CZ" altLang="cs-CZ" sz="2400" dirty="0"/>
              <a:t>identifikovat vzdělávací a jiné potřeby </a:t>
            </a:r>
          </a:p>
          <a:p>
            <a:pPr marL="990600" lvl="1" indent="-533400">
              <a:buFont typeface="Arial" panose="020B0604020202020204" pitchFamily="34" charset="0"/>
              <a:buChar char="•"/>
            </a:pPr>
            <a:r>
              <a:rPr lang="cs-CZ" altLang="cs-CZ" sz="2400" dirty="0"/>
              <a:t>poskytovat pomoc a vedení jedincům při přípravě a realizaci vlastních plánů osobního rozvoje (kariérový plán)</a:t>
            </a:r>
          </a:p>
          <a:p>
            <a:pPr marL="990600" lvl="1" indent="-533400">
              <a:buFont typeface="Arial" panose="020B0604020202020204" pitchFamily="34" charset="0"/>
              <a:buChar char="•"/>
            </a:pPr>
            <a:r>
              <a:rPr lang="cs-CZ" altLang="cs-CZ" sz="2400" dirty="0"/>
              <a:t>podporovat sebevzdělávání (rozvoj prostřednictvím sebe sama)</a:t>
            </a:r>
            <a:r>
              <a:rPr lang="cs-CZ" altLang="cs-CZ" sz="2800" dirty="0"/>
              <a:t> 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469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Participace 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1074882" y="1434635"/>
            <a:ext cx="100422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dirty="0"/>
              <a:t>Zvýšením účasti </a:t>
            </a:r>
            <a:r>
              <a:rPr lang="cs-CZ" altLang="cs-CZ" sz="2400" dirty="0" smtClean="0"/>
              <a:t>pracovníků/členů PS </a:t>
            </a:r>
            <a:r>
              <a:rPr lang="cs-CZ" altLang="cs-CZ" sz="2400" dirty="0"/>
              <a:t>na rozhodovacích procesech může manažer zvýšit úroveň motivování, což by mělo: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400" dirty="0"/>
              <a:t>poskytnout všem </a:t>
            </a:r>
            <a:r>
              <a:rPr lang="cs-CZ" altLang="cs-CZ" sz="2400" dirty="0" smtClean="0"/>
              <a:t>členům PS (případně zaměstnanců) </a:t>
            </a:r>
            <a:r>
              <a:rPr lang="cs-CZ" altLang="cs-CZ" sz="2400" dirty="0"/>
              <a:t>příležitost ovlivňovat a zapojovat se do těch rozhodovacích procesů, které </a:t>
            </a:r>
            <a:r>
              <a:rPr lang="cs-CZ" altLang="cs-CZ" sz="2400" dirty="0" smtClean="0"/>
              <a:t>by se </a:t>
            </a:r>
            <a:r>
              <a:rPr lang="cs-CZ" altLang="cs-CZ" sz="2400" dirty="0"/>
              <a:t>mohly dotýkat zájmů </a:t>
            </a:r>
            <a:r>
              <a:rPr lang="cs-CZ" altLang="cs-CZ" sz="2400" dirty="0" smtClean="0"/>
              <a:t>školy, obce</a:t>
            </a:r>
            <a:r>
              <a:rPr lang="cs-CZ" altLang="cs-CZ" sz="2400" dirty="0"/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400" dirty="0"/>
              <a:t>vést k vytvoření většího zájmu na úspěšném dosahování cílů,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400" dirty="0"/>
              <a:t>umožnit členům skupiny zlepšit výkonnost, produktivitu a připravit se na nové formy práce </a:t>
            </a:r>
            <a:endParaRPr lang="cs-CZ" altLang="cs-CZ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400" dirty="0" smtClean="0"/>
              <a:t>zvýšit </a:t>
            </a:r>
            <a:r>
              <a:rPr lang="cs-CZ" altLang="cs-CZ" sz="2400" dirty="0"/>
              <a:t>uspokojení členů skupiny plynoucí z možnosti spolurozhodovat o své práci apod.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750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54" y="83127"/>
            <a:ext cx="9824867" cy="685800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7461908" y="5120416"/>
            <a:ext cx="3635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CZ.02.3.68/0.0/0.0/15_001/0000283</a:t>
            </a:r>
          </a:p>
        </p:txBody>
      </p:sp>
      <p:sp>
        <p:nvSpPr>
          <p:cNvPr id="2" name="Obdélník 1"/>
          <p:cNvSpPr/>
          <p:nvPr/>
        </p:nvSpPr>
        <p:spPr>
          <a:xfrm>
            <a:off x="2982033" y="1886635"/>
            <a:ext cx="6096000" cy="196977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altLang="cs-CZ" sz="3200" b="1" dirty="0" smtClean="0"/>
              <a:t>Vedení a řízení pracovních týmů</a:t>
            </a:r>
          </a:p>
          <a:p>
            <a:endParaRPr lang="cs-CZ" b="1" dirty="0" smtClean="0"/>
          </a:p>
          <a:p>
            <a:r>
              <a:rPr lang="cs-CZ" b="1" dirty="0" smtClean="0"/>
              <a:t>Podklad pro </a:t>
            </a:r>
            <a:r>
              <a:rPr lang="cs-CZ" b="1" dirty="0" err="1" smtClean="0"/>
              <a:t>webinář</a:t>
            </a:r>
            <a:endParaRPr lang="cs-CZ" b="1" dirty="0"/>
          </a:p>
          <a:p>
            <a:endParaRPr lang="cs-CZ" b="1" dirty="0" smtClean="0"/>
          </a:p>
          <a:p>
            <a:r>
              <a:rPr lang="cs-CZ" altLang="cs-CZ" b="1" dirty="0" smtClean="0"/>
              <a:t>Lektor Dana Diváková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132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Tým a týmová spolupráce</a:t>
            </a:r>
            <a:endParaRPr lang="cs-CZ" b="1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  <p:pic>
        <p:nvPicPr>
          <p:cNvPr id="6" name="Picture 2" descr="C:\Users\DELL\AppData\Local\Microsoft\Windows\Temporary Internet Files\Content.IE5\TBUVYILI\MP90043063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176" y="1558708"/>
            <a:ext cx="5868988" cy="390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587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Tým  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1074882" y="1434635"/>
            <a:ext cx="100422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3200" b="1" dirty="0"/>
              <a:t>TEAM:</a:t>
            </a:r>
            <a:endParaRPr lang="cs-CZ" altLang="cs-CZ" sz="3200" dirty="0"/>
          </a:p>
          <a:p>
            <a:r>
              <a:rPr lang="cs-CZ" altLang="cs-CZ" sz="3200" b="1" dirty="0" err="1"/>
              <a:t>T</a:t>
            </a:r>
            <a:r>
              <a:rPr lang="cs-CZ" altLang="cs-CZ" sz="3200" dirty="0" err="1"/>
              <a:t>ogether</a:t>
            </a:r>
            <a:r>
              <a:rPr lang="cs-CZ" altLang="cs-CZ" sz="3200" dirty="0"/>
              <a:t> - společně</a:t>
            </a:r>
          </a:p>
          <a:p>
            <a:r>
              <a:rPr lang="cs-CZ" altLang="cs-CZ" sz="3200" b="1" dirty="0" err="1"/>
              <a:t>E</a:t>
            </a:r>
            <a:r>
              <a:rPr lang="cs-CZ" altLang="cs-CZ" sz="3200" dirty="0" err="1"/>
              <a:t>verybody</a:t>
            </a:r>
            <a:r>
              <a:rPr lang="cs-CZ" altLang="cs-CZ" sz="3200" dirty="0"/>
              <a:t> - všichni</a:t>
            </a:r>
          </a:p>
          <a:p>
            <a:r>
              <a:rPr lang="cs-CZ" altLang="cs-CZ" sz="3200" b="1" dirty="0" err="1"/>
              <a:t>A</a:t>
            </a:r>
            <a:r>
              <a:rPr lang="cs-CZ" altLang="cs-CZ" sz="3200" dirty="0" err="1"/>
              <a:t>chieves</a:t>
            </a:r>
            <a:r>
              <a:rPr lang="cs-CZ" altLang="cs-CZ" sz="3200" dirty="0"/>
              <a:t> - dosahuje</a:t>
            </a:r>
          </a:p>
          <a:p>
            <a:r>
              <a:rPr lang="cs-CZ" altLang="cs-CZ" sz="3200" b="1" dirty="0"/>
              <a:t>M</a:t>
            </a:r>
            <a:r>
              <a:rPr lang="cs-CZ" altLang="cs-CZ" sz="3200" dirty="0"/>
              <a:t>ore – více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912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Týmová spolupráce 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1074882" y="1434635"/>
            <a:ext cx="100422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3200" dirty="0"/>
              <a:t>Pokud týmová spolupráce dobře funguje, přináší lepší výsledky, než kdyby na stejném úkolu pracovali jednotlivci. Matematicky by se tento efekt dal vyjádřit takto:</a:t>
            </a:r>
            <a:br>
              <a:rPr lang="cs-CZ" altLang="cs-CZ" sz="3200" dirty="0"/>
            </a:br>
            <a:r>
              <a:rPr lang="cs-CZ" altLang="cs-CZ" sz="3200" dirty="0"/>
              <a:t>1 + 1 + 1 = 5</a:t>
            </a:r>
          </a:p>
          <a:p>
            <a:r>
              <a:rPr lang="cs-CZ" altLang="cs-CZ" sz="3200" dirty="0"/>
              <a:t>práce jednotlivců + synergický efekt = výsledek týmu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467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Týmová spolupráce 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1074882" y="1434635"/>
            <a:ext cx="100422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dirty="0"/>
              <a:t>1 + 1 + 1 = 1</a:t>
            </a:r>
          </a:p>
          <a:p>
            <a:r>
              <a:rPr lang="cs-CZ" altLang="cs-CZ" sz="2800" dirty="0"/>
              <a:t>práce jednotlivců – negativní synergický efekt = výsledek týmu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2800" dirty="0"/>
              <a:t>jedinci v týmu </a:t>
            </a:r>
            <a:r>
              <a:rPr lang="cs-CZ" altLang="cs-CZ" sz="2800" b="1" dirty="0"/>
              <a:t>nemají společné </a:t>
            </a:r>
            <a:r>
              <a:rPr lang="cs-CZ" altLang="cs-CZ" sz="2800" b="1" dirty="0" smtClean="0"/>
              <a:t>cíle …..VIZE </a:t>
            </a:r>
            <a:endParaRPr lang="cs-CZ" altLang="cs-CZ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2800" dirty="0"/>
              <a:t>jednotlivci se snaží o </a:t>
            </a:r>
            <a:r>
              <a:rPr lang="cs-CZ" altLang="cs-CZ" sz="2800" b="1" dirty="0"/>
              <a:t>sebeprosazení na úkor týmu </a:t>
            </a:r>
            <a:r>
              <a:rPr lang="cs-CZ" altLang="cs-CZ" sz="2800" dirty="0"/>
              <a:t>a méně průbojní lidé v týmu nemohou nebo nedokážou vyjádřit své názory.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2800" dirty="0"/>
              <a:t>Může působit i negativní tlak skupiny, který snižuje výkon schopných jedinců na průměr tak, aby nevyčnívali.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2800" dirty="0"/>
              <a:t>S tím souvisí i obava z odlišnosti, skupinová lenost a špatné vztahy ve skupině. 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CZ.02.3.68/0.0/0.0/15_001/0000283</a:t>
            </a:r>
            <a:endParaRPr lang="cs-CZ" dirty="0"/>
          </a:p>
        </p:txBody>
      </p:sp>
      <p:pic>
        <p:nvPicPr>
          <p:cNvPr id="6" name="Obrázek 5" descr="סימן קריאה - ויקימילון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622" y="1829628"/>
            <a:ext cx="1682499" cy="168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66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/>
              <a:t>Management</a:t>
            </a:r>
            <a:r>
              <a:rPr lang="cs-CZ" altLang="cs-CZ" dirty="0"/>
              <a:t> 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838200" y="1478844"/>
            <a:ext cx="1004223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3200" dirty="0" smtClean="0"/>
              <a:t>Dvě </a:t>
            </a:r>
            <a:r>
              <a:rPr lang="cs-CZ" sz="3200" dirty="0"/>
              <a:t>dimenze chování manažerů:</a:t>
            </a:r>
          </a:p>
          <a:p>
            <a:pPr>
              <a:defRPr/>
            </a:pPr>
            <a:r>
              <a:rPr lang="cs-CZ" sz="3200" dirty="0"/>
              <a:t>a) Úcta - postihuje chování vedoucího založené na respektu a uznání zájmů druhých, úctě a důvěře k podřízeným zaměstnancům</a:t>
            </a:r>
          </a:p>
          <a:p>
            <a:pPr>
              <a:defRPr/>
            </a:pPr>
            <a:endParaRPr lang="cs-CZ" sz="3200" dirty="0"/>
          </a:p>
          <a:p>
            <a:pPr>
              <a:defRPr/>
            </a:pPr>
            <a:r>
              <a:rPr lang="cs-CZ" sz="3200" dirty="0"/>
              <a:t>b) Struktura - postihuje chování vedoucího, který organizuje práci podřízeným zaměstnancům a definuje úkoly s cílem dosáhnout maximální výkon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487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Týmová spolupráce 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1074882" y="1434635"/>
            <a:ext cx="100422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3200" dirty="0"/>
              <a:t>Základním předpokladem úspěšné realizace projektu je plánovaná a koordinovaná spolupráce určitého počtu lidí různé kvalifikace. </a:t>
            </a:r>
          </a:p>
          <a:p>
            <a:r>
              <a:rPr lang="cs-CZ" altLang="cs-CZ" sz="3200" dirty="0"/>
              <a:t>Co je třeba vzít v úvahu při týmové spolupráci: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191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Týmová spolupráce </a:t>
            </a:r>
            <a:endParaRPr lang="cs-CZ" b="1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35688325"/>
              </p:ext>
            </p:extLst>
          </p:nvPr>
        </p:nvGraphicFramePr>
        <p:xfrm>
          <a:off x="3325090" y="1256145"/>
          <a:ext cx="6788727" cy="4361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9758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Týmová spolupráce 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1074882" y="1434635"/>
            <a:ext cx="100422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3200" dirty="0"/>
              <a:t>Potenciál týmu je jedním ze zásadních kritérií pro jeho správné fungování.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3200" dirty="0"/>
              <a:t>Nezbytným předpokladem je zhodnocení kvalifikačních a profesionálních schopností a dovedností jednotlivých členů týmu.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960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Týmová spolupráce 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1074882" y="1434635"/>
            <a:ext cx="100422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3200" dirty="0"/>
              <a:t>Jak je daný tým výkonný?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3200" dirty="0"/>
              <a:t>Jaká má omezení?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3200" dirty="0"/>
              <a:t>Jak bude schopen pracovat ve vypjatých situacích?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3200" dirty="0"/>
              <a:t>Jak jsou členové týmu mobilní? 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631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Týmová spolupráce 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1074882" y="1434635"/>
            <a:ext cx="100422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3200" dirty="0"/>
              <a:t>Jestliže má obec či město zpracován strategický plán, jeho nedílnou součástí je i vize a poslání. </a:t>
            </a:r>
            <a:endParaRPr lang="cs-CZ" altLang="cs-CZ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3200" dirty="0" smtClean="0"/>
              <a:t>Máme-li zpracován MAP, či na něm pracujeme, máme zpracovánu vizi</a:t>
            </a:r>
            <a:endParaRPr lang="cs-CZ" altLang="cs-CZ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3200" dirty="0"/>
              <a:t>Schválením zastupitelstva nabývá účinnosti nejen plán, ale také vize.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3200" dirty="0"/>
              <a:t>Pak by každý člen zastupitelstva i pracovník úřadu měl vizi sdílet. </a:t>
            </a:r>
            <a:endParaRPr lang="cs-CZ" altLang="cs-CZ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3200" dirty="0" smtClean="0"/>
              <a:t>Stejně tak by měli členové PS či Řídící výbor Vizi sdílet </a:t>
            </a:r>
            <a:endParaRPr lang="cs-CZ" altLang="cs-CZ" sz="32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312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Týmová spolupráce 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1074882" y="1434635"/>
            <a:ext cx="100422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3200" b="1" dirty="0"/>
              <a:t>Podmínky pro týmovou spolupráci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3200" b="1" dirty="0"/>
              <a:t>Schopnost navazovat nové vztahy</a:t>
            </a:r>
            <a:endParaRPr lang="cs-CZ" altLang="cs-CZ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altLang="cs-CZ" sz="3200" dirty="0"/>
              <a:t>rychlá orientace v novém prostředí,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altLang="cs-CZ" sz="3200" dirty="0"/>
              <a:t>přátelský způsob jednání s novými lidmi a 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altLang="cs-CZ" sz="3200" dirty="0"/>
              <a:t>schopnost včlenit se mezi stávající kolektiv.</a:t>
            </a:r>
            <a:endParaRPr lang="cs-CZ" altLang="cs-CZ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3200" b="1" dirty="0"/>
              <a:t>Důvěryhodnost</a:t>
            </a:r>
            <a:r>
              <a:rPr lang="cs-CZ" altLang="cs-CZ" sz="3200" dirty="0"/>
              <a:t/>
            </a:r>
            <a:br>
              <a:rPr lang="cs-CZ" altLang="cs-CZ" sz="3200" dirty="0"/>
            </a:br>
            <a:r>
              <a:rPr lang="cs-CZ" altLang="cs-CZ" sz="3200" dirty="0"/>
              <a:t>„Důvěra je očekávání, že se v kritických situacích budeme moci na druhého spolehnout.“ </a:t>
            </a:r>
            <a:br>
              <a:rPr lang="cs-CZ" altLang="cs-CZ" sz="3200" dirty="0"/>
            </a:br>
            <a:endParaRPr lang="cs-CZ" altLang="cs-CZ" sz="32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179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Týmová spolupráce 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1074882" y="1434635"/>
            <a:ext cx="100422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3200" b="1" dirty="0" smtClean="0"/>
              <a:t>Tři </a:t>
            </a:r>
            <a:r>
              <a:rPr lang="cs-CZ" altLang="cs-CZ" sz="3200" b="1" dirty="0"/>
              <a:t>fáze při budování důvěry </a:t>
            </a:r>
            <a:endParaRPr lang="cs-CZ" altLang="cs-CZ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3200" dirty="0"/>
              <a:t>Komunikujte jasně a srozumitelně – komunikujte tak, aby posluchačům bylo jasné, co jim sdělujete nebo co po nich chcete. Snažte se vyvarovat pro ně nejasným sdělením.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3200" dirty="0"/>
              <a:t>Komunikujte otevřeně a transparentně – lidé se většinou cítí ohroženi neznámým, proto je důležité, abyste pro ně byli čitelní a tím pádem pro ně důvěryhodní.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altLang="cs-CZ" sz="32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870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Týmová spolupráce 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1074882" y="1434635"/>
            <a:ext cx="100422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3200" dirty="0" smtClean="0"/>
              <a:t>Dávejte </a:t>
            </a:r>
            <a:r>
              <a:rPr lang="cs-CZ" altLang="cs-CZ" sz="3200" dirty="0"/>
              <a:t>víc důvěry, než očekáváte – snažte se ostatním dát více důvěry, než očekáváte pro sebe. </a:t>
            </a:r>
            <a:endParaRPr lang="cs-CZ" altLang="cs-CZ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3200" dirty="0" smtClean="0"/>
              <a:t>Příkladem </a:t>
            </a:r>
            <a:r>
              <a:rPr lang="cs-CZ" altLang="cs-CZ" sz="3200" dirty="0"/>
              <a:t>může být, že nadřízený dá více důvěry svým podřízeným, kteří si ho za to budou více vážit a budou se snažit ho nezklamat.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289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Týmová spolupráce - rizika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1074882" y="1434635"/>
            <a:ext cx="100422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altLang="cs-CZ" sz="3200" b="1" dirty="0" smtClean="0"/>
              <a:t>Soutěživé </a:t>
            </a:r>
            <a:r>
              <a:rPr lang="cs-CZ" altLang="cs-CZ" sz="3200" b="1" dirty="0"/>
              <a:t>chování ve skupině </a:t>
            </a:r>
            <a:endParaRPr lang="cs-CZ" altLang="cs-CZ" sz="3200" b="1" dirty="0" smtClean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3200" dirty="0" smtClean="0"/>
              <a:t>společný </a:t>
            </a:r>
            <a:r>
              <a:rPr lang="cs-CZ" altLang="cs-CZ" sz="3200" dirty="0"/>
              <a:t>úkol nebo činnost je chápána jako „kdo s koho“, stává se tedy výzvou k aktivizaci vlastních sil a jejich měření s ostatními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3200" dirty="0"/>
              <a:t>jedinec prosazuje a upřednostňuje svůj názor nebo zájem na úkor druhých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altLang="cs-CZ" sz="32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895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Týmová spolupráce - rizika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1074882" y="1434635"/>
            <a:ext cx="100422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cs-CZ" altLang="cs-CZ" sz="3200" b="1" dirty="0" smtClean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dirty="0" smtClean="0"/>
              <a:t>používají </a:t>
            </a:r>
            <a:r>
              <a:rPr lang="cs-CZ" altLang="cs-CZ" sz="2800" dirty="0"/>
              <a:t>se nejrůznější strategie a taktiky, </a:t>
            </a:r>
            <a:endParaRPr lang="cs-CZ" altLang="cs-CZ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dirty="0" smtClean="0"/>
              <a:t>např</a:t>
            </a:r>
            <a:r>
              <a:rPr lang="cs-CZ" altLang="cs-CZ" sz="2800" dirty="0"/>
              <a:t>. odvedení soupeřovy pozornosti a jeho dezorientace, </a:t>
            </a:r>
            <a:endParaRPr lang="cs-CZ" altLang="cs-CZ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dirty="0" smtClean="0"/>
              <a:t>vyprovokování </a:t>
            </a:r>
            <a:r>
              <a:rPr lang="cs-CZ" altLang="cs-CZ" sz="2800" dirty="0"/>
              <a:t>soupeře k určité, pro mne výhodné akci, </a:t>
            </a:r>
            <a:endParaRPr lang="cs-CZ" altLang="cs-CZ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dirty="0" smtClean="0"/>
              <a:t>vnucování </a:t>
            </a:r>
            <a:r>
              <a:rPr lang="cs-CZ" altLang="cs-CZ" sz="2800" dirty="0"/>
              <a:t>vlastního pojetí boje soupeři, </a:t>
            </a:r>
            <a:endParaRPr lang="cs-CZ" altLang="cs-CZ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dirty="0" smtClean="0"/>
              <a:t>příprava </a:t>
            </a:r>
            <a:r>
              <a:rPr lang="cs-CZ" altLang="cs-CZ" sz="2800" dirty="0"/>
              <a:t>momentu překvapení pro soupeře, </a:t>
            </a:r>
            <a:endParaRPr lang="cs-CZ" altLang="cs-CZ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dirty="0" smtClean="0"/>
              <a:t>neustálé </a:t>
            </a:r>
            <a:r>
              <a:rPr lang="cs-CZ" altLang="cs-CZ" sz="2800" dirty="0"/>
              <a:t>ohrožování soupeře, </a:t>
            </a:r>
            <a:endParaRPr lang="cs-CZ" altLang="cs-CZ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dirty="0" smtClean="0"/>
              <a:t>tlak </a:t>
            </a:r>
            <a:r>
              <a:rPr lang="cs-CZ" altLang="cs-CZ" sz="2800" dirty="0"/>
              <a:t>na fyzickou – psychickou – morální stránku soupeře</a:t>
            </a:r>
          </a:p>
          <a:p>
            <a:pPr>
              <a:defRPr/>
            </a:pPr>
            <a:endParaRPr lang="cs-CZ" altLang="cs-CZ" sz="3200" dirty="0" smtClean="0"/>
          </a:p>
          <a:p>
            <a:pPr>
              <a:defRPr/>
            </a:pPr>
            <a:r>
              <a:rPr lang="cs-CZ" altLang="cs-CZ" sz="3200" dirty="0" smtClean="0"/>
              <a:t>.</a:t>
            </a:r>
            <a:endParaRPr lang="cs-CZ" altLang="cs-CZ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altLang="cs-CZ" sz="32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785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/>
              <a:t>Management</a:t>
            </a:r>
            <a:r>
              <a:rPr lang="cs-CZ" altLang="cs-CZ" dirty="0"/>
              <a:t> 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838200" y="1478844"/>
            <a:ext cx="100422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3200" b="1" dirty="0"/>
              <a:t>Dvě dimenze</a:t>
            </a:r>
            <a:r>
              <a:rPr lang="cs-CZ" sz="3200" dirty="0"/>
              <a:t> chování:</a:t>
            </a:r>
          </a:p>
          <a:p>
            <a:pPr>
              <a:defRPr/>
            </a:pPr>
            <a:endParaRPr lang="cs-CZ" sz="3200" dirty="0"/>
          </a:p>
          <a:p>
            <a:pPr>
              <a:defRPr/>
            </a:pPr>
            <a:r>
              <a:rPr lang="cs-CZ" sz="3200" b="1" dirty="0"/>
              <a:t>a) orientace na výkon</a:t>
            </a:r>
            <a:endParaRPr lang="cs-CZ" sz="3200" dirty="0"/>
          </a:p>
          <a:p>
            <a:pPr>
              <a:defRPr/>
            </a:pPr>
            <a:r>
              <a:rPr lang="cs-CZ" sz="3200" b="1" dirty="0"/>
              <a:t>b) orientace na lidi</a:t>
            </a:r>
            <a:endParaRPr lang="cs-CZ" sz="32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28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Týmová spolupráce - rizika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1074882" y="1434635"/>
            <a:ext cx="100422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3200" dirty="0" smtClean="0"/>
              <a:t>pozitivní </a:t>
            </a:r>
            <a:r>
              <a:rPr lang="cs-CZ" altLang="cs-CZ" sz="3200" dirty="0"/>
              <a:t>aspekty: </a:t>
            </a:r>
            <a:endParaRPr lang="cs-CZ" altLang="cs-CZ" sz="3200" dirty="0" smtClean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3200" dirty="0" smtClean="0"/>
              <a:t>i </a:t>
            </a:r>
            <a:r>
              <a:rPr lang="cs-CZ" altLang="cs-CZ" sz="3200" dirty="0"/>
              <a:t>porážka může být chápána pozitivně, jako vítězství nad sebou samým či jako zisk, že je možné se od vítěze něčemu novému naučit</a:t>
            </a:r>
          </a:p>
          <a:p>
            <a:pPr>
              <a:defRPr/>
            </a:pPr>
            <a:r>
              <a:rPr lang="cs-CZ" altLang="cs-CZ" sz="32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altLang="cs-CZ" sz="32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720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Týmová spolupráce - rizika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1074882" y="1434635"/>
            <a:ext cx="1004223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3200" b="1" dirty="0"/>
              <a:t>Individualistické chování ve skupině charakterizuje:</a:t>
            </a:r>
            <a:endParaRPr lang="cs-CZ" altLang="cs-CZ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3200" dirty="0"/>
              <a:t>upřednostňování/nadřazování osobních cílů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3200" dirty="0"/>
              <a:t>nedostatečný zájem o skupinový cíl, někdy i parazitování na úsilí skupiny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3200" dirty="0"/>
              <a:t>neochota ustoupit ze svého stanoviska či aktivit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3200" dirty="0"/>
              <a:t>minimální snaha získat pro své řešení ostatní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3200" dirty="0"/>
              <a:t>ignorování skupiny, případně její rozložení, opuštění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altLang="cs-CZ" sz="32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737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Týmová spolupráce - výhody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1074882" y="1434635"/>
            <a:ext cx="100422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3200" b="1" dirty="0"/>
              <a:t>Kooperativní chování ve skupině charakterizuje</a:t>
            </a:r>
            <a:r>
              <a:rPr lang="cs-CZ" altLang="cs-CZ" sz="3200" b="1" dirty="0" smtClean="0"/>
              <a:t>:</a:t>
            </a:r>
            <a:endParaRPr lang="cs-CZ" altLang="cs-CZ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3200" dirty="0"/>
              <a:t>snaha dosáhnout společného cíle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3200" dirty="0"/>
              <a:t>rovnocenné postavení členů skupiny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3200" dirty="0"/>
              <a:t>otevřená, efektivní a přesná komunikace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3200" dirty="0"/>
              <a:t>povzbuzování pozitivních vztahů mezi účastníky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3200" dirty="0"/>
              <a:t>podceňování zájmů účastníků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3200" dirty="0"/>
              <a:t>povzbuzování samostatného myšlení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3200" dirty="0"/>
              <a:t>oceňování nápadů jiných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altLang="cs-CZ" sz="32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172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Týmová spolupráce - výhody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1074882" y="1434635"/>
            <a:ext cx="100422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3200" b="1" dirty="0"/>
              <a:t>Spolupráce – kooperace</a:t>
            </a:r>
            <a:r>
              <a:rPr lang="cs-CZ" altLang="cs-CZ" sz="3200" dirty="0"/>
              <a:t> ve svém českém i z latiny přejatém výrazu (</a:t>
            </a:r>
            <a:r>
              <a:rPr lang="cs-CZ" altLang="cs-CZ" sz="3200" i="1" dirty="0" err="1"/>
              <a:t>operari</a:t>
            </a:r>
            <a:r>
              <a:rPr lang="cs-CZ" altLang="cs-CZ" sz="3200" dirty="0"/>
              <a:t> – pracovat, něco dělat, </a:t>
            </a:r>
            <a:r>
              <a:rPr lang="cs-CZ" altLang="cs-CZ" sz="3200" i="1" dirty="0" err="1"/>
              <a:t>ko</a:t>
            </a:r>
            <a:r>
              <a:rPr lang="cs-CZ" altLang="cs-CZ" sz="3200" dirty="0"/>
              <a:t> – více osob) vyjadřuje podstavu pojmu. </a:t>
            </a:r>
            <a:endParaRPr lang="cs-CZ" altLang="cs-CZ" sz="3200" dirty="0" smtClean="0"/>
          </a:p>
          <a:p>
            <a:r>
              <a:rPr lang="cs-CZ" altLang="cs-CZ" sz="3200" dirty="0" smtClean="0"/>
              <a:t>Bez </a:t>
            </a:r>
            <a:r>
              <a:rPr lang="cs-CZ" altLang="cs-CZ" sz="3200" dirty="0"/>
              <a:t>spolupráce se neobejdeme ani v osobním ani v pracovním životě a mnohé problémy je výhodnější a vhodnější řešit  dohodou a spoluprací než jinými způsoby.</a:t>
            </a:r>
          </a:p>
          <a:p>
            <a:endParaRPr lang="cs-CZ" altLang="cs-CZ" sz="32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676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Týmová spolupráce - výhody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1074882" y="1434635"/>
            <a:ext cx="100422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altLang="cs-CZ" sz="32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3200" dirty="0" smtClean="0"/>
              <a:t>Proč </a:t>
            </a:r>
            <a:r>
              <a:rPr lang="cs-CZ" altLang="cs-CZ" sz="3200" dirty="0"/>
              <a:t>člověk potřebuje vytvářet vztahy s druhými lidmi? </a:t>
            </a:r>
            <a:endParaRPr lang="cs-CZ" altLang="cs-CZ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3200" dirty="0" smtClean="0"/>
              <a:t>Jakou </a:t>
            </a:r>
            <a:r>
              <a:rPr lang="cs-CZ" altLang="cs-CZ" sz="3200" dirty="0"/>
              <a:t>funkci v jeho životě plní? </a:t>
            </a:r>
            <a:endParaRPr lang="cs-CZ" altLang="cs-CZ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altLang="cs-CZ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3200" dirty="0" smtClean="0"/>
              <a:t>Vyčerpávající </a:t>
            </a:r>
            <a:r>
              <a:rPr lang="cs-CZ" altLang="cs-CZ" sz="3200" dirty="0"/>
              <a:t>odpověď na tyto otázky určitě nenalezneme. Předkládáme pouze několik důvodů, proč kontakt s druhými lidmi potřebujeme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001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Týmová spolupráce - výhody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1074882" y="1434635"/>
            <a:ext cx="1004223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altLang="cs-CZ" sz="32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3200" dirty="0"/>
              <a:t>Ve vztahu k druhým lidem si ověřujeme, co je správné, žádoucí, nežádoucí pro sociální chování. </a:t>
            </a:r>
            <a:endParaRPr lang="cs-CZ" altLang="cs-CZ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3200" dirty="0" smtClean="0"/>
              <a:t>Projevy </a:t>
            </a:r>
            <a:r>
              <a:rPr lang="cs-CZ" altLang="cs-CZ" sz="3200" dirty="0"/>
              <a:t>chování oceňované jako pozitivní nebo negativní se však liší v závislosti na skupinové normě a sociokulturním prostředí.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3200" dirty="0"/>
              <a:t>Přítomnost druhých osob je velmi důležitá v situaci tísně, v situaci, kdy prožíváme strach apod.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53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Týmová spolupráce - výhody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1074882" y="1434635"/>
            <a:ext cx="100422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altLang="cs-CZ" sz="32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3200" dirty="0"/>
              <a:t>Ocenění druhých lidí je významným zdrojem sebehodnocení. Důvěrné vztahy jsou  spojeny s pocitem bezpečí, prožitkem lásky, sounáležitosti.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3200" dirty="0"/>
              <a:t>Srovnávání s druhými lidmi pro nás může být zdrojem významné zpětné vazby,  která vede ke korekci chování, osvojování  nových dovedností.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3200" dirty="0"/>
              <a:t>V navazování interpersonálních vztahů hraje významnou roli prostorová blízkost a atraktivita.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225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Pracovní skupiny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1074882" y="1434635"/>
            <a:ext cx="1004223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altLang="cs-CZ" sz="32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Pracovní skupina je seskupení lidí, kteří ve vzájemné diskuzi </a:t>
            </a:r>
            <a:endParaRPr lang="cs-CZ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vyhledávají </a:t>
            </a:r>
            <a:r>
              <a:rPr lang="cs-CZ" sz="2400" dirty="0"/>
              <a:t>nejdůležitější oblasti k řešení, </a:t>
            </a:r>
            <a:endParaRPr lang="cs-CZ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navrhují </a:t>
            </a:r>
            <a:r>
              <a:rPr lang="cs-CZ" sz="2400" dirty="0"/>
              <a:t>řešení se znalostí limitů obce, města či regionu bez ohledu na jejich politickou, náboženskou či jinou příslušnost a bez prosazování partikulárních zájmů. </a:t>
            </a:r>
          </a:p>
          <a:p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Pracovní skupiny mohou být tvořeny pro přípravu strategií, koncepcí, akčních plánů, řešení různých témat (protidrogová problematika, životní prostředí, sociální oblast apod.). 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903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Pracovní skupiny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1074882" y="1434635"/>
            <a:ext cx="1004223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altLang="cs-CZ" sz="32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Základním principem pracovní skupiny v rámci </a:t>
            </a:r>
            <a:r>
              <a:rPr lang="cs-CZ" sz="2400" dirty="0" smtClean="0"/>
              <a:t>MAP </a:t>
            </a:r>
            <a:r>
              <a:rPr lang="cs-CZ" sz="2400" dirty="0"/>
              <a:t>je, že jejími členy jsou všichni důležití hráči v daných oblastech v obci, městě či regionu. Tedy zástupci škol, školských zařízení, kulturních institucí, úřadů, politici, podnikatelé, mládež.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Jestliže cílem, či posláním pracovních skupin, je navrhnout reálná řešení pro dané místo či komunitu, je naprosto nezbytné, aby součástí pracovní skupiny byla i politická reprezentace. Jedině tak bude dosaženo v závěru toho, že navrhovaná opatření budou akceptována zastupitelstvem a schválena včetně finanční alokace. 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705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Pracovní skupiny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1074882" y="1434635"/>
            <a:ext cx="100422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altLang="cs-CZ" sz="32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3200" b="1" dirty="0" smtClean="0"/>
              <a:t>Proč ano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3200" dirty="0" smtClean="0"/>
              <a:t>Více hlav více ví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3200" dirty="0" smtClean="0"/>
              <a:t>Rozdělení práce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3200" dirty="0" smtClean="0"/>
              <a:t>Vzájemná interakce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3200" dirty="0" smtClean="0"/>
              <a:t>Získání partnerů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3200" b="1" dirty="0" smtClean="0"/>
              <a:t>Proč ne?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altLang="cs-CZ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altLang="cs-CZ" sz="32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  <p:pic>
        <p:nvPicPr>
          <p:cNvPr id="6" name="Obrázek 5" descr="סימן שאלה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152" y="4307557"/>
            <a:ext cx="1682496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14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440" y="0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/>
              <a:t>Management</a:t>
            </a:r>
            <a:r>
              <a:rPr lang="cs-CZ" altLang="cs-CZ" dirty="0"/>
              <a:t> </a:t>
            </a:r>
            <a:endParaRPr lang="cs-CZ" b="1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  <p:pic>
        <p:nvPicPr>
          <p:cNvPr id="6" name="Picture 5" descr="gr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03073" y="1566862"/>
            <a:ext cx="3810000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580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b="1" dirty="0" smtClean="0">
                <a:effectLst/>
              </a:rPr>
              <a:t>Pracovní skupiny</a:t>
            </a:r>
            <a:endParaRPr lang="cs-CZ" b="1" dirty="0"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1894" y="1493116"/>
            <a:ext cx="10515600" cy="4351338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cs-CZ" dirty="0" smtClean="0"/>
          </a:p>
          <a:p>
            <a:r>
              <a:rPr lang="cs-CZ" dirty="0"/>
              <a:t>Pracovní skupina je seskupení lidí, kteří ve vzájemné diskuzi vyhledávají nejdůležitější oblasti k řešení, navrhují řešení se znalostí limitů obce, města či regionu bez ohledu na jejich politickou, náboženskou či jinou příslušnost a bez prosazování partikulárních zájmů.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Pracovní skupiny mohou být tvořeny pro přípravu strategií, koncepcí, akčních plánů, řešení různých témat (protidrogová problematika, životní prostředí, sociální oblast apod.). 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691088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b="1" dirty="0" smtClean="0">
                <a:effectLst/>
              </a:rPr>
              <a:t>Pracovní skupiny</a:t>
            </a:r>
            <a:endParaRPr lang="cs-CZ" b="1" dirty="0"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1894" y="1493116"/>
            <a:ext cx="10515600" cy="4351338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cs-CZ" dirty="0" smtClean="0"/>
          </a:p>
          <a:p>
            <a:r>
              <a:rPr lang="cs-CZ" b="1" dirty="0"/>
              <a:t>Pracovní skupiny pro jednotlivé </a:t>
            </a:r>
            <a:r>
              <a:rPr lang="cs-CZ" b="1" dirty="0" smtClean="0"/>
              <a:t>cíle, priority MAP</a:t>
            </a:r>
            <a:endParaRPr lang="cs-CZ" dirty="0"/>
          </a:p>
          <a:p>
            <a:r>
              <a:rPr lang="cs-CZ" dirty="0"/>
              <a:t>Po definování priorit </a:t>
            </a:r>
            <a:r>
              <a:rPr lang="cs-CZ" dirty="0" smtClean="0"/>
              <a:t>MAP </a:t>
            </a:r>
            <a:r>
              <a:rPr lang="cs-CZ" dirty="0"/>
              <a:t>se koalice rozdělí do pracovních skupin, které dále rozpracují priority do konkrétních aktivit.</a:t>
            </a:r>
          </a:p>
          <a:p>
            <a:r>
              <a:rPr lang="cs-CZ" dirty="0"/>
              <a:t>Pracovní skupiny jsou partnersky zastoupeny, jsou v nich přítomni zástupci obce, občané, zástupci spolků a neformálních sdružení.  </a:t>
            </a:r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345380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b="1" dirty="0"/>
              <a:t>Pracovní skupiny</a:t>
            </a:r>
            <a:endParaRPr lang="cs-CZ" b="1" dirty="0"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1894" y="1493116"/>
            <a:ext cx="10515600" cy="4351338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cs-CZ" dirty="0" smtClean="0"/>
          </a:p>
          <a:p>
            <a:r>
              <a:rPr lang="cs-CZ" dirty="0"/>
              <a:t>Pracovní skupiny by měly mít vedoucího, garanta, který je buď vyškolen ve </a:t>
            </a:r>
            <a:r>
              <a:rPr lang="cs-CZ" dirty="0" err="1"/>
              <a:t>facilitátorských</a:t>
            </a:r>
            <a:r>
              <a:rPr lang="cs-CZ" dirty="0"/>
              <a:t> technikách, nebo v úvodních fázích je najat </a:t>
            </a:r>
            <a:r>
              <a:rPr lang="cs-CZ" dirty="0" err="1"/>
              <a:t>facilitátor</a:t>
            </a:r>
            <a:r>
              <a:rPr lang="cs-CZ" dirty="0"/>
              <a:t>, který skupinu řídí. </a:t>
            </a:r>
            <a:endParaRPr lang="cs-CZ" dirty="0" smtClean="0"/>
          </a:p>
          <a:p>
            <a:r>
              <a:rPr lang="cs-CZ" dirty="0" smtClean="0"/>
              <a:t>Tento </a:t>
            </a:r>
            <a:r>
              <a:rPr lang="cs-CZ" dirty="0"/>
              <a:t>princip je vhodný především při zpracování SWOT a stanovení priorit a opatření. </a:t>
            </a:r>
            <a:endParaRPr lang="cs-CZ" dirty="0" smtClean="0"/>
          </a:p>
          <a:p>
            <a:r>
              <a:rPr lang="cs-CZ" dirty="0" smtClean="0"/>
              <a:t>Garanti </a:t>
            </a:r>
            <a:r>
              <a:rPr lang="cs-CZ" dirty="0"/>
              <a:t>pracovních skupin také mohou být proškolení v metodice vedení pracovních skupin, nicméně je zde vždy problém „Jsem jeden ze skupiny. Jsem </a:t>
            </a:r>
            <a:r>
              <a:rPr lang="cs-CZ" dirty="0" err="1"/>
              <a:t>facilitátor</a:t>
            </a:r>
            <a:r>
              <a:rPr lang="cs-CZ" dirty="0"/>
              <a:t>.“ 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138944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b="1" dirty="0"/>
              <a:t>Pracovní skupiny</a:t>
            </a:r>
            <a:endParaRPr lang="cs-CZ" b="1" dirty="0"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1894" y="1493116"/>
            <a:ext cx="10515600" cy="4351338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cs-CZ" dirty="0" smtClean="0"/>
          </a:p>
          <a:p>
            <a:r>
              <a:rPr lang="cs-CZ" dirty="0"/>
              <a:t>Jednotliví garanti musí mít čas na svou práci, protože to jsou oni, kdo bude organizovat práci pracovní skupiny, pořizovat zápisy z jednání, zasílat je členům skupiny, připravovat podklady pro koalici, řídící výbor apod.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155187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30" y="0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Pracovní skupiny</a:t>
            </a:r>
            <a:endParaRPr lang="cs-CZ" b="1" dirty="0"/>
          </a:p>
        </p:txBody>
      </p:sp>
      <p:sp>
        <p:nvSpPr>
          <p:cNvPr id="6" name="Obdélník 5"/>
          <p:cNvSpPr/>
          <p:nvPr/>
        </p:nvSpPr>
        <p:spPr>
          <a:xfrm>
            <a:off x="8530544" y="6311900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CZ.02.3.68/0.0/0.0/15_001/0000283</a:t>
            </a:r>
          </a:p>
        </p:txBody>
      </p:sp>
      <p:sp>
        <p:nvSpPr>
          <p:cNvPr id="3" name="Obdélník 2"/>
          <p:cNvSpPr/>
          <p:nvPr/>
        </p:nvSpPr>
        <p:spPr>
          <a:xfrm>
            <a:off x="838200" y="1518484"/>
            <a:ext cx="103632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800" dirty="0"/>
              <a:t>Tvořeny zástupci všech aktérů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800" dirty="0"/>
              <a:t>Sestaveny dle principu Triády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800" dirty="0"/>
              <a:t>Součástí jsou členové Řídícího výboru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800" dirty="0"/>
              <a:t>Počet pracovních skupin není dán, záleží na vašich stanovených prioritách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800" dirty="0"/>
              <a:t>Počet členů PS by neměl být vyšší než 15, minimálně 7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800" dirty="0"/>
              <a:t>Vždy lichý počet v případě shody hlasů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800" dirty="0"/>
              <a:t>PS vede </a:t>
            </a:r>
            <a:r>
              <a:rPr lang="cs-CZ" sz="2800" dirty="0" err="1"/>
              <a:t>facilitátor</a:t>
            </a:r>
            <a:r>
              <a:rPr lang="cs-CZ" sz="2800" dirty="0"/>
              <a:t> (</a:t>
            </a:r>
            <a:r>
              <a:rPr lang="cs-CZ" sz="2800" i="1" dirty="0"/>
              <a:t>více v samostatném </a:t>
            </a:r>
            <a:r>
              <a:rPr lang="cs-CZ" sz="2800" i="1" dirty="0" err="1"/>
              <a:t>webináři</a:t>
            </a:r>
            <a:r>
              <a:rPr lang="cs-CZ" sz="2800" i="1" dirty="0"/>
              <a:t> Vedení a řízení týmu) </a:t>
            </a:r>
            <a:endParaRPr lang="cs-CZ" altLang="cs-CZ" sz="4000" b="1" dirty="0"/>
          </a:p>
          <a:p>
            <a:pPr marL="776288" lvl="1" indent="-457200">
              <a:buFont typeface="Arial" panose="020B0604020202020204" pitchFamily="34" charset="0"/>
              <a:buChar char="•"/>
            </a:pPr>
            <a:endParaRPr lang="cs-CZ" sz="36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530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358" y="0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Organizační schéma</a:t>
            </a:r>
            <a:endParaRPr lang="cs-CZ" b="1" dirty="0"/>
          </a:p>
        </p:txBody>
      </p:sp>
      <p:sp>
        <p:nvSpPr>
          <p:cNvPr id="6" name="Obdélník 5"/>
          <p:cNvSpPr/>
          <p:nvPr/>
        </p:nvSpPr>
        <p:spPr>
          <a:xfrm>
            <a:off x="8530544" y="6311900"/>
            <a:ext cx="249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CZ.02.3.68/0.0/0.0/15_001/0000283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marL="319088" lvl="1" indent="0">
              <a:buNone/>
            </a:pPr>
            <a:endParaRPr lang="cs-CZ" sz="2800" dirty="0" smtClean="0"/>
          </a:p>
          <a:p>
            <a:pPr marL="319088" lvl="1" indent="0">
              <a:buNone/>
            </a:pPr>
            <a:endParaRPr lang="cs-CZ" sz="2800" dirty="0"/>
          </a:p>
          <a:p>
            <a:pPr marL="319088" lvl="1" indent="0">
              <a:buNone/>
            </a:pPr>
            <a:endParaRPr lang="cs-CZ" sz="2800" dirty="0"/>
          </a:p>
        </p:txBody>
      </p:sp>
      <p:graphicFrame>
        <p:nvGraphicFramePr>
          <p:cNvPr id="8" name="Diagram 7"/>
          <p:cNvGraphicFramePr/>
          <p:nvPr>
            <p:extLst/>
          </p:nvPr>
        </p:nvGraphicFramePr>
        <p:xfrm>
          <a:off x="2392953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00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b="1" dirty="0"/>
              <a:t>Pracovní skupiny</a:t>
            </a:r>
            <a:endParaRPr lang="cs-CZ" b="1" dirty="0"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1894" y="1493116"/>
            <a:ext cx="10515600" cy="4351338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cs-CZ" dirty="0" smtClean="0"/>
          </a:p>
          <a:p>
            <a:r>
              <a:rPr lang="cs-CZ" b="1" dirty="0"/>
              <a:t>Zásady práce v </a:t>
            </a:r>
            <a:r>
              <a:rPr lang="cs-CZ" b="1" dirty="0" smtClean="0"/>
              <a:t>pracovních skupinách</a:t>
            </a:r>
            <a:endParaRPr lang="cs-CZ" dirty="0"/>
          </a:p>
          <a:p>
            <a:pPr lvl="0"/>
            <a:r>
              <a:rPr lang="cs-CZ" dirty="0"/>
              <a:t>Jednání koalice svolává koordinátor </a:t>
            </a:r>
            <a:r>
              <a:rPr lang="cs-CZ" dirty="0" smtClean="0"/>
              <a:t>zpracování MAP (člen </a:t>
            </a:r>
            <a:r>
              <a:rPr lang="cs-CZ" dirty="0"/>
              <a:t>realizačního týmu)</a:t>
            </a:r>
          </a:p>
          <a:p>
            <a:pPr lvl="0"/>
            <a:r>
              <a:rPr lang="cs-CZ" dirty="0"/>
              <a:t>Před jednáním je všem zaslán program jednání</a:t>
            </a:r>
          </a:p>
          <a:p>
            <a:pPr lvl="0"/>
            <a:r>
              <a:rPr lang="cs-CZ" dirty="0"/>
              <a:t>Jednání koalice řídí schopný </a:t>
            </a:r>
            <a:r>
              <a:rPr lang="cs-CZ" dirty="0" err="1"/>
              <a:t>facilitátor</a:t>
            </a:r>
            <a:endParaRPr lang="cs-CZ" dirty="0"/>
          </a:p>
          <a:p>
            <a:pPr lvl="0"/>
            <a:r>
              <a:rPr lang="cs-CZ" dirty="0"/>
              <a:t>Předem je definován způsob rozhodování</a:t>
            </a:r>
          </a:p>
          <a:p>
            <a:pPr lvl="0"/>
            <a:r>
              <a:rPr lang="cs-CZ" dirty="0"/>
              <a:t>Z jednání koalice se pořizuje zápis</a:t>
            </a:r>
          </a:p>
          <a:p>
            <a:pPr lvl="0"/>
            <a:r>
              <a:rPr lang="cs-CZ" dirty="0"/>
              <a:t>Zápis je zveřejněn – internet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647830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b="1" dirty="0"/>
              <a:t>Pracovní skupiny</a:t>
            </a:r>
            <a:endParaRPr lang="cs-CZ" b="1" dirty="0"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1894" y="1493116"/>
            <a:ext cx="10515600" cy="4351338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cs-CZ" dirty="0" smtClean="0"/>
          </a:p>
          <a:p>
            <a:r>
              <a:rPr lang="cs-CZ" b="1" dirty="0" smtClean="0"/>
              <a:t>Nezapomeňte</a:t>
            </a:r>
          </a:p>
          <a:p>
            <a:r>
              <a:rPr lang="cs-CZ" b="1" dirty="0" smtClean="0"/>
              <a:t>Naslouchat</a:t>
            </a:r>
          </a:p>
          <a:p>
            <a:r>
              <a:rPr lang="cs-CZ" dirty="0" smtClean="0"/>
              <a:t>Neodsuzovat předem</a:t>
            </a:r>
          </a:p>
          <a:p>
            <a:r>
              <a:rPr lang="cs-CZ" dirty="0" smtClean="0"/>
              <a:t>Dávat prostor</a:t>
            </a:r>
          </a:p>
          <a:p>
            <a:r>
              <a:rPr lang="cs-CZ" dirty="0" smtClean="0"/>
              <a:t>Hledat řešení</a:t>
            </a:r>
          </a:p>
          <a:p>
            <a:r>
              <a:rPr lang="cs-CZ" dirty="0" smtClean="0"/>
              <a:t>Předcházet konfliktům 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034731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b="1" dirty="0"/>
              <a:t>Pracovní skupiny</a:t>
            </a:r>
            <a:endParaRPr lang="cs-CZ" b="1" dirty="0"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1894" y="1493116"/>
            <a:ext cx="10515600" cy="4351338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cs-CZ" dirty="0" smtClean="0"/>
          </a:p>
          <a:p>
            <a:r>
              <a:rPr lang="cs-CZ" b="1" dirty="0" smtClean="0"/>
              <a:t>Jednoduchý postup</a:t>
            </a:r>
          </a:p>
          <a:p>
            <a:r>
              <a:rPr lang="cs-CZ" dirty="0" smtClean="0"/>
              <a:t>Využijte kontakty, které jste získali</a:t>
            </a:r>
          </a:p>
          <a:p>
            <a:r>
              <a:rPr lang="cs-CZ" dirty="0" smtClean="0"/>
              <a:t>Oslovte jednotlivé aktéry formálně (dopisem) i neformálně (telefonicky)</a:t>
            </a:r>
          </a:p>
          <a:p>
            <a:r>
              <a:rPr lang="cs-CZ" dirty="0" smtClean="0"/>
              <a:t>Vysvětlete důvod, proč by se práce měli účastnit</a:t>
            </a:r>
          </a:p>
          <a:p>
            <a:r>
              <a:rPr lang="cs-CZ" dirty="0" smtClean="0"/>
              <a:t>Motivujte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b="1" dirty="0" smtClean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959806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b="1" dirty="0"/>
              <a:t>Pracovní skupiny</a:t>
            </a:r>
            <a:endParaRPr lang="cs-CZ" b="1" dirty="0"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1894" y="1493116"/>
            <a:ext cx="10515600" cy="4351338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cs-CZ" dirty="0" smtClean="0"/>
          </a:p>
          <a:p>
            <a:r>
              <a:rPr lang="cs-CZ" b="1" dirty="0" smtClean="0"/>
              <a:t>Pozvánky posílat 14 dní předem</a:t>
            </a:r>
          </a:p>
          <a:p>
            <a:r>
              <a:rPr lang="cs-CZ" b="1" dirty="0" smtClean="0"/>
              <a:t>Ověřit účast pár dní před konáním</a:t>
            </a:r>
          </a:p>
          <a:p>
            <a:r>
              <a:rPr lang="cs-CZ" b="1" dirty="0" smtClean="0"/>
              <a:t>JSTE DŮLEŽITÍ, BEZ VÁS TO NEPŮJDE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b="1" dirty="0" smtClean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8711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/>
              <a:t>Management</a:t>
            </a:r>
            <a:r>
              <a:rPr lang="cs-CZ" altLang="cs-CZ" dirty="0"/>
              <a:t> 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838200" y="1478844"/>
            <a:ext cx="10042236" cy="463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cs-CZ" altLang="cs-CZ" sz="2800" b="1" dirty="0"/>
              <a:t>1.1 Manažeři tzv. "volného stylu" (</a:t>
            </a:r>
            <a:r>
              <a:rPr lang="cs-CZ" altLang="cs-CZ" sz="2800" b="1" dirty="0" err="1"/>
              <a:t>Impoverished</a:t>
            </a:r>
            <a:r>
              <a:rPr lang="cs-CZ" altLang="cs-CZ" sz="2800" b="1" dirty="0"/>
              <a:t>)</a:t>
            </a:r>
            <a:endParaRPr lang="cs-CZ" altLang="cs-CZ" sz="2800" dirty="0"/>
          </a:p>
          <a:p>
            <a:pPr>
              <a:lnSpc>
                <a:spcPct val="80000"/>
              </a:lnSpc>
            </a:pPr>
            <a:r>
              <a:rPr lang="cs-CZ" altLang="cs-CZ" sz="2800" dirty="0"/>
              <a:t>Vedoucí tohoto stylu vydávají minimální úsilí k odvedení požadované práce a to pouze do té míry, aby si udrželi své pozice v organizaci.</a:t>
            </a:r>
            <a:endParaRPr lang="cs-CZ" altLang="cs-CZ" sz="2800" b="1" dirty="0"/>
          </a:p>
          <a:p>
            <a:pPr>
              <a:lnSpc>
                <a:spcPct val="80000"/>
              </a:lnSpc>
            </a:pPr>
            <a:r>
              <a:rPr lang="cs-CZ" altLang="cs-CZ" sz="2800" b="1" dirty="0"/>
              <a:t>1.9 Manažeři "venkovského klubu" (Country club style)</a:t>
            </a:r>
            <a:endParaRPr lang="cs-CZ" altLang="cs-CZ" sz="2800" dirty="0"/>
          </a:p>
          <a:p>
            <a:pPr>
              <a:lnSpc>
                <a:spcPct val="80000"/>
              </a:lnSpc>
            </a:pPr>
            <a:r>
              <a:rPr lang="cs-CZ" altLang="cs-CZ" sz="2800" dirty="0"/>
              <a:t>Manažeři tohoto stylu zaměřují svou pozornost na potřeby lidí na pracovišti, usilují o vytváření dobrých vztahů mezi kolegy a podřízenými, které sice vedou ke vzniku příjemné atmosféry na pracovišti, často však na úkor pracovních výsledků.</a:t>
            </a:r>
            <a:endParaRPr lang="cs-CZ" altLang="cs-CZ" sz="2800" b="1" dirty="0"/>
          </a:p>
          <a:p>
            <a:pPr>
              <a:lnSpc>
                <a:spcPct val="80000"/>
              </a:lnSpc>
            </a:pPr>
            <a:r>
              <a:rPr lang="cs-CZ" altLang="cs-CZ" sz="2800" b="1" dirty="0"/>
              <a:t>9.1 Manažeři autoritativního a poslušného stylu (</a:t>
            </a:r>
            <a:r>
              <a:rPr lang="cs-CZ" altLang="cs-CZ" sz="2800" b="1" dirty="0" err="1"/>
              <a:t>Produce</a:t>
            </a:r>
            <a:r>
              <a:rPr lang="cs-CZ" altLang="cs-CZ" sz="2800" b="1" dirty="0"/>
              <a:t> </a:t>
            </a:r>
            <a:r>
              <a:rPr lang="cs-CZ" altLang="cs-CZ" sz="2800" b="1" dirty="0" err="1"/>
              <a:t>or</a:t>
            </a:r>
            <a:r>
              <a:rPr lang="cs-CZ" altLang="cs-CZ" sz="2800" b="1" dirty="0"/>
              <a:t> </a:t>
            </a:r>
            <a:r>
              <a:rPr lang="cs-CZ" altLang="cs-CZ" sz="2800" b="1" dirty="0" err="1"/>
              <a:t>perish</a:t>
            </a:r>
            <a:r>
              <a:rPr lang="cs-CZ" altLang="cs-CZ" sz="2800" b="1" dirty="0"/>
              <a:t>)</a:t>
            </a:r>
            <a:endParaRPr lang="cs-CZ" altLang="cs-CZ" sz="2800" dirty="0"/>
          </a:p>
          <a:p>
            <a:pPr>
              <a:lnSpc>
                <a:spcPct val="80000"/>
              </a:lnSpc>
            </a:pPr>
            <a:r>
              <a:rPr lang="cs-CZ" altLang="cs-CZ" sz="2800" dirty="0"/>
              <a:t>Vedoucí se opírá o moc a autoritu, uplatňuje kontrolu nad lidmi - diktuje jim co a jak mají dělat</a:t>
            </a:r>
            <a:r>
              <a:rPr lang="cs-CZ" altLang="cs-CZ" sz="3200" dirty="0"/>
              <a:t>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541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b="1" dirty="0"/>
              <a:t>Pracovní skupiny</a:t>
            </a:r>
            <a:endParaRPr lang="cs-CZ" b="1" dirty="0"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1894" y="1493116"/>
            <a:ext cx="10515600" cy="4351338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cs-CZ" dirty="0" smtClean="0"/>
          </a:p>
          <a:p>
            <a:r>
              <a:rPr lang="cs-CZ" b="1" dirty="0" smtClean="0"/>
              <a:t>Úvod</a:t>
            </a:r>
          </a:p>
          <a:p>
            <a:r>
              <a:rPr lang="cs-CZ" dirty="0" smtClean="0"/>
              <a:t>Představení tématu, které se bude projednávat, případně napsat na velký papír</a:t>
            </a:r>
          </a:p>
          <a:p>
            <a:r>
              <a:rPr lang="cs-CZ" dirty="0" smtClean="0"/>
              <a:t>Víte-li již předem, že může dojít k prosazování partikulárních zájmů, připravte se skupinou na prvním setkání pravidla diskuze</a:t>
            </a:r>
          </a:p>
          <a:p>
            <a:r>
              <a:rPr lang="cs-CZ" dirty="0" smtClean="0"/>
              <a:t>Vysvětlete, jak budete pracovat, kolik času budou muset členové PS věnovat práci (setkání PS a následné konzultace)</a:t>
            </a:r>
          </a:p>
          <a:p>
            <a:r>
              <a:rPr lang="cs-CZ" dirty="0" smtClean="0"/>
              <a:t>Vysvětlete principy spolupráce a výběr cílů a priorit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b="1" dirty="0" smtClean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047688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b="1" dirty="0"/>
              <a:t>Pracovní skupiny</a:t>
            </a:r>
            <a:endParaRPr lang="cs-CZ" b="1" dirty="0"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1894" y="1493116"/>
            <a:ext cx="10515600" cy="4351338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cs-CZ" dirty="0" smtClean="0"/>
          </a:p>
          <a:p>
            <a:r>
              <a:rPr lang="cs-CZ" b="1" dirty="0" smtClean="0"/>
              <a:t>Práce</a:t>
            </a:r>
          </a:p>
          <a:p>
            <a:r>
              <a:rPr lang="cs-CZ" dirty="0" smtClean="0"/>
              <a:t>Zapisujte (jen doporučení, ale vyplatí se) přímo do počítače</a:t>
            </a:r>
          </a:p>
          <a:p>
            <a:r>
              <a:rPr lang="cs-CZ" dirty="0" smtClean="0"/>
              <a:t>Musíte mít tedy pomocníka – zapisovače</a:t>
            </a:r>
          </a:p>
          <a:p>
            <a:r>
              <a:rPr lang="cs-CZ" dirty="0" smtClean="0"/>
              <a:t>Seznamte se s principy facilitace, facilitačních dovedností</a:t>
            </a:r>
          </a:p>
          <a:p>
            <a:r>
              <a:rPr lang="cs-CZ" dirty="0" smtClean="0"/>
              <a:t>Sledujte neustále skupinu, abyste věděli, kdy je zapotřebí změnit dynamiku (únava, nepozornost..)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b="1" dirty="0" smtClean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85849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b="1" dirty="0"/>
              <a:t>Pracovní skupiny</a:t>
            </a:r>
            <a:endParaRPr lang="cs-CZ" b="1" dirty="0"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1894" y="1493116"/>
            <a:ext cx="10515600" cy="4351338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cs-CZ" dirty="0" smtClean="0"/>
          </a:p>
          <a:p>
            <a:r>
              <a:rPr lang="cs-CZ" b="1" dirty="0" smtClean="0"/>
              <a:t>Závěr a výstupy</a:t>
            </a:r>
          </a:p>
          <a:p>
            <a:r>
              <a:rPr lang="cs-CZ" dirty="0" smtClean="0"/>
              <a:t>Zopakujte, k čemu jste dospěli, jaké jsou hlavní závěry jednání</a:t>
            </a:r>
          </a:p>
          <a:p>
            <a:r>
              <a:rPr lang="cs-CZ" dirty="0" smtClean="0"/>
              <a:t>Zápis zpracujte co nejdříve – do jednoho týdne</a:t>
            </a:r>
          </a:p>
          <a:p>
            <a:r>
              <a:rPr lang="cs-CZ" dirty="0" smtClean="0"/>
              <a:t>Zápis rozešlete všem, i těm, kdož na jednání nebyli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b="1" dirty="0" smtClean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08307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54" y="83127"/>
            <a:ext cx="9824867" cy="685800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7461908" y="5120416"/>
            <a:ext cx="3635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CZ.02.3.68/0.0/0.0/15_001/0000283</a:t>
            </a:r>
          </a:p>
        </p:txBody>
      </p:sp>
      <p:sp>
        <p:nvSpPr>
          <p:cNvPr id="2" name="Obdélník 1"/>
          <p:cNvSpPr/>
          <p:nvPr/>
        </p:nvSpPr>
        <p:spPr>
          <a:xfrm>
            <a:off x="2982033" y="1886635"/>
            <a:ext cx="6096000" cy="196977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altLang="cs-CZ" sz="3200" b="1" dirty="0" smtClean="0"/>
              <a:t>Vedení a řízení pracovních týmů</a:t>
            </a:r>
          </a:p>
          <a:p>
            <a:endParaRPr lang="cs-CZ" b="1" dirty="0" smtClean="0"/>
          </a:p>
          <a:p>
            <a:r>
              <a:rPr lang="cs-CZ" b="1" dirty="0" smtClean="0"/>
              <a:t>Podklad pro </a:t>
            </a:r>
            <a:r>
              <a:rPr lang="cs-CZ" b="1" dirty="0" err="1" smtClean="0"/>
              <a:t>webinář</a:t>
            </a:r>
            <a:endParaRPr lang="cs-CZ" b="1" dirty="0"/>
          </a:p>
          <a:p>
            <a:endParaRPr lang="cs-CZ" b="1" dirty="0" smtClean="0"/>
          </a:p>
          <a:p>
            <a:r>
              <a:rPr lang="cs-CZ" altLang="cs-CZ" b="1" dirty="0" smtClean="0"/>
              <a:t>Lektor Dana Diváková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467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b="1" dirty="0" smtClean="0"/>
              <a:t>Techniky vedení pracovních skupin</a:t>
            </a:r>
            <a:endParaRPr lang="cs-CZ" b="1" dirty="0"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1894" y="1493116"/>
            <a:ext cx="10515600" cy="4351338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cs-CZ" dirty="0" smtClean="0"/>
          </a:p>
          <a:p>
            <a:r>
              <a:rPr lang="cs-CZ" altLang="cs-CZ" dirty="0" smtClean="0"/>
              <a:t>Brainstorming (např. zpracování SWOT 3 analýzy)</a:t>
            </a:r>
            <a:endParaRPr lang="cs-CZ" altLang="cs-CZ" dirty="0"/>
          </a:p>
          <a:p>
            <a:pPr lvl="1"/>
            <a:r>
              <a:rPr lang="cs-CZ" altLang="cs-CZ" dirty="0">
                <a:cs typeface="Arial" panose="020B0604020202020204" pitchFamily="34" charset="0"/>
              </a:rPr>
              <a:t>Skupinová technika</a:t>
            </a:r>
          </a:p>
          <a:p>
            <a:pPr lvl="1"/>
            <a:r>
              <a:rPr lang="cs-CZ" altLang="cs-CZ" dirty="0">
                <a:cs typeface="Arial" panose="020B0604020202020204" pitchFamily="34" charset="0"/>
              </a:rPr>
              <a:t>Zaměřen na zjištění co největšího množství nápadů a námětů</a:t>
            </a:r>
          </a:p>
          <a:p>
            <a:pPr lvl="1"/>
            <a:r>
              <a:rPr lang="cs-CZ" altLang="cs-CZ" dirty="0">
                <a:cs typeface="Arial" panose="020B0604020202020204" pitchFamily="34" charset="0"/>
              </a:rPr>
              <a:t>Výhoda: velká interaktivita, vzájemné seznámení, zjištění nastavení skupiny, hodně nápadů</a:t>
            </a:r>
          </a:p>
          <a:p>
            <a:pPr lvl="1"/>
            <a:r>
              <a:rPr lang="cs-CZ" altLang="cs-CZ" dirty="0">
                <a:cs typeface="Arial" panose="020B0604020202020204" pitchFamily="34" charset="0"/>
              </a:rPr>
              <a:t>Nevýhoda: neschopnost otevřít se u některých osob, velký důraz na aktivní zapojení všech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598827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b="1" dirty="0" smtClean="0"/>
              <a:t>Techniky vedení pracovních skupin</a:t>
            </a:r>
            <a:endParaRPr lang="cs-CZ" b="1" dirty="0"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1894" y="1493116"/>
            <a:ext cx="10515600" cy="4351338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cs-CZ" dirty="0" smtClean="0"/>
          </a:p>
          <a:p>
            <a:r>
              <a:rPr lang="cs-CZ" altLang="cs-CZ" dirty="0"/>
              <a:t>Brainstorming – pravidla</a:t>
            </a:r>
          </a:p>
          <a:p>
            <a:pPr lvl="1"/>
            <a:r>
              <a:rPr lang="cs-CZ" altLang="cs-CZ" dirty="0"/>
              <a:t>Všechny nápady jsou OK</a:t>
            </a:r>
          </a:p>
          <a:p>
            <a:pPr lvl="1"/>
            <a:r>
              <a:rPr lang="cs-CZ" altLang="cs-CZ" dirty="0"/>
              <a:t>Nikdo nedominuje</a:t>
            </a:r>
          </a:p>
          <a:p>
            <a:pPr lvl="1"/>
            <a:r>
              <a:rPr lang="cs-CZ" altLang="cs-CZ" dirty="0"/>
              <a:t>Nikdo nehodnotí nápady a náměty ostatních</a:t>
            </a:r>
          </a:p>
          <a:p>
            <a:pPr lvl="1"/>
            <a:r>
              <a:rPr lang="cs-CZ" altLang="cs-CZ" dirty="0"/>
              <a:t>Končí-li papír, nekončí proces</a:t>
            </a:r>
          </a:p>
          <a:p>
            <a:pPr lvl="1"/>
            <a:r>
              <a:rPr lang="cs-CZ" altLang="cs-CZ" dirty="0"/>
              <a:t>Diskuze kolem námětů až po skončení procesu</a:t>
            </a:r>
          </a:p>
          <a:p>
            <a:pPr lvl="1"/>
            <a:r>
              <a:rPr lang="cs-CZ" altLang="cs-CZ" dirty="0"/>
              <a:t>Nechte se inspirovat ostatními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299473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b="1" dirty="0" smtClean="0"/>
              <a:t>Techniky vedení pracovních skupin</a:t>
            </a:r>
            <a:endParaRPr lang="cs-CZ" b="1" dirty="0"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1894" y="1493116"/>
            <a:ext cx="10515600" cy="4351338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cs-CZ" dirty="0" smtClean="0"/>
          </a:p>
          <a:p>
            <a:r>
              <a:rPr lang="cs-CZ" altLang="cs-CZ" sz="2400" b="1" dirty="0"/>
              <a:t>LASO</a:t>
            </a:r>
            <a:endParaRPr lang="cs-CZ" altLang="cs-CZ" sz="2400" dirty="0"/>
          </a:p>
          <a:p>
            <a:r>
              <a:rPr lang="cs-CZ" altLang="cs-CZ" sz="2400" dirty="0"/>
              <a:t>Technika pro spojování podobných a eliminaci stejných nápadů, námětů a návrhů. Použité náměty se zakroužkují a na nový papír se napíše </a:t>
            </a:r>
            <a:r>
              <a:rPr lang="cs-CZ" altLang="cs-CZ" sz="2400" dirty="0" err="1"/>
              <a:t>přeformulace</a:t>
            </a:r>
            <a:r>
              <a:rPr lang="cs-CZ" altLang="cs-CZ" sz="2400" dirty="0"/>
              <a:t>. Po skončení lasa máme k dispozici několik jasně formulovaných námětů.</a:t>
            </a:r>
          </a:p>
          <a:p>
            <a:r>
              <a:rPr lang="cs-CZ" altLang="cs-CZ" sz="2400" b="1" dirty="0"/>
              <a:t>N/3</a:t>
            </a:r>
            <a:endParaRPr lang="cs-CZ" altLang="cs-CZ" sz="2400" dirty="0"/>
          </a:p>
          <a:p>
            <a:r>
              <a:rPr lang="cs-CZ" altLang="cs-CZ" sz="2400" dirty="0"/>
              <a:t>Varianta hlasovacích metod, jejímž cílem je snížit počet námětů na třetinu. Každý z účastníků má možnost označit určitý počet námětů a puntíky nebo lístečky stanovit jejich pořadí. Před touto metodou je lepší použít laso.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106581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b="1" dirty="0" smtClean="0"/>
              <a:t>Techniky vedení pracovních skupin</a:t>
            </a:r>
            <a:endParaRPr lang="cs-CZ" b="1" dirty="0"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1894" y="1493116"/>
            <a:ext cx="10515600" cy="4351338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cs-CZ" dirty="0" smtClean="0"/>
          </a:p>
          <a:p>
            <a:pPr marL="0" lvl="2" indent="354013">
              <a:defRPr/>
            </a:pPr>
            <a:r>
              <a:rPr lang="x-none" sz="2800" b="1" dirty="0"/>
              <a:t>Brainwriting</a:t>
            </a:r>
            <a:endParaRPr lang="cs-CZ" sz="2800" dirty="0"/>
          </a:p>
          <a:p>
            <a:pPr lvl="1">
              <a:defRPr/>
            </a:pPr>
            <a:r>
              <a:rPr lang="cs-CZ" dirty="0" err="1"/>
              <a:t>Brainwriting</a:t>
            </a:r>
            <a:r>
              <a:rPr lang="cs-CZ" dirty="0"/>
              <a:t> umožňuje vyjádření nápadů a námětů všem. </a:t>
            </a:r>
          </a:p>
          <a:p>
            <a:pPr lvl="1">
              <a:defRPr/>
            </a:pPr>
            <a:r>
              <a:rPr lang="cs-CZ" dirty="0"/>
              <a:t>Nejčastěji se používají varianty </a:t>
            </a:r>
            <a:r>
              <a:rPr lang="cs-CZ" b="1" dirty="0"/>
              <a:t>metody </a:t>
            </a:r>
            <a:r>
              <a:rPr lang="cs-CZ" dirty="0"/>
              <a:t>zvané </a:t>
            </a:r>
            <a:r>
              <a:rPr lang="cs-CZ" b="1" dirty="0"/>
              <a:t>6-3-5</a:t>
            </a:r>
            <a:r>
              <a:rPr lang="cs-CZ" dirty="0"/>
              <a:t>: </a:t>
            </a:r>
            <a:r>
              <a:rPr lang="cs-CZ" i="1" dirty="0"/>
              <a:t>6 účastníků napíše během 5 minut na svůj papír 3 nápady</a:t>
            </a:r>
            <a:r>
              <a:rPr lang="cs-CZ" dirty="0"/>
              <a:t>. Během 30 minut čistého času (ve skutečnosti trvá sezení 6-3-5 spíše 60 minut – čas narůstá při čtení předchozích nápadů) získáte více než 100 různých nápadů, s nimiž můžete později pracovat.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596300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b="1" dirty="0" smtClean="0"/>
              <a:t>Techniky vedení pracovních skupin</a:t>
            </a:r>
            <a:endParaRPr lang="cs-CZ" b="1" dirty="0"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1894" y="1493116"/>
            <a:ext cx="10515600" cy="4351338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cs-CZ" dirty="0" smtClean="0"/>
          </a:p>
          <a:p>
            <a:r>
              <a:rPr lang="cs-CZ" altLang="cs-CZ" sz="1800" b="1" dirty="0"/>
              <a:t>Kolotočový </a:t>
            </a:r>
            <a:r>
              <a:rPr lang="cs-CZ" altLang="cs-CZ" sz="1800" b="1" dirty="0" err="1"/>
              <a:t>brainwriting</a:t>
            </a:r>
            <a:endParaRPr lang="cs-CZ" altLang="cs-CZ" sz="1800" b="1" dirty="0"/>
          </a:p>
          <a:p>
            <a:r>
              <a:rPr lang="cs-CZ" altLang="cs-CZ" sz="1800" dirty="0"/>
              <a:t>Účastníci zapisují v průběhu 3 minut VŠECHNY nápady, které stihnou zapsat.</a:t>
            </a:r>
          </a:p>
          <a:p>
            <a:r>
              <a:rPr lang="cs-CZ" altLang="cs-CZ" sz="1800" b="1" dirty="0" err="1"/>
              <a:t>Brainwritingový</a:t>
            </a:r>
            <a:r>
              <a:rPr lang="cs-CZ" altLang="cs-CZ" sz="1800" b="1" dirty="0"/>
              <a:t> zápisník</a:t>
            </a:r>
            <a:r>
              <a:rPr lang="cs-CZ" altLang="cs-CZ" sz="1800" dirty="0"/>
              <a:t> </a:t>
            </a:r>
          </a:p>
          <a:p>
            <a:r>
              <a:rPr lang="cs-CZ" altLang="cs-CZ" sz="1800" dirty="0"/>
              <a:t>Delší setkání, například denní či vícedenní akce. </a:t>
            </a:r>
          </a:p>
          <a:p>
            <a:r>
              <a:rPr lang="cs-CZ" altLang="cs-CZ" sz="1800" dirty="0"/>
              <a:t>Každý z účastníků dostane notýsek (nebo zapisují vše, co je během akce napadne..</a:t>
            </a:r>
          </a:p>
          <a:p>
            <a:r>
              <a:rPr lang="cs-CZ" altLang="cs-CZ" sz="1800" b="1" dirty="0"/>
              <a:t>POST-IT </a:t>
            </a:r>
            <a:r>
              <a:rPr lang="cs-CZ" altLang="cs-CZ" sz="1800" b="1" dirty="0" err="1"/>
              <a:t>brainwriting</a:t>
            </a:r>
            <a:endParaRPr lang="cs-CZ" altLang="cs-CZ" sz="1800" b="1" dirty="0"/>
          </a:p>
          <a:p>
            <a:r>
              <a:rPr lang="cs-CZ" altLang="cs-CZ" sz="1800" dirty="0"/>
              <a:t>post-</a:t>
            </a:r>
            <a:r>
              <a:rPr lang="cs-CZ" altLang="cs-CZ" sz="1800" dirty="0" err="1"/>
              <a:t>itky</a:t>
            </a:r>
            <a:r>
              <a:rPr lang="cs-CZ" altLang="cs-CZ" sz="1800" dirty="0"/>
              <a:t>, po dokončení první části sezení (tj. během hodnocení) se shlukují a uspořádávají podle různě nastavených kritérií. </a:t>
            </a:r>
          </a:p>
          <a:p>
            <a:r>
              <a:rPr lang="cs-CZ" altLang="cs-CZ" sz="1800" dirty="0"/>
              <a:t>Základní zásada zní: na jeden lísteček patří vždy jeden jediný nápad. Na rozdíl od klasického "post-</a:t>
            </a:r>
            <a:r>
              <a:rPr lang="cs-CZ" altLang="cs-CZ" sz="1800" dirty="0" err="1"/>
              <a:t>it</a:t>
            </a:r>
            <a:r>
              <a:rPr lang="cs-CZ" altLang="cs-CZ" sz="1800" dirty="0"/>
              <a:t>" brainstormingu, kdy nápady zapisuje na lístky sám moderátor, při "post-</a:t>
            </a:r>
            <a:r>
              <a:rPr lang="cs-CZ" altLang="cs-CZ" sz="1800" dirty="0" err="1"/>
              <a:t>it</a:t>
            </a:r>
            <a:r>
              <a:rPr lang="cs-CZ" altLang="cs-CZ" sz="1800" dirty="0"/>
              <a:t>" </a:t>
            </a:r>
            <a:r>
              <a:rPr lang="cs-CZ" altLang="cs-CZ" sz="1800" dirty="0" err="1"/>
              <a:t>brainwritingu</a:t>
            </a:r>
            <a:r>
              <a:rPr lang="cs-CZ" altLang="cs-CZ" sz="1800" dirty="0"/>
              <a:t> píší nápady sami účastníci.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969943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b="1" dirty="0" smtClean="0"/>
              <a:t>Techniky vedení pracovních skupin</a:t>
            </a:r>
            <a:endParaRPr lang="cs-CZ" b="1" dirty="0"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1894" y="1493116"/>
            <a:ext cx="10515600" cy="4351338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cs-CZ" dirty="0" smtClean="0"/>
          </a:p>
          <a:p>
            <a:endParaRPr lang="cs-CZ" altLang="cs-CZ" sz="1800" b="1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1117600" y="2413338"/>
            <a:ext cx="80264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/>
              <a:t>Další techniky:</a:t>
            </a:r>
          </a:p>
          <a:p>
            <a:r>
              <a:rPr lang="cs-CZ" altLang="cs-CZ" sz="2800" dirty="0"/>
              <a:t>Šest </a:t>
            </a:r>
            <a:r>
              <a:rPr lang="cs-CZ" altLang="cs-CZ" sz="2800" dirty="0" smtClean="0"/>
              <a:t>myslících klobouků</a:t>
            </a:r>
            <a:endParaRPr lang="cs-CZ" altLang="cs-CZ" sz="2800" dirty="0"/>
          </a:p>
          <a:p>
            <a:r>
              <a:rPr lang="cs-CZ" altLang="cs-CZ" sz="2800" dirty="0" err="1"/>
              <a:t>Bálintovská</a:t>
            </a:r>
            <a:r>
              <a:rPr lang="cs-CZ" altLang="cs-CZ" sz="2800" dirty="0"/>
              <a:t> skupina</a:t>
            </a:r>
          </a:p>
          <a:p>
            <a:r>
              <a:rPr lang="cs-CZ" altLang="cs-CZ" sz="2800" dirty="0"/>
              <a:t>Myšlenková mapa</a:t>
            </a:r>
          </a:p>
          <a:p>
            <a:r>
              <a:rPr lang="cs-CZ" altLang="cs-CZ" sz="2800" dirty="0" err="1"/>
              <a:t>Ishikawa</a:t>
            </a:r>
            <a:r>
              <a:rPr lang="cs-CZ" altLang="cs-CZ" sz="2800" dirty="0"/>
              <a:t> diagram</a:t>
            </a:r>
          </a:p>
          <a:p>
            <a:r>
              <a:rPr lang="cs-CZ" altLang="cs-CZ" sz="2800" dirty="0" err="1"/>
              <a:t>Ocamova</a:t>
            </a:r>
            <a:r>
              <a:rPr lang="cs-CZ" altLang="cs-CZ" sz="2800" dirty="0"/>
              <a:t> břitva</a:t>
            </a:r>
          </a:p>
          <a:p>
            <a:r>
              <a:rPr lang="cs-CZ" altLang="cs-CZ" b="1" dirty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1057952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/>
              <a:t>Management</a:t>
            </a:r>
            <a:r>
              <a:rPr lang="cs-CZ" altLang="cs-CZ" dirty="0"/>
              <a:t> 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838200" y="1478844"/>
            <a:ext cx="10042236" cy="4236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cs-CZ" altLang="cs-CZ" sz="2400" b="1" dirty="0"/>
              <a:t>9.9 Týmoví manažeři - lídři (Team style)</a:t>
            </a:r>
          </a:p>
          <a:p>
            <a:pPr>
              <a:lnSpc>
                <a:spcPct val="80000"/>
              </a:lnSpc>
            </a:pPr>
            <a:r>
              <a:rPr lang="cs-CZ" altLang="cs-CZ" sz="2400" b="1" dirty="0"/>
              <a:t>Týmový vedoucí je orientovaný na dosažení cíle, týmový přístup, kterým se snaží dospět k optimálnímu dosažení výsledků skrze participaci, oddanost spolupracovníků a společné řešení problémů.</a:t>
            </a:r>
          </a:p>
          <a:p>
            <a:pPr>
              <a:lnSpc>
                <a:spcPct val="80000"/>
              </a:lnSpc>
            </a:pPr>
            <a:endParaRPr lang="cs-CZ" altLang="cs-CZ" sz="2400" b="1" dirty="0"/>
          </a:p>
          <a:p>
            <a:pPr>
              <a:lnSpc>
                <a:spcPct val="80000"/>
              </a:lnSpc>
            </a:pPr>
            <a:r>
              <a:rPr lang="cs-CZ" altLang="cs-CZ" sz="2400" b="1" dirty="0"/>
              <a:t>5.5 Manažeři středního stylu (</a:t>
            </a:r>
            <a:r>
              <a:rPr lang="cs-CZ" altLang="cs-CZ" sz="2400" b="1" dirty="0" err="1"/>
              <a:t>Middle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of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road</a:t>
            </a:r>
            <a:r>
              <a:rPr lang="cs-CZ" altLang="cs-CZ" sz="2400" b="1" dirty="0"/>
              <a:t>)</a:t>
            </a:r>
            <a:endParaRPr lang="cs-CZ" altLang="cs-CZ" sz="2400" dirty="0"/>
          </a:p>
          <a:p>
            <a:pPr>
              <a:lnSpc>
                <a:spcPct val="80000"/>
              </a:lnSpc>
            </a:pPr>
            <a:r>
              <a:rPr lang="cs-CZ" altLang="cs-CZ" sz="2400" dirty="0"/>
              <a:t>Jejich styl je umírněný, s kompromisním sklonem nezanedbat něco podstatného, bez skutečně lídrovské průraznosti, nadšení a snahy dosáhnout vynikajících výsledků. Jsou konformní vůči status quo a při rozhodování se opírají o normy a nařízení.</a:t>
            </a:r>
            <a:endParaRPr lang="cs-CZ" altLang="cs-CZ" sz="2400" b="1" dirty="0"/>
          </a:p>
          <a:p>
            <a:pPr>
              <a:lnSpc>
                <a:spcPct val="80000"/>
              </a:lnSpc>
            </a:pPr>
            <a:r>
              <a:rPr lang="cs-CZ" altLang="cs-CZ" sz="2400" b="1" dirty="0"/>
              <a:t>pole 5,5 - 9,9 - 5,9 - 9,9 Manažeři optimálního stylu vedení (</a:t>
            </a:r>
            <a:r>
              <a:rPr lang="cs-CZ" altLang="cs-CZ" sz="2400" b="1" dirty="0" err="1"/>
              <a:t>Optimal</a:t>
            </a:r>
            <a:r>
              <a:rPr lang="cs-CZ" altLang="cs-CZ" sz="2400" b="1" dirty="0"/>
              <a:t> style)</a:t>
            </a:r>
            <a:endParaRPr lang="cs-CZ" altLang="cs-CZ" sz="2400" dirty="0"/>
          </a:p>
          <a:p>
            <a:pPr>
              <a:lnSpc>
                <a:spcPct val="80000"/>
              </a:lnSpc>
            </a:pPr>
            <a:r>
              <a:rPr lang="cs-CZ" altLang="cs-CZ" sz="2400" dirty="0"/>
              <a:t>Manažeři, jejichž činnosti byly charakterizovány v tomto poli, dosahovali dlouhodobě vysoce efektivních výsledků. Proto je tento optimální styl manažerům doporučován. </a:t>
            </a:r>
            <a:endParaRPr lang="cs-CZ" altLang="cs-CZ" sz="2400" dirty="0">
              <a:cs typeface="Times New Roman" panose="02020603050405020304" pitchFamily="18" charset="0"/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882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b="1" dirty="0" smtClean="0"/>
              <a:t>Techniky vedení pracovních skupin</a:t>
            </a:r>
            <a:endParaRPr lang="cs-CZ" b="1" dirty="0"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1894" y="1493116"/>
            <a:ext cx="10515600" cy="4351338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cs-CZ" dirty="0" smtClean="0"/>
          </a:p>
          <a:p>
            <a:r>
              <a:rPr lang="cs-CZ" sz="1800" b="1" dirty="0"/>
              <a:t>BÍLÝ KLOBOUK </a:t>
            </a:r>
          </a:p>
          <a:p>
            <a:r>
              <a:rPr lang="cs-CZ" sz="1800" b="1" dirty="0"/>
              <a:t>Fakta, čísla, informace </a:t>
            </a:r>
          </a:p>
          <a:p>
            <a:r>
              <a:rPr lang="cs-CZ" sz="1800" dirty="0"/>
              <a:t>Bílá je jako čistý list papíru. Na problém nahlížíte bez jakýchkoliv emocí, vysvětlování a zdůvodňování. Jde hlavně o to, pojmenovat všechna dostupná fakta, která se k problému vztahují. Je zapovězeno hodnotit a přisuzovat informacím nějakou argumentační hodnotu. Neuvažuje se, co je hlavní a co vedlejší, co je hodnotné, co méně – tedy nehodnotí se. </a:t>
            </a:r>
          </a:p>
          <a:p>
            <a:r>
              <a:rPr lang="cs-CZ" sz="1800" dirty="0"/>
              <a:t>Bílá barva umožňuje mluvit o faktech, číslech, potřebách, nedostatcích. S bílým kloboukem na hlavě se ptáme na chybějící fakta, aniž bychom tím sledovali nějaký záměr, vyjma úplnosti dat. Bílá je barva nestrannosti, myslitel s bílým kloboukem na hlavě připomíná počítač. </a:t>
            </a:r>
            <a:endParaRPr lang="cs-CZ" altLang="cs-CZ" sz="18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894162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b="1" dirty="0" smtClean="0"/>
              <a:t>Techniky vedení pracovních skupin</a:t>
            </a:r>
            <a:endParaRPr lang="cs-CZ" b="1" dirty="0"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1894" y="1493116"/>
            <a:ext cx="10515600" cy="4351338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cs-CZ" dirty="0" smtClean="0"/>
          </a:p>
          <a:p>
            <a:r>
              <a:rPr lang="cs-CZ" sz="1800" b="1" dirty="0"/>
              <a:t>ČERVENÝ KLOBOUK </a:t>
            </a:r>
          </a:p>
          <a:p>
            <a:r>
              <a:rPr lang="cs-CZ" sz="1800" b="1" dirty="0"/>
              <a:t>Oheň a teplo – emoce a intuice, city a pocity </a:t>
            </a:r>
          </a:p>
          <a:p>
            <a:r>
              <a:rPr lang="cs-CZ" sz="1800" dirty="0"/>
              <a:t>Myslitel s tímto kloboukem se oprostí od faktů, dává najevo pocit, který z problému má, dává najevo svou intuici. Pocity a intuici je třeba pojmenovat, jinak se časem v procesu řešení může stát blokem. </a:t>
            </a:r>
          </a:p>
          <a:p>
            <a:r>
              <a:rPr lang="cs-CZ" sz="1800" dirty="0"/>
              <a:t>Myslitel s červeným kloboukem je zvlášť pečlivě hájen, je zapovězeno jakékoliv hodnocení jeho projevu a invektivy vůči němu. Do procesu řešení se červeným kloboukem dostávají emoce, nositel těchto emocí je nijak nezdůvodňuje </a:t>
            </a:r>
            <a:endParaRPr lang="cs-CZ" altLang="cs-CZ" sz="18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352382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b="1" dirty="0" smtClean="0"/>
              <a:t>Techniky vedení pracovních skupin</a:t>
            </a:r>
            <a:endParaRPr lang="cs-CZ" b="1" dirty="0"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1894" y="1493116"/>
            <a:ext cx="10515600" cy="4351338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cs-CZ" dirty="0" smtClean="0"/>
          </a:p>
          <a:p>
            <a:r>
              <a:rPr lang="cs-CZ" sz="1800" b="1" dirty="0"/>
              <a:t>ŽLUTÝ KLOBOUK </a:t>
            </a:r>
          </a:p>
          <a:p>
            <a:r>
              <a:rPr lang="cs-CZ" sz="1800" b="1" dirty="0"/>
              <a:t>Slunce a optimismus, pozitivní a konstruktivní přístup </a:t>
            </a:r>
          </a:p>
          <a:p>
            <a:r>
              <a:rPr lang="cs-CZ" sz="1800" dirty="0"/>
              <a:t>Barva slunce podněcuje k optimismu. Myslitel se žlutým kloboukem se soustředí výhradně na všechna pozitiva a kladné hodnoty, které řešení přinese. (Co to přinese nám všem, mně samotnému, jak si pomůžeme, jak nás to obohatí?) </a:t>
            </a:r>
          </a:p>
          <a:p>
            <a:r>
              <a:rPr lang="cs-CZ" sz="1800" dirty="0"/>
              <a:t>Návrhy žlutého klobouku jsou konstruktivní a generující nápady, návrhy, řešení, výhody. Myslitel pozitiva opírá o konkrétní argumenty. Pod žlutým kloboukem se rodí sny, zde je místo pro logický pozitivní přístup </a:t>
            </a:r>
            <a:endParaRPr lang="cs-CZ" altLang="cs-CZ" sz="18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457757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b="1" dirty="0" smtClean="0"/>
              <a:t>Techniky vedení pracovních skupin</a:t>
            </a:r>
            <a:endParaRPr lang="cs-CZ" b="1" dirty="0"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1894" y="1493116"/>
            <a:ext cx="10515600" cy="4351338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cs-CZ" dirty="0" smtClean="0"/>
          </a:p>
          <a:p>
            <a:r>
              <a:rPr lang="cs-CZ" sz="1800" b="1" dirty="0"/>
              <a:t>ČERNÝ KLOBOUK </a:t>
            </a:r>
          </a:p>
          <a:p>
            <a:r>
              <a:rPr lang="cs-CZ" sz="1800" b="1" dirty="0"/>
              <a:t>Negativista, škarohlíd, ďáblův advokát, hledání důvodů, proč to nepůjde </a:t>
            </a:r>
          </a:p>
          <a:p>
            <a:r>
              <a:rPr lang="cs-CZ" sz="1800" dirty="0"/>
              <a:t>Specialitou tohoto klobouku je kritické hodnocení. Jeho nositel nahlíží na problém se všemi myslitelnými negativními důsledky. Jaké jsou hlavní chyby tohoto návrhu? Co kdybychom problém neřešili? Jaké nastanou problémy? </a:t>
            </a:r>
          </a:p>
          <a:p>
            <a:r>
              <a:rPr lang="cs-CZ" sz="1800" dirty="0"/>
              <a:t>Nositel tohoto klobouku nemá vyvolávat znechucení a sváry, má jen do procesu řešení přinést užitečnou dávku skepse a pragmatismu. Měl by upozorňovat na nebezpečí plynoucí z minulé zkušenosti i nynější reálné situace. Opět platí, že černý klobouk by neměl napadat osoby, své otázky a poznámky by měl opírat o reálná fakta. </a:t>
            </a:r>
            <a:endParaRPr lang="cs-CZ" altLang="cs-CZ" sz="18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506443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b="1" dirty="0" smtClean="0"/>
              <a:t>Techniky vedení pracovních skupin</a:t>
            </a:r>
            <a:endParaRPr lang="cs-CZ" b="1" dirty="0"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1894" y="1493116"/>
            <a:ext cx="10515600" cy="4351338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cs-CZ" dirty="0" smtClean="0"/>
          </a:p>
          <a:p>
            <a:r>
              <a:rPr lang="cs-CZ" sz="1800" b="1" dirty="0"/>
              <a:t>ZELENÝ KLOBOUK </a:t>
            </a:r>
          </a:p>
          <a:p>
            <a:r>
              <a:rPr lang="cs-CZ" sz="1800" b="1" dirty="0"/>
              <a:t>Barva klíčících semen, rostoucí trávy, bující vegetace </a:t>
            </a:r>
          </a:p>
          <a:p>
            <a:r>
              <a:rPr lang="cs-CZ" sz="1800" dirty="0"/>
              <a:t>Tento klobouk je zdrojem kreativního myšlení. Jeho nositel je zmocněn k tomu, aby přinášel nápady a možnosti k realizaci. Jakýkoliv nový podnět určený k diskusi, prověření a realizaci by měl být pronesen v tomto klobouku. Klobouk zdrojů pro ostatní řešitele. Je také možné sedět v tomto klobouku mlčky – dát si tvůrčí pauzu. Čas, kdy v nitru klíčí nové nápady</a:t>
            </a:r>
            <a:endParaRPr lang="cs-CZ" altLang="cs-CZ" sz="18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564859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b="1" dirty="0" smtClean="0"/>
              <a:t>Techniky vedení pracovních skupin</a:t>
            </a:r>
            <a:endParaRPr lang="cs-CZ" b="1" dirty="0"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1894" y="1493116"/>
            <a:ext cx="10515600" cy="4351338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cs-CZ" dirty="0" smtClean="0"/>
          </a:p>
          <a:p>
            <a:r>
              <a:rPr lang="cs-CZ" sz="1800" b="1" dirty="0"/>
              <a:t>MODRÝ KLOBOUK </a:t>
            </a:r>
          </a:p>
          <a:p>
            <a:r>
              <a:rPr lang="cs-CZ" sz="1800" b="1" dirty="0"/>
              <a:t>Nadhled nad věcmi, barva nebe nad vším, objektivita, myšlení o myšlení </a:t>
            </a:r>
          </a:p>
          <a:p>
            <a:r>
              <a:rPr lang="cs-CZ" sz="1800" dirty="0"/>
              <a:t>Modrý klobouk je kloboukem </a:t>
            </a:r>
            <a:r>
              <a:rPr lang="cs-CZ" sz="1800" dirty="0" err="1"/>
              <a:t>facilitátora</a:t>
            </a:r>
            <a:r>
              <a:rPr lang="cs-CZ" sz="1800" dirty="0"/>
              <a:t>, toho, kdo řídí diskusi a uděluje klobouky. Organizuje celý proces společného myšlení na řešitelském setkání. O tento klobouk je samozřejmě možno se střídat. Modrý klobouk vypracovává závěry, shrnuje, zapisuje výsledné podněty. </a:t>
            </a:r>
          </a:p>
          <a:p>
            <a:r>
              <a:rPr lang="cs-CZ" sz="1800" dirty="0"/>
              <a:t>Nadhled, objektivita, strukturování, řízení procesu. </a:t>
            </a:r>
            <a:endParaRPr lang="cs-CZ" altLang="cs-CZ" sz="18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764572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b="1" dirty="0" smtClean="0"/>
              <a:t>Techniky vedení pracovních skupin</a:t>
            </a:r>
            <a:endParaRPr lang="cs-CZ" b="1" dirty="0"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1894" y="1493116"/>
            <a:ext cx="10515600" cy="4351338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cs-CZ" dirty="0" smtClean="0"/>
          </a:p>
          <a:p>
            <a:r>
              <a:rPr lang="cs-CZ" sz="1800" b="1" dirty="0" err="1"/>
              <a:t>Ishikawa</a:t>
            </a:r>
            <a:r>
              <a:rPr lang="cs-CZ" sz="1800" b="1" dirty="0"/>
              <a:t> diagram</a:t>
            </a:r>
          </a:p>
          <a:p>
            <a:r>
              <a:rPr lang="cs-CZ" altLang="cs-CZ" sz="1800" b="1" dirty="0"/>
              <a:t>Použití: rozbor, proč vznikl nějaký problém skupinovou technikou</a:t>
            </a:r>
          </a:p>
          <a:p>
            <a:r>
              <a:rPr lang="cs-CZ" altLang="cs-CZ" sz="1800" b="1" dirty="0"/>
              <a:t>Skupina: 20 osob</a:t>
            </a:r>
          </a:p>
          <a:p>
            <a:r>
              <a:rPr lang="cs-CZ" altLang="cs-CZ" sz="1800" b="1" dirty="0"/>
              <a:t>Průběh:</a:t>
            </a:r>
          </a:p>
          <a:p>
            <a:r>
              <a:rPr lang="cs-CZ" sz="1800" dirty="0"/>
              <a:t>Na začátku známe jen následek, který již vznikl nebo máme potenciální a chceme mu předejít. Připravte si velký formát papíru na který budete </a:t>
            </a:r>
            <a:r>
              <a:rPr lang="cs-CZ" sz="1800" dirty="0" err="1"/>
              <a:t>Ishikawa</a:t>
            </a:r>
            <a:r>
              <a:rPr lang="cs-CZ" sz="1800" dirty="0"/>
              <a:t> diagram kreslit. Vhodné je využít více barev pro jednotlivé oblasti nebo pro označení příčin, které budete považovat za nejpravděpodob­nější. Dále postupujte následovně:</a:t>
            </a:r>
          </a:p>
          <a:p>
            <a:pPr lvl="0"/>
            <a:r>
              <a:rPr lang="cs-CZ" sz="1800" dirty="0"/>
              <a:t>sestavte tým pracovníků, kteří mají s problémem co do činění</a:t>
            </a:r>
          </a:p>
          <a:p>
            <a:pPr lvl="0"/>
            <a:r>
              <a:rPr lang="cs-CZ" sz="1800" dirty="0"/>
              <a:t>nakreslete na papír obdélník do kterého vepíšete problém, jež řešíte. Od něj nakreslete vodorovnou čáru, tedy páteř ryby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053984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b="1" dirty="0" smtClean="0"/>
              <a:t>Techniky vedení pracovních skupin</a:t>
            </a:r>
            <a:endParaRPr lang="cs-CZ" b="1" dirty="0"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1894" y="1493116"/>
            <a:ext cx="10515600" cy="4351338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cs-CZ" dirty="0" smtClean="0"/>
          </a:p>
          <a:p>
            <a:pPr lvl="0"/>
            <a:r>
              <a:rPr lang="cs-CZ" sz="2400" dirty="0"/>
              <a:t>k páteři připojte větve (kosti) a k nim obecné oblasti, kde se hledané příčiny mohou nacházet: </a:t>
            </a:r>
          </a:p>
          <a:p>
            <a:pPr lvl="1"/>
            <a:r>
              <a:rPr lang="cs-CZ" sz="2000" dirty="0"/>
              <a:t>materiál</a:t>
            </a:r>
          </a:p>
          <a:p>
            <a:pPr lvl="1"/>
            <a:r>
              <a:rPr lang="cs-CZ" sz="2000" dirty="0"/>
              <a:t>procesy</a:t>
            </a:r>
          </a:p>
          <a:p>
            <a:pPr lvl="1"/>
            <a:r>
              <a:rPr lang="cs-CZ" sz="2000" dirty="0"/>
              <a:t>metody</a:t>
            </a:r>
          </a:p>
          <a:p>
            <a:pPr lvl="1"/>
            <a:r>
              <a:rPr lang="cs-CZ" sz="2000" dirty="0"/>
              <a:t>technologie</a:t>
            </a:r>
          </a:p>
          <a:p>
            <a:pPr lvl="1"/>
            <a:r>
              <a:rPr lang="cs-CZ" sz="2000" dirty="0"/>
              <a:t>stroje</a:t>
            </a:r>
          </a:p>
          <a:p>
            <a:pPr lvl="1"/>
            <a:r>
              <a:rPr lang="cs-CZ" sz="2000" dirty="0"/>
              <a:t>lidé</a:t>
            </a:r>
          </a:p>
          <a:p>
            <a:pPr lvl="1"/>
            <a:r>
              <a:rPr lang="cs-CZ" sz="2000" dirty="0"/>
              <a:t>prostředí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019257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b="1" dirty="0" smtClean="0"/>
              <a:t>Techniky vedení pracovních skupin</a:t>
            </a:r>
            <a:endParaRPr lang="cs-CZ" b="1" dirty="0"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1894" y="1493116"/>
            <a:ext cx="10515600" cy="4351338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cs-CZ" dirty="0" smtClean="0"/>
          </a:p>
          <a:p>
            <a:pPr lvl="0"/>
            <a:r>
              <a:rPr lang="cs-CZ" sz="2400" dirty="0"/>
              <a:t>definujte např. brainstormingem potenciální příčiny a připojujte je k jednotlivým kostem, tedy obecným oblastem</a:t>
            </a:r>
          </a:p>
          <a:p>
            <a:pPr lvl="0"/>
            <a:r>
              <a:rPr lang="cs-CZ" sz="2400" dirty="0"/>
              <a:t>až vyčerpáte všechny možnosti a nápady, nechte ohodnotit každého člena týmu příčiny váhovým koeficientem</a:t>
            </a:r>
          </a:p>
          <a:p>
            <a:pPr lvl="0"/>
            <a:r>
              <a:rPr lang="cs-CZ" sz="2400" dirty="0"/>
              <a:t>analyzujte příčiny, které získaly největší váhové koeficienty</a:t>
            </a:r>
          </a:p>
          <a:p>
            <a:pPr lvl="0"/>
            <a:r>
              <a:rPr lang="cs-CZ" sz="2400" dirty="0"/>
              <a:t>definujte jasné úkoly k odstranění příčin</a:t>
            </a:r>
          </a:p>
          <a:p>
            <a:pPr lvl="0"/>
            <a:r>
              <a:rPr lang="cs-CZ" sz="2400" dirty="0"/>
              <a:t>sledujte, zda se již problém nevyskytuje. Pokud ne, objevili jste skutečnou příčinu. Pokud ano, hledejte nové příčiny, hledejte vazby mezi jednotlivými příčinami apod.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026476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b="1" dirty="0" smtClean="0"/>
              <a:t>Techniky vedení pracovních skupin</a:t>
            </a:r>
            <a:endParaRPr lang="cs-CZ" b="1" dirty="0"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1894" y="1493116"/>
            <a:ext cx="10515600" cy="4351338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cs-CZ" dirty="0" smtClean="0"/>
          </a:p>
          <a:p>
            <a:pPr lvl="0"/>
            <a:r>
              <a:rPr lang="cs-CZ" sz="2000" dirty="0" err="1"/>
              <a:t>Occamova</a:t>
            </a:r>
            <a:r>
              <a:rPr lang="cs-CZ" sz="2000" dirty="0"/>
              <a:t> břitva</a:t>
            </a:r>
          </a:p>
          <a:p>
            <a:pPr lvl="0"/>
            <a:r>
              <a:rPr lang="cs-CZ" sz="2000" dirty="0"/>
              <a:t>Technika pro jasné a srozumitelné formulování problémů a eliminaci nesmyslných námětů hned v zárodku</a:t>
            </a:r>
          </a:p>
          <a:p>
            <a:pPr lvl="0"/>
            <a:r>
              <a:rPr lang="cs-CZ" sz="2000" dirty="0"/>
              <a:t>Počet lidí: 20</a:t>
            </a:r>
          </a:p>
          <a:p>
            <a:pPr lvl="0"/>
            <a:r>
              <a:rPr lang="cs-CZ" sz="2000" dirty="0"/>
              <a:t>Průběh:</a:t>
            </a:r>
          </a:p>
          <a:p>
            <a:pPr lvl="0"/>
            <a:r>
              <a:rPr lang="cs-CZ" sz="2000" dirty="0"/>
              <a:t>1. krok </a:t>
            </a:r>
          </a:p>
          <a:p>
            <a:pPr lvl="0"/>
            <a:r>
              <a:rPr lang="cs-CZ" sz="2000" dirty="0"/>
              <a:t>Týká se to nás?</a:t>
            </a:r>
          </a:p>
          <a:p>
            <a:pPr lvl="0"/>
            <a:r>
              <a:rPr lang="cs-CZ" sz="2000" dirty="0"/>
              <a:t>Můžeme s tím něco dělat v dohledné době?</a:t>
            </a:r>
          </a:p>
          <a:p>
            <a:r>
              <a:rPr lang="pt-BR" sz="2000" dirty="0"/>
              <a:t> Umíme o tom shromáždit údaje?</a:t>
            </a:r>
            <a:endParaRPr lang="cs-CZ" sz="2000" dirty="0"/>
          </a:p>
          <a:p>
            <a:r>
              <a:rPr lang="cs-CZ" sz="2000" dirty="0"/>
              <a:t> Opravdu chceme toto řešit</a:t>
            </a:r>
            <a:r>
              <a:rPr lang="cs-CZ" sz="2400" dirty="0"/>
              <a:t>? 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0375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Řízení 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838200" y="1478844"/>
            <a:ext cx="10042236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3200" dirty="0"/>
              <a:t>Je uvědomělá, aktivní, tvořivá a soustavná činnost jednotlivců, malých či velkých skupin, kdy subjekt řízení v souladu se svými zájmy působí na objekt řízení tak, aby dosáhl stanoveného cíle. </a:t>
            </a:r>
            <a:endParaRPr lang="cs-CZ" altLang="cs-CZ" sz="3200" dirty="0" smtClean="0"/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altLang="cs-CZ" sz="3200" dirty="0"/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3200" dirty="0"/>
              <a:t>Je to proces plánování, motivování, kontroly, rozhodování a užití všech zdrojů ke stanovení a dosažní cílů.</a:t>
            </a:r>
            <a:endParaRPr lang="cs-CZ" altLang="cs-CZ" sz="3200" dirty="0">
              <a:cs typeface="Times New Roman" panose="02020603050405020304" pitchFamily="18" charset="0"/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161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b="1" dirty="0" smtClean="0"/>
              <a:t>Techniky vedení pracovních skupin</a:t>
            </a:r>
            <a:endParaRPr lang="cs-CZ" b="1" dirty="0"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1894" y="1493116"/>
            <a:ext cx="10515600" cy="4351338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cs-CZ" dirty="0" smtClean="0"/>
          </a:p>
          <a:p>
            <a:pPr lvl="0"/>
            <a:r>
              <a:rPr lang="cs-CZ" sz="2000" dirty="0"/>
              <a:t>2. krok </a:t>
            </a:r>
          </a:p>
          <a:p>
            <a:r>
              <a:rPr lang="cs-CZ" sz="2000" dirty="0"/>
              <a:t> Návrat k jádru problému a shoda nad jeho přesnou formulací </a:t>
            </a:r>
          </a:p>
          <a:p>
            <a:pPr lvl="0"/>
            <a:r>
              <a:rPr lang="cs-CZ" sz="2000" dirty="0"/>
              <a:t>3. krok</a:t>
            </a:r>
          </a:p>
          <a:p>
            <a:r>
              <a:rPr lang="pl-PL" sz="2000" dirty="0"/>
              <a:t> Dotaz, zda problém stojí za pozornost </a:t>
            </a:r>
            <a:endParaRPr lang="cs-CZ" sz="20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921745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b="1" dirty="0" smtClean="0"/>
              <a:t>Techniky vedení pracovních skupin</a:t>
            </a:r>
            <a:endParaRPr lang="cs-CZ" b="1" dirty="0"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1894" y="1493116"/>
            <a:ext cx="10515600" cy="4351338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cs-CZ" dirty="0" smtClean="0"/>
          </a:p>
          <a:p>
            <a:pPr lvl="0"/>
            <a:r>
              <a:rPr lang="cs-CZ" sz="2000" dirty="0" smtClean="0"/>
              <a:t>Myšlenková mapa</a:t>
            </a:r>
          </a:p>
          <a:p>
            <a:pPr lvl="0"/>
            <a:r>
              <a:rPr lang="cs-CZ" sz="2000" dirty="0"/>
              <a:t>doplněk k jiným aktivním metodám, jako je diskuse, brainstorming a </a:t>
            </a:r>
            <a:r>
              <a:rPr lang="cs-CZ" sz="2000" dirty="0" smtClean="0"/>
              <a:t>další</a:t>
            </a:r>
          </a:p>
          <a:p>
            <a:pPr lvl="0"/>
            <a:r>
              <a:rPr lang="cs-CZ" sz="2000" dirty="0" smtClean="0"/>
              <a:t>Urči hlavní myšlenku</a:t>
            </a:r>
          </a:p>
          <a:p>
            <a:pPr lvl="0"/>
            <a:r>
              <a:rPr lang="cs-CZ" sz="2000" dirty="0" smtClean="0"/>
              <a:t>Zpracujte šablonu – co, kdy, kde, kdo, proč, jak</a:t>
            </a:r>
          </a:p>
          <a:p>
            <a:pPr lvl="0"/>
            <a:r>
              <a:rPr lang="cs-CZ" sz="2000" dirty="0" smtClean="0"/>
              <a:t>Můžete propojit s šesti myslícími klobouky</a:t>
            </a:r>
          </a:p>
          <a:p>
            <a:pPr lvl="0"/>
            <a:r>
              <a:rPr lang="cs-CZ" sz="2000" dirty="0"/>
              <a:t>přehled, rychlá orientace a s tím spojená jednoduchá </a:t>
            </a:r>
            <a:r>
              <a:rPr lang="cs-CZ" sz="2000" dirty="0" smtClean="0"/>
              <a:t>asociace</a:t>
            </a:r>
          </a:p>
          <a:p>
            <a:pPr lvl="0"/>
            <a:r>
              <a:rPr lang="cs-CZ" sz="2000" b="1" dirty="0"/>
              <a:t>spojení dvou různých větví přerušovanou čarou</a:t>
            </a:r>
            <a:r>
              <a:rPr lang="cs-CZ" sz="2000" dirty="0"/>
              <a:t> s </a:t>
            </a:r>
            <a:r>
              <a:rPr lang="cs-CZ" sz="2000" dirty="0" smtClean="0"/>
              <a:t>šipkami - </a:t>
            </a:r>
            <a:r>
              <a:rPr lang="cs-CZ" sz="2000" dirty="0"/>
              <a:t>ve dvou různých částech mapy vznikne souvislost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9591" y="365125"/>
            <a:ext cx="2371725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39009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404" y="138545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b="1" dirty="0" smtClean="0"/>
              <a:t>Techniky vedení pracovních skupin</a:t>
            </a:r>
            <a:endParaRPr lang="cs-CZ" b="1" dirty="0"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1894" y="1493116"/>
            <a:ext cx="10515600" cy="4351338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cs-CZ" dirty="0" smtClean="0"/>
          </a:p>
          <a:p>
            <a:pPr lvl="0"/>
            <a:endParaRPr lang="cs-CZ" sz="2000" dirty="0" smtClean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63" y="1493116"/>
            <a:ext cx="3675664" cy="298186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757" y="1273465"/>
            <a:ext cx="3473140" cy="178081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4985" y="2903510"/>
            <a:ext cx="3498415" cy="269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9978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b="1" dirty="0" smtClean="0"/>
              <a:t>Techniky vedení pracovních skupin</a:t>
            </a:r>
            <a:endParaRPr lang="cs-CZ" b="1" dirty="0"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1894" y="1493116"/>
            <a:ext cx="10515600" cy="4351338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cs-CZ" dirty="0" smtClean="0"/>
          </a:p>
          <a:p>
            <a:r>
              <a:rPr lang="cs-CZ" altLang="cs-CZ" sz="2000" b="1" dirty="0"/>
              <a:t>Open </a:t>
            </a:r>
            <a:r>
              <a:rPr lang="cs-CZ" altLang="cs-CZ" sz="2000" b="1" dirty="0" err="1"/>
              <a:t>space</a:t>
            </a:r>
            <a:endParaRPr lang="cs-CZ" altLang="cs-CZ" sz="2000" b="1" dirty="0"/>
          </a:p>
          <a:p>
            <a:r>
              <a:rPr lang="cs-CZ" altLang="cs-CZ" sz="1800" dirty="0"/>
              <a:t>účastníci nadnesou (otevřou v diskusi) všechna pro ně důležitá témata a problémy </a:t>
            </a:r>
          </a:p>
          <a:p>
            <a:r>
              <a:rPr lang="cs-CZ" altLang="cs-CZ" sz="1800" dirty="0"/>
              <a:t>ke každému z nadnesených témat promluví ti účastníci, kteří jsou pro danou oblast nejvíce kvalifikovaní a kompetentní </a:t>
            </a:r>
          </a:p>
          <a:p>
            <a:r>
              <a:rPr lang="cs-CZ" altLang="cs-CZ" sz="1800" dirty="0"/>
              <a:t>v určitém časovém období (1–2 dny) jsou všechny nejdůležitější myšlenky, nápady, doporučení, závěry, plány na další činnost, otázky pro další práci s nimi písemně zpracovány a předány účastníkům </a:t>
            </a:r>
          </a:p>
          <a:p>
            <a:r>
              <a:rPr lang="cs-CZ" altLang="cs-CZ" sz="1800" dirty="0"/>
              <a:t>výsledný obsah zprávy se může stát předmětem diskuse mnoha dalších diskusních skupin, které doplňují či korigují daný text </a:t>
            </a:r>
          </a:p>
          <a:p>
            <a:r>
              <a:rPr lang="cs-CZ" altLang="cs-CZ" sz="1800" dirty="0"/>
              <a:t>po ukončení určité etapy projednávání v různých skupinách jsou výsledky k dispozici nejen všem zúčastněným, ale i dalším zájemcům o problematiku, kteří s nimi mohou začít hned pracovat 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276056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b="1" dirty="0" smtClean="0"/>
              <a:t>Techniky vedení pracovních skupin</a:t>
            </a:r>
            <a:endParaRPr lang="cs-CZ" b="1" dirty="0"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1894" y="1493116"/>
            <a:ext cx="10515600" cy="4351338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cs-CZ" dirty="0" smtClean="0"/>
          </a:p>
          <a:p>
            <a:pPr marL="354013" lvl="2" indent="-354013">
              <a:defRPr/>
            </a:pPr>
            <a:r>
              <a:rPr lang="cs-CZ" b="1" dirty="0"/>
              <a:t>Tematická kavárna</a:t>
            </a:r>
            <a:endParaRPr lang="cs-CZ" dirty="0"/>
          </a:p>
          <a:p>
            <a:pPr>
              <a:defRPr/>
            </a:pPr>
            <a:r>
              <a:rPr lang="cs-CZ" sz="1800" dirty="0"/>
              <a:t>Tzv. hostitel kavárny (super </a:t>
            </a:r>
            <a:r>
              <a:rPr lang="cs-CZ" sz="1800" dirty="0" err="1"/>
              <a:t>facilitátor</a:t>
            </a:r>
            <a:r>
              <a:rPr lang="cs-CZ" sz="1800" dirty="0"/>
              <a:t>) přichystá několik stolů s pohoštěním a následně přivítá své “hosty” (spolupracovníky). </a:t>
            </a:r>
          </a:p>
          <a:p>
            <a:pPr>
              <a:defRPr/>
            </a:pPr>
            <a:r>
              <a:rPr lang="cs-CZ" sz="1800" dirty="0"/>
              <a:t>Vysvětlí jim účel setkání a vyvěsí na viditelné místo (např. </a:t>
            </a:r>
            <a:r>
              <a:rPr lang="cs-CZ" sz="1800" dirty="0" err="1"/>
              <a:t>flipchart</a:t>
            </a:r>
            <a:r>
              <a:rPr lang="cs-CZ" sz="1800" dirty="0"/>
              <a:t>) otázky, které je třeba vyřešit. </a:t>
            </a:r>
          </a:p>
          <a:p>
            <a:pPr>
              <a:defRPr/>
            </a:pPr>
            <a:r>
              <a:rPr lang="cs-CZ" sz="1800" dirty="0"/>
              <a:t>Každé otázce by měl být věnován jeden stůl, který by měl dostat stálého hostitele. </a:t>
            </a:r>
          </a:p>
          <a:p>
            <a:pPr>
              <a:defRPr/>
            </a:pPr>
            <a:r>
              <a:rPr lang="cs-CZ" sz="1800" dirty="0"/>
              <a:t>Ostatní účastníci postupně rotují po kavárně a diskutují nad zmíněnými otázkami. 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891600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b="1" dirty="0" smtClean="0"/>
              <a:t>Techniky vedení pracovních skupin</a:t>
            </a:r>
            <a:endParaRPr lang="cs-CZ" b="1" dirty="0"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1894" y="1493116"/>
            <a:ext cx="10515600" cy="4351338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cs-CZ" dirty="0" smtClean="0"/>
          </a:p>
          <a:p>
            <a:pPr marL="419100" indent="-419100">
              <a:lnSpc>
                <a:spcPct val="80000"/>
              </a:lnSpc>
            </a:pPr>
            <a:r>
              <a:rPr lang="cs-CZ" altLang="cs-CZ" sz="2000" b="1" u="sng" dirty="0"/>
              <a:t>Dotazníky, ankety, </a:t>
            </a:r>
            <a:r>
              <a:rPr lang="cs-CZ" altLang="cs-CZ" sz="2000" b="1" u="sng" dirty="0" smtClean="0"/>
              <a:t>rozhovory</a:t>
            </a:r>
            <a:endParaRPr lang="cs-CZ" altLang="cs-CZ" sz="2000" dirty="0"/>
          </a:p>
          <a:p>
            <a:pPr marL="419100" indent="-419100">
              <a:lnSpc>
                <a:spcPct val="80000"/>
              </a:lnSpc>
            </a:pPr>
            <a:r>
              <a:rPr lang="cs-CZ" altLang="cs-CZ" sz="2000" dirty="0"/>
              <a:t>Dotazníky, ankety a rozhovory se ve většině případů používají v 1. a 2. stupni zapojování veřejnosti. Na druhé straně – jsou-li dobře sestaveny případně rozhovory zaměřeny na cílové skupiny a jsou vedeny formou strukturovaných rozhovorů, mohou velmi napomoci celému participačnímu procesu a v konečném důsledku se mohou použít i třikrát v průběhu zapojení veřejnosti.</a:t>
            </a:r>
          </a:p>
          <a:p>
            <a:pPr marL="419100" indent="-419100">
              <a:lnSpc>
                <a:spcPct val="80000"/>
              </a:lnSpc>
            </a:pPr>
            <a:r>
              <a:rPr lang="cs-CZ" altLang="cs-CZ" sz="2000" b="1" dirty="0"/>
              <a:t>Výhody</a:t>
            </a:r>
            <a:r>
              <a:rPr lang="cs-CZ" altLang="cs-CZ" sz="2000" dirty="0"/>
              <a:t>: malá časová náročnost pro zjišťování názorů</a:t>
            </a:r>
          </a:p>
          <a:p>
            <a:pPr marL="419100" indent="-419100">
              <a:lnSpc>
                <a:spcPct val="80000"/>
              </a:lnSpc>
            </a:pPr>
            <a:r>
              <a:rPr lang="cs-CZ" altLang="cs-CZ" sz="2000" b="1" dirty="0"/>
              <a:t>Nevýhody</a:t>
            </a:r>
            <a:r>
              <a:rPr lang="cs-CZ" altLang="cs-CZ" sz="2000" dirty="0"/>
              <a:t>: poměrně drahá záležitosti /tazatelé, dotazníky, ankety/, více, než-</a:t>
            </a:r>
            <a:r>
              <a:rPr lang="cs-CZ" altLang="cs-CZ" sz="2000" dirty="0" err="1"/>
              <a:t>li</a:t>
            </a:r>
            <a:r>
              <a:rPr lang="cs-CZ" altLang="cs-CZ" sz="2000" dirty="0"/>
              <a:t> dotazník je účinnější přímé oslovení, tedy anketa.</a:t>
            </a:r>
          </a:p>
          <a:p>
            <a:pPr marL="419100" indent="-419100">
              <a:lnSpc>
                <a:spcPct val="80000"/>
              </a:lnSpc>
              <a:buNone/>
            </a:pPr>
            <a:endParaRPr lang="cs-CZ" altLang="cs-CZ" sz="20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809395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b="1" dirty="0" smtClean="0"/>
              <a:t>Techniky vedení pracovních skupin</a:t>
            </a:r>
            <a:endParaRPr lang="cs-CZ" b="1" dirty="0"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1894" y="1493116"/>
            <a:ext cx="10515600" cy="4351338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cs-CZ" dirty="0" smtClean="0"/>
          </a:p>
          <a:p>
            <a:pPr marL="419100" indent="-419100">
              <a:lnSpc>
                <a:spcPct val="80000"/>
              </a:lnSpc>
            </a:pPr>
            <a:r>
              <a:rPr lang="cs-CZ" altLang="cs-CZ" sz="2000" b="1" dirty="0"/>
              <a:t>Použití:</a:t>
            </a:r>
          </a:p>
          <a:p>
            <a:pPr marL="419100" indent="-419100">
              <a:lnSpc>
                <a:spcPct val="80000"/>
              </a:lnSpc>
            </a:pPr>
            <a:r>
              <a:rPr lang="cs-CZ" altLang="cs-CZ" sz="2000" dirty="0"/>
              <a:t>Základní zjišťování názorů veřejnosti, často prostředník pro zjištění postojů veřejnosti vůči vedení města či obce /počet odpovědí, návratnost dotazníků, připomínky občanů, ochota odpovídat na otázky, přímá komunikace/. </a:t>
            </a:r>
          </a:p>
          <a:p>
            <a:pPr marL="419100" indent="-419100">
              <a:lnSpc>
                <a:spcPct val="80000"/>
              </a:lnSpc>
            </a:pPr>
            <a:r>
              <a:rPr lang="cs-CZ" altLang="cs-CZ" sz="2000" dirty="0"/>
              <a:t>Zjišťování potřeb občanů – hřiště, veřejná prostranství, bezbariérovost, přechody pro chodce, parky apod.</a:t>
            </a:r>
          </a:p>
          <a:p>
            <a:pPr marL="419100" indent="-419100">
              <a:lnSpc>
                <a:spcPct val="80000"/>
              </a:lnSpc>
            </a:pPr>
            <a:r>
              <a:rPr lang="cs-CZ" altLang="cs-CZ" sz="2000" b="1" dirty="0"/>
              <a:t>Doporučení:</a:t>
            </a:r>
          </a:p>
          <a:p>
            <a:pPr marL="419100" indent="-419100">
              <a:lnSpc>
                <a:spcPct val="80000"/>
              </a:lnSpc>
            </a:pPr>
            <a:r>
              <a:rPr lang="cs-CZ" altLang="cs-CZ" sz="2000" dirty="0"/>
              <a:t>Především u přímého oslovení respondentů – anketě – je zapotřebí brát v úvahu oslovování v různých denních dobách, v různých místech, v různých prostředích tak, aby bylo dosaženo oslovení co největšího vzorku lidí.</a:t>
            </a:r>
          </a:p>
          <a:p>
            <a:pPr marL="419100" indent="-419100">
              <a:lnSpc>
                <a:spcPct val="80000"/>
              </a:lnSpc>
            </a:pPr>
            <a:r>
              <a:rPr lang="cs-CZ" altLang="cs-CZ" sz="2000" dirty="0"/>
              <a:t>Naopak – chceme-li informace pouze od jedné cílové skupiny, soustředíme se na místa, na kterých se nejvíce vyskytuje.</a:t>
            </a:r>
          </a:p>
          <a:p>
            <a:pPr marL="419100" indent="-419100">
              <a:lnSpc>
                <a:spcPct val="80000"/>
              </a:lnSpc>
              <a:buNone/>
            </a:pPr>
            <a:endParaRPr lang="cs-CZ" altLang="cs-CZ" sz="20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736214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b="1" dirty="0" smtClean="0"/>
              <a:t>Techniky vedení pracovních skupin</a:t>
            </a:r>
            <a:endParaRPr lang="cs-CZ" b="1" dirty="0"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1894" y="1493116"/>
            <a:ext cx="10515600" cy="4351338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cs-CZ" dirty="0" smtClean="0"/>
          </a:p>
          <a:p>
            <a:pPr marL="419100" indent="-419100" algn="just">
              <a:lnSpc>
                <a:spcPct val="80000"/>
              </a:lnSpc>
            </a:pPr>
            <a:r>
              <a:rPr lang="cs-CZ" altLang="cs-CZ" sz="2000" b="1" u="sng" dirty="0"/>
              <a:t>Veřejné slyšení</a:t>
            </a:r>
          </a:p>
          <a:p>
            <a:pPr marL="419100" indent="-419100">
              <a:lnSpc>
                <a:spcPct val="80000"/>
              </a:lnSpc>
            </a:pPr>
            <a:r>
              <a:rPr lang="cs-CZ" altLang="cs-CZ" sz="2000" dirty="0"/>
              <a:t>Forma pro první stupeň zapojení veřejnosti – informování o problému bez možnosti přímých vstupů veřejnosti.</a:t>
            </a:r>
          </a:p>
          <a:p>
            <a:pPr marL="419100" indent="-419100">
              <a:lnSpc>
                <a:spcPct val="80000"/>
              </a:lnSpc>
            </a:pPr>
            <a:r>
              <a:rPr lang="cs-CZ" altLang="cs-CZ" sz="2000" dirty="0"/>
              <a:t>Na panelu není více než 5 lidí – doporučený počet, moderátor jen předává slovo jednotlivým </a:t>
            </a:r>
            <a:r>
              <a:rPr lang="cs-CZ" altLang="cs-CZ" sz="2000" dirty="0" err="1"/>
              <a:t>panelistům</a:t>
            </a:r>
            <a:r>
              <a:rPr lang="cs-CZ" altLang="cs-CZ" sz="2000" dirty="0"/>
              <a:t>.</a:t>
            </a:r>
          </a:p>
          <a:p>
            <a:pPr marL="419100" indent="-419100">
              <a:lnSpc>
                <a:spcPct val="80000"/>
              </a:lnSpc>
            </a:pPr>
            <a:r>
              <a:rPr lang="cs-CZ" altLang="cs-CZ" sz="2000" b="1" dirty="0"/>
              <a:t>Výhody</a:t>
            </a:r>
            <a:r>
              <a:rPr lang="cs-CZ" altLang="cs-CZ" sz="2000" dirty="0"/>
              <a:t>: jednoduchá a finančně ne příliš náročná forma zapojení veřejnosti.</a:t>
            </a:r>
          </a:p>
          <a:p>
            <a:pPr marL="419100" indent="-419100">
              <a:lnSpc>
                <a:spcPct val="80000"/>
              </a:lnSpc>
            </a:pPr>
            <a:r>
              <a:rPr lang="cs-CZ" altLang="cs-CZ" sz="2000" b="1" dirty="0"/>
              <a:t>Nevýhody</a:t>
            </a:r>
            <a:r>
              <a:rPr lang="cs-CZ" altLang="cs-CZ" sz="2000" dirty="0"/>
              <a:t>: pouhé informování o problému, chybí zpětná vazba.</a:t>
            </a:r>
          </a:p>
          <a:p>
            <a:pPr marL="419100" indent="-419100">
              <a:lnSpc>
                <a:spcPct val="80000"/>
              </a:lnSpc>
            </a:pPr>
            <a:r>
              <a:rPr lang="cs-CZ" altLang="cs-CZ" sz="2000" b="1" dirty="0"/>
              <a:t>Použití:</a:t>
            </a:r>
          </a:p>
          <a:p>
            <a:pPr marL="419100" indent="-419100">
              <a:lnSpc>
                <a:spcPct val="80000"/>
              </a:lnSpc>
            </a:pPr>
            <a:r>
              <a:rPr lang="cs-CZ" altLang="cs-CZ" sz="2000" dirty="0"/>
              <a:t>Základ pro informování o zahájení jakéhokoli procesu s představením tzv. klíčových hráčů – tedy zadavatelů, investorů apod.</a:t>
            </a:r>
          </a:p>
          <a:p>
            <a:pPr marL="419100" indent="-419100">
              <a:lnSpc>
                <a:spcPct val="80000"/>
              </a:lnSpc>
            </a:pPr>
            <a:r>
              <a:rPr lang="cs-CZ" altLang="cs-CZ" sz="2000" dirty="0"/>
              <a:t>Často se používá při plánované výstavbě či revitalizaci sídlišť. </a:t>
            </a:r>
          </a:p>
          <a:p>
            <a:pPr marL="419100" indent="-419100">
              <a:lnSpc>
                <a:spcPct val="80000"/>
              </a:lnSpc>
              <a:buNone/>
            </a:pPr>
            <a:endParaRPr lang="cs-CZ" altLang="cs-CZ" sz="20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335184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b="1" dirty="0" smtClean="0"/>
              <a:t>Techniky vedení pracovních skupin</a:t>
            </a:r>
            <a:endParaRPr lang="cs-CZ" b="1" dirty="0"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1894" y="1493116"/>
            <a:ext cx="10515600" cy="4351338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cs-CZ" dirty="0" smtClean="0"/>
          </a:p>
          <a:p>
            <a:pPr marL="419100" indent="-419100" algn="just"/>
            <a:r>
              <a:rPr lang="cs-CZ" altLang="cs-CZ" sz="2400" b="1" u="sng" dirty="0" smtClean="0"/>
              <a:t>Veřejné </a:t>
            </a:r>
            <a:r>
              <a:rPr lang="cs-CZ" altLang="cs-CZ" sz="2400" b="1" u="sng" dirty="0"/>
              <a:t>slyšení</a:t>
            </a:r>
          </a:p>
          <a:p>
            <a:pPr marL="419100" indent="-419100"/>
            <a:r>
              <a:rPr lang="cs-CZ" altLang="cs-CZ" sz="2400" b="1" dirty="0"/>
              <a:t>Doporučení:</a:t>
            </a:r>
          </a:p>
          <a:p>
            <a:pPr marL="419100" indent="-419100"/>
            <a:r>
              <a:rPr lang="cs-CZ" altLang="cs-CZ" sz="2400" dirty="0"/>
              <a:t>Doplňte veřejné slyšení výstavou, je-li to možné – mapy oblasti, územní plán, studie apod.</a:t>
            </a:r>
          </a:p>
          <a:p>
            <a:pPr marL="419100" indent="-419100"/>
            <a:r>
              <a:rPr lang="cs-CZ" altLang="cs-CZ" sz="2400" dirty="0"/>
              <a:t>Buďte vůči účastníkům vstřícní, připravte drobné občerstvení – káva, voda.</a:t>
            </a:r>
          </a:p>
          <a:p>
            <a:pPr marL="419100" indent="-419100"/>
            <a:r>
              <a:rPr lang="cs-CZ" altLang="cs-CZ" sz="2400" dirty="0"/>
              <a:t>Chtějte po účastnících kontakt pro další možné oslovení – velmi citlivě.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314650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03" y="83127"/>
            <a:ext cx="96929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b="1" dirty="0" smtClean="0"/>
              <a:t>Techniky vedení pracovních skupin</a:t>
            </a:r>
            <a:endParaRPr lang="cs-CZ" b="1" dirty="0"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1894" y="1493116"/>
            <a:ext cx="10515600" cy="4351338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cs-CZ" dirty="0" smtClean="0"/>
          </a:p>
          <a:p>
            <a:pPr marL="419100" indent="-419100" algn="just">
              <a:lnSpc>
                <a:spcPct val="80000"/>
              </a:lnSpc>
            </a:pPr>
            <a:r>
              <a:rPr lang="cs-CZ" altLang="cs-CZ" sz="2400" b="1" u="sng" dirty="0"/>
              <a:t>Veřejné projednání</a:t>
            </a:r>
          </a:p>
          <a:p>
            <a:pPr marL="419100" indent="-419100">
              <a:lnSpc>
                <a:spcPct val="80000"/>
              </a:lnSpc>
            </a:pPr>
            <a:r>
              <a:rPr lang="cs-CZ" altLang="cs-CZ" sz="2400" dirty="0"/>
              <a:t>Forma pro druhý stupeň zapojení veřejnosti – na „panelu“ jsou představitelé investora, úřadu, politici, kteří vysvětlují občanům problém, občané  mohou  otázkami  aktivně  vstupovat  do procesu. </a:t>
            </a:r>
          </a:p>
          <a:p>
            <a:pPr marL="419100" indent="-419100">
              <a:lnSpc>
                <a:spcPct val="80000"/>
              </a:lnSpc>
            </a:pPr>
            <a:r>
              <a:rPr lang="cs-CZ" altLang="cs-CZ" sz="2400" dirty="0"/>
              <a:t>Moderátor už je více v roli </a:t>
            </a:r>
            <a:r>
              <a:rPr lang="cs-CZ" altLang="cs-CZ" sz="2400" dirty="0" err="1"/>
              <a:t>facilitátora</a:t>
            </a:r>
            <a:r>
              <a:rPr lang="cs-CZ" altLang="cs-CZ" sz="2400" dirty="0"/>
              <a:t>, který je buď najatý veřejností – v případě, kdy veřejné projednání svolává veřejnost či nezisková organizace nebo autoritou. V obou případech již může mírně ovlivňovat výstupy veřejného projednání na tu či onu stranu.</a:t>
            </a:r>
          </a:p>
          <a:p>
            <a:pPr marL="419100" indent="-419100">
              <a:lnSpc>
                <a:spcPct val="80000"/>
              </a:lnSpc>
            </a:pPr>
            <a:endParaRPr lang="cs-CZ" altLang="cs-CZ" sz="2400" b="1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CZ.02.3.68/0.0/0.0/15_001/0000283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320624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SRP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ivSRP" id="{3E76C045-5377-4612-AB49-2A4E2E269AFB}" vid="{97CB8A28-D7E5-4162-AD01-576F813CB6F1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MotivSRP</Template>
  <TotalTime>1372</TotalTime>
  <Words>6726</Words>
  <Application>Microsoft Office PowerPoint</Application>
  <PresentationFormat>Širokoúhlá obrazovka</PresentationFormat>
  <Paragraphs>1313</Paragraphs>
  <Slides>167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167</vt:i4>
      </vt:variant>
    </vt:vector>
  </HeadingPairs>
  <TitlesOfParts>
    <vt:vector size="173" baseType="lpstr">
      <vt:lpstr>Arial</vt:lpstr>
      <vt:lpstr>Calibri</vt:lpstr>
      <vt:lpstr>Calibri Light</vt:lpstr>
      <vt:lpstr>Times New Roman</vt:lpstr>
      <vt:lpstr>Wingdings</vt:lpstr>
      <vt:lpstr>MotivSRP</vt:lpstr>
      <vt:lpstr>Prezentace aplikace PowerPoint</vt:lpstr>
      <vt:lpstr>Management </vt:lpstr>
      <vt:lpstr>Management </vt:lpstr>
      <vt:lpstr>Management </vt:lpstr>
      <vt:lpstr>Management </vt:lpstr>
      <vt:lpstr>Management </vt:lpstr>
      <vt:lpstr>Management </vt:lpstr>
      <vt:lpstr>Management </vt:lpstr>
      <vt:lpstr>Řízení </vt:lpstr>
      <vt:lpstr>Řízení </vt:lpstr>
      <vt:lpstr>Řízení </vt:lpstr>
      <vt:lpstr>Co potřebujeme…</vt:lpstr>
      <vt:lpstr>Naslouchání – aktivní naslouchání</vt:lpstr>
      <vt:lpstr>Naslouchání – aktivní naslouchání</vt:lpstr>
      <vt:lpstr>Naslouchání – aktivní naslouchání</vt:lpstr>
      <vt:lpstr>Naslouchání – aktivní naslouchání</vt:lpstr>
      <vt:lpstr>Naslouchání – aktivní naslouchání</vt:lpstr>
      <vt:lpstr>Naslouchání – aktivní naslouchání</vt:lpstr>
      <vt:lpstr>Naslouchání – aktivní naslouchání</vt:lpstr>
      <vt:lpstr>Naslouchání – aktivní naslouchání</vt:lpstr>
      <vt:lpstr>Naslouchání – aktivní naslouchání</vt:lpstr>
      <vt:lpstr>Naslouchání – aktivní naslouchání</vt:lpstr>
      <vt:lpstr>Naslouchání – aktivní naslouchání</vt:lpstr>
      <vt:lpstr>Zpětná vazba</vt:lpstr>
      <vt:lpstr>Zpětná vazba</vt:lpstr>
      <vt:lpstr>Zpětná vazba</vt:lpstr>
      <vt:lpstr>Motivace </vt:lpstr>
      <vt:lpstr>Motivace </vt:lpstr>
      <vt:lpstr>Motivace </vt:lpstr>
      <vt:lpstr>Motivace </vt:lpstr>
      <vt:lpstr>Akční plány motivace </vt:lpstr>
      <vt:lpstr>Akční plány motivace </vt:lpstr>
      <vt:lpstr>Akční plány motivace </vt:lpstr>
      <vt:lpstr>Participace </vt:lpstr>
      <vt:lpstr>Prezentace aplikace PowerPoint</vt:lpstr>
      <vt:lpstr>Tým a týmová spolupráce</vt:lpstr>
      <vt:lpstr>Tým  </vt:lpstr>
      <vt:lpstr>Týmová spolupráce </vt:lpstr>
      <vt:lpstr>Týmová spolupráce </vt:lpstr>
      <vt:lpstr>Týmová spolupráce </vt:lpstr>
      <vt:lpstr>Týmová spolupráce </vt:lpstr>
      <vt:lpstr>Týmová spolupráce </vt:lpstr>
      <vt:lpstr>Týmová spolupráce </vt:lpstr>
      <vt:lpstr>Týmová spolupráce </vt:lpstr>
      <vt:lpstr>Týmová spolupráce </vt:lpstr>
      <vt:lpstr>Týmová spolupráce </vt:lpstr>
      <vt:lpstr>Týmová spolupráce </vt:lpstr>
      <vt:lpstr>Týmová spolupráce - rizika</vt:lpstr>
      <vt:lpstr>Týmová spolupráce - rizika</vt:lpstr>
      <vt:lpstr>Týmová spolupráce - rizika</vt:lpstr>
      <vt:lpstr>Týmová spolupráce - rizika</vt:lpstr>
      <vt:lpstr>Týmová spolupráce - výhody</vt:lpstr>
      <vt:lpstr>Týmová spolupráce - výhody</vt:lpstr>
      <vt:lpstr>Týmová spolupráce - výhody</vt:lpstr>
      <vt:lpstr>Týmová spolupráce - výhody</vt:lpstr>
      <vt:lpstr>Týmová spolupráce - výhody</vt:lpstr>
      <vt:lpstr>Pracovní skupiny</vt:lpstr>
      <vt:lpstr>Pracovní skupiny</vt:lpstr>
      <vt:lpstr>Pracovní skupiny</vt:lpstr>
      <vt:lpstr>Pracovní skupiny</vt:lpstr>
      <vt:lpstr>Pracovní skupiny</vt:lpstr>
      <vt:lpstr>Pracovní skupiny</vt:lpstr>
      <vt:lpstr>Pracovní skupiny</vt:lpstr>
      <vt:lpstr>Pracovní skupiny</vt:lpstr>
      <vt:lpstr>Organizační schéma</vt:lpstr>
      <vt:lpstr>Pracovní skupiny</vt:lpstr>
      <vt:lpstr>Pracovní skupiny</vt:lpstr>
      <vt:lpstr>Pracovní skupiny</vt:lpstr>
      <vt:lpstr>Pracovní skupiny</vt:lpstr>
      <vt:lpstr>Pracovní skupiny</vt:lpstr>
      <vt:lpstr>Pracovní skupiny</vt:lpstr>
      <vt:lpstr>Pracovní skupiny</vt:lpstr>
      <vt:lpstr>Prezentace aplikace PowerPoint</vt:lpstr>
      <vt:lpstr>Techniky vedení pracovních skupin</vt:lpstr>
      <vt:lpstr>Techniky vedení pracovních skupin</vt:lpstr>
      <vt:lpstr>Techniky vedení pracovních skupin</vt:lpstr>
      <vt:lpstr>Techniky vedení pracovních skupin</vt:lpstr>
      <vt:lpstr>Techniky vedení pracovních skupin</vt:lpstr>
      <vt:lpstr>Techniky vedení pracovních skupin</vt:lpstr>
      <vt:lpstr>Techniky vedení pracovních skupin</vt:lpstr>
      <vt:lpstr>Techniky vedení pracovních skupin</vt:lpstr>
      <vt:lpstr>Techniky vedení pracovních skupin</vt:lpstr>
      <vt:lpstr>Techniky vedení pracovních skupin</vt:lpstr>
      <vt:lpstr>Techniky vedení pracovních skupin</vt:lpstr>
      <vt:lpstr>Techniky vedení pracovních skupin</vt:lpstr>
      <vt:lpstr>Techniky vedení pracovních skupin</vt:lpstr>
      <vt:lpstr>Techniky vedení pracovních skupin</vt:lpstr>
      <vt:lpstr>Techniky vedení pracovních skupin</vt:lpstr>
      <vt:lpstr>Techniky vedení pracovních skupin</vt:lpstr>
      <vt:lpstr>Techniky vedení pracovních skupin</vt:lpstr>
      <vt:lpstr>Techniky vedení pracovních skupin</vt:lpstr>
      <vt:lpstr>Techniky vedení pracovních skupin</vt:lpstr>
      <vt:lpstr>Techniky vedení pracovních skupin</vt:lpstr>
      <vt:lpstr>Techniky vedení pracovních skupin</vt:lpstr>
      <vt:lpstr>Techniky vedení pracovních skupin</vt:lpstr>
      <vt:lpstr>Techniky vedení pracovních skupin</vt:lpstr>
      <vt:lpstr>Techniky vedení pracovních skupin</vt:lpstr>
      <vt:lpstr>Techniky vedení pracovních skupin</vt:lpstr>
      <vt:lpstr>Techniky vedení pracovních skupin</vt:lpstr>
      <vt:lpstr>Techniky vedení pracovních skupin</vt:lpstr>
      <vt:lpstr>Techniky vedení pracovních skupin</vt:lpstr>
      <vt:lpstr>Pracovní skupiny</vt:lpstr>
      <vt:lpstr>Pracovní skupiny</vt:lpstr>
      <vt:lpstr>Pracovní skupiny</vt:lpstr>
      <vt:lpstr>Pracovní skupiny</vt:lpstr>
      <vt:lpstr>Pracovní skupiny</vt:lpstr>
      <vt:lpstr>Kulatý stůl</vt:lpstr>
      <vt:lpstr>Kulatý stůl</vt:lpstr>
      <vt:lpstr>Kulatý stůl</vt:lpstr>
      <vt:lpstr>Kulatý stůl</vt:lpstr>
      <vt:lpstr>Kulatý stůl</vt:lpstr>
      <vt:lpstr>Kulatý stůl</vt:lpstr>
      <vt:lpstr>Kulatý stůl</vt:lpstr>
      <vt:lpstr>Workshop </vt:lpstr>
      <vt:lpstr>Workshop </vt:lpstr>
      <vt:lpstr>Plánovací víkend, den</vt:lpstr>
      <vt:lpstr>Plánovací víkend, den</vt:lpstr>
      <vt:lpstr>Konference </vt:lpstr>
      <vt:lpstr>Konference </vt:lpstr>
      <vt:lpstr>Facilitace skupinových procesů </vt:lpstr>
      <vt:lpstr>Facilitace skupinových procesů </vt:lpstr>
      <vt:lpstr>Facilitace skupinových procesů </vt:lpstr>
      <vt:lpstr>Facilitace skupinových procesů </vt:lpstr>
      <vt:lpstr>Facilitace skupinových procesů </vt:lpstr>
      <vt:lpstr>Facilitace skupinových procesů </vt:lpstr>
      <vt:lpstr>Facilitace skupinových procesů </vt:lpstr>
      <vt:lpstr>Facilitace skupinových procesů </vt:lpstr>
      <vt:lpstr>Facilitace skupinových procesů </vt:lpstr>
      <vt:lpstr>Facilitace skupinových procesů </vt:lpstr>
      <vt:lpstr>Facilitace skupinových procesů </vt:lpstr>
      <vt:lpstr>Noční můry facilitátora</vt:lpstr>
      <vt:lpstr>Noční můry facilitátora</vt:lpstr>
      <vt:lpstr>Facilitátorské finty</vt:lpstr>
      <vt:lpstr>Facilitátorské finty - parkoviště</vt:lpstr>
      <vt:lpstr>Facilitátorské finty </vt:lpstr>
      <vt:lpstr>Pravidla diskuze</vt:lpstr>
      <vt:lpstr>Pravidla diskuze</vt:lpstr>
      <vt:lpstr>Pravidla diskuze</vt:lpstr>
      <vt:lpstr>Pravidla diskuze</vt:lpstr>
      <vt:lpstr>Facilitace skupinových procesů </vt:lpstr>
      <vt:lpstr>Chyby </vt:lpstr>
      <vt:lpstr>Prezentace aplikace PowerPoint</vt:lpstr>
      <vt:lpstr>Nonverbální projevy účastníků…co nám řeknou</vt:lpstr>
      <vt:lpstr>Nonverbální projevy účastníků…co nám řeknou</vt:lpstr>
      <vt:lpstr>Nonverbální projevy účastníků…co nám řeknou</vt:lpstr>
      <vt:lpstr>Nonverbální projevy účastníků…co nám řeknou</vt:lpstr>
      <vt:lpstr>Nonverbální projevy účastníků…co nám řeknou</vt:lpstr>
      <vt:lpstr>Nonverbální projevy účastníků…co nám řeknou</vt:lpstr>
      <vt:lpstr>Nonverbální projevy účastníků…co nám řeknou</vt:lpstr>
      <vt:lpstr>Nonverbální projevy účastníků…co nám řeknou</vt:lpstr>
      <vt:lpstr>Nonverbální projevy účastníků…co nám řeknou</vt:lpstr>
      <vt:lpstr>Nonverbální projevy účastníků…co nám řeknou</vt:lpstr>
      <vt:lpstr>Nonverbální projevy účastníků…co nám řeknou</vt:lpstr>
      <vt:lpstr>Nonverbální projevy účastníků…co nám řeknou</vt:lpstr>
      <vt:lpstr>Nonverbální projevy účastníků…co nám řeknou</vt:lpstr>
      <vt:lpstr>Dezertéři…</vt:lpstr>
      <vt:lpstr>Dezertéři…</vt:lpstr>
      <vt:lpstr>Pokažené desky…</vt:lpstr>
      <vt:lpstr>Šuškandy…</vt:lpstr>
      <vt:lpstr>Šuškandy…</vt:lpstr>
      <vt:lpstr>Útočníci…</vt:lpstr>
      <vt:lpstr>Útočníci…</vt:lpstr>
      <vt:lpstr>Přerušovači…</vt:lpstr>
      <vt:lpstr>Dominantní člověk v diskuzi…</vt:lpstr>
      <vt:lpstr>Dominantní člověk v diskuzi…</vt:lpstr>
      <vt:lpstr>Zakřiknutý člověk</vt:lpstr>
      <vt:lpstr>Zakřiknutý člověk</vt:lpstr>
    </vt:vector>
  </TitlesOfParts>
  <Company>NIDV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Lehmann Jakub</dc:creator>
  <cp:lastModifiedBy>Gazdagová Marie</cp:lastModifiedBy>
  <cp:revision>145</cp:revision>
  <dcterms:created xsi:type="dcterms:W3CDTF">2016-08-03T13:16:34Z</dcterms:created>
  <dcterms:modified xsi:type="dcterms:W3CDTF">2017-01-27T10:58:09Z</dcterms:modified>
</cp:coreProperties>
</file>