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53"/>
  </p:notesMasterIdLst>
  <p:sldIdLst>
    <p:sldId id="263" r:id="rId2"/>
    <p:sldId id="265" r:id="rId3"/>
    <p:sldId id="266" r:id="rId4"/>
    <p:sldId id="267" r:id="rId5"/>
    <p:sldId id="268" r:id="rId6"/>
    <p:sldId id="269" r:id="rId7"/>
    <p:sldId id="270" r:id="rId8"/>
    <p:sldId id="354" r:id="rId9"/>
    <p:sldId id="271" r:id="rId10"/>
    <p:sldId id="273"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92" r:id="rId26"/>
    <p:sldId id="293" r:id="rId27"/>
    <p:sldId id="295" r:id="rId28"/>
    <p:sldId id="294" r:id="rId29"/>
    <p:sldId id="451" r:id="rId30"/>
    <p:sldId id="289" r:id="rId31"/>
    <p:sldId id="290" r:id="rId32"/>
    <p:sldId id="291" r:id="rId33"/>
    <p:sldId id="296" r:id="rId34"/>
    <p:sldId id="452"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453" r:id="rId48"/>
    <p:sldId id="460" r:id="rId49"/>
    <p:sldId id="457" r:id="rId50"/>
    <p:sldId id="459" r:id="rId51"/>
    <p:sldId id="309" r:id="rId52"/>
    <p:sldId id="310" r:id="rId53"/>
    <p:sldId id="311" r:id="rId54"/>
    <p:sldId id="312" r:id="rId55"/>
    <p:sldId id="313" r:id="rId56"/>
    <p:sldId id="314" r:id="rId57"/>
    <p:sldId id="315" r:id="rId58"/>
    <p:sldId id="316" r:id="rId59"/>
    <p:sldId id="317" r:id="rId60"/>
    <p:sldId id="318" r:id="rId61"/>
    <p:sldId id="319" r:id="rId62"/>
    <p:sldId id="401" r:id="rId63"/>
    <p:sldId id="402" r:id="rId64"/>
    <p:sldId id="403" r:id="rId65"/>
    <p:sldId id="454" r:id="rId66"/>
    <p:sldId id="404" r:id="rId67"/>
    <p:sldId id="325" r:id="rId68"/>
    <p:sldId id="326" r:id="rId69"/>
    <p:sldId id="329" r:id="rId70"/>
    <p:sldId id="330" r:id="rId71"/>
    <p:sldId id="331" r:id="rId72"/>
    <p:sldId id="328" r:id="rId73"/>
    <p:sldId id="327" r:id="rId74"/>
    <p:sldId id="332" r:id="rId75"/>
    <p:sldId id="333" r:id="rId76"/>
    <p:sldId id="334" r:id="rId77"/>
    <p:sldId id="335" r:id="rId78"/>
    <p:sldId id="336" r:id="rId79"/>
    <p:sldId id="337" r:id="rId80"/>
    <p:sldId id="338" r:id="rId81"/>
    <p:sldId id="339" r:id="rId82"/>
    <p:sldId id="340" r:id="rId83"/>
    <p:sldId id="341" r:id="rId84"/>
    <p:sldId id="343" r:id="rId85"/>
    <p:sldId id="344" r:id="rId86"/>
    <p:sldId id="345" r:id="rId87"/>
    <p:sldId id="346" r:id="rId88"/>
    <p:sldId id="347" r:id="rId89"/>
    <p:sldId id="348" r:id="rId90"/>
    <p:sldId id="349" r:id="rId91"/>
    <p:sldId id="350" r:id="rId92"/>
    <p:sldId id="351" r:id="rId93"/>
    <p:sldId id="352" r:id="rId94"/>
    <p:sldId id="353" r:id="rId95"/>
    <p:sldId id="355" r:id="rId96"/>
    <p:sldId id="356" r:id="rId97"/>
    <p:sldId id="357" r:id="rId98"/>
    <p:sldId id="358" r:id="rId99"/>
    <p:sldId id="359" r:id="rId100"/>
    <p:sldId id="482" r:id="rId101"/>
    <p:sldId id="483" r:id="rId102"/>
    <p:sldId id="484" r:id="rId103"/>
    <p:sldId id="485" r:id="rId104"/>
    <p:sldId id="486" r:id="rId105"/>
    <p:sldId id="487" r:id="rId106"/>
    <p:sldId id="488" r:id="rId107"/>
    <p:sldId id="360" r:id="rId108"/>
    <p:sldId id="361" r:id="rId109"/>
    <p:sldId id="365" r:id="rId110"/>
    <p:sldId id="366" r:id="rId111"/>
    <p:sldId id="367" r:id="rId112"/>
    <p:sldId id="368" r:id="rId113"/>
    <p:sldId id="463" r:id="rId114"/>
    <p:sldId id="464" r:id="rId115"/>
    <p:sldId id="465" r:id="rId116"/>
    <p:sldId id="466" r:id="rId117"/>
    <p:sldId id="467" r:id="rId118"/>
    <p:sldId id="469" r:id="rId119"/>
    <p:sldId id="468" r:id="rId120"/>
    <p:sldId id="470" r:id="rId121"/>
    <p:sldId id="471" r:id="rId122"/>
    <p:sldId id="472" r:id="rId123"/>
    <p:sldId id="473" r:id="rId124"/>
    <p:sldId id="474" r:id="rId125"/>
    <p:sldId id="475" r:id="rId126"/>
    <p:sldId id="476" r:id="rId127"/>
    <p:sldId id="479" r:id="rId128"/>
    <p:sldId id="478" r:id="rId129"/>
    <p:sldId id="480" r:id="rId130"/>
    <p:sldId id="369" r:id="rId131"/>
    <p:sldId id="370" r:id="rId132"/>
    <p:sldId id="371" r:id="rId133"/>
    <p:sldId id="441" r:id="rId134"/>
    <p:sldId id="442" r:id="rId135"/>
    <p:sldId id="443" r:id="rId136"/>
    <p:sldId id="444" r:id="rId137"/>
    <p:sldId id="491" r:id="rId138"/>
    <p:sldId id="492" r:id="rId139"/>
    <p:sldId id="493" r:id="rId140"/>
    <p:sldId id="494" r:id="rId141"/>
    <p:sldId id="445" r:id="rId142"/>
    <p:sldId id="446" r:id="rId143"/>
    <p:sldId id="447" r:id="rId144"/>
    <p:sldId id="455" r:id="rId145"/>
    <p:sldId id="495" r:id="rId146"/>
    <p:sldId id="496" r:id="rId147"/>
    <p:sldId id="497" r:id="rId148"/>
    <p:sldId id="498" r:id="rId149"/>
    <p:sldId id="499" r:id="rId150"/>
    <p:sldId id="500" r:id="rId151"/>
    <p:sldId id="501" r:id="rId152"/>
    <p:sldId id="502" r:id="rId153"/>
    <p:sldId id="503" r:id="rId154"/>
    <p:sldId id="504" r:id="rId155"/>
    <p:sldId id="505" r:id="rId156"/>
    <p:sldId id="506" r:id="rId157"/>
    <p:sldId id="507" r:id="rId158"/>
    <p:sldId id="508" r:id="rId159"/>
    <p:sldId id="509" r:id="rId160"/>
    <p:sldId id="510" r:id="rId161"/>
    <p:sldId id="511" r:id="rId162"/>
    <p:sldId id="512" r:id="rId163"/>
    <p:sldId id="389" r:id="rId164"/>
    <p:sldId id="390" r:id="rId165"/>
    <p:sldId id="391" r:id="rId166"/>
    <p:sldId id="393" r:id="rId167"/>
    <p:sldId id="392" r:id="rId168"/>
    <p:sldId id="394" r:id="rId169"/>
    <p:sldId id="395" r:id="rId170"/>
    <p:sldId id="396" r:id="rId171"/>
    <p:sldId id="397" r:id="rId172"/>
    <p:sldId id="398" r:id="rId173"/>
    <p:sldId id="406" r:id="rId174"/>
    <p:sldId id="407" r:id="rId175"/>
    <p:sldId id="409" r:id="rId176"/>
    <p:sldId id="410" r:id="rId177"/>
    <p:sldId id="399" r:id="rId178"/>
    <p:sldId id="400" r:id="rId179"/>
    <p:sldId id="489" r:id="rId180"/>
    <p:sldId id="490" r:id="rId181"/>
    <p:sldId id="405" r:id="rId182"/>
    <p:sldId id="481" r:id="rId183"/>
    <p:sldId id="412" r:id="rId184"/>
    <p:sldId id="413" r:id="rId185"/>
    <p:sldId id="414" r:id="rId186"/>
    <p:sldId id="415" r:id="rId187"/>
    <p:sldId id="416" r:id="rId188"/>
    <p:sldId id="417" r:id="rId189"/>
    <p:sldId id="419" r:id="rId190"/>
    <p:sldId id="420" r:id="rId191"/>
    <p:sldId id="421" r:id="rId192"/>
    <p:sldId id="422" r:id="rId193"/>
    <p:sldId id="424" r:id="rId194"/>
    <p:sldId id="426" r:id="rId195"/>
    <p:sldId id="427" r:id="rId196"/>
    <p:sldId id="428" r:id="rId197"/>
    <p:sldId id="429" r:id="rId198"/>
    <p:sldId id="430" r:id="rId199"/>
    <p:sldId id="431" r:id="rId200"/>
    <p:sldId id="432" r:id="rId201"/>
    <p:sldId id="433" r:id="rId202"/>
    <p:sldId id="434" r:id="rId203"/>
    <p:sldId id="435" r:id="rId204"/>
    <p:sldId id="436" r:id="rId205"/>
    <p:sldId id="437" r:id="rId206"/>
    <p:sldId id="438" r:id="rId207"/>
    <p:sldId id="439" r:id="rId208"/>
    <p:sldId id="440" r:id="rId209"/>
    <p:sldId id="372" r:id="rId210"/>
    <p:sldId id="373" r:id="rId211"/>
    <p:sldId id="374" r:id="rId212"/>
    <p:sldId id="375" r:id="rId213"/>
    <p:sldId id="376" r:id="rId214"/>
    <p:sldId id="377" r:id="rId215"/>
    <p:sldId id="378" r:id="rId216"/>
    <p:sldId id="379" r:id="rId217"/>
    <p:sldId id="380" r:id="rId218"/>
    <p:sldId id="381" r:id="rId219"/>
    <p:sldId id="382" r:id="rId220"/>
    <p:sldId id="383" r:id="rId221"/>
    <p:sldId id="384" r:id="rId222"/>
    <p:sldId id="385" r:id="rId223"/>
    <p:sldId id="386" r:id="rId224"/>
    <p:sldId id="387" r:id="rId225"/>
    <p:sldId id="388" r:id="rId226"/>
    <p:sldId id="461" r:id="rId227"/>
    <p:sldId id="462" r:id="rId228"/>
    <p:sldId id="513" r:id="rId229"/>
    <p:sldId id="514" r:id="rId230"/>
    <p:sldId id="515" r:id="rId231"/>
    <p:sldId id="516" r:id="rId232"/>
    <p:sldId id="517" r:id="rId233"/>
    <p:sldId id="518" r:id="rId234"/>
    <p:sldId id="519" r:id="rId235"/>
    <p:sldId id="520" r:id="rId236"/>
    <p:sldId id="521" r:id="rId237"/>
    <p:sldId id="522" r:id="rId238"/>
    <p:sldId id="523" r:id="rId239"/>
    <p:sldId id="524" r:id="rId240"/>
    <p:sldId id="525" r:id="rId241"/>
    <p:sldId id="526" r:id="rId242"/>
    <p:sldId id="527" r:id="rId243"/>
    <p:sldId id="528" r:id="rId244"/>
    <p:sldId id="530" r:id="rId245"/>
    <p:sldId id="529" r:id="rId246"/>
    <p:sldId id="531" r:id="rId247"/>
    <p:sldId id="532" r:id="rId248"/>
    <p:sldId id="448" r:id="rId249"/>
    <p:sldId id="449" r:id="rId250"/>
    <p:sldId id="456" r:id="rId251"/>
    <p:sldId id="533" r:id="rId2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8" autoAdjust="0"/>
    <p:restoredTop sz="94660"/>
  </p:normalViewPr>
  <p:slideViewPr>
    <p:cSldViewPr snapToGrid="0">
      <p:cViewPr varScale="1">
        <p:scale>
          <a:sx n="74" d="100"/>
          <a:sy n="74" d="100"/>
        </p:scale>
        <p:origin x="5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6C1D8-40BA-41DD-B488-E4ADE681226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cs-CZ"/>
        </a:p>
      </dgm:t>
    </dgm:pt>
    <dgm:pt modelId="{4F712092-4BB3-4A14-BE2B-74FB49434F46}">
      <dgm:prSet phldrT="[Text]"/>
      <dgm:spPr/>
      <dgm:t>
        <a:bodyPr/>
        <a:lstStyle/>
        <a:p>
          <a:r>
            <a:rPr lang="cs-CZ" dirty="0" smtClean="0"/>
            <a:t>Občané mají kontrolu nad rozhodnutím</a:t>
          </a:r>
          <a:endParaRPr lang="cs-CZ" dirty="0"/>
        </a:p>
      </dgm:t>
    </dgm:pt>
    <dgm:pt modelId="{1CD45E9D-08BE-4611-AA41-11F03A9CA0D5}" type="parTrans" cxnId="{3AB085CB-29AF-4CC5-A04C-FE6AE13A02CA}">
      <dgm:prSet/>
      <dgm:spPr/>
      <dgm:t>
        <a:bodyPr/>
        <a:lstStyle/>
        <a:p>
          <a:endParaRPr lang="cs-CZ"/>
        </a:p>
      </dgm:t>
    </dgm:pt>
    <dgm:pt modelId="{CADA8B3E-BDBA-4BD4-A033-F1EDA5CB0288}" type="sibTrans" cxnId="{3AB085CB-29AF-4CC5-A04C-FE6AE13A02CA}">
      <dgm:prSet/>
      <dgm:spPr/>
      <dgm:t>
        <a:bodyPr/>
        <a:lstStyle/>
        <a:p>
          <a:endParaRPr lang="cs-CZ"/>
        </a:p>
      </dgm:t>
    </dgm:pt>
    <dgm:pt modelId="{1BB6144D-F681-48A7-A678-BF19049FF1B6}">
      <dgm:prSet phldrT="[Text]"/>
      <dgm:spPr/>
      <dgm:t>
        <a:bodyPr/>
        <a:lstStyle/>
        <a:p>
          <a:r>
            <a:rPr lang="cs-CZ" dirty="0" smtClean="0"/>
            <a:t>Rozhodování autority s reprezentanty občanů</a:t>
          </a:r>
          <a:endParaRPr lang="cs-CZ" dirty="0"/>
        </a:p>
      </dgm:t>
    </dgm:pt>
    <dgm:pt modelId="{E5F7A6C2-48CD-43F3-8CAD-7B22F8DF66D1}" type="parTrans" cxnId="{1CEF5AAC-3D58-475B-8081-D24BF7310A9E}">
      <dgm:prSet/>
      <dgm:spPr/>
      <dgm:t>
        <a:bodyPr/>
        <a:lstStyle/>
        <a:p>
          <a:endParaRPr lang="cs-CZ"/>
        </a:p>
      </dgm:t>
    </dgm:pt>
    <dgm:pt modelId="{166BAB62-7E85-4F69-9C91-ED3FF8E1371F}" type="sibTrans" cxnId="{1CEF5AAC-3D58-475B-8081-D24BF7310A9E}">
      <dgm:prSet/>
      <dgm:spPr/>
      <dgm:t>
        <a:bodyPr/>
        <a:lstStyle/>
        <a:p>
          <a:endParaRPr lang="cs-CZ"/>
        </a:p>
      </dgm:t>
    </dgm:pt>
    <dgm:pt modelId="{79023C7D-855B-4A31-9750-34674B36231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t>Autorita rozhoduje po konzultaci s reprezentanty občanů</a:t>
          </a:r>
        </a:p>
        <a:p>
          <a:endParaRPr lang="cs-CZ" dirty="0"/>
        </a:p>
      </dgm:t>
    </dgm:pt>
    <dgm:pt modelId="{4AEE7C72-38CB-40B8-B04C-71C4B67ACDBA}" type="parTrans" cxnId="{EE3152D0-1F90-4B73-B19C-B84FD2874992}">
      <dgm:prSet/>
      <dgm:spPr/>
      <dgm:t>
        <a:bodyPr/>
        <a:lstStyle/>
        <a:p>
          <a:endParaRPr lang="cs-CZ"/>
        </a:p>
      </dgm:t>
    </dgm:pt>
    <dgm:pt modelId="{887DEB3A-E946-4356-8C6C-1961E1258508}" type="sibTrans" cxnId="{EE3152D0-1F90-4B73-B19C-B84FD2874992}">
      <dgm:prSet/>
      <dgm:spPr/>
      <dgm:t>
        <a:bodyPr/>
        <a:lstStyle/>
        <a:p>
          <a:endParaRPr lang="cs-CZ"/>
        </a:p>
      </dgm:t>
    </dgm:pt>
    <dgm:pt modelId="{E38BE7C8-F6E7-4C2A-A953-9CD25BE7EB56}">
      <dgm:prSet phldrT="[Text]"/>
      <dgm:spPr/>
      <dgm:t>
        <a:bodyPr/>
        <a:lstStyle/>
        <a:p>
          <a:r>
            <a:rPr lang="cs-CZ" dirty="0" smtClean="0"/>
            <a:t>Autorita rozhoduje po konzultaci s jednotlivci</a:t>
          </a:r>
        </a:p>
        <a:p>
          <a:endParaRPr lang="cs-CZ" dirty="0"/>
        </a:p>
      </dgm:t>
    </dgm:pt>
    <dgm:pt modelId="{953F1F24-A6A3-4A05-8D9B-E80D25317A25}" type="parTrans" cxnId="{89CAC583-E9C7-4394-A98B-5245097B88B9}">
      <dgm:prSet/>
      <dgm:spPr/>
      <dgm:t>
        <a:bodyPr/>
        <a:lstStyle/>
        <a:p>
          <a:endParaRPr lang="cs-CZ"/>
        </a:p>
      </dgm:t>
    </dgm:pt>
    <dgm:pt modelId="{E1E883CA-6056-4402-914B-86FF62A45D7A}" type="sibTrans" cxnId="{89CAC583-E9C7-4394-A98B-5245097B88B9}">
      <dgm:prSet/>
      <dgm:spPr/>
      <dgm:t>
        <a:bodyPr/>
        <a:lstStyle/>
        <a:p>
          <a:endParaRPr lang="cs-CZ"/>
        </a:p>
      </dgm:t>
    </dgm:pt>
    <dgm:pt modelId="{F594AB90-7784-49DA-973F-267F4249A28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t>Autorita rozhodne a dodatečně informuje</a:t>
          </a:r>
        </a:p>
        <a:p>
          <a:pPr defTabSz="533400">
            <a:lnSpc>
              <a:spcPct val="90000"/>
            </a:lnSpc>
            <a:spcBef>
              <a:spcPct val="0"/>
            </a:spcBef>
            <a:spcAft>
              <a:spcPct val="35000"/>
            </a:spcAft>
          </a:pPr>
          <a:endParaRPr lang="cs-CZ" dirty="0"/>
        </a:p>
      </dgm:t>
    </dgm:pt>
    <dgm:pt modelId="{CF98862E-C04C-4DF5-8CDB-4A6FE7929345}" type="parTrans" cxnId="{33531D08-B4F9-4FCE-92BA-28E3FD6D85FB}">
      <dgm:prSet/>
      <dgm:spPr/>
      <dgm:t>
        <a:bodyPr/>
        <a:lstStyle/>
        <a:p>
          <a:endParaRPr lang="cs-CZ"/>
        </a:p>
      </dgm:t>
    </dgm:pt>
    <dgm:pt modelId="{5744D421-23E0-4C92-81B2-6CAC3F926F9C}" type="sibTrans" cxnId="{33531D08-B4F9-4FCE-92BA-28E3FD6D85FB}">
      <dgm:prSet/>
      <dgm:spPr/>
      <dgm:t>
        <a:bodyPr/>
        <a:lstStyle/>
        <a:p>
          <a:endParaRPr lang="cs-CZ"/>
        </a:p>
      </dgm:t>
    </dgm:pt>
    <dgm:pt modelId="{03433DE2-8082-4BA5-92D2-1B5084D2F162}" type="pres">
      <dgm:prSet presAssocID="{20F6C1D8-40BA-41DD-B488-E4ADE6812269}" presName="compositeShape" presStyleCnt="0">
        <dgm:presLayoutVars>
          <dgm:dir/>
          <dgm:resizeHandles/>
        </dgm:presLayoutVars>
      </dgm:prSet>
      <dgm:spPr/>
      <dgm:t>
        <a:bodyPr/>
        <a:lstStyle/>
        <a:p>
          <a:endParaRPr lang="cs-CZ"/>
        </a:p>
      </dgm:t>
    </dgm:pt>
    <dgm:pt modelId="{C6F82336-4DC5-46EA-B05A-DC8768C7A8B9}" type="pres">
      <dgm:prSet presAssocID="{20F6C1D8-40BA-41DD-B488-E4ADE6812269}" presName="pyramid" presStyleLbl="node1" presStyleIdx="0" presStyleCnt="1"/>
      <dgm:spPr/>
    </dgm:pt>
    <dgm:pt modelId="{D3B63562-9F74-4036-B427-A0F13340857F}" type="pres">
      <dgm:prSet presAssocID="{20F6C1D8-40BA-41DD-B488-E4ADE6812269}" presName="theList" presStyleCnt="0"/>
      <dgm:spPr/>
    </dgm:pt>
    <dgm:pt modelId="{305138B6-7800-4AF1-8DDF-B090189AAB4C}" type="pres">
      <dgm:prSet presAssocID="{4F712092-4BB3-4A14-BE2B-74FB49434F46}" presName="aNode" presStyleLbl="fgAcc1" presStyleIdx="0" presStyleCnt="5">
        <dgm:presLayoutVars>
          <dgm:bulletEnabled val="1"/>
        </dgm:presLayoutVars>
      </dgm:prSet>
      <dgm:spPr/>
      <dgm:t>
        <a:bodyPr/>
        <a:lstStyle/>
        <a:p>
          <a:endParaRPr lang="cs-CZ"/>
        </a:p>
      </dgm:t>
    </dgm:pt>
    <dgm:pt modelId="{735B3199-A2D0-4689-8227-7D269AC88803}" type="pres">
      <dgm:prSet presAssocID="{4F712092-4BB3-4A14-BE2B-74FB49434F46}" presName="aSpace" presStyleCnt="0"/>
      <dgm:spPr/>
    </dgm:pt>
    <dgm:pt modelId="{6DAE1E27-1D5D-457D-872E-53EFAD811EAE}" type="pres">
      <dgm:prSet presAssocID="{1BB6144D-F681-48A7-A678-BF19049FF1B6}" presName="aNode" presStyleLbl="fgAcc1" presStyleIdx="1" presStyleCnt="5" custScaleX="105863">
        <dgm:presLayoutVars>
          <dgm:bulletEnabled val="1"/>
        </dgm:presLayoutVars>
      </dgm:prSet>
      <dgm:spPr/>
      <dgm:t>
        <a:bodyPr/>
        <a:lstStyle/>
        <a:p>
          <a:endParaRPr lang="cs-CZ"/>
        </a:p>
      </dgm:t>
    </dgm:pt>
    <dgm:pt modelId="{8DF4E2B6-155F-4B7A-B4D2-E8FD766F0092}" type="pres">
      <dgm:prSet presAssocID="{1BB6144D-F681-48A7-A678-BF19049FF1B6}" presName="aSpace" presStyleCnt="0"/>
      <dgm:spPr/>
    </dgm:pt>
    <dgm:pt modelId="{8B94D040-D5AA-4416-B1B0-EE0D43F3AAC8}" type="pres">
      <dgm:prSet presAssocID="{79023C7D-855B-4A31-9750-34674B362313}" presName="aNode" presStyleLbl="fgAcc1" presStyleIdx="2" presStyleCnt="5" custScaleX="116766">
        <dgm:presLayoutVars>
          <dgm:bulletEnabled val="1"/>
        </dgm:presLayoutVars>
      </dgm:prSet>
      <dgm:spPr/>
      <dgm:t>
        <a:bodyPr/>
        <a:lstStyle/>
        <a:p>
          <a:endParaRPr lang="cs-CZ"/>
        </a:p>
      </dgm:t>
    </dgm:pt>
    <dgm:pt modelId="{60A5CD8B-F5DD-4ABC-868E-64F135F4FDFA}" type="pres">
      <dgm:prSet presAssocID="{79023C7D-855B-4A31-9750-34674B362313}" presName="aSpace" presStyleCnt="0"/>
      <dgm:spPr/>
    </dgm:pt>
    <dgm:pt modelId="{75837519-DD9A-4281-8871-1AD519745C44}" type="pres">
      <dgm:prSet presAssocID="{E38BE7C8-F6E7-4C2A-A953-9CD25BE7EB56}" presName="aNode" presStyleLbl="fgAcc1" presStyleIdx="3" presStyleCnt="5" custScaleX="127670">
        <dgm:presLayoutVars>
          <dgm:bulletEnabled val="1"/>
        </dgm:presLayoutVars>
      </dgm:prSet>
      <dgm:spPr/>
      <dgm:t>
        <a:bodyPr/>
        <a:lstStyle/>
        <a:p>
          <a:endParaRPr lang="cs-CZ"/>
        </a:p>
      </dgm:t>
    </dgm:pt>
    <dgm:pt modelId="{E07807CD-5FB3-4675-A121-96615B1B6B73}" type="pres">
      <dgm:prSet presAssocID="{E38BE7C8-F6E7-4C2A-A953-9CD25BE7EB56}" presName="aSpace" presStyleCnt="0"/>
      <dgm:spPr/>
    </dgm:pt>
    <dgm:pt modelId="{0C23636D-F329-4257-AF6F-E5271062A942}" type="pres">
      <dgm:prSet presAssocID="{F594AB90-7784-49DA-973F-267F4249A28D}" presName="aNode" presStyleLbl="fgAcc1" presStyleIdx="4" presStyleCnt="5" custScaleX="140254">
        <dgm:presLayoutVars>
          <dgm:bulletEnabled val="1"/>
        </dgm:presLayoutVars>
      </dgm:prSet>
      <dgm:spPr/>
      <dgm:t>
        <a:bodyPr/>
        <a:lstStyle/>
        <a:p>
          <a:endParaRPr lang="cs-CZ"/>
        </a:p>
      </dgm:t>
    </dgm:pt>
    <dgm:pt modelId="{A1783825-ED25-46B8-B104-8CD8A9FC675D}" type="pres">
      <dgm:prSet presAssocID="{F594AB90-7784-49DA-973F-267F4249A28D}" presName="aSpace" presStyleCnt="0"/>
      <dgm:spPr/>
    </dgm:pt>
  </dgm:ptLst>
  <dgm:cxnLst>
    <dgm:cxn modelId="{33531D08-B4F9-4FCE-92BA-28E3FD6D85FB}" srcId="{20F6C1D8-40BA-41DD-B488-E4ADE6812269}" destId="{F594AB90-7784-49DA-973F-267F4249A28D}" srcOrd="4" destOrd="0" parTransId="{CF98862E-C04C-4DF5-8CDB-4A6FE7929345}" sibTransId="{5744D421-23E0-4C92-81B2-6CAC3F926F9C}"/>
    <dgm:cxn modelId="{3AB085CB-29AF-4CC5-A04C-FE6AE13A02CA}" srcId="{20F6C1D8-40BA-41DD-B488-E4ADE6812269}" destId="{4F712092-4BB3-4A14-BE2B-74FB49434F46}" srcOrd="0" destOrd="0" parTransId="{1CD45E9D-08BE-4611-AA41-11F03A9CA0D5}" sibTransId="{CADA8B3E-BDBA-4BD4-A033-F1EDA5CB0288}"/>
    <dgm:cxn modelId="{89CAC583-E9C7-4394-A98B-5245097B88B9}" srcId="{20F6C1D8-40BA-41DD-B488-E4ADE6812269}" destId="{E38BE7C8-F6E7-4C2A-A953-9CD25BE7EB56}" srcOrd="3" destOrd="0" parTransId="{953F1F24-A6A3-4A05-8D9B-E80D25317A25}" sibTransId="{E1E883CA-6056-4402-914B-86FF62A45D7A}"/>
    <dgm:cxn modelId="{EE3152D0-1F90-4B73-B19C-B84FD2874992}" srcId="{20F6C1D8-40BA-41DD-B488-E4ADE6812269}" destId="{79023C7D-855B-4A31-9750-34674B362313}" srcOrd="2" destOrd="0" parTransId="{4AEE7C72-38CB-40B8-B04C-71C4B67ACDBA}" sibTransId="{887DEB3A-E946-4356-8C6C-1961E1258508}"/>
    <dgm:cxn modelId="{EEA97A43-0D14-44EA-9D9C-75C5CDF04900}" type="presOf" srcId="{E38BE7C8-F6E7-4C2A-A953-9CD25BE7EB56}" destId="{75837519-DD9A-4281-8871-1AD519745C44}" srcOrd="0" destOrd="0" presId="urn:microsoft.com/office/officeart/2005/8/layout/pyramid2"/>
    <dgm:cxn modelId="{C9EFA082-E49B-4500-AD12-139BB17842B7}" type="presOf" srcId="{1BB6144D-F681-48A7-A678-BF19049FF1B6}" destId="{6DAE1E27-1D5D-457D-872E-53EFAD811EAE}" srcOrd="0" destOrd="0" presId="urn:microsoft.com/office/officeart/2005/8/layout/pyramid2"/>
    <dgm:cxn modelId="{A322FA3C-321C-4AB6-8EA8-62ADCDB0CC3B}" type="presOf" srcId="{79023C7D-855B-4A31-9750-34674B362313}" destId="{8B94D040-D5AA-4416-B1B0-EE0D43F3AAC8}" srcOrd="0" destOrd="0" presId="urn:microsoft.com/office/officeart/2005/8/layout/pyramid2"/>
    <dgm:cxn modelId="{9785C598-074A-4801-8F90-08AAC20CA2F1}" type="presOf" srcId="{F594AB90-7784-49DA-973F-267F4249A28D}" destId="{0C23636D-F329-4257-AF6F-E5271062A942}" srcOrd="0" destOrd="0" presId="urn:microsoft.com/office/officeart/2005/8/layout/pyramid2"/>
    <dgm:cxn modelId="{79F06573-B503-446C-8A13-C1E37ED8B5B6}" type="presOf" srcId="{20F6C1D8-40BA-41DD-B488-E4ADE6812269}" destId="{03433DE2-8082-4BA5-92D2-1B5084D2F162}" srcOrd="0" destOrd="0" presId="urn:microsoft.com/office/officeart/2005/8/layout/pyramid2"/>
    <dgm:cxn modelId="{1CEF5AAC-3D58-475B-8081-D24BF7310A9E}" srcId="{20F6C1D8-40BA-41DD-B488-E4ADE6812269}" destId="{1BB6144D-F681-48A7-A678-BF19049FF1B6}" srcOrd="1" destOrd="0" parTransId="{E5F7A6C2-48CD-43F3-8CAD-7B22F8DF66D1}" sibTransId="{166BAB62-7E85-4F69-9C91-ED3FF8E1371F}"/>
    <dgm:cxn modelId="{59F40500-1A0A-4363-B9F6-5D5CB249116E}" type="presOf" srcId="{4F712092-4BB3-4A14-BE2B-74FB49434F46}" destId="{305138B6-7800-4AF1-8DDF-B090189AAB4C}" srcOrd="0" destOrd="0" presId="urn:microsoft.com/office/officeart/2005/8/layout/pyramid2"/>
    <dgm:cxn modelId="{BFC38369-979C-4E76-84E0-79EC57980F52}" type="presParOf" srcId="{03433DE2-8082-4BA5-92D2-1B5084D2F162}" destId="{C6F82336-4DC5-46EA-B05A-DC8768C7A8B9}" srcOrd="0" destOrd="0" presId="urn:microsoft.com/office/officeart/2005/8/layout/pyramid2"/>
    <dgm:cxn modelId="{41D2C721-8F87-411E-80B0-C80D537A9742}" type="presParOf" srcId="{03433DE2-8082-4BA5-92D2-1B5084D2F162}" destId="{D3B63562-9F74-4036-B427-A0F13340857F}" srcOrd="1" destOrd="0" presId="urn:microsoft.com/office/officeart/2005/8/layout/pyramid2"/>
    <dgm:cxn modelId="{5F3CD3A7-9667-43FC-ADA3-1406C4F1F1DD}" type="presParOf" srcId="{D3B63562-9F74-4036-B427-A0F13340857F}" destId="{305138B6-7800-4AF1-8DDF-B090189AAB4C}" srcOrd="0" destOrd="0" presId="urn:microsoft.com/office/officeart/2005/8/layout/pyramid2"/>
    <dgm:cxn modelId="{C2005619-8F85-48F9-81F1-2E1CF26E6297}" type="presParOf" srcId="{D3B63562-9F74-4036-B427-A0F13340857F}" destId="{735B3199-A2D0-4689-8227-7D269AC88803}" srcOrd="1" destOrd="0" presId="urn:microsoft.com/office/officeart/2005/8/layout/pyramid2"/>
    <dgm:cxn modelId="{C76924A7-AB65-4D48-895F-EABF24806E88}" type="presParOf" srcId="{D3B63562-9F74-4036-B427-A0F13340857F}" destId="{6DAE1E27-1D5D-457D-872E-53EFAD811EAE}" srcOrd="2" destOrd="0" presId="urn:microsoft.com/office/officeart/2005/8/layout/pyramid2"/>
    <dgm:cxn modelId="{F218B689-EC53-4B42-B4F1-DCC23256AB95}" type="presParOf" srcId="{D3B63562-9F74-4036-B427-A0F13340857F}" destId="{8DF4E2B6-155F-4B7A-B4D2-E8FD766F0092}" srcOrd="3" destOrd="0" presId="urn:microsoft.com/office/officeart/2005/8/layout/pyramid2"/>
    <dgm:cxn modelId="{41577C5A-FE47-4EFB-A8AF-FCEC10C2F6D0}" type="presParOf" srcId="{D3B63562-9F74-4036-B427-A0F13340857F}" destId="{8B94D040-D5AA-4416-B1B0-EE0D43F3AAC8}" srcOrd="4" destOrd="0" presId="urn:microsoft.com/office/officeart/2005/8/layout/pyramid2"/>
    <dgm:cxn modelId="{1D977E71-A9DC-42FC-831A-9BB3C13EFF1C}" type="presParOf" srcId="{D3B63562-9F74-4036-B427-A0F13340857F}" destId="{60A5CD8B-F5DD-4ABC-868E-64F135F4FDFA}" srcOrd="5" destOrd="0" presId="urn:microsoft.com/office/officeart/2005/8/layout/pyramid2"/>
    <dgm:cxn modelId="{FABDB1A3-8BB2-44C2-B4F5-66AFB3648A82}" type="presParOf" srcId="{D3B63562-9F74-4036-B427-A0F13340857F}" destId="{75837519-DD9A-4281-8871-1AD519745C44}" srcOrd="6" destOrd="0" presId="urn:microsoft.com/office/officeart/2005/8/layout/pyramid2"/>
    <dgm:cxn modelId="{A70A9BA9-95B1-47EA-A7A7-CD8A89CDD0F1}" type="presParOf" srcId="{D3B63562-9F74-4036-B427-A0F13340857F}" destId="{E07807CD-5FB3-4675-A121-96615B1B6B73}" srcOrd="7" destOrd="0" presId="urn:microsoft.com/office/officeart/2005/8/layout/pyramid2"/>
    <dgm:cxn modelId="{B5BBE9E5-4F19-4B37-ACA3-BA44869C34BD}" type="presParOf" srcId="{D3B63562-9F74-4036-B427-A0F13340857F}" destId="{0C23636D-F329-4257-AF6F-E5271062A942}" srcOrd="8" destOrd="0" presId="urn:microsoft.com/office/officeart/2005/8/layout/pyramid2"/>
    <dgm:cxn modelId="{307BBBE7-D686-430E-9F09-3DA689EE1108}" type="presParOf" srcId="{D3B63562-9F74-4036-B427-A0F13340857F}" destId="{A1783825-ED25-46B8-B104-8CD8A9FC675D}"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6DD93-3862-409F-B002-42F2E63FCF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FC790AF0-EF45-45BE-A27E-8D438C0F6673}">
      <dgm:prSet phldrT="[Text]"/>
      <dgm:spPr/>
      <dgm:t>
        <a:bodyPr/>
        <a:lstStyle/>
        <a:p>
          <a:r>
            <a:rPr lang="cs-CZ" dirty="0" smtClean="0"/>
            <a:t>Řídící výbor </a:t>
          </a:r>
          <a:endParaRPr lang="cs-CZ" dirty="0"/>
        </a:p>
      </dgm:t>
    </dgm:pt>
    <dgm:pt modelId="{33FDB881-7F59-4650-AE6B-13D84A915509}" type="parTrans" cxnId="{0F13A11F-237F-4793-B481-B1FC248A1738}">
      <dgm:prSet/>
      <dgm:spPr/>
      <dgm:t>
        <a:bodyPr/>
        <a:lstStyle/>
        <a:p>
          <a:endParaRPr lang="cs-CZ"/>
        </a:p>
      </dgm:t>
    </dgm:pt>
    <dgm:pt modelId="{587A6F0B-CD21-4750-B1CC-6000C3421A3F}" type="sibTrans" cxnId="{0F13A11F-237F-4793-B481-B1FC248A1738}">
      <dgm:prSet/>
      <dgm:spPr/>
      <dgm:t>
        <a:bodyPr/>
        <a:lstStyle/>
        <a:p>
          <a:endParaRPr lang="cs-CZ"/>
        </a:p>
      </dgm:t>
    </dgm:pt>
    <dgm:pt modelId="{CD5D7B13-EF27-4396-96A6-02FBC897A087}" type="asst">
      <dgm:prSet phldrT="[Text]"/>
      <dgm:spPr/>
      <dgm:t>
        <a:bodyPr/>
        <a:lstStyle/>
        <a:p>
          <a:r>
            <a:rPr lang="cs-CZ" dirty="0" smtClean="0"/>
            <a:t>Realizační tým</a:t>
          </a:r>
          <a:endParaRPr lang="cs-CZ" dirty="0"/>
        </a:p>
      </dgm:t>
    </dgm:pt>
    <dgm:pt modelId="{EDA25123-35D3-47D6-A559-E151F6676145}" type="parTrans" cxnId="{3E128FF6-5DD5-4BE7-A8E0-8EE4781D04D1}">
      <dgm:prSet/>
      <dgm:spPr/>
      <dgm:t>
        <a:bodyPr/>
        <a:lstStyle/>
        <a:p>
          <a:endParaRPr lang="cs-CZ"/>
        </a:p>
      </dgm:t>
    </dgm:pt>
    <dgm:pt modelId="{BB1C4F93-F597-47CC-AEEB-FAD1C27F64FB}" type="sibTrans" cxnId="{3E128FF6-5DD5-4BE7-A8E0-8EE4781D04D1}">
      <dgm:prSet/>
      <dgm:spPr/>
      <dgm:t>
        <a:bodyPr/>
        <a:lstStyle/>
        <a:p>
          <a:endParaRPr lang="cs-CZ"/>
        </a:p>
      </dgm:t>
    </dgm:pt>
    <dgm:pt modelId="{58F52928-1F54-4BA1-A4AB-7A294FE4EAE9}">
      <dgm:prSet phldrT="[Text]"/>
      <dgm:spPr/>
      <dgm:t>
        <a:bodyPr/>
        <a:lstStyle/>
        <a:p>
          <a:r>
            <a:rPr lang="cs-CZ" dirty="0" smtClean="0"/>
            <a:t>Pracovní skupina </a:t>
          </a:r>
          <a:endParaRPr lang="cs-CZ" dirty="0"/>
        </a:p>
      </dgm:t>
    </dgm:pt>
    <dgm:pt modelId="{87F4B009-4061-4EDC-B5C5-44E8093039B4}" type="parTrans" cxnId="{4E605F58-38B5-4F57-BFF4-B896E21E3E29}">
      <dgm:prSet/>
      <dgm:spPr/>
      <dgm:t>
        <a:bodyPr/>
        <a:lstStyle/>
        <a:p>
          <a:endParaRPr lang="cs-CZ"/>
        </a:p>
      </dgm:t>
    </dgm:pt>
    <dgm:pt modelId="{C4EA0B93-90DD-431C-952B-F2A4EAA7152F}" type="sibTrans" cxnId="{4E605F58-38B5-4F57-BFF4-B896E21E3E29}">
      <dgm:prSet/>
      <dgm:spPr/>
      <dgm:t>
        <a:bodyPr/>
        <a:lstStyle/>
        <a:p>
          <a:endParaRPr lang="cs-CZ"/>
        </a:p>
      </dgm:t>
    </dgm:pt>
    <dgm:pt modelId="{08FEBF3C-0A20-4E45-95F5-3E83CA1CA8C5}">
      <dgm:prSet phldrT="[Text]"/>
      <dgm:spPr/>
      <dgm:t>
        <a:bodyPr/>
        <a:lstStyle/>
        <a:p>
          <a:pPr algn="ctr"/>
          <a:r>
            <a:rPr lang="cs-CZ" dirty="0" smtClean="0"/>
            <a:t>Pracovní skupina</a:t>
          </a:r>
          <a:endParaRPr lang="cs-CZ" dirty="0"/>
        </a:p>
      </dgm:t>
    </dgm:pt>
    <dgm:pt modelId="{F1823E37-0D19-4940-B89B-3C173B4DF7D5}" type="parTrans" cxnId="{7101BDB8-AAC7-4201-96A5-4571F2ED8159}">
      <dgm:prSet/>
      <dgm:spPr/>
      <dgm:t>
        <a:bodyPr/>
        <a:lstStyle/>
        <a:p>
          <a:endParaRPr lang="cs-CZ"/>
        </a:p>
      </dgm:t>
    </dgm:pt>
    <dgm:pt modelId="{530ED9E4-519D-4196-8CAE-8FCF2FFFEE71}" type="sibTrans" cxnId="{7101BDB8-AAC7-4201-96A5-4571F2ED8159}">
      <dgm:prSet/>
      <dgm:spPr/>
      <dgm:t>
        <a:bodyPr/>
        <a:lstStyle/>
        <a:p>
          <a:endParaRPr lang="cs-CZ"/>
        </a:p>
      </dgm:t>
    </dgm:pt>
    <dgm:pt modelId="{A2175BE6-FD69-46BF-844C-5EB394A020F6}">
      <dgm:prSet phldrT="[Text]"/>
      <dgm:spPr/>
      <dgm:t>
        <a:bodyPr/>
        <a:lstStyle/>
        <a:p>
          <a:r>
            <a:rPr lang="cs-CZ" dirty="0" smtClean="0"/>
            <a:t>Pracovní skupina </a:t>
          </a:r>
          <a:endParaRPr lang="cs-CZ" dirty="0"/>
        </a:p>
      </dgm:t>
    </dgm:pt>
    <dgm:pt modelId="{62987C34-1ACE-4488-B2CB-EC04F5BA2BF3}" type="parTrans" cxnId="{48D7B396-0714-4E46-AEFD-AC55B90C4FC4}">
      <dgm:prSet/>
      <dgm:spPr/>
      <dgm:t>
        <a:bodyPr/>
        <a:lstStyle/>
        <a:p>
          <a:endParaRPr lang="cs-CZ"/>
        </a:p>
      </dgm:t>
    </dgm:pt>
    <dgm:pt modelId="{74846E08-EECC-444E-A19C-BBEA4007AB97}" type="sibTrans" cxnId="{48D7B396-0714-4E46-AEFD-AC55B90C4FC4}">
      <dgm:prSet/>
      <dgm:spPr/>
      <dgm:t>
        <a:bodyPr/>
        <a:lstStyle/>
        <a:p>
          <a:endParaRPr lang="cs-CZ"/>
        </a:p>
      </dgm:t>
    </dgm:pt>
    <dgm:pt modelId="{0EFE794F-7951-4607-804D-0A13EEE60D3B}" type="pres">
      <dgm:prSet presAssocID="{D326DD93-3862-409F-B002-42F2E63FCF78}" presName="hierChild1" presStyleCnt="0">
        <dgm:presLayoutVars>
          <dgm:orgChart val="1"/>
          <dgm:chPref val="1"/>
          <dgm:dir/>
          <dgm:animOne val="branch"/>
          <dgm:animLvl val="lvl"/>
          <dgm:resizeHandles/>
        </dgm:presLayoutVars>
      </dgm:prSet>
      <dgm:spPr/>
      <dgm:t>
        <a:bodyPr/>
        <a:lstStyle/>
        <a:p>
          <a:endParaRPr lang="cs-CZ"/>
        </a:p>
      </dgm:t>
    </dgm:pt>
    <dgm:pt modelId="{A90FEEFE-EE02-43D4-A481-C64B6843B8F8}" type="pres">
      <dgm:prSet presAssocID="{FC790AF0-EF45-45BE-A27E-8D438C0F6673}" presName="hierRoot1" presStyleCnt="0">
        <dgm:presLayoutVars>
          <dgm:hierBranch val="init"/>
        </dgm:presLayoutVars>
      </dgm:prSet>
      <dgm:spPr/>
    </dgm:pt>
    <dgm:pt modelId="{D580F45E-2F6F-49F4-A8C6-5151C7CE1484}" type="pres">
      <dgm:prSet presAssocID="{FC790AF0-EF45-45BE-A27E-8D438C0F6673}" presName="rootComposite1" presStyleCnt="0"/>
      <dgm:spPr/>
    </dgm:pt>
    <dgm:pt modelId="{D273637E-1867-42AF-8ABC-C93BF513CDD3}" type="pres">
      <dgm:prSet presAssocID="{FC790AF0-EF45-45BE-A27E-8D438C0F6673}" presName="rootText1" presStyleLbl="node0" presStyleIdx="0" presStyleCnt="1">
        <dgm:presLayoutVars>
          <dgm:chPref val="3"/>
        </dgm:presLayoutVars>
      </dgm:prSet>
      <dgm:spPr/>
      <dgm:t>
        <a:bodyPr/>
        <a:lstStyle/>
        <a:p>
          <a:endParaRPr lang="cs-CZ"/>
        </a:p>
      </dgm:t>
    </dgm:pt>
    <dgm:pt modelId="{DD61AFA9-0709-4CAF-87A0-B7C6B0067D57}" type="pres">
      <dgm:prSet presAssocID="{FC790AF0-EF45-45BE-A27E-8D438C0F6673}" presName="rootConnector1" presStyleLbl="node1" presStyleIdx="0" presStyleCnt="0"/>
      <dgm:spPr/>
      <dgm:t>
        <a:bodyPr/>
        <a:lstStyle/>
        <a:p>
          <a:endParaRPr lang="cs-CZ"/>
        </a:p>
      </dgm:t>
    </dgm:pt>
    <dgm:pt modelId="{EA469DDB-A562-46B2-BACB-15A70D4A4B0E}" type="pres">
      <dgm:prSet presAssocID="{FC790AF0-EF45-45BE-A27E-8D438C0F6673}" presName="hierChild2" presStyleCnt="0"/>
      <dgm:spPr/>
    </dgm:pt>
    <dgm:pt modelId="{1F39E317-9E65-4361-8523-3FAA193DCD27}" type="pres">
      <dgm:prSet presAssocID="{87F4B009-4061-4EDC-B5C5-44E8093039B4}" presName="Name37" presStyleLbl="parChTrans1D2" presStyleIdx="0" presStyleCnt="4"/>
      <dgm:spPr/>
      <dgm:t>
        <a:bodyPr/>
        <a:lstStyle/>
        <a:p>
          <a:endParaRPr lang="cs-CZ"/>
        </a:p>
      </dgm:t>
    </dgm:pt>
    <dgm:pt modelId="{5D53991A-5118-4F7E-9F92-615B7005BA4B}" type="pres">
      <dgm:prSet presAssocID="{58F52928-1F54-4BA1-A4AB-7A294FE4EAE9}" presName="hierRoot2" presStyleCnt="0">
        <dgm:presLayoutVars>
          <dgm:hierBranch val="init"/>
        </dgm:presLayoutVars>
      </dgm:prSet>
      <dgm:spPr/>
    </dgm:pt>
    <dgm:pt modelId="{E927846D-9AB5-447C-91B6-DE5335D33E0D}" type="pres">
      <dgm:prSet presAssocID="{58F52928-1F54-4BA1-A4AB-7A294FE4EAE9}" presName="rootComposite" presStyleCnt="0"/>
      <dgm:spPr/>
    </dgm:pt>
    <dgm:pt modelId="{2D712CA9-93D9-4E3D-9C9A-E837C39AB936}" type="pres">
      <dgm:prSet presAssocID="{58F52928-1F54-4BA1-A4AB-7A294FE4EAE9}" presName="rootText" presStyleLbl="node2" presStyleIdx="0" presStyleCnt="3">
        <dgm:presLayoutVars>
          <dgm:chPref val="3"/>
        </dgm:presLayoutVars>
      </dgm:prSet>
      <dgm:spPr/>
      <dgm:t>
        <a:bodyPr/>
        <a:lstStyle/>
        <a:p>
          <a:endParaRPr lang="cs-CZ"/>
        </a:p>
      </dgm:t>
    </dgm:pt>
    <dgm:pt modelId="{6A035F74-15FE-4AE5-B716-2A1B419BA270}" type="pres">
      <dgm:prSet presAssocID="{58F52928-1F54-4BA1-A4AB-7A294FE4EAE9}" presName="rootConnector" presStyleLbl="node2" presStyleIdx="0" presStyleCnt="3"/>
      <dgm:spPr/>
      <dgm:t>
        <a:bodyPr/>
        <a:lstStyle/>
        <a:p>
          <a:endParaRPr lang="cs-CZ"/>
        </a:p>
      </dgm:t>
    </dgm:pt>
    <dgm:pt modelId="{2B421B4A-29D0-4309-A112-6BBD661200D9}" type="pres">
      <dgm:prSet presAssocID="{58F52928-1F54-4BA1-A4AB-7A294FE4EAE9}" presName="hierChild4" presStyleCnt="0"/>
      <dgm:spPr/>
    </dgm:pt>
    <dgm:pt modelId="{EB611A09-F12D-4F8C-96BB-00576861BF1F}" type="pres">
      <dgm:prSet presAssocID="{58F52928-1F54-4BA1-A4AB-7A294FE4EAE9}" presName="hierChild5" presStyleCnt="0"/>
      <dgm:spPr/>
    </dgm:pt>
    <dgm:pt modelId="{E7587B91-F628-4F23-AE3F-8FA3F341EE7A}" type="pres">
      <dgm:prSet presAssocID="{F1823E37-0D19-4940-B89B-3C173B4DF7D5}" presName="Name37" presStyleLbl="parChTrans1D2" presStyleIdx="1" presStyleCnt="4"/>
      <dgm:spPr/>
      <dgm:t>
        <a:bodyPr/>
        <a:lstStyle/>
        <a:p>
          <a:endParaRPr lang="cs-CZ"/>
        </a:p>
      </dgm:t>
    </dgm:pt>
    <dgm:pt modelId="{721B153F-BAAA-4971-9E86-F746956BEDC8}" type="pres">
      <dgm:prSet presAssocID="{08FEBF3C-0A20-4E45-95F5-3E83CA1CA8C5}" presName="hierRoot2" presStyleCnt="0">
        <dgm:presLayoutVars>
          <dgm:hierBranch val="init"/>
        </dgm:presLayoutVars>
      </dgm:prSet>
      <dgm:spPr/>
    </dgm:pt>
    <dgm:pt modelId="{6A3B7B45-21FE-4B25-A2DC-67E19797C1D3}" type="pres">
      <dgm:prSet presAssocID="{08FEBF3C-0A20-4E45-95F5-3E83CA1CA8C5}" presName="rootComposite" presStyleCnt="0"/>
      <dgm:spPr/>
    </dgm:pt>
    <dgm:pt modelId="{EA552030-DCA4-47AF-BF2C-1C5A5C09663A}" type="pres">
      <dgm:prSet presAssocID="{08FEBF3C-0A20-4E45-95F5-3E83CA1CA8C5}" presName="rootText" presStyleLbl="node2" presStyleIdx="1" presStyleCnt="3" custLinFactNeighborX="-2525" custLinFactNeighborY="-3112">
        <dgm:presLayoutVars>
          <dgm:chPref val="3"/>
        </dgm:presLayoutVars>
      </dgm:prSet>
      <dgm:spPr/>
      <dgm:t>
        <a:bodyPr/>
        <a:lstStyle/>
        <a:p>
          <a:endParaRPr lang="cs-CZ"/>
        </a:p>
      </dgm:t>
    </dgm:pt>
    <dgm:pt modelId="{C5003665-9E95-447F-95F6-6983587500B5}" type="pres">
      <dgm:prSet presAssocID="{08FEBF3C-0A20-4E45-95F5-3E83CA1CA8C5}" presName="rootConnector" presStyleLbl="node2" presStyleIdx="1" presStyleCnt="3"/>
      <dgm:spPr/>
      <dgm:t>
        <a:bodyPr/>
        <a:lstStyle/>
        <a:p>
          <a:endParaRPr lang="cs-CZ"/>
        </a:p>
      </dgm:t>
    </dgm:pt>
    <dgm:pt modelId="{EED79ADC-1644-4462-B182-DBE60A26A574}" type="pres">
      <dgm:prSet presAssocID="{08FEBF3C-0A20-4E45-95F5-3E83CA1CA8C5}" presName="hierChild4" presStyleCnt="0"/>
      <dgm:spPr/>
    </dgm:pt>
    <dgm:pt modelId="{0FDDE75B-A18A-44D0-BAAA-B59D729B41AB}" type="pres">
      <dgm:prSet presAssocID="{08FEBF3C-0A20-4E45-95F5-3E83CA1CA8C5}" presName="hierChild5" presStyleCnt="0"/>
      <dgm:spPr/>
    </dgm:pt>
    <dgm:pt modelId="{0EF4F7BA-C4D8-4F4A-BD86-D38C4F96EA5F}" type="pres">
      <dgm:prSet presAssocID="{62987C34-1ACE-4488-B2CB-EC04F5BA2BF3}" presName="Name37" presStyleLbl="parChTrans1D2" presStyleIdx="2" presStyleCnt="4"/>
      <dgm:spPr/>
      <dgm:t>
        <a:bodyPr/>
        <a:lstStyle/>
        <a:p>
          <a:endParaRPr lang="cs-CZ"/>
        </a:p>
      </dgm:t>
    </dgm:pt>
    <dgm:pt modelId="{0176AB4C-C367-4E4A-8705-82C5DA9F6525}" type="pres">
      <dgm:prSet presAssocID="{A2175BE6-FD69-46BF-844C-5EB394A020F6}" presName="hierRoot2" presStyleCnt="0">
        <dgm:presLayoutVars>
          <dgm:hierBranch val="init"/>
        </dgm:presLayoutVars>
      </dgm:prSet>
      <dgm:spPr/>
    </dgm:pt>
    <dgm:pt modelId="{A71A5BF9-B712-4498-AE1E-7C9AF2717144}" type="pres">
      <dgm:prSet presAssocID="{A2175BE6-FD69-46BF-844C-5EB394A020F6}" presName="rootComposite" presStyleCnt="0"/>
      <dgm:spPr/>
    </dgm:pt>
    <dgm:pt modelId="{FA5E7573-087E-48F0-9D03-AB00E1F4E87A}" type="pres">
      <dgm:prSet presAssocID="{A2175BE6-FD69-46BF-844C-5EB394A020F6}" presName="rootText" presStyleLbl="node2" presStyleIdx="2" presStyleCnt="3">
        <dgm:presLayoutVars>
          <dgm:chPref val="3"/>
        </dgm:presLayoutVars>
      </dgm:prSet>
      <dgm:spPr/>
      <dgm:t>
        <a:bodyPr/>
        <a:lstStyle/>
        <a:p>
          <a:endParaRPr lang="cs-CZ"/>
        </a:p>
      </dgm:t>
    </dgm:pt>
    <dgm:pt modelId="{8C24E99F-13CF-42E0-8457-F0E021880049}" type="pres">
      <dgm:prSet presAssocID="{A2175BE6-FD69-46BF-844C-5EB394A020F6}" presName="rootConnector" presStyleLbl="node2" presStyleIdx="2" presStyleCnt="3"/>
      <dgm:spPr/>
      <dgm:t>
        <a:bodyPr/>
        <a:lstStyle/>
        <a:p>
          <a:endParaRPr lang="cs-CZ"/>
        </a:p>
      </dgm:t>
    </dgm:pt>
    <dgm:pt modelId="{DBA4C803-D9BA-444B-A132-10DB25019002}" type="pres">
      <dgm:prSet presAssocID="{A2175BE6-FD69-46BF-844C-5EB394A020F6}" presName="hierChild4" presStyleCnt="0"/>
      <dgm:spPr/>
    </dgm:pt>
    <dgm:pt modelId="{4A6AAC9B-5159-455A-81F2-DF7E71A56236}" type="pres">
      <dgm:prSet presAssocID="{A2175BE6-FD69-46BF-844C-5EB394A020F6}" presName="hierChild5" presStyleCnt="0"/>
      <dgm:spPr/>
    </dgm:pt>
    <dgm:pt modelId="{6E3C5153-4BC2-43EA-95B6-ABA2F5A25B40}" type="pres">
      <dgm:prSet presAssocID="{FC790AF0-EF45-45BE-A27E-8D438C0F6673}" presName="hierChild3" presStyleCnt="0"/>
      <dgm:spPr/>
    </dgm:pt>
    <dgm:pt modelId="{05086FEB-99B8-41D5-8564-4E5B7945D29B}" type="pres">
      <dgm:prSet presAssocID="{EDA25123-35D3-47D6-A559-E151F6676145}" presName="Name111" presStyleLbl="parChTrans1D2" presStyleIdx="3" presStyleCnt="4"/>
      <dgm:spPr/>
      <dgm:t>
        <a:bodyPr/>
        <a:lstStyle/>
        <a:p>
          <a:endParaRPr lang="cs-CZ"/>
        </a:p>
      </dgm:t>
    </dgm:pt>
    <dgm:pt modelId="{D3C64BBC-76E8-4447-B233-78A7EB1BEABA}" type="pres">
      <dgm:prSet presAssocID="{CD5D7B13-EF27-4396-96A6-02FBC897A087}" presName="hierRoot3" presStyleCnt="0">
        <dgm:presLayoutVars>
          <dgm:hierBranch val="init"/>
        </dgm:presLayoutVars>
      </dgm:prSet>
      <dgm:spPr/>
    </dgm:pt>
    <dgm:pt modelId="{66F5389F-8B92-4B6C-99C1-4D96B71EE795}" type="pres">
      <dgm:prSet presAssocID="{CD5D7B13-EF27-4396-96A6-02FBC897A087}" presName="rootComposite3" presStyleCnt="0"/>
      <dgm:spPr/>
    </dgm:pt>
    <dgm:pt modelId="{21CF4703-6E7F-4AA0-9969-0696873B86F9}" type="pres">
      <dgm:prSet presAssocID="{CD5D7B13-EF27-4396-96A6-02FBC897A087}" presName="rootText3" presStyleLbl="asst1" presStyleIdx="0" presStyleCnt="1">
        <dgm:presLayoutVars>
          <dgm:chPref val="3"/>
        </dgm:presLayoutVars>
      </dgm:prSet>
      <dgm:spPr/>
      <dgm:t>
        <a:bodyPr/>
        <a:lstStyle/>
        <a:p>
          <a:endParaRPr lang="cs-CZ"/>
        </a:p>
      </dgm:t>
    </dgm:pt>
    <dgm:pt modelId="{A6F9AADC-004A-4AB9-B79A-DCD17A67D934}" type="pres">
      <dgm:prSet presAssocID="{CD5D7B13-EF27-4396-96A6-02FBC897A087}" presName="rootConnector3" presStyleLbl="asst1" presStyleIdx="0" presStyleCnt="1"/>
      <dgm:spPr/>
      <dgm:t>
        <a:bodyPr/>
        <a:lstStyle/>
        <a:p>
          <a:endParaRPr lang="cs-CZ"/>
        </a:p>
      </dgm:t>
    </dgm:pt>
    <dgm:pt modelId="{0048967C-177F-418A-A9D1-BD246DEC9DF0}" type="pres">
      <dgm:prSet presAssocID="{CD5D7B13-EF27-4396-96A6-02FBC897A087}" presName="hierChild6" presStyleCnt="0"/>
      <dgm:spPr/>
    </dgm:pt>
    <dgm:pt modelId="{DD600E39-B17C-40F4-AC60-3D79CD2D5F9D}" type="pres">
      <dgm:prSet presAssocID="{CD5D7B13-EF27-4396-96A6-02FBC897A087}" presName="hierChild7" presStyleCnt="0"/>
      <dgm:spPr/>
    </dgm:pt>
  </dgm:ptLst>
  <dgm:cxnLst>
    <dgm:cxn modelId="{0F13A11F-237F-4793-B481-B1FC248A1738}" srcId="{D326DD93-3862-409F-B002-42F2E63FCF78}" destId="{FC790AF0-EF45-45BE-A27E-8D438C0F6673}" srcOrd="0" destOrd="0" parTransId="{33FDB881-7F59-4650-AE6B-13D84A915509}" sibTransId="{587A6F0B-CD21-4750-B1CC-6000C3421A3F}"/>
    <dgm:cxn modelId="{92982BEA-6287-4E43-BCED-EB193912D6C0}" type="presOf" srcId="{A2175BE6-FD69-46BF-844C-5EB394A020F6}" destId="{8C24E99F-13CF-42E0-8457-F0E021880049}" srcOrd="1" destOrd="0" presId="urn:microsoft.com/office/officeart/2005/8/layout/orgChart1"/>
    <dgm:cxn modelId="{FA1D4F34-9AEB-4FDB-B386-97008293E5FA}" type="presOf" srcId="{EDA25123-35D3-47D6-A559-E151F6676145}" destId="{05086FEB-99B8-41D5-8564-4E5B7945D29B}" srcOrd="0" destOrd="0" presId="urn:microsoft.com/office/officeart/2005/8/layout/orgChart1"/>
    <dgm:cxn modelId="{5E9FFC8D-5268-4B38-A108-F93B734ADA4A}" type="presOf" srcId="{FC790AF0-EF45-45BE-A27E-8D438C0F6673}" destId="{D273637E-1867-42AF-8ABC-C93BF513CDD3}" srcOrd="0" destOrd="0" presId="urn:microsoft.com/office/officeart/2005/8/layout/orgChart1"/>
    <dgm:cxn modelId="{3738428B-FA5A-40BE-8F41-89F254E26912}" type="presOf" srcId="{08FEBF3C-0A20-4E45-95F5-3E83CA1CA8C5}" destId="{C5003665-9E95-447F-95F6-6983587500B5}" srcOrd="1" destOrd="0" presId="urn:microsoft.com/office/officeart/2005/8/layout/orgChart1"/>
    <dgm:cxn modelId="{71CE4AAC-7199-4F63-8049-D92FBC75ACB4}" type="presOf" srcId="{CD5D7B13-EF27-4396-96A6-02FBC897A087}" destId="{21CF4703-6E7F-4AA0-9969-0696873B86F9}" srcOrd="0" destOrd="0" presId="urn:microsoft.com/office/officeart/2005/8/layout/orgChart1"/>
    <dgm:cxn modelId="{39E1BEA0-D67F-4456-A443-7C4B1774EC04}" type="presOf" srcId="{F1823E37-0D19-4940-B89B-3C173B4DF7D5}" destId="{E7587B91-F628-4F23-AE3F-8FA3F341EE7A}" srcOrd="0" destOrd="0" presId="urn:microsoft.com/office/officeart/2005/8/layout/orgChart1"/>
    <dgm:cxn modelId="{6D4A17A3-7398-4B24-A01F-9397A94558FA}" type="presOf" srcId="{08FEBF3C-0A20-4E45-95F5-3E83CA1CA8C5}" destId="{EA552030-DCA4-47AF-BF2C-1C5A5C09663A}" srcOrd="0" destOrd="0" presId="urn:microsoft.com/office/officeart/2005/8/layout/orgChart1"/>
    <dgm:cxn modelId="{7101BDB8-AAC7-4201-96A5-4571F2ED8159}" srcId="{FC790AF0-EF45-45BE-A27E-8D438C0F6673}" destId="{08FEBF3C-0A20-4E45-95F5-3E83CA1CA8C5}" srcOrd="2" destOrd="0" parTransId="{F1823E37-0D19-4940-B89B-3C173B4DF7D5}" sibTransId="{530ED9E4-519D-4196-8CAE-8FCF2FFFEE71}"/>
    <dgm:cxn modelId="{48D7B396-0714-4E46-AEFD-AC55B90C4FC4}" srcId="{FC790AF0-EF45-45BE-A27E-8D438C0F6673}" destId="{A2175BE6-FD69-46BF-844C-5EB394A020F6}" srcOrd="3" destOrd="0" parTransId="{62987C34-1ACE-4488-B2CB-EC04F5BA2BF3}" sibTransId="{74846E08-EECC-444E-A19C-BBEA4007AB97}"/>
    <dgm:cxn modelId="{C4340478-8B48-486C-AF91-66E1740CA6B2}" type="presOf" srcId="{62987C34-1ACE-4488-B2CB-EC04F5BA2BF3}" destId="{0EF4F7BA-C4D8-4F4A-BD86-D38C4F96EA5F}" srcOrd="0" destOrd="0" presId="urn:microsoft.com/office/officeart/2005/8/layout/orgChart1"/>
    <dgm:cxn modelId="{3E128FF6-5DD5-4BE7-A8E0-8EE4781D04D1}" srcId="{FC790AF0-EF45-45BE-A27E-8D438C0F6673}" destId="{CD5D7B13-EF27-4396-96A6-02FBC897A087}" srcOrd="0" destOrd="0" parTransId="{EDA25123-35D3-47D6-A559-E151F6676145}" sibTransId="{BB1C4F93-F597-47CC-AEEB-FAD1C27F64FB}"/>
    <dgm:cxn modelId="{00CE1859-A31F-4446-AD09-D36572146549}" type="presOf" srcId="{58F52928-1F54-4BA1-A4AB-7A294FE4EAE9}" destId="{6A035F74-15FE-4AE5-B716-2A1B419BA270}" srcOrd="1" destOrd="0" presId="urn:microsoft.com/office/officeart/2005/8/layout/orgChart1"/>
    <dgm:cxn modelId="{84BEBC7E-4312-4BF2-999B-F449BB6FE38D}" type="presOf" srcId="{87F4B009-4061-4EDC-B5C5-44E8093039B4}" destId="{1F39E317-9E65-4361-8523-3FAA193DCD27}" srcOrd="0" destOrd="0" presId="urn:microsoft.com/office/officeart/2005/8/layout/orgChart1"/>
    <dgm:cxn modelId="{4E605F58-38B5-4F57-BFF4-B896E21E3E29}" srcId="{FC790AF0-EF45-45BE-A27E-8D438C0F6673}" destId="{58F52928-1F54-4BA1-A4AB-7A294FE4EAE9}" srcOrd="1" destOrd="0" parTransId="{87F4B009-4061-4EDC-B5C5-44E8093039B4}" sibTransId="{C4EA0B93-90DD-431C-952B-F2A4EAA7152F}"/>
    <dgm:cxn modelId="{34961593-168D-42F4-9185-592DDB29EB54}" type="presOf" srcId="{58F52928-1F54-4BA1-A4AB-7A294FE4EAE9}" destId="{2D712CA9-93D9-4E3D-9C9A-E837C39AB936}" srcOrd="0" destOrd="0" presId="urn:microsoft.com/office/officeart/2005/8/layout/orgChart1"/>
    <dgm:cxn modelId="{697827E6-5EB4-43E3-9243-F3278DF6B593}" type="presOf" srcId="{D326DD93-3862-409F-B002-42F2E63FCF78}" destId="{0EFE794F-7951-4607-804D-0A13EEE60D3B}" srcOrd="0" destOrd="0" presId="urn:microsoft.com/office/officeart/2005/8/layout/orgChart1"/>
    <dgm:cxn modelId="{B5F25252-10D2-4D84-9902-4694580E5790}" type="presOf" srcId="{CD5D7B13-EF27-4396-96A6-02FBC897A087}" destId="{A6F9AADC-004A-4AB9-B79A-DCD17A67D934}" srcOrd="1" destOrd="0" presId="urn:microsoft.com/office/officeart/2005/8/layout/orgChart1"/>
    <dgm:cxn modelId="{AAB447F7-1D1B-4BDA-88C0-B3A3F4D5A7D1}" type="presOf" srcId="{FC790AF0-EF45-45BE-A27E-8D438C0F6673}" destId="{DD61AFA9-0709-4CAF-87A0-B7C6B0067D57}" srcOrd="1" destOrd="0" presId="urn:microsoft.com/office/officeart/2005/8/layout/orgChart1"/>
    <dgm:cxn modelId="{08B7800C-56B2-4737-9615-E7E3E469D168}" type="presOf" srcId="{A2175BE6-FD69-46BF-844C-5EB394A020F6}" destId="{FA5E7573-087E-48F0-9D03-AB00E1F4E87A}" srcOrd="0" destOrd="0" presId="urn:microsoft.com/office/officeart/2005/8/layout/orgChart1"/>
    <dgm:cxn modelId="{9A3FB06F-9D03-4A87-9B40-2CCF9178E5EF}" type="presParOf" srcId="{0EFE794F-7951-4607-804D-0A13EEE60D3B}" destId="{A90FEEFE-EE02-43D4-A481-C64B6843B8F8}" srcOrd="0" destOrd="0" presId="urn:microsoft.com/office/officeart/2005/8/layout/orgChart1"/>
    <dgm:cxn modelId="{4D4C3B82-D9F4-4DCE-81B1-990C4E1CE6CF}" type="presParOf" srcId="{A90FEEFE-EE02-43D4-A481-C64B6843B8F8}" destId="{D580F45E-2F6F-49F4-A8C6-5151C7CE1484}" srcOrd="0" destOrd="0" presId="urn:microsoft.com/office/officeart/2005/8/layout/orgChart1"/>
    <dgm:cxn modelId="{34916220-FB43-4A56-8664-FB2501D6164C}" type="presParOf" srcId="{D580F45E-2F6F-49F4-A8C6-5151C7CE1484}" destId="{D273637E-1867-42AF-8ABC-C93BF513CDD3}" srcOrd="0" destOrd="0" presId="urn:microsoft.com/office/officeart/2005/8/layout/orgChart1"/>
    <dgm:cxn modelId="{FB2FBFC9-2C9B-4FF6-86A1-564E22137E1B}" type="presParOf" srcId="{D580F45E-2F6F-49F4-A8C6-5151C7CE1484}" destId="{DD61AFA9-0709-4CAF-87A0-B7C6B0067D57}" srcOrd="1" destOrd="0" presId="urn:microsoft.com/office/officeart/2005/8/layout/orgChart1"/>
    <dgm:cxn modelId="{A861D029-AD49-4AD6-B6A5-A1AC57C7B3B9}" type="presParOf" srcId="{A90FEEFE-EE02-43D4-A481-C64B6843B8F8}" destId="{EA469DDB-A562-46B2-BACB-15A70D4A4B0E}" srcOrd="1" destOrd="0" presId="urn:microsoft.com/office/officeart/2005/8/layout/orgChart1"/>
    <dgm:cxn modelId="{81C50E98-A4F2-40F4-9515-78D713B5397D}" type="presParOf" srcId="{EA469DDB-A562-46B2-BACB-15A70D4A4B0E}" destId="{1F39E317-9E65-4361-8523-3FAA193DCD27}" srcOrd="0" destOrd="0" presId="urn:microsoft.com/office/officeart/2005/8/layout/orgChart1"/>
    <dgm:cxn modelId="{86F2D68F-24F3-454C-BB60-265127F124BD}" type="presParOf" srcId="{EA469DDB-A562-46B2-BACB-15A70D4A4B0E}" destId="{5D53991A-5118-4F7E-9F92-615B7005BA4B}" srcOrd="1" destOrd="0" presId="urn:microsoft.com/office/officeart/2005/8/layout/orgChart1"/>
    <dgm:cxn modelId="{CE8A4146-B224-4BEE-965E-59ECF9409187}" type="presParOf" srcId="{5D53991A-5118-4F7E-9F92-615B7005BA4B}" destId="{E927846D-9AB5-447C-91B6-DE5335D33E0D}" srcOrd="0" destOrd="0" presId="urn:microsoft.com/office/officeart/2005/8/layout/orgChart1"/>
    <dgm:cxn modelId="{73146C3E-A297-4952-B47D-12926706B826}" type="presParOf" srcId="{E927846D-9AB5-447C-91B6-DE5335D33E0D}" destId="{2D712CA9-93D9-4E3D-9C9A-E837C39AB936}" srcOrd="0" destOrd="0" presId="urn:microsoft.com/office/officeart/2005/8/layout/orgChart1"/>
    <dgm:cxn modelId="{549C270D-1CD6-4509-B6CA-DEC369093041}" type="presParOf" srcId="{E927846D-9AB5-447C-91B6-DE5335D33E0D}" destId="{6A035F74-15FE-4AE5-B716-2A1B419BA270}" srcOrd="1" destOrd="0" presId="urn:microsoft.com/office/officeart/2005/8/layout/orgChart1"/>
    <dgm:cxn modelId="{89893F94-84D7-4560-9A14-90202389A2D1}" type="presParOf" srcId="{5D53991A-5118-4F7E-9F92-615B7005BA4B}" destId="{2B421B4A-29D0-4309-A112-6BBD661200D9}" srcOrd="1" destOrd="0" presId="urn:microsoft.com/office/officeart/2005/8/layout/orgChart1"/>
    <dgm:cxn modelId="{7FC3EA9B-3C8B-4D9D-A16D-17E2A83606B8}" type="presParOf" srcId="{5D53991A-5118-4F7E-9F92-615B7005BA4B}" destId="{EB611A09-F12D-4F8C-96BB-00576861BF1F}" srcOrd="2" destOrd="0" presId="urn:microsoft.com/office/officeart/2005/8/layout/orgChart1"/>
    <dgm:cxn modelId="{07E5F332-260A-40C5-A221-78B50B143438}" type="presParOf" srcId="{EA469DDB-A562-46B2-BACB-15A70D4A4B0E}" destId="{E7587B91-F628-4F23-AE3F-8FA3F341EE7A}" srcOrd="2" destOrd="0" presId="urn:microsoft.com/office/officeart/2005/8/layout/orgChart1"/>
    <dgm:cxn modelId="{8B029FD3-25FB-4AFA-8E8C-D7131FD0FEC2}" type="presParOf" srcId="{EA469DDB-A562-46B2-BACB-15A70D4A4B0E}" destId="{721B153F-BAAA-4971-9E86-F746956BEDC8}" srcOrd="3" destOrd="0" presId="urn:microsoft.com/office/officeart/2005/8/layout/orgChart1"/>
    <dgm:cxn modelId="{B5BC0913-54E9-4331-8C9D-CFB8087C24A0}" type="presParOf" srcId="{721B153F-BAAA-4971-9E86-F746956BEDC8}" destId="{6A3B7B45-21FE-4B25-A2DC-67E19797C1D3}" srcOrd="0" destOrd="0" presId="urn:microsoft.com/office/officeart/2005/8/layout/orgChart1"/>
    <dgm:cxn modelId="{226E0946-6CF1-4163-B603-FB5E52AB7DBA}" type="presParOf" srcId="{6A3B7B45-21FE-4B25-A2DC-67E19797C1D3}" destId="{EA552030-DCA4-47AF-BF2C-1C5A5C09663A}" srcOrd="0" destOrd="0" presId="urn:microsoft.com/office/officeart/2005/8/layout/orgChart1"/>
    <dgm:cxn modelId="{4EC86F4F-B850-4AC0-AC6E-54963584B054}" type="presParOf" srcId="{6A3B7B45-21FE-4B25-A2DC-67E19797C1D3}" destId="{C5003665-9E95-447F-95F6-6983587500B5}" srcOrd="1" destOrd="0" presId="urn:microsoft.com/office/officeart/2005/8/layout/orgChart1"/>
    <dgm:cxn modelId="{5BF832D7-3D69-44C2-A62B-6935350D357A}" type="presParOf" srcId="{721B153F-BAAA-4971-9E86-F746956BEDC8}" destId="{EED79ADC-1644-4462-B182-DBE60A26A574}" srcOrd="1" destOrd="0" presId="urn:microsoft.com/office/officeart/2005/8/layout/orgChart1"/>
    <dgm:cxn modelId="{0B04FAA5-0CEE-40D2-8D13-263541C848DF}" type="presParOf" srcId="{721B153F-BAAA-4971-9E86-F746956BEDC8}" destId="{0FDDE75B-A18A-44D0-BAAA-B59D729B41AB}" srcOrd="2" destOrd="0" presId="urn:microsoft.com/office/officeart/2005/8/layout/orgChart1"/>
    <dgm:cxn modelId="{D11AC953-EE77-4AF9-A146-FDD6EBA077A8}" type="presParOf" srcId="{EA469DDB-A562-46B2-BACB-15A70D4A4B0E}" destId="{0EF4F7BA-C4D8-4F4A-BD86-D38C4F96EA5F}" srcOrd="4" destOrd="0" presId="urn:microsoft.com/office/officeart/2005/8/layout/orgChart1"/>
    <dgm:cxn modelId="{34821A1B-A7A3-417F-8BB2-8541D835B75C}" type="presParOf" srcId="{EA469DDB-A562-46B2-BACB-15A70D4A4B0E}" destId="{0176AB4C-C367-4E4A-8705-82C5DA9F6525}" srcOrd="5" destOrd="0" presId="urn:microsoft.com/office/officeart/2005/8/layout/orgChart1"/>
    <dgm:cxn modelId="{651ECD9B-77CC-4D12-A367-F26638BEE600}" type="presParOf" srcId="{0176AB4C-C367-4E4A-8705-82C5DA9F6525}" destId="{A71A5BF9-B712-4498-AE1E-7C9AF2717144}" srcOrd="0" destOrd="0" presId="urn:microsoft.com/office/officeart/2005/8/layout/orgChart1"/>
    <dgm:cxn modelId="{73F99EC8-E8FB-4240-B57F-51615533DB31}" type="presParOf" srcId="{A71A5BF9-B712-4498-AE1E-7C9AF2717144}" destId="{FA5E7573-087E-48F0-9D03-AB00E1F4E87A}" srcOrd="0" destOrd="0" presId="urn:microsoft.com/office/officeart/2005/8/layout/orgChart1"/>
    <dgm:cxn modelId="{9646991E-F267-48CD-8B45-61C6E201C035}" type="presParOf" srcId="{A71A5BF9-B712-4498-AE1E-7C9AF2717144}" destId="{8C24E99F-13CF-42E0-8457-F0E021880049}" srcOrd="1" destOrd="0" presId="urn:microsoft.com/office/officeart/2005/8/layout/orgChart1"/>
    <dgm:cxn modelId="{71203760-9C5D-4130-9C2C-277F8CFE9B91}" type="presParOf" srcId="{0176AB4C-C367-4E4A-8705-82C5DA9F6525}" destId="{DBA4C803-D9BA-444B-A132-10DB25019002}" srcOrd="1" destOrd="0" presId="urn:microsoft.com/office/officeart/2005/8/layout/orgChart1"/>
    <dgm:cxn modelId="{421F5E6D-43E3-421E-959A-6E07F73F86F4}" type="presParOf" srcId="{0176AB4C-C367-4E4A-8705-82C5DA9F6525}" destId="{4A6AAC9B-5159-455A-81F2-DF7E71A56236}" srcOrd="2" destOrd="0" presId="urn:microsoft.com/office/officeart/2005/8/layout/orgChart1"/>
    <dgm:cxn modelId="{91CDC0FA-5E70-4681-AEF1-1A0AD82EBCCD}" type="presParOf" srcId="{A90FEEFE-EE02-43D4-A481-C64B6843B8F8}" destId="{6E3C5153-4BC2-43EA-95B6-ABA2F5A25B40}" srcOrd="2" destOrd="0" presId="urn:microsoft.com/office/officeart/2005/8/layout/orgChart1"/>
    <dgm:cxn modelId="{0E9F3C69-CB66-4CA2-9215-D198BCA27082}" type="presParOf" srcId="{6E3C5153-4BC2-43EA-95B6-ABA2F5A25B40}" destId="{05086FEB-99B8-41D5-8564-4E5B7945D29B}" srcOrd="0" destOrd="0" presId="urn:microsoft.com/office/officeart/2005/8/layout/orgChart1"/>
    <dgm:cxn modelId="{68BDADF1-2475-4484-87FF-DBDCAE5B81F0}" type="presParOf" srcId="{6E3C5153-4BC2-43EA-95B6-ABA2F5A25B40}" destId="{D3C64BBC-76E8-4447-B233-78A7EB1BEABA}" srcOrd="1" destOrd="0" presId="urn:microsoft.com/office/officeart/2005/8/layout/orgChart1"/>
    <dgm:cxn modelId="{8CC6664D-F8E0-406F-BDB2-859E58320981}" type="presParOf" srcId="{D3C64BBC-76E8-4447-B233-78A7EB1BEABA}" destId="{66F5389F-8B92-4B6C-99C1-4D96B71EE795}" srcOrd="0" destOrd="0" presId="urn:microsoft.com/office/officeart/2005/8/layout/orgChart1"/>
    <dgm:cxn modelId="{717383A1-236E-4799-8FDF-8E5BA140C83E}" type="presParOf" srcId="{66F5389F-8B92-4B6C-99C1-4D96B71EE795}" destId="{21CF4703-6E7F-4AA0-9969-0696873B86F9}" srcOrd="0" destOrd="0" presId="urn:microsoft.com/office/officeart/2005/8/layout/orgChart1"/>
    <dgm:cxn modelId="{F325D889-5420-4DF6-8061-F1A490EC158A}" type="presParOf" srcId="{66F5389F-8B92-4B6C-99C1-4D96B71EE795}" destId="{A6F9AADC-004A-4AB9-B79A-DCD17A67D934}" srcOrd="1" destOrd="0" presId="urn:microsoft.com/office/officeart/2005/8/layout/orgChart1"/>
    <dgm:cxn modelId="{FF850270-02A9-4731-8065-351A28650F0A}" type="presParOf" srcId="{D3C64BBC-76E8-4447-B233-78A7EB1BEABA}" destId="{0048967C-177F-418A-A9D1-BD246DEC9DF0}" srcOrd="1" destOrd="0" presId="urn:microsoft.com/office/officeart/2005/8/layout/orgChart1"/>
    <dgm:cxn modelId="{141ED5A9-EAE8-4938-95C9-54F43684A24C}" type="presParOf" srcId="{D3C64BBC-76E8-4447-B233-78A7EB1BEABA}" destId="{DD600E39-B17C-40F4-AC60-3D79CD2D5F9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26DD93-3862-409F-B002-42F2E63FCF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FC790AF0-EF45-45BE-A27E-8D438C0F6673}">
      <dgm:prSet phldrT="[Text]"/>
      <dgm:spPr/>
      <dgm:t>
        <a:bodyPr/>
        <a:lstStyle/>
        <a:p>
          <a:r>
            <a:rPr lang="cs-CZ" dirty="0" smtClean="0"/>
            <a:t>Řídící výbor </a:t>
          </a:r>
          <a:endParaRPr lang="cs-CZ" dirty="0"/>
        </a:p>
      </dgm:t>
    </dgm:pt>
    <dgm:pt modelId="{33FDB881-7F59-4650-AE6B-13D84A915509}" type="parTrans" cxnId="{0F13A11F-237F-4793-B481-B1FC248A1738}">
      <dgm:prSet/>
      <dgm:spPr/>
      <dgm:t>
        <a:bodyPr/>
        <a:lstStyle/>
        <a:p>
          <a:endParaRPr lang="cs-CZ"/>
        </a:p>
      </dgm:t>
    </dgm:pt>
    <dgm:pt modelId="{587A6F0B-CD21-4750-B1CC-6000C3421A3F}" type="sibTrans" cxnId="{0F13A11F-237F-4793-B481-B1FC248A1738}">
      <dgm:prSet/>
      <dgm:spPr/>
      <dgm:t>
        <a:bodyPr/>
        <a:lstStyle/>
        <a:p>
          <a:endParaRPr lang="cs-CZ"/>
        </a:p>
      </dgm:t>
    </dgm:pt>
    <dgm:pt modelId="{CD5D7B13-EF27-4396-96A6-02FBC897A087}" type="asst">
      <dgm:prSet phldrT="[Text]"/>
      <dgm:spPr/>
      <dgm:t>
        <a:bodyPr/>
        <a:lstStyle/>
        <a:p>
          <a:r>
            <a:rPr lang="cs-CZ" dirty="0" smtClean="0"/>
            <a:t>Realizační tým</a:t>
          </a:r>
          <a:endParaRPr lang="cs-CZ" dirty="0"/>
        </a:p>
      </dgm:t>
    </dgm:pt>
    <dgm:pt modelId="{EDA25123-35D3-47D6-A559-E151F6676145}" type="parTrans" cxnId="{3E128FF6-5DD5-4BE7-A8E0-8EE4781D04D1}">
      <dgm:prSet/>
      <dgm:spPr/>
      <dgm:t>
        <a:bodyPr/>
        <a:lstStyle/>
        <a:p>
          <a:endParaRPr lang="cs-CZ"/>
        </a:p>
      </dgm:t>
    </dgm:pt>
    <dgm:pt modelId="{BB1C4F93-F597-47CC-AEEB-FAD1C27F64FB}" type="sibTrans" cxnId="{3E128FF6-5DD5-4BE7-A8E0-8EE4781D04D1}">
      <dgm:prSet/>
      <dgm:spPr/>
      <dgm:t>
        <a:bodyPr/>
        <a:lstStyle/>
        <a:p>
          <a:endParaRPr lang="cs-CZ"/>
        </a:p>
      </dgm:t>
    </dgm:pt>
    <dgm:pt modelId="{58F52928-1F54-4BA1-A4AB-7A294FE4EAE9}">
      <dgm:prSet phldrT="[Text]"/>
      <dgm:spPr/>
      <dgm:t>
        <a:bodyPr/>
        <a:lstStyle/>
        <a:p>
          <a:r>
            <a:rPr lang="cs-CZ" dirty="0" smtClean="0"/>
            <a:t>Pracovní skupina </a:t>
          </a:r>
          <a:endParaRPr lang="cs-CZ" dirty="0"/>
        </a:p>
      </dgm:t>
    </dgm:pt>
    <dgm:pt modelId="{87F4B009-4061-4EDC-B5C5-44E8093039B4}" type="parTrans" cxnId="{4E605F58-38B5-4F57-BFF4-B896E21E3E29}">
      <dgm:prSet/>
      <dgm:spPr/>
      <dgm:t>
        <a:bodyPr/>
        <a:lstStyle/>
        <a:p>
          <a:endParaRPr lang="cs-CZ"/>
        </a:p>
      </dgm:t>
    </dgm:pt>
    <dgm:pt modelId="{C4EA0B93-90DD-431C-952B-F2A4EAA7152F}" type="sibTrans" cxnId="{4E605F58-38B5-4F57-BFF4-B896E21E3E29}">
      <dgm:prSet/>
      <dgm:spPr/>
      <dgm:t>
        <a:bodyPr/>
        <a:lstStyle/>
        <a:p>
          <a:endParaRPr lang="cs-CZ"/>
        </a:p>
      </dgm:t>
    </dgm:pt>
    <dgm:pt modelId="{08FEBF3C-0A20-4E45-95F5-3E83CA1CA8C5}">
      <dgm:prSet phldrT="[Text]"/>
      <dgm:spPr/>
      <dgm:t>
        <a:bodyPr/>
        <a:lstStyle/>
        <a:p>
          <a:pPr algn="ctr"/>
          <a:r>
            <a:rPr lang="cs-CZ" dirty="0" smtClean="0"/>
            <a:t>Pracovní skupina</a:t>
          </a:r>
          <a:endParaRPr lang="cs-CZ" dirty="0"/>
        </a:p>
      </dgm:t>
    </dgm:pt>
    <dgm:pt modelId="{F1823E37-0D19-4940-B89B-3C173B4DF7D5}" type="parTrans" cxnId="{7101BDB8-AAC7-4201-96A5-4571F2ED8159}">
      <dgm:prSet/>
      <dgm:spPr/>
      <dgm:t>
        <a:bodyPr/>
        <a:lstStyle/>
        <a:p>
          <a:endParaRPr lang="cs-CZ"/>
        </a:p>
      </dgm:t>
    </dgm:pt>
    <dgm:pt modelId="{530ED9E4-519D-4196-8CAE-8FCF2FFFEE71}" type="sibTrans" cxnId="{7101BDB8-AAC7-4201-96A5-4571F2ED8159}">
      <dgm:prSet/>
      <dgm:spPr/>
      <dgm:t>
        <a:bodyPr/>
        <a:lstStyle/>
        <a:p>
          <a:endParaRPr lang="cs-CZ"/>
        </a:p>
      </dgm:t>
    </dgm:pt>
    <dgm:pt modelId="{A2175BE6-FD69-46BF-844C-5EB394A020F6}">
      <dgm:prSet phldrT="[Text]"/>
      <dgm:spPr/>
      <dgm:t>
        <a:bodyPr/>
        <a:lstStyle/>
        <a:p>
          <a:r>
            <a:rPr lang="cs-CZ" dirty="0" smtClean="0"/>
            <a:t>Pracovní skupina </a:t>
          </a:r>
          <a:endParaRPr lang="cs-CZ" dirty="0"/>
        </a:p>
      </dgm:t>
    </dgm:pt>
    <dgm:pt modelId="{62987C34-1ACE-4488-B2CB-EC04F5BA2BF3}" type="parTrans" cxnId="{48D7B396-0714-4E46-AEFD-AC55B90C4FC4}">
      <dgm:prSet/>
      <dgm:spPr/>
      <dgm:t>
        <a:bodyPr/>
        <a:lstStyle/>
        <a:p>
          <a:endParaRPr lang="cs-CZ"/>
        </a:p>
      </dgm:t>
    </dgm:pt>
    <dgm:pt modelId="{74846E08-EECC-444E-A19C-BBEA4007AB97}" type="sibTrans" cxnId="{48D7B396-0714-4E46-AEFD-AC55B90C4FC4}">
      <dgm:prSet/>
      <dgm:spPr/>
      <dgm:t>
        <a:bodyPr/>
        <a:lstStyle/>
        <a:p>
          <a:endParaRPr lang="cs-CZ"/>
        </a:p>
      </dgm:t>
    </dgm:pt>
    <dgm:pt modelId="{0EFE794F-7951-4607-804D-0A13EEE60D3B}" type="pres">
      <dgm:prSet presAssocID="{D326DD93-3862-409F-B002-42F2E63FCF78}" presName="hierChild1" presStyleCnt="0">
        <dgm:presLayoutVars>
          <dgm:orgChart val="1"/>
          <dgm:chPref val="1"/>
          <dgm:dir/>
          <dgm:animOne val="branch"/>
          <dgm:animLvl val="lvl"/>
          <dgm:resizeHandles/>
        </dgm:presLayoutVars>
      </dgm:prSet>
      <dgm:spPr/>
      <dgm:t>
        <a:bodyPr/>
        <a:lstStyle/>
        <a:p>
          <a:endParaRPr lang="cs-CZ"/>
        </a:p>
      </dgm:t>
    </dgm:pt>
    <dgm:pt modelId="{A90FEEFE-EE02-43D4-A481-C64B6843B8F8}" type="pres">
      <dgm:prSet presAssocID="{FC790AF0-EF45-45BE-A27E-8D438C0F6673}" presName="hierRoot1" presStyleCnt="0">
        <dgm:presLayoutVars>
          <dgm:hierBranch val="init"/>
        </dgm:presLayoutVars>
      </dgm:prSet>
      <dgm:spPr/>
    </dgm:pt>
    <dgm:pt modelId="{D580F45E-2F6F-49F4-A8C6-5151C7CE1484}" type="pres">
      <dgm:prSet presAssocID="{FC790AF0-EF45-45BE-A27E-8D438C0F6673}" presName="rootComposite1" presStyleCnt="0"/>
      <dgm:spPr/>
    </dgm:pt>
    <dgm:pt modelId="{D273637E-1867-42AF-8ABC-C93BF513CDD3}" type="pres">
      <dgm:prSet presAssocID="{FC790AF0-EF45-45BE-A27E-8D438C0F6673}" presName="rootText1" presStyleLbl="node0" presStyleIdx="0" presStyleCnt="1">
        <dgm:presLayoutVars>
          <dgm:chPref val="3"/>
        </dgm:presLayoutVars>
      </dgm:prSet>
      <dgm:spPr/>
      <dgm:t>
        <a:bodyPr/>
        <a:lstStyle/>
        <a:p>
          <a:endParaRPr lang="cs-CZ"/>
        </a:p>
      </dgm:t>
    </dgm:pt>
    <dgm:pt modelId="{DD61AFA9-0709-4CAF-87A0-B7C6B0067D57}" type="pres">
      <dgm:prSet presAssocID="{FC790AF0-EF45-45BE-A27E-8D438C0F6673}" presName="rootConnector1" presStyleLbl="node1" presStyleIdx="0" presStyleCnt="0"/>
      <dgm:spPr/>
      <dgm:t>
        <a:bodyPr/>
        <a:lstStyle/>
        <a:p>
          <a:endParaRPr lang="cs-CZ"/>
        </a:p>
      </dgm:t>
    </dgm:pt>
    <dgm:pt modelId="{EA469DDB-A562-46B2-BACB-15A70D4A4B0E}" type="pres">
      <dgm:prSet presAssocID="{FC790AF0-EF45-45BE-A27E-8D438C0F6673}" presName="hierChild2" presStyleCnt="0"/>
      <dgm:spPr/>
    </dgm:pt>
    <dgm:pt modelId="{1F39E317-9E65-4361-8523-3FAA193DCD27}" type="pres">
      <dgm:prSet presAssocID="{87F4B009-4061-4EDC-B5C5-44E8093039B4}" presName="Name37" presStyleLbl="parChTrans1D2" presStyleIdx="0" presStyleCnt="4"/>
      <dgm:spPr/>
      <dgm:t>
        <a:bodyPr/>
        <a:lstStyle/>
        <a:p>
          <a:endParaRPr lang="cs-CZ"/>
        </a:p>
      </dgm:t>
    </dgm:pt>
    <dgm:pt modelId="{5D53991A-5118-4F7E-9F92-615B7005BA4B}" type="pres">
      <dgm:prSet presAssocID="{58F52928-1F54-4BA1-A4AB-7A294FE4EAE9}" presName="hierRoot2" presStyleCnt="0">
        <dgm:presLayoutVars>
          <dgm:hierBranch val="init"/>
        </dgm:presLayoutVars>
      </dgm:prSet>
      <dgm:spPr/>
    </dgm:pt>
    <dgm:pt modelId="{E927846D-9AB5-447C-91B6-DE5335D33E0D}" type="pres">
      <dgm:prSet presAssocID="{58F52928-1F54-4BA1-A4AB-7A294FE4EAE9}" presName="rootComposite" presStyleCnt="0"/>
      <dgm:spPr/>
    </dgm:pt>
    <dgm:pt modelId="{2D712CA9-93D9-4E3D-9C9A-E837C39AB936}" type="pres">
      <dgm:prSet presAssocID="{58F52928-1F54-4BA1-A4AB-7A294FE4EAE9}" presName="rootText" presStyleLbl="node2" presStyleIdx="0" presStyleCnt="3">
        <dgm:presLayoutVars>
          <dgm:chPref val="3"/>
        </dgm:presLayoutVars>
      </dgm:prSet>
      <dgm:spPr/>
      <dgm:t>
        <a:bodyPr/>
        <a:lstStyle/>
        <a:p>
          <a:endParaRPr lang="cs-CZ"/>
        </a:p>
      </dgm:t>
    </dgm:pt>
    <dgm:pt modelId="{6A035F74-15FE-4AE5-B716-2A1B419BA270}" type="pres">
      <dgm:prSet presAssocID="{58F52928-1F54-4BA1-A4AB-7A294FE4EAE9}" presName="rootConnector" presStyleLbl="node2" presStyleIdx="0" presStyleCnt="3"/>
      <dgm:spPr/>
      <dgm:t>
        <a:bodyPr/>
        <a:lstStyle/>
        <a:p>
          <a:endParaRPr lang="cs-CZ"/>
        </a:p>
      </dgm:t>
    </dgm:pt>
    <dgm:pt modelId="{2B421B4A-29D0-4309-A112-6BBD661200D9}" type="pres">
      <dgm:prSet presAssocID="{58F52928-1F54-4BA1-A4AB-7A294FE4EAE9}" presName="hierChild4" presStyleCnt="0"/>
      <dgm:spPr/>
    </dgm:pt>
    <dgm:pt modelId="{EB611A09-F12D-4F8C-96BB-00576861BF1F}" type="pres">
      <dgm:prSet presAssocID="{58F52928-1F54-4BA1-A4AB-7A294FE4EAE9}" presName="hierChild5" presStyleCnt="0"/>
      <dgm:spPr/>
    </dgm:pt>
    <dgm:pt modelId="{E7587B91-F628-4F23-AE3F-8FA3F341EE7A}" type="pres">
      <dgm:prSet presAssocID="{F1823E37-0D19-4940-B89B-3C173B4DF7D5}" presName="Name37" presStyleLbl="parChTrans1D2" presStyleIdx="1" presStyleCnt="4"/>
      <dgm:spPr/>
      <dgm:t>
        <a:bodyPr/>
        <a:lstStyle/>
        <a:p>
          <a:endParaRPr lang="cs-CZ"/>
        </a:p>
      </dgm:t>
    </dgm:pt>
    <dgm:pt modelId="{721B153F-BAAA-4971-9E86-F746956BEDC8}" type="pres">
      <dgm:prSet presAssocID="{08FEBF3C-0A20-4E45-95F5-3E83CA1CA8C5}" presName="hierRoot2" presStyleCnt="0">
        <dgm:presLayoutVars>
          <dgm:hierBranch val="init"/>
        </dgm:presLayoutVars>
      </dgm:prSet>
      <dgm:spPr/>
    </dgm:pt>
    <dgm:pt modelId="{6A3B7B45-21FE-4B25-A2DC-67E19797C1D3}" type="pres">
      <dgm:prSet presAssocID="{08FEBF3C-0A20-4E45-95F5-3E83CA1CA8C5}" presName="rootComposite" presStyleCnt="0"/>
      <dgm:spPr/>
    </dgm:pt>
    <dgm:pt modelId="{EA552030-DCA4-47AF-BF2C-1C5A5C09663A}" type="pres">
      <dgm:prSet presAssocID="{08FEBF3C-0A20-4E45-95F5-3E83CA1CA8C5}" presName="rootText" presStyleLbl="node2" presStyleIdx="1" presStyleCnt="3" custLinFactNeighborX="-2525" custLinFactNeighborY="-3112">
        <dgm:presLayoutVars>
          <dgm:chPref val="3"/>
        </dgm:presLayoutVars>
      </dgm:prSet>
      <dgm:spPr/>
      <dgm:t>
        <a:bodyPr/>
        <a:lstStyle/>
        <a:p>
          <a:endParaRPr lang="cs-CZ"/>
        </a:p>
      </dgm:t>
    </dgm:pt>
    <dgm:pt modelId="{C5003665-9E95-447F-95F6-6983587500B5}" type="pres">
      <dgm:prSet presAssocID="{08FEBF3C-0A20-4E45-95F5-3E83CA1CA8C5}" presName="rootConnector" presStyleLbl="node2" presStyleIdx="1" presStyleCnt="3"/>
      <dgm:spPr/>
      <dgm:t>
        <a:bodyPr/>
        <a:lstStyle/>
        <a:p>
          <a:endParaRPr lang="cs-CZ"/>
        </a:p>
      </dgm:t>
    </dgm:pt>
    <dgm:pt modelId="{EED79ADC-1644-4462-B182-DBE60A26A574}" type="pres">
      <dgm:prSet presAssocID="{08FEBF3C-0A20-4E45-95F5-3E83CA1CA8C5}" presName="hierChild4" presStyleCnt="0"/>
      <dgm:spPr/>
    </dgm:pt>
    <dgm:pt modelId="{0FDDE75B-A18A-44D0-BAAA-B59D729B41AB}" type="pres">
      <dgm:prSet presAssocID="{08FEBF3C-0A20-4E45-95F5-3E83CA1CA8C5}" presName="hierChild5" presStyleCnt="0"/>
      <dgm:spPr/>
    </dgm:pt>
    <dgm:pt modelId="{0EF4F7BA-C4D8-4F4A-BD86-D38C4F96EA5F}" type="pres">
      <dgm:prSet presAssocID="{62987C34-1ACE-4488-B2CB-EC04F5BA2BF3}" presName="Name37" presStyleLbl="parChTrans1D2" presStyleIdx="2" presStyleCnt="4"/>
      <dgm:spPr/>
      <dgm:t>
        <a:bodyPr/>
        <a:lstStyle/>
        <a:p>
          <a:endParaRPr lang="cs-CZ"/>
        </a:p>
      </dgm:t>
    </dgm:pt>
    <dgm:pt modelId="{0176AB4C-C367-4E4A-8705-82C5DA9F6525}" type="pres">
      <dgm:prSet presAssocID="{A2175BE6-FD69-46BF-844C-5EB394A020F6}" presName="hierRoot2" presStyleCnt="0">
        <dgm:presLayoutVars>
          <dgm:hierBranch val="init"/>
        </dgm:presLayoutVars>
      </dgm:prSet>
      <dgm:spPr/>
    </dgm:pt>
    <dgm:pt modelId="{A71A5BF9-B712-4498-AE1E-7C9AF2717144}" type="pres">
      <dgm:prSet presAssocID="{A2175BE6-FD69-46BF-844C-5EB394A020F6}" presName="rootComposite" presStyleCnt="0"/>
      <dgm:spPr/>
    </dgm:pt>
    <dgm:pt modelId="{FA5E7573-087E-48F0-9D03-AB00E1F4E87A}" type="pres">
      <dgm:prSet presAssocID="{A2175BE6-FD69-46BF-844C-5EB394A020F6}" presName="rootText" presStyleLbl="node2" presStyleIdx="2" presStyleCnt="3">
        <dgm:presLayoutVars>
          <dgm:chPref val="3"/>
        </dgm:presLayoutVars>
      </dgm:prSet>
      <dgm:spPr/>
      <dgm:t>
        <a:bodyPr/>
        <a:lstStyle/>
        <a:p>
          <a:endParaRPr lang="cs-CZ"/>
        </a:p>
      </dgm:t>
    </dgm:pt>
    <dgm:pt modelId="{8C24E99F-13CF-42E0-8457-F0E021880049}" type="pres">
      <dgm:prSet presAssocID="{A2175BE6-FD69-46BF-844C-5EB394A020F6}" presName="rootConnector" presStyleLbl="node2" presStyleIdx="2" presStyleCnt="3"/>
      <dgm:spPr/>
      <dgm:t>
        <a:bodyPr/>
        <a:lstStyle/>
        <a:p>
          <a:endParaRPr lang="cs-CZ"/>
        </a:p>
      </dgm:t>
    </dgm:pt>
    <dgm:pt modelId="{DBA4C803-D9BA-444B-A132-10DB25019002}" type="pres">
      <dgm:prSet presAssocID="{A2175BE6-FD69-46BF-844C-5EB394A020F6}" presName="hierChild4" presStyleCnt="0"/>
      <dgm:spPr/>
    </dgm:pt>
    <dgm:pt modelId="{4A6AAC9B-5159-455A-81F2-DF7E71A56236}" type="pres">
      <dgm:prSet presAssocID="{A2175BE6-FD69-46BF-844C-5EB394A020F6}" presName="hierChild5" presStyleCnt="0"/>
      <dgm:spPr/>
    </dgm:pt>
    <dgm:pt modelId="{6E3C5153-4BC2-43EA-95B6-ABA2F5A25B40}" type="pres">
      <dgm:prSet presAssocID="{FC790AF0-EF45-45BE-A27E-8D438C0F6673}" presName="hierChild3" presStyleCnt="0"/>
      <dgm:spPr/>
    </dgm:pt>
    <dgm:pt modelId="{05086FEB-99B8-41D5-8564-4E5B7945D29B}" type="pres">
      <dgm:prSet presAssocID="{EDA25123-35D3-47D6-A559-E151F6676145}" presName="Name111" presStyleLbl="parChTrans1D2" presStyleIdx="3" presStyleCnt="4"/>
      <dgm:spPr/>
      <dgm:t>
        <a:bodyPr/>
        <a:lstStyle/>
        <a:p>
          <a:endParaRPr lang="cs-CZ"/>
        </a:p>
      </dgm:t>
    </dgm:pt>
    <dgm:pt modelId="{D3C64BBC-76E8-4447-B233-78A7EB1BEABA}" type="pres">
      <dgm:prSet presAssocID="{CD5D7B13-EF27-4396-96A6-02FBC897A087}" presName="hierRoot3" presStyleCnt="0">
        <dgm:presLayoutVars>
          <dgm:hierBranch val="init"/>
        </dgm:presLayoutVars>
      </dgm:prSet>
      <dgm:spPr/>
    </dgm:pt>
    <dgm:pt modelId="{66F5389F-8B92-4B6C-99C1-4D96B71EE795}" type="pres">
      <dgm:prSet presAssocID="{CD5D7B13-EF27-4396-96A6-02FBC897A087}" presName="rootComposite3" presStyleCnt="0"/>
      <dgm:spPr/>
    </dgm:pt>
    <dgm:pt modelId="{21CF4703-6E7F-4AA0-9969-0696873B86F9}" type="pres">
      <dgm:prSet presAssocID="{CD5D7B13-EF27-4396-96A6-02FBC897A087}" presName="rootText3" presStyleLbl="asst1" presStyleIdx="0" presStyleCnt="1">
        <dgm:presLayoutVars>
          <dgm:chPref val="3"/>
        </dgm:presLayoutVars>
      </dgm:prSet>
      <dgm:spPr/>
      <dgm:t>
        <a:bodyPr/>
        <a:lstStyle/>
        <a:p>
          <a:endParaRPr lang="cs-CZ"/>
        </a:p>
      </dgm:t>
    </dgm:pt>
    <dgm:pt modelId="{A6F9AADC-004A-4AB9-B79A-DCD17A67D934}" type="pres">
      <dgm:prSet presAssocID="{CD5D7B13-EF27-4396-96A6-02FBC897A087}" presName="rootConnector3" presStyleLbl="asst1" presStyleIdx="0" presStyleCnt="1"/>
      <dgm:spPr/>
      <dgm:t>
        <a:bodyPr/>
        <a:lstStyle/>
        <a:p>
          <a:endParaRPr lang="cs-CZ"/>
        </a:p>
      </dgm:t>
    </dgm:pt>
    <dgm:pt modelId="{0048967C-177F-418A-A9D1-BD246DEC9DF0}" type="pres">
      <dgm:prSet presAssocID="{CD5D7B13-EF27-4396-96A6-02FBC897A087}" presName="hierChild6" presStyleCnt="0"/>
      <dgm:spPr/>
    </dgm:pt>
    <dgm:pt modelId="{DD600E39-B17C-40F4-AC60-3D79CD2D5F9D}" type="pres">
      <dgm:prSet presAssocID="{CD5D7B13-EF27-4396-96A6-02FBC897A087}" presName="hierChild7" presStyleCnt="0"/>
      <dgm:spPr/>
    </dgm:pt>
  </dgm:ptLst>
  <dgm:cxnLst>
    <dgm:cxn modelId="{0F13A11F-237F-4793-B481-B1FC248A1738}" srcId="{D326DD93-3862-409F-B002-42F2E63FCF78}" destId="{FC790AF0-EF45-45BE-A27E-8D438C0F6673}" srcOrd="0" destOrd="0" parTransId="{33FDB881-7F59-4650-AE6B-13D84A915509}" sibTransId="{587A6F0B-CD21-4750-B1CC-6000C3421A3F}"/>
    <dgm:cxn modelId="{92982BEA-6287-4E43-BCED-EB193912D6C0}" type="presOf" srcId="{A2175BE6-FD69-46BF-844C-5EB394A020F6}" destId="{8C24E99F-13CF-42E0-8457-F0E021880049}" srcOrd="1" destOrd="0" presId="urn:microsoft.com/office/officeart/2005/8/layout/orgChart1"/>
    <dgm:cxn modelId="{FA1D4F34-9AEB-4FDB-B386-97008293E5FA}" type="presOf" srcId="{EDA25123-35D3-47D6-A559-E151F6676145}" destId="{05086FEB-99B8-41D5-8564-4E5B7945D29B}" srcOrd="0" destOrd="0" presId="urn:microsoft.com/office/officeart/2005/8/layout/orgChart1"/>
    <dgm:cxn modelId="{5E9FFC8D-5268-4B38-A108-F93B734ADA4A}" type="presOf" srcId="{FC790AF0-EF45-45BE-A27E-8D438C0F6673}" destId="{D273637E-1867-42AF-8ABC-C93BF513CDD3}" srcOrd="0" destOrd="0" presId="urn:microsoft.com/office/officeart/2005/8/layout/orgChart1"/>
    <dgm:cxn modelId="{3738428B-FA5A-40BE-8F41-89F254E26912}" type="presOf" srcId="{08FEBF3C-0A20-4E45-95F5-3E83CA1CA8C5}" destId="{C5003665-9E95-447F-95F6-6983587500B5}" srcOrd="1" destOrd="0" presId="urn:microsoft.com/office/officeart/2005/8/layout/orgChart1"/>
    <dgm:cxn modelId="{71CE4AAC-7199-4F63-8049-D92FBC75ACB4}" type="presOf" srcId="{CD5D7B13-EF27-4396-96A6-02FBC897A087}" destId="{21CF4703-6E7F-4AA0-9969-0696873B86F9}" srcOrd="0" destOrd="0" presId="urn:microsoft.com/office/officeart/2005/8/layout/orgChart1"/>
    <dgm:cxn modelId="{39E1BEA0-D67F-4456-A443-7C4B1774EC04}" type="presOf" srcId="{F1823E37-0D19-4940-B89B-3C173B4DF7D5}" destId="{E7587B91-F628-4F23-AE3F-8FA3F341EE7A}" srcOrd="0" destOrd="0" presId="urn:microsoft.com/office/officeart/2005/8/layout/orgChart1"/>
    <dgm:cxn modelId="{6D4A17A3-7398-4B24-A01F-9397A94558FA}" type="presOf" srcId="{08FEBF3C-0A20-4E45-95F5-3E83CA1CA8C5}" destId="{EA552030-DCA4-47AF-BF2C-1C5A5C09663A}" srcOrd="0" destOrd="0" presId="urn:microsoft.com/office/officeart/2005/8/layout/orgChart1"/>
    <dgm:cxn modelId="{7101BDB8-AAC7-4201-96A5-4571F2ED8159}" srcId="{FC790AF0-EF45-45BE-A27E-8D438C0F6673}" destId="{08FEBF3C-0A20-4E45-95F5-3E83CA1CA8C5}" srcOrd="2" destOrd="0" parTransId="{F1823E37-0D19-4940-B89B-3C173B4DF7D5}" sibTransId="{530ED9E4-519D-4196-8CAE-8FCF2FFFEE71}"/>
    <dgm:cxn modelId="{48D7B396-0714-4E46-AEFD-AC55B90C4FC4}" srcId="{FC790AF0-EF45-45BE-A27E-8D438C0F6673}" destId="{A2175BE6-FD69-46BF-844C-5EB394A020F6}" srcOrd="3" destOrd="0" parTransId="{62987C34-1ACE-4488-B2CB-EC04F5BA2BF3}" sibTransId="{74846E08-EECC-444E-A19C-BBEA4007AB97}"/>
    <dgm:cxn modelId="{C4340478-8B48-486C-AF91-66E1740CA6B2}" type="presOf" srcId="{62987C34-1ACE-4488-B2CB-EC04F5BA2BF3}" destId="{0EF4F7BA-C4D8-4F4A-BD86-D38C4F96EA5F}" srcOrd="0" destOrd="0" presId="urn:microsoft.com/office/officeart/2005/8/layout/orgChart1"/>
    <dgm:cxn modelId="{3E128FF6-5DD5-4BE7-A8E0-8EE4781D04D1}" srcId="{FC790AF0-EF45-45BE-A27E-8D438C0F6673}" destId="{CD5D7B13-EF27-4396-96A6-02FBC897A087}" srcOrd="0" destOrd="0" parTransId="{EDA25123-35D3-47D6-A559-E151F6676145}" sibTransId="{BB1C4F93-F597-47CC-AEEB-FAD1C27F64FB}"/>
    <dgm:cxn modelId="{00CE1859-A31F-4446-AD09-D36572146549}" type="presOf" srcId="{58F52928-1F54-4BA1-A4AB-7A294FE4EAE9}" destId="{6A035F74-15FE-4AE5-B716-2A1B419BA270}" srcOrd="1" destOrd="0" presId="urn:microsoft.com/office/officeart/2005/8/layout/orgChart1"/>
    <dgm:cxn modelId="{84BEBC7E-4312-4BF2-999B-F449BB6FE38D}" type="presOf" srcId="{87F4B009-4061-4EDC-B5C5-44E8093039B4}" destId="{1F39E317-9E65-4361-8523-3FAA193DCD27}" srcOrd="0" destOrd="0" presId="urn:microsoft.com/office/officeart/2005/8/layout/orgChart1"/>
    <dgm:cxn modelId="{4E605F58-38B5-4F57-BFF4-B896E21E3E29}" srcId="{FC790AF0-EF45-45BE-A27E-8D438C0F6673}" destId="{58F52928-1F54-4BA1-A4AB-7A294FE4EAE9}" srcOrd="1" destOrd="0" parTransId="{87F4B009-4061-4EDC-B5C5-44E8093039B4}" sibTransId="{C4EA0B93-90DD-431C-952B-F2A4EAA7152F}"/>
    <dgm:cxn modelId="{34961593-168D-42F4-9185-592DDB29EB54}" type="presOf" srcId="{58F52928-1F54-4BA1-A4AB-7A294FE4EAE9}" destId="{2D712CA9-93D9-4E3D-9C9A-E837C39AB936}" srcOrd="0" destOrd="0" presId="urn:microsoft.com/office/officeart/2005/8/layout/orgChart1"/>
    <dgm:cxn modelId="{697827E6-5EB4-43E3-9243-F3278DF6B593}" type="presOf" srcId="{D326DD93-3862-409F-B002-42F2E63FCF78}" destId="{0EFE794F-7951-4607-804D-0A13EEE60D3B}" srcOrd="0" destOrd="0" presId="urn:microsoft.com/office/officeart/2005/8/layout/orgChart1"/>
    <dgm:cxn modelId="{B5F25252-10D2-4D84-9902-4694580E5790}" type="presOf" srcId="{CD5D7B13-EF27-4396-96A6-02FBC897A087}" destId="{A6F9AADC-004A-4AB9-B79A-DCD17A67D934}" srcOrd="1" destOrd="0" presId="urn:microsoft.com/office/officeart/2005/8/layout/orgChart1"/>
    <dgm:cxn modelId="{AAB447F7-1D1B-4BDA-88C0-B3A3F4D5A7D1}" type="presOf" srcId="{FC790AF0-EF45-45BE-A27E-8D438C0F6673}" destId="{DD61AFA9-0709-4CAF-87A0-B7C6B0067D57}" srcOrd="1" destOrd="0" presId="urn:microsoft.com/office/officeart/2005/8/layout/orgChart1"/>
    <dgm:cxn modelId="{08B7800C-56B2-4737-9615-E7E3E469D168}" type="presOf" srcId="{A2175BE6-FD69-46BF-844C-5EB394A020F6}" destId="{FA5E7573-087E-48F0-9D03-AB00E1F4E87A}" srcOrd="0" destOrd="0" presId="urn:microsoft.com/office/officeart/2005/8/layout/orgChart1"/>
    <dgm:cxn modelId="{9A3FB06F-9D03-4A87-9B40-2CCF9178E5EF}" type="presParOf" srcId="{0EFE794F-7951-4607-804D-0A13EEE60D3B}" destId="{A90FEEFE-EE02-43D4-A481-C64B6843B8F8}" srcOrd="0" destOrd="0" presId="urn:microsoft.com/office/officeart/2005/8/layout/orgChart1"/>
    <dgm:cxn modelId="{4D4C3B82-D9F4-4DCE-81B1-990C4E1CE6CF}" type="presParOf" srcId="{A90FEEFE-EE02-43D4-A481-C64B6843B8F8}" destId="{D580F45E-2F6F-49F4-A8C6-5151C7CE1484}" srcOrd="0" destOrd="0" presId="urn:microsoft.com/office/officeart/2005/8/layout/orgChart1"/>
    <dgm:cxn modelId="{34916220-FB43-4A56-8664-FB2501D6164C}" type="presParOf" srcId="{D580F45E-2F6F-49F4-A8C6-5151C7CE1484}" destId="{D273637E-1867-42AF-8ABC-C93BF513CDD3}" srcOrd="0" destOrd="0" presId="urn:microsoft.com/office/officeart/2005/8/layout/orgChart1"/>
    <dgm:cxn modelId="{FB2FBFC9-2C9B-4FF6-86A1-564E22137E1B}" type="presParOf" srcId="{D580F45E-2F6F-49F4-A8C6-5151C7CE1484}" destId="{DD61AFA9-0709-4CAF-87A0-B7C6B0067D57}" srcOrd="1" destOrd="0" presId="urn:microsoft.com/office/officeart/2005/8/layout/orgChart1"/>
    <dgm:cxn modelId="{A861D029-AD49-4AD6-B6A5-A1AC57C7B3B9}" type="presParOf" srcId="{A90FEEFE-EE02-43D4-A481-C64B6843B8F8}" destId="{EA469DDB-A562-46B2-BACB-15A70D4A4B0E}" srcOrd="1" destOrd="0" presId="urn:microsoft.com/office/officeart/2005/8/layout/orgChart1"/>
    <dgm:cxn modelId="{81C50E98-A4F2-40F4-9515-78D713B5397D}" type="presParOf" srcId="{EA469DDB-A562-46B2-BACB-15A70D4A4B0E}" destId="{1F39E317-9E65-4361-8523-3FAA193DCD27}" srcOrd="0" destOrd="0" presId="urn:microsoft.com/office/officeart/2005/8/layout/orgChart1"/>
    <dgm:cxn modelId="{86F2D68F-24F3-454C-BB60-265127F124BD}" type="presParOf" srcId="{EA469DDB-A562-46B2-BACB-15A70D4A4B0E}" destId="{5D53991A-5118-4F7E-9F92-615B7005BA4B}" srcOrd="1" destOrd="0" presId="urn:microsoft.com/office/officeart/2005/8/layout/orgChart1"/>
    <dgm:cxn modelId="{CE8A4146-B224-4BEE-965E-59ECF9409187}" type="presParOf" srcId="{5D53991A-5118-4F7E-9F92-615B7005BA4B}" destId="{E927846D-9AB5-447C-91B6-DE5335D33E0D}" srcOrd="0" destOrd="0" presId="urn:microsoft.com/office/officeart/2005/8/layout/orgChart1"/>
    <dgm:cxn modelId="{73146C3E-A297-4952-B47D-12926706B826}" type="presParOf" srcId="{E927846D-9AB5-447C-91B6-DE5335D33E0D}" destId="{2D712CA9-93D9-4E3D-9C9A-E837C39AB936}" srcOrd="0" destOrd="0" presId="urn:microsoft.com/office/officeart/2005/8/layout/orgChart1"/>
    <dgm:cxn modelId="{549C270D-1CD6-4509-B6CA-DEC369093041}" type="presParOf" srcId="{E927846D-9AB5-447C-91B6-DE5335D33E0D}" destId="{6A035F74-15FE-4AE5-B716-2A1B419BA270}" srcOrd="1" destOrd="0" presId="urn:microsoft.com/office/officeart/2005/8/layout/orgChart1"/>
    <dgm:cxn modelId="{89893F94-84D7-4560-9A14-90202389A2D1}" type="presParOf" srcId="{5D53991A-5118-4F7E-9F92-615B7005BA4B}" destId="{2B421B4A-29D0-4309-A112-6BBD661200D9}" srcOrd="1" destOrd="0" presId="urn:microsoft.com/office/officeart/2005/8/layout/orgChart1"/>
    <dgm:cxn modelId="{7FC3EA9B-3C8B-4D9D-A16D-17E2A83606B8}" type="presParOf" srcId="{5D53991A-5118-4F7E-9F92-615B7005BA4B}" destId="{EB611A09-F12D-4F8C-96BB-00576861BF1F}" srcOrd="2" destOrd="0" presId="urn:microsoft.com/office/officeart/2005/8/layout/orgChart1"/>
    <dgm:cxn modelId="{07E5F332-260A-40C5-A221-78B50B143438}" type="presParOf" srcId="{EA469DDB-A562-46B2-BACB-15A70D4A4B0E}" destId="{E7587B91-F628-4F23-AE3F-8FA3F341EE7A}" srcOrd="2" destOrd="0" presId="urn:microsoft.com/office/officeart/2005/8/layout/orgChart1"/>
    <dgm:cxn modelId="{8B029FD3-25FB-4AFA-8E8C-D7131FD0FEC2}" type="presParOf" srcId="{EA469DDB-A562-46B2-BACB-15A70D4A4B0E}" destId="{721B153F-BAAA-4971-9E86-F746956BEDC8}" srcOrd="3" destOrd="0" presId="urn:microsoft.com/office/officeart/2005/8/layout/orgChart1"/>
    <dgm:cxn modelId="{B5BC0913-54E9-4331-8C9D-CFB8087C24A0}" type="presParOf" srcId="{721B153F-BAAA-4971-9E86-F746956BEDC8}" destId="{6A3B7B45-21FE-4B25-A2DC-67E19797C1D3}" srcOrd="0" destOrd="0" presId="urn:microsoft.com/office/officeart/2005/8/layout/orgChart1"/>
    <dgm:cxn modelId="{226E0946-6CF1-4163-B603-FB5E52AB7DBA}" type="presParOf" srcId="{6A3B7B45-21FE-4B25-A2DC-67E19797C1D3}" destId="{EA552030-DCA4-47AF-BF2C-1C5A5C09663A}" srcOrd="0" destOrd="0" presId="urn:microsoft.com/office/officeart/2005/8/layout/orgChart1"/>
    <dgm:cxn modelId="{4EC86F4F-B850-4AC0-AC6E-54963584B054}" type="presParOf" srcId="{6A3B7B45-21FE-4B25-A2DC-67E19797C1D3}" destId="{C5003665-9E95-447F-95F6-6983587500B5}" srcOrd="1" destOrd="0" presId="urn:microsoft.com/office/officeart/2005/8/layout/orgChart1"/>
    <dgm:cxn modelId="{5BF832D7-3D69-44C2-A62B-6935350D357A}" type="presParOf" srcId="{721B153F-BAAA-4971-9E86-F746956BEDC8}" destId="{EED79ADC-1644-4462-B182-DBE60A26A574}" srcOrd="1" destOrd="0" presId="urn:microsoft.com/office/officeart/2005/8/layout/orgChart1"/>
    <dgm:cxn modelId="{0B04FAA5-0CEE-40D2-8D13-263541C848DF}" type="presParOf" srcId="{721B153F-BAAA-4971-9E86-F746956BEDC8}" destId="{0FDDE75B-A18A-44D0-BAAA-B59D729B41AB}" srcOrd="2" destOrd="0" presId="urn:microsoft.com/office/officeart/2005/8/layout/orgChart1"/>
    <dgm:cxn modelId="{D11AC953-EE77-4AF9-A146-FDD6EBA077A8}" type="presParOf" srcId="{EA469DDB-A562-46B2-BACB-15A70D4A4B0E}" destId="{0EF4F7BA-C4D8-4F4A-BD86-D38C4F96EA5F}" srcOrd="4" destOrd="0" presId="urn:microsoft.com/office/officeart/2005/8/layout/orgChart1"/>
    <dgm:cxn modelId="{34821A1B-A7A3-417F-8BB2-8541D835B75C}" type="presParOf" srcId="{EA469DDB-A562-46B2-BACB-15A70D4A4B0E}" destId="{0176AB4C-C367-4E4A-8705-82C5DA9F6525}" srcOrd="5" destOrd="0" presId="urn:microsoft.com/office/officeart/2005/8/layout/orgChart1"/>
    <dgm:cxn modelId="{651ECD9B-77CC-4D12-A367-F26638BEE600}" type="presParOf" srcId="{0176AB4C-C367-4E4A-8705-82C5DA9F6525}" destId="{A71A5BF9-B712-4498-AE1E-7C9AF2717144}" srcOrd="0" destOrd="0" presId="urn:microsoft.com/office/officeart/2005/8/layout/orgChart1"/>
    <dgm:cxn modelId="{73F99EC8-E8FB-4240-B57F-51615533DB31}" type="presParOf" srcId="{A71A5BF9-B712-4498-AE1E-7C9AF2717144}" destId="{FA5E7573-087E-48F0-9D03-AB00E1F4E87A}" srcOrd="0" destOrd="0" presId="urn:microsoft.com/office/officeart/2005/8/layout/orgChart1"/>
    <dgm:cxn modelId="{9646991E-F267-48CD-8B45-61C6E201C035}" type="presParOf" srcId="{A71A5BF9-B712-4498-AE1E-7C9AF2717144}" destId="{8C24E99F-13CF-42E0-8457-F0E021880049}" srcOrd="1" destOrd="0" presId="urn:microsoft.com/office/officeart/2005/8/layout/orgChart1"/>
    <dgm:cxn modelId="{71203760-9C5D-4130-9C2C-277F8CFE9B91}" type="presParOf" srcId="{0176AB4C-C367-4E4A-8705-82C5DA9F6525}" destId="{DBA4C803-D9BA-444B-A132-10DB25019002}" srcOrd="1" destOrd="0" presId="urn:microsoft.com/office/officeart/2005/8/layout/orgChart1"/>
    <dgm:cxn modelId="{421F5E6D-43E3-421E-959A-6E07F73F86F4}" type="presParOf" srcId="{0176AB4C-C367-4E4A-8705-82C5DA9F6525}" destId="{4A6AAC9B-5159-455A-81F2-DF7E71A56236}" srcOrd="2" destOrd="0" presId="urn:microsoft.com/office/officeart/2005/8/layout/orgChart1"/>
    <dgm:cxn modelId="{91CDC0FA-5E70-4681-AEF1-1A0AD82EBCCD}" type="presParOf" srcId="{A90FEEFE-EE02-43D4-A481-C64B6843B8F8}" destId="{6E3C5153-4BC2-43EA-95B6-ABA2F5A25B40}" srcOrd="2" destOrd="0" presId="urn:microsoft.com/office/officeart/2005/8/layout/orgChart1"/>
    <dgm:cxn modelId="{0E9F3C69-CB66-4CA2-9215-D198BCA27082}" type="presParOf" srcId="{6E3C5153-4BC2-43EA-95B6-ABA2F5A25B40}" destId="{05086FEB-99B8-41D5-8564-4E5B7945D29B}" srcOrd="0" destOrd="0" presId="urn:microsoft.com/office/officeart/2005/8/layout/orgChart1"/>
    <dgm:cxn modelId="{68BDADF1-2475-4484-87FF-DBDCAE5B81F0}" type="presParOf" srcId="{6E3C5153-4BC2-43EA-95B6-ABA2F5A25B40}" destId="{D3C64BBC-76E8-4447-B233-78A7EB1BEABA}" srcOrd="1" destOrd="0" presId="urn:microsoft.com/office/officeart/2005/8/layout/orgChart1"/>
    <dgm:cxn modelId="{8CC6664D-F8E0-406F-BDB2-859E58320981}" type="presParOf" srcId="{D3C64BBC-76E8-4447-B233-78A7EB1BEABA}" destId="{66F5389F-8B92-4B6C-99C1-4D96B71EE795}" srcOrd="0" destOrd="0" presId="urn:microsoft.com/office/officeart/2005/8/layout/orgChart1"/>
    <dgm:cxn modelId="{717383A1-236E-4799-8FDF-8E5BA140C83E}" type="presParOf" srcId="{66F5389F-8B92-4B6C-99C1-4D96B71EE795}" destId="{21CF4703-6E7F-4AA0-9969-0696873B86F9}" srcOrd="0" destOrd="0" presId="urn:microsoft.com/office/officeart/2005/8/layout/orgChart1"/>
    <dgm:cxn modelId="{F325D889-5420-4DF6-8061-F1A490EC158A}" type="presParOf" srcId="{66F5389F-8B92-4B6C-99C1-4D96B71EE795}" destId="{A6F9AADC-004A-4AB9-B79A-DCD17A67D934}" srcOrd="1" destOrd="0" presId="urn:microsoft.com/office/officeart/2005/8/layout/orgChart1"/>
    <dgm:cxn modelId="{FF850270-02A9-4731-8065-351A28650F0A}" type="presParOf" srcId="{D3C64BBC-76E8-4447-B233-78A7EB1BEABA}" destId="{0048967C-177F-418A-A9D1-BD246DEC9DF0}" srcOrd="1" destOrd="0" presId="urn:microsoft.com/office/officeart/2005/8/layout/orgChart1"/>
    <dgm:cxn modelId="{141ED5A9-EAE8-4938-95C9-54F43684A24C}" type="presParOf" srcId="{D3C64BBC-76E8-4447-B233-78A7EB1BEABA}" destId="{DD600E39-B17C-40F4-AC60-3D79CD2D5F9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82336-4DC5-46EA-B05A-DC8768C7A8B9}">
      <dsp:nvSpPr>
        <dsp:cNvPr id="0" name=""/>
        <dsp:cNvSpPr/>
      </dsp:nvSpPr>
      <dsp:spPr>
        <a:xfrm>
          <a:off x="394311" y="0"/>
          <a:ext cx="4912320" cy="491232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138B6-7800-4AF1-8DDF-B090189AAB4C}">
      <dsp:nvSpPr>
        <dsp:cNvPr id="0" name=""/>
        <dsp:cNvSpPr/>
      </dsp:nvSpPr>
      <dsp:spPr>
        <a:xfrm>
          <a:off x="2850471" y="491711"/>
          <a:ext cx="3193008" cy="6984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smtClean="0"/>
            <a:t>Občané mají kontrolu nad rozhodnutím</a:t>
          </a:r>
          <a:endParaRPr lang="cs-CZ" sz="1200" kern="1200" dirty="0"/>
        </a:p>
      </dsp:txBody>
      <dsp:txXfrm>
        <a:off x="2884567" y="525807"/>
        <a:ext cx="3124816" cy="630278"/>
      </dsp:txXfrm>
    </dsp:sp>
    <dsp:sp modelId="{6DAE1E27-1D5D-457D-872E-53EFAD811EAE}">
      <dsp:nvSpPr>
        <dsp:cNvPr id="0" name=""/>
        <dsp:cNvSpPr/>
      </dsp:nvSpPr>
      <dsp:spPr>
        <a:xfrm>
          <a:off x="2756868" y="1277491"/>
          <a:ext cx="3380214" cy="6984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smtClean="0"/>
            <a:t>Rozhodování autority s reprezentanty občanů</a:t>
          </a:r>
          <a:endParaRPr lang="cs-CZ" sz="1200" kern="1200" dirty="0"/>
        </a:p>
      </dsp:txBody>
      <dsp:txXfrm>
        <a:off x="2790964" y="1311587"/>
        <a:ext cx="3312022" cy="630278"/>
      </dsp:txXfrm>
    </dsp:sp>
    <dsp:sp modelId="{8B94D040-D5AA-4416-B1B0-EE0D43F3AAC8}">
      <dsp:nvSpPr>
        <dsp:cNvPr id="0" name=""/>
        <dsp:cNvSpPr/>
      </dsp:nvSpPr>
      <dsp:spPr>
        <a:xfrm>
          <a:off x="2582801" y="2063270"/>
          <a:ext cx="3728347" cy="6984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1200" kern="1200" dirty="0" smtClean="0"/>
            <a:t>Autorita rozhoduje po konzultaci s reprezentanty občanů</a:t>
          </a:r>
        </a:p>
        <a:p>
          <a:pPr lvl="0" algn="ctr">
            <a:spcBef>
              <a:spcPct val="0"/>
            </a:spcBef>
          </a:pPr>
          <a:endParaRPr lang="cs-CZ" sz="1200" kern="1200" dirty="0"/>
        </a:p>
      </dsp:txBody>
      <dsp:txXfrm>
        <a:off x="2616897" y="2097366"/>
        <a:ext cx="3660155" cy="630278"/>
      </dsp:txXfrm>
    </dsp:sp>
    <dsp:sp modelId="{75837519-DD9A-4281-8871-1AD519745C44}">
      <dsp:nvSpPr>
        <dsp:cNvPr id="0" name=""/>
        <dsp:cNvSpPr/>
      </dsp:nvSpPr>
      <dsp:spPr>
        <a:xfrm>
          <a:off x="2408718" y="2849049"/>
          <a:ext cx="4076513" cy="6984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kern="1200" dirty="0" smtClean="0"/>
            <a:t>Autorita rozhoduje po konzultaci s jednotlivci</a:t>
          </a:r>
        </a:p>
        <a:p>
          <a:pPr lvl="0" algn="ctr" defTabSz="533400">
            <a:lnSpc>
              <a:spcPct val="90000"/>
            </a:lnSpc>
            <a:spcBef>
              <a:spcPct val="0"/>
            </a:spcBef>
            <a:spcAft>
              <a:spcPct val="35000"/>
            </a:spcAft>
          </a:pPr>
          <a:endParaRPr lang="cs-CZ" sz="1200" kern="1200" dirty="0"/>
        </a:p>
      </dsp:txBody>
      <dsp:txXfrm>
        <a:off x="2442814" y="2883145"/>
        <a:ext cx="4008321" cy="630278"/>
      </dsp:txXfrm>
    </dsp:sp>
    <dsp:sp modelId="{0C23636D-F329-4257-AF6F-E5271062A942}">
      <dsp:nvSpPr>
        <dsp:cNvPr id="0" name=""/>
        <dsp:cNvSpPr/>
      </dsp:nvSpPr>
      <dsp:spPr>
        <a:xfrm>
          <a:off x="2207814" y="3634828"/>
          <a:ext cx="4478321" cy="6984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1200" kern="1200" dirty="0" smtClean="0"/>
            <a:t>Autorita rozhodne a dodatečně informuje</a:t>
          </a:r>
        </a:p>
        <a:p>
          <a:pPr lvl="0" algn="ctr" defTabSz="533400">
            <a:lnSpc>
              <a:spcPct val="90000"/>
            </a:lnSpc>
            <a:spcBef>
              <a:spcPct val="0"/>
            </a:spcBef>
            <a:spcAft>
              <a:spcPct val="35000"/>
            </a:spcAft>
          </a:pPr>
          <a:endParaRPr lang="cs-CZ" sz="1200" kern="1200" dirty="0"/>
        </a:p>
      </dsp:txBody>
      <dsp:txXfrm>
        <a:off x="2241910" y="3668924"/>
        <a:ext cx="4410129" cy="630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86FEB-99B8-41D5-8564-4E5B7945D29B}">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4F7BA-C4D8-4F4A-BD86-D38C4F96EA5F}">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87B91-F628-4F23-AE3F-8FA3F341EE7A}">
      <dsp:nvSpPr>
        <dsp:cNvPr id="0" name=""/>
        <dsp:cNvSpPr/>
      </dsp:nvSpPr>
      <dsp:spPr>
        <a:xfrm>
          <a:off x="2957279" y="1212180"/>
          <a:ext cx="91440" cy="1611908"/>
        </a:xfrm>
        <a:custGeom>
          <a:avLst/>
          <a:gdLst/>
          <a:ahLst/>
          <a:cxnLst/>
          <a:rect l="0" t="0" r="0" b="0"/>
          <a:pathLst>
            <a:path>
              <a:moveTo>
                <a:pt x="90720" y="0"/>
              </a:moveTo>
              <a:lnTo>
                <a:pt x="90720" y="1424775"/>
              </a:lnTo>
              <a:lnTo>
                <a:pt x="45720" y="1424775"/>
              </a:lnTo>
              <a:lnTo>
                <a:pt x="45720" y="1611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9E317-9E65-4361-8523-3FAA193DCD27}">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3637E-1867-42AF-8ABC-C93BF513CDD3}">
      <dsp:nvSpPr>
        <dsp:cNvPr id="0" name=""/>
        <dsp:cNvSpPr/>
      </dsp:nvSpPr>
      <dsp:spPr>
        <a:xfrm>
          <a:off x="2156891" y="321071"/>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Řídící výbor </a:t>
          </a:r>
          <a:endParaRPr lang="cs-CZ" sz="3000" kern="1200" dirty="0"/>
        </a:p>
      </dsp:txBody>
      <dsp:txXfrm>
        <a:off x="2156891" y="321071"/>
        <a:ext cx="1782216" cy="891108"/>
      </dsp:txXfrm>
    </dsp:sp>
    <dsp:sp modelId="{2D712CA9-93D9-4E3D-9C9A-E837C39AB936}">
      <dsp:nvSpPr>
        <dsp:cNvPr id="0" name=""/>
        <dsp:cNvSpPr/>
      </dsp:nvSpPr>
      <dsp:spPr>
        <a:xfrm>
          <a:off x="409"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 </a:t>
          </a:r>
          <a:endParaRPr lang="cs-CZ" sz="3000" kern="1200" dirty="0"/>
        </a:p>
      </dsp:txBody>
      <dsp:txXfrm>
        <a:off x="409" y="2851819"/>
        <a:ext cx="1782216" cy="891108"/>
      </dsp:txXfrm>
    </dsp:sp>
    <dsp:sp modelId="{EA552030-DCA4-47AF-BF2C-1C5A5C09663A}">
      <dsp:nvSpPr>
        <dsp:cNvPr id="0" name=""/>
        <dsp:cNvSpPr/>
      </dsp:nvSpPr>
      <dsp:spPr>
        <a:xfrm>
          <a:off x="2111890" y="2824088"/>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a:t>
          </a:r>
          <a:endParaRPr lang="cs-CZ" sz="3000" kern="1200" dirty="0"/>
        </a:p>
      </dsp:txBody>
      <dsp:txXfrm>
        <a:off x="2111890" y="2824088"/>
        <a:ext cx="1782216" cy="891108"/>
      </dsp:txXfrm>
    </dsp:sp>
    <dsp:sp modelId="{FA5E7573-087E-48F0-9D03-AB00E1F4E87A}">
      <dsp:nvSpPr>
        <dsp:cNvPr id="0" name=""/>
        <dsp:cNvSpPr/>
      </dsp:nvSpPr>
      <dsp:spPr>
        <a:xfrm>
          <a:off x="4313373"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 </a:t>
          </a:r>
          <a:endParaRPr lang="cs-CZ" sz="3000" kern="1200" dirty="0"/>
        </a:p>
      </dsp:txBody>
      <dsp:txXfrm>
        <a:off x="4313373" y="2851819"/>
        <a:ext cx="1782216" cy="891108"/>
      </dsp:txXfrm>
    </dsp:sp>
    <dsp:sp modelId="{21CF4703-6E7F-4AA0-9969-0696873B86F9}">
      <dsp:nvSpPr>
        <dsp:cNvPr id="0" name=""/>
        <dsp:cNvSpPr/>
      </dsp:nvSpPr>
      <dsp:spPr>
        <a:xfrm>
          <a:off x="1078650" y="1586445"/>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Realizační tým</a:t>
          </a:r>
          <a:endParaRPr lang="cs-CZ" sz="3000" kern="1200" dirty="0"/>
        </a:p>
      </dsp:txBody>
      <dsp:txXfrm>
        <a:off x="1078650" y="1586445"/>
        <a:ext cx="1782216" cy="89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86FEB-99B8-41D5-8564-4E5B7945D29B}">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4F7BA-C4D8-4F4A-BD86-D38C4F96EA5F}">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87B91-F628-4F23-AE3F-8FA3F341EE7A}">
      <dsp:nvSpPr>
        <dsp:cNvPr id="0" name=""/>
        <dsp:cNvSpPr/>
      </dsp:nvSpPr>
      <dsp:spPr>
        <a:xfrm>
          <a:off x="2957279" y="1212180"/>
          <a:ext cx="91440" cy="1611908"/>
        </a:xfrm>
        <a:custGeom>
          <a:avLst/>
          <a:gdLst/>
          <a:ahLst/>
          <a:cxnLst/>
          <a:rect l="0" t="0" r="0" b="0"/>
          <a:pathLst>
            <a:path>
              <a:moveTo>
                <a:pt x="90720" y="0"/>
              </a:moveTo>
              <a:lnTo>
                <a:pt x="90720" y="1424775"/>
              </a:lnTo>
              <a:lnTo>
                <a:pt x="45720" y="1424775"/>
              </a:lnTo>
              <a:lnTo>
                <a:pt x="45720" y="1611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9E317-9E65-4361-8523-3FAA193DCD27}">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3637E-1867-42AF-8ABC-C93BF513CDD3}">
      <dsp:nvSpPr>
        <dsp:cNvPr id="0" name=""/>
        <dsp:cNvSpPr/>
      </dsp:nvSpPr>
      <dsp:spPr>
        <a:xfrm>
          <a:off x="2156891" y="321071"/>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Řídící výbor </a:t>
          </a:r>
          <a:endParaRPr lang="cs-CZ" sz="3000" kern="1200" dirty="0"/>
        </a:p>
      </dsp:txBody>
      <dsp:txXfrm>
        <a:off x="2156891" y="321071"/>
        <a:ext cx="1782216" cy="891108"/>
      </dsp:txXfrm>
    </dsp:sp>
    <dsp:sp modelId="{2D712CA9-93D9-4E3D-9C9A-E837C39AB936}">
      <dsp:nvSpPr>
        <dsp:cNvPr id="0" name=""/>
        <dsp:cNvSpPr/>
      </dsp:nvSpPr>
      <dsp:spPr>
        <a:xfrm>
          <a:off x="409"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 </a:t>
          </a:r>
          <a:endParaRPr lang="cs-CZ" sz="3000" kern="1200" dirty="0"/>
        </a:p>
      </dsp:txBody>
      <dsp:txXfrm>
        <a:off x="409" y="2851819"/>
        <a:ext cx="1782216" cy="891108"/>
      </dsp:txXfrm>
    </dsp:sp>
    <dsp:sp modelId="{EA552030-DCA4-47AF-BF2C-1C5A5C09663A}">
      <dsp:nvSpPr>
        <dsp:cNvPr id="0" name=""/>
        <dsp:cNvSpPr/>
      </dsp:nvSpPr>
      <dsp:spPr>
        <a:xfrm>
          <a:off x="2111890" y="2824088"/>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a:t>
          </a:r>
          <a:endParaRPr lang="cs-CZ" sz="3000" kern="1200" dirty="0"/>
        </a:p>
      </dsp:txBody>
      <dsp:txXfrm>
        <a:off x="2111890" y="2824088"/>
        <a:ext cx="1782216" cy="891108"/>
      </dsp:txXfrm>
    </dsp:sp>
    <dsp:sp modelId="{FA5E7573-087E-48F0-9D03-AB00E1F4E87A}">
      <dsp:nvSpPr>
        <dsp:cNvPr id="0" name=""/>
        <dsp:cNvSpPr/>
      </dsp:nvSpPr>
      <dsp:spPr>
        <a:xfrm>
          <a:off x="4313373"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Pracovní skupina </a:t>
          </a:r>
          <a:endParaRPr lang="cs-CZ" sz="3000" kern="1200" dirty="0"/>
        </a:p>
      </dsp:txBody>
      <dsp:txXfrm>
        <a:off x="4313373" y="2851819"/>
        <a:ext cx="1782216" cy="891108"/>
      </dsp:txXfrm>
    </dsp:sp>
    <dsp:sp modelId="{21CF4703-6E7F-4AA0-9969-0696873B86F9}">
      <dsp:nvSpPr>
        <dsp:cNvPr id="0" name=""/>
        <dsp:cNvSpPr/>
      </dsp:nvSpPr>
      <dsp:spPr>
        <a:xfrm>
          <a:off x="1078650" y="1586445"/>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cs-CZ" sz="3000" kern="1200" dirty="0" smtClean="0"/>
            <a:t>Realizační tým</a:t>
          </a:r>
          <a:endParaRPr lang="cs-CZ" sz="3000" kern="1200" dirty="0"/>
        </a:p>
      </dsp:txBody>
      <dsp:txXfrm>
        <a:off x="1078650" y="158644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1435-5BC3-49CC-A5DA-8A367F75B43B}" type="datetimeFigureOut">
              <a:rPr lang="cs-CZ" smtClean="0"/>
              <a:t>31.01.2017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C36B2-78F3-4535-B511-5012FBE88FA2}" type="slidenum">
              <a:rPr lang="cs-CZ" smtClean="0"/>
              <a:t>‹#›</a:t>
            </a:fld>
            <a:endParaRPr lang="cs-CZ"/>
          </a:p>
        </p:txBody>
      </p:sp>
    </p:spTree>
    <p:extLst>
      <p:ext uri="{BB962C8B-B14F-4D97-AF65-F5344CB8AC3E}">
        <p14:creationId xmlns:p14="http://schemas.microsoft.com/office/powerpoint/2010/main" val="40348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9F1F4B-C3E5-4586-9691-35A7626B6FD7}" type="slidenum">
              <a:rPr lang="cs-CZ" altLang="cs-CZ" smtClean="0"/>
              <a:pPr>
                <a:spcBef>
                  <a:spcPct val="0"/>
                </a:spcBef>
              </a:pPr>
              <a:t>250</a:t>
            </a:fld>
            <a:endParaRPr lang="cs-CZ" altLang="cs-CZ"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36896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79DB027-6529-4B34-9A8B-F037821CFA83}" type="datetime1">
              <a:rPr lang="cs-CZ" smtClean="0"/>
              <a:t>31.01.2017</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43426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8F9FAE-5074-4E75-A608-F79D624F9671}" type="datetime1">
              <a:rPr lang="cs-CZ" smtClean="0"/>
              <a:t>31.01.2017</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05758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4254379-55EB-45B2-A707-C5DB7DDECE2C}" type="datetime1">
              <a:rPr lang="cs-CZ" smtClean="0"/>
              <a:t>31.01.2017</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3588746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457200"/>
            <a:ext cx="10972800" cy="5410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Zástupný symbol pro zápatí 2"/>
          <p:cNvSpPr>
            <a:spLocks noGrp="1"/>
          </p:cNvSpPr>
          <p:nvPr>
            <p:ph type="ftr" sz="quarter" idx="10"/>
          </p:nvPr>
        </p:nvSpPr>
        <p:spPr>
          <a:xfrm>
            <a:off x="4165600" y="6248400"/>
            <a:ext cx="3860800" cy="457200"/>
          </a:xfrm>
        </p:spPr>
        <p:txBody>
          <a:bodyPr/>
          <a:lstStyle>
            <a:lvl1pPr>
              <a:defRPr/>
            </a:lvl1pPr>
          </a:lstStyle>
          <a:p>
            <a:endParaRPr lang="cs-CZ" altLang="cs-CZ"/>
          </a:p>
        </p:txBody>
      </p:sp>
      <p:sp>
        <p:nvSpPr>
          <p:cNvPr id="4" name="Zástupný symbol pro číslo snímku 3"/>
          <p:cNvSpPr>
            <a:spLocks noGrp="1"/>
          </p:cNvSpPr>
          <p:nvPr>
            <p:ph type="sldNum" sz="quarter" idx="11"/>
          </p:nvPr>
        </p:nvSpPr>
        <p:spPr>
          <a:xfrm>
            <a:off x="8737600" y="6248400"/>
            <a:ext cx="2844800" cy="457200"/>
          </a:xfrm>
        </p:spPr>
        <p:txBody>
          <a:bodyPr/>
          <a:lstStyle>
            <a:lvl1pPr>
              <a:defRPr/>
            </a:lvl1pPr>
          </a:lstStyle>
          <a:p>
            <a:fld id="{F39E1901-5618-4BA0-ABA8-E736CE983903}" type="slidenum">
              <a:rPr lang="cs-CZ" altLang="cs-CZ"/>
              <a:pPr/>
              <a:t>‹#›</a:t>
            </a:fld>
            <a:endParaRPr lang="cs-CZ" altLang="cs-CZ"/>
          </a:p>
        </p:txBody>
      </p:sp>
      <p:sp>
        <p:nvSpPr>
          <p:cNvPr id="5" name="Zástupný symbol pro datum 4"/>
          <p:cNvSpPr>
            <a:spLocks noGrp="1"/>
          </p:cNvSpPr>
          <p:nvPr>
            <p:ph type="dt" sz="half" idx="12"/>
          </p:nvPr>
        </p:nvSpPr>
        <p:spPr>
          <a:xfrm>
            <a:off x="609600" y="6245225"/>
            <a:ext cx="2844800" cy="476250"/>
          </a:xfrm>
        </p:spPr>
        <p:txBody>
          <a:bodyPr/>
          <a:lstStyle>
            <a:lvl1pPr>
              <a:defRPr/>
            </a:lvl1pPr>
          </a:lstStyle>
          <a:p>
            <a:endParaRPr lang="cs-CZ" altLang="cs-CZ"/>
          </a:p>
        </p:txBody>
      </p:sp>
    </p:spTree>
    <p:extLst>
      <p:ext uri="{BB962C8B-B14F-4D97-AF65-F5344CB8AC3E}">
        <p14:creationId xmlns:p14="http://schemas.microsoft.com/office/powerpoint/2010/main" val="14859068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6B41571-AA74-4073-B9CC-A1CE49F98CAA}" type="datetime1">
              <a:rPr lang="cs-CZ" smtClean="0"/>
              <a:t>31.01.2017</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62109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D55C615-7CC5-44EA-BC0D-372531415233}" type="datetime1">
              <a:rPr lang="cs-CZ" smtClean="0"/>
              <a:t>31.01.2017</a:t>
            </a:fld>
            <a:endParaRPr lang="cs-CZ"/>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
        <p:nvSpPr>
          <p:cNvPr id="6" name="Zástupný symbol pro číslo snímku 5"/>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22011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C124F57-76D0-4416-BC96-2555767C0EDF}" type="datetime1">
              <a:rPr lang="cs-CZ" smtClean="0"/>
              <a:t>31.01.2017</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47087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FC66452-0931-4B74-8E7C-593CDA38CC99}" type="datetime1">
              <a:rPr lang="cs-CZ" smtClean="0"/>
              <a:t>31.01.2017</a:t>
            </a:fld>
            <a:endParaRPr lang="cs-CZ"/>
          </a:p>
        </p:txBody>
      </p:sp>
      <p:sp>
        <p:nvSpPr>
          <p:cNvPr id="8" name="Zástupný symbol pro zápatí 7"/>
          <p:cNvSpPr>
            <a:spLocks noGrp="1"/>
          </p:cNvSpPr>
          <p:nvPr>
            <p:ph type="ftr" sz="quarter" idx="11"/>
          </p:nvPr>
        </p:nvSpPr>
        <p:spPr/>
        <p:txBody>
          <a:bodyPr/>
          <a:lstStyle/>
          <a:p>
            <a:r>
              <a:rPr lang="cs-CZ" smtClean="0"/>
              <a:t>CZ.02.3.68/0.0/0.0/15_001/0000283</a:t>
            </a:r>
            <a:endParaRPr lang="cs-CZ"/>
          </a:p>
        </p:txBody>
      </p:sp>
      <p:sp>
        <p:nvSpPr>
          <p:cNvPr id="9" name="Zástupný symbol pro číslo snímku 8"/>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266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005170D-7892-42D3-90D2-4D8D9EA86587}" type="datetime1">
              <a:rPr lang="cs-CZ" smtClean="0"/>
              <a:t>31.01.2017</a:t>
            </a:fld>
            <a:endParaRPr lang="cs-CZ"/>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
        <p:nvSpPr>
          <p:cNvPr id="5" name="Zástupný symbol pro číslo snímku 4"/>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10231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D1CD4F4-D68F-439D-B4C4-8205DD3C471C}" type="datetime1">
              <a:rPr lang="cs-CZ" smtClean="0"/>
              <a:t>31.01.2017</a:t>
            </a:fld>
            <a:endParaRPr lang="cs-CZ"/>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
        <p:nvSpPr>
          <p:cNvPr id="4" name="Zástupný symbol pro číslo snímku 3"/>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21683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F7949ED-BDAD-41DC-BC38-16FC0A039131}" type="datetime1">
              <a:rPr lang="cs-CZ" smtClean="0"/>
              <a:t>31.01.2017</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165992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5ECE4E0-E259-4C80-AE5F-6A243D5B7572}" type="datetime1">
              <a:rPr lang="cs-CZ" smtClean="0"/>
              <a:t>31.01.2017</a:t>
            </a:fld>
            <a:endParaRPr lang="cs-CZ"/>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
        <p:nvSpPr>
          <p:cNvPr id="7" name="Zástupný symbol pro číslo snímku 6"/>
          <p:cNvSpPr>
            <a:spLocks noGrp="1"/>
          </p:cNvSpPr>
          <p:nvPr>
            <p:ph type="sldNum" sz="quarter" idx="12"/>
          </p:nvPr>
        </p:nvSpPr>
        <p:spPr/>
        <p:txBody>
          <a:bodyPr/>
          <a:lstStyle/>
          <a:p>
            <a:fld id="{43A9F3B1-D834-4C5C-8CC7-F573C9FC4AF7}" type="slidenum">
              <a:rPr lang="cs-CZ" smtClean="0"/>
              <a:t>‹#›</a:t>
            </a:fld>
            <a:endParaRPr lang="cs-CZ"/>
          </a:p>
        </p:txBody>
      </p:sp>
    </p:spTree>
    <p:extLst>
      <p:ext uri="{BB962C8B-B14F-4D97-AF65-F5344CB8AC3E}">
        <p14:creationId xmlns:p14="http://schemas.microsoft.com/office/powerpoint/2010/main" val="403671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F39EB-4154-4366-A5A0-C112D5076CB1}" type="datetime1">
              <a:rPr lang="cs-CZ" smtClean="0"/>
              <a:t>31.01.2017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CZ.02.3.68/0.0/0.0/15_001/0000283</a:t>
            </a: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F3B1-D834-4C5C-8CC7-F573C9FC4AF7}" type="slidenum">
              <a:rPr lang="cs-CZ" smtClean="0"/>
              <a:t>‹#›</a:t>
            </a:fld>
            <a:endParaRPr lang="cs-CZ"/>
          </a:p>
        </p:txBody>
      </p:sp>
    </p:spTree>
    <p:extLst>
      <p:ext uri="{BB962C8B-B14F-4D97-AF65-F5344CB8AC3E}">
        <p14:creationId xmlns:p14="http://schemas.microsoft.com/office/powerpoint/2010/main" val="3594669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anagementmania.com/cs/manazerske-funkce-cinnost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eagri.cz/public/web/mze/venkov/mistni-akcni-skupiny/"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eagri.cz/public/web/mze/venkov/mistni-akcni-skupiny/aktuality/hodnoceni-mistnich-akcnich-skupin-2012.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83127"/>
            <a:ext cx="9824867" cy="6858000"/>
          </a:xfrm>
          <a:prstGeom prst="rect">
            <a:avLst/>
          </a:prstGeom>
        </p:spPr>
      </p:pic>
      <p:sp>
        <p:nvSpPr>
          <p:cNvPr id="3" name="Obdélník 2"/>
          <p:cNvSpPr/>
          <p:nvPr/>
        </p:nvSpPr>
        <p:spPr>
          <a:xfrm>
            <a:off x="7461908" y="5120416"/>
            <a:ext cx="3635932" cy="369332"/>
          </a:xfrm>
          <a:prstGeom prst="rect">
            <a:avLst/>
          </a:prstGeom>
        </p:spPr>
        <p:txBody>
          <a:bodyPr wrap="none">
            <a:spAutoFit/>
          </a:bodyPr>
          <a:lstStyle/>
          <a:p>
            <a:r>
              <a:rPr lang="cs-CZ" dirty="0"/>
              <a:t>CZ.02.3.68/0.0/0.0/15_001/0000283</a:t>
            </a:r>
          </a:p>
        </p:txBody>
      </p:sp>
      <p:sp>
        <p:nvSpPr>
          <p:cNvPr id="2" name="Obdélník 1"/>
          <p:cNvSpPr/>
          <p:nvPr/>
        </p:nvSpPr>
        <p:spPr>
          <a:xfrm>
            <a:off x="2982033" y="1886635"/>
            <a:ext cx="6481144" cy="3939540"/>
          </a:xfrm>
          <a:prstGeom prst="rect">
            <a:avLst/>
          </a:prstGeom>
        </p:spPr>
        <p:txBody>
          <a:bodyPr wrap="square">
            <a:spAutoFit/>
          </a:bodyPr>
          <a:lstStyle/>
          <a:p>
            <a:r>
              <a:rPr lang="cs-CZ" altLang="cs-CZ" sz="3200" b="1" dirty="0" smtClean="0"/>
              <a:t>Komunitní </a:t>
            </a:r>
            <a:r>
              <a:rPr lang="cs-CZ" altLang="cs-CZ" sz="3200" b="1" dirty="0" smtClean="0"/>
              <a:t>práce</a:t>
            </a:r>
          </a:p>
          <a:p>
            <a:endParaRPr lang="cs-CZ" altLang="cs-CZ" sz="3200" b="1" dirty="0"/>
          </a:p>
          <a:p>
            <a:pPr marL="514350" indent="-514350">
              <a:buFont typeface="+mj-lt"/>
              <a:buAutoNum type="arabicPeriod"/>
            </a:pPr>
            <a:r>
              <a:rPr lang="cs-CZ" altLang="cs-CZ" sz="3200" b="1" dirty="0" smtClean="0"/>
              <a:t>Partnerství, </a:t>
            </a:r>
            <a:r>
              <a:rPr lang="cs-CZ" altLang="cs-CZ" sz="3200" b="1" dirty="0"/>
              <a:t>p</a:t>
            </a:r>
            <a:r>
              <a:rPr lang="cs-CZ" altLang="cs-CZ" sz="3200" b="1" dirty="0" smtClean="0"/>
              <a:t>articipace, komunitní práce, </a:t>
            </a:r>
            <a:r>
              <a:rPr lang="cs-CZ" altLang="cs-CZ" sz="3200" b="1" smtClean="0"/>
              <a:t>komunitní plánování</a:t>
            </a:r>
            <a:endParaRPr lang="cs-CZ" altLang="cs-CZ" sz="3200" b="1" dirty="0"/>
          </a:p>
          <a:p>
            <a:endParaRPr lang="cs-CZ" b="1" dirty="0" smtClean="0"/>
          </a:p>
          <a:p>
            <a:r>
              <a:rPr lang="cs-CZ" b="1" dirty="0" smtClean="0"/>
              <a:t>Podklad pro </a:t>
            </a:r>
            <a:r>
              <a:rPr lang="cs-CZ" b="1" dirty="0" err="1" smtClean="0"/>
              <a:t>webinář</a:t>
            </a:r>
            <a:endParaRPr lang="cs-CZ" b="1" dirty="0"/>
          </a:p>
          <a:p>
            <a:endParaRPr lang="cs-CZ" b="1" dirty="0" smtClean="0"/>
          </a:p>
          <a:p>
            <a:r>
              <a:rPr lang="cs-CZ" altLang="cs-CZ" b="1" dirty="0" smtClean="0"/>
              <a:t>Lektor </a:t>
            </a:r>
            <a:r>
              <a:rPr lang="cs-CZ" altLang="cs-CZ" b="1" dirty="0" smtClean="0"/>
              <a:t>Dana Diváková</a:t>
            </a:r>
            <a:endParaRPr lang="cs-CZ" altLang="cs-CZ" dirty="0"/>
          </a:p>
          <a:p>
            <a:endParaRPr lang="cs-CZ" dirty="0"/>
          </a:p>
        </p:txBody>
      </p:sp>
      <p:sp>
        <p:nvSpPr>
          <p:cNvPr id="5" name="Zástupný symbol pro zápatí 4"/>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0992035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789709" y="1690688"/>
            <a:ext cx="10042236" cy="4339650"/>
          </a:xfrm>
          <a:prstGeom prst="rect">
            <a:avLst/>
          </a:prstGeom>
        </p:spPr>
        <p:txBody>
          <a:bodyPr wrap="square">
            <a:spAutoFit/>
          </a:bodyPr>
          <a:lstStyle/>
          <a:p>
            <a:r>
              <a:rPr lang="cs-CZ" sz="2000" dirty="0"/>
              <a:t> </a:t>
            </a:r>
          </a:p>
          <a:p>
            <a:r>
              <a:rPr lang="cs-CZ" sz="2400" b="1" dirty="0"/>
              <a:t>Úředníc</a:t>
            </a:r>
            <a:r>
              <a:rPr lang="cs-CZ" sz="2400" dirty="0"/>
              <a:t>i se musí pohybovat v mezích daných zákony. Rovněž limity zapojení občanů do věcí veřejných stanovují politici, většinou způsobem úzce vymezené participace. </a:t>
            </a:r>
            <a:r>
              <a:rPr lang="cs-CZ" sz="2400" dirty="0" err="1"/>
              <a:t>Úřadníci</a:t>
            </a:r>
            <a:r>
              <a:rPr lang="cs-CZ" sz="2400" dirty="0"/>
              <a:t> jsou pak také při tvorbě koncepcí a strategických programů, kdy je názor občanů důležitý, jen málo motivovaní naslouchat a respektovat zájmy občanů.</a:t>
            </a:r>
          </a:p>
          <a:p>
            <a:r>
              <a:rPr lang="cs-CZ" sz="2400" dirty="0"/>
              <a:t> </a:t>
            </a:r>
          </a:p>
          <a:p>
            <a:r>
              <a:rPr lang="cs-CZ" sz="2400" b="1" dirty="0"/>
              <a:t>Investoři</a:t>
            </a:r>
            <a:r>
              <a:rPr lang="cs-CZ" sz="2400" dirty="0"/>
              <a:t> ve většině případů jsou soukromí podnikatelé, jejichž investiční záměr má veřejný dosah. Mají jasně definovaný osobní zájem a prostředky, kterými chtějí tento svůj zájem realizovat.</a:t>
            </a:r>
          </a:p>
          <a:p>
            <a:pPr marL="342900" indent="-342900">
              <a:buFont typeface="Arial" panose="020B0604020202020204" pitchFamily="34" charset="0"/>
              <a:buChar char="•"/>
            </a:pPr>
            <a:endParaRPr lang="cs-CZ" sz="4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957952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Řídící výbor</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4062651"/>
          </a:xfrm>
          <a:prstGeom prst="rect">
            <a:avLst/>
          </a:prstGeom>
        </p:spPr>
        <p:txBody>
          <a:bodyPr wrap="square">
            <a:spAutoFit/>
          </a:bodyPr>
          <a:lstStyle/>
          <a:p>
            <a:r>
              <a:rPr lang="cs-CZ" sz="3600" dirty="0"/>
              <a:t>Povinní zástupci </a:t>
            </a:r>
            <a:endParaRPr lang="cs-CZ" sz="3600" dirty="0" smtClean="0"/>
          </a:p>
          <a:p>
            <a:pPr marL="342900" indent="-342900">
              <a:buFont typeface="Arial" panose="020B0604020202020204" pitchFamily="34" charset="0"/>
              <a:buChar char="•"/>
            </a:pPr>
            <a:r>
              <a:rPr lang="cs-CZ" sz="2400" i="1" dirty="0" smtClean="0"/>
              <a:t>zástupce </a:t>
            </a:r>
            <a:r>
              <a:rPr lang="cs-CZ" sz="2400" i="1" dirty="0"/>
              <a:t>realizátora projektu MAP </a:t>
            </a:r>
            <a:endParaRPr lang="cs-CZ" sz="2800" dirty="0" smtClean="0"/>
          </a:p>
          <a:p>
            <a:pPr marL="342900" indent="-342900">
              <a:buFont typeface="Arial" panose="020B0604020202020204" pitchFamily="34" charset="0"/>
              <a:buChar char="•"/>
            </a:pPr>
            <a:r>
              <a:rPr lang="cs-CZ" sz="2400" i="1" dirty="0" smtClean="0"/>
              <a:t>zástupce kraje,</a:t>
            </a:r>
            <a:endParaRPr lang="cs-CZ" sz="2800" dirty="0" smtClean="0"/>
          </a:p>
          <a:p>
            <a:pPr marL="342900" indent="-342900">
              <a:buFont typeface="Arial" panose="020B0604020202020204" pitchFamily="34" charset="0"/>
              <a:buChar char="•"/>
            </a:pPr>
            <a:r>
              <a:rPr lang="cs-CZ" sz="2400" i="1" dirty="0" smtClean="0"/>
              <a:t>zástupci </a:t>
            </a:r>
            <a:r>
              <a:rPr lang="cs-CZ" sz="2400" i="1" dirty="0"/>
              <a:t>zřizovatelů škol - školy bez rozdílu zřizovatele, tj. včetně soukromých a </a:t>
            </a:r>
            <a:r>
              <a:rPr lang="cs-CZ" sz="2400" i="1" dirty="0" smtClean="0"/>
              <a:t>církevních</a:t>
            </a:r>
            <a:endParaRPr lang="cs-CZ" sz="2800" dirty="0" smtClean="0"/>
          </a:p>
          <a:p>
            <a:pPr marL="342900" indent="-342900">
              <a:buFont typeface="Arial" panose="020B0604020202020204" pitchFamily="34" charset="0"/>
              <a:buChar char="•"/>
            </a:pPr>
            <a:r>
              <a:rPr lang="cs-CZ" sz="2400" i="1" dirty="0" smtClean="0"/>
              <a:t>vedení </a:t>
            </a:r>
            <a:r>
              <a:rPr lang="cs-CZ" sz="2400" i="1" dirty="0"/>
              <a:t>škol, výborní učitelé (učitelé – </a:t>
            </a:r>
            <a:r>
              <a:rPr lang="cs-CZ" sz="2400" i="1" dirty="0" err="1"/>
              <a:t>leadry</a:t>
            </a:r>
            <a:r>
              <a:rPr lang="cs-CZ" sz="2400" i="1" dirty="0"/>
              <a:t> tak, jak je chápe kariérní systém), zástupci ze školních družin (platí pro ZŠ) – školy mateřské a základní bez rozdílu zřizovatele, tj. včetně soukromých a církevních</a:t>
            </a:r>
            <a:endParaRPr lang="cs-CZ" sz="2800" dirty="0"/>
          </a:p>
          <a:p>
            <a:pPr marL="571500" indent="-571500">
              <a:buFont typeface="Arial" panose="020B0604020202020204" pitchFamily="34" charset="0"/>
              <a:buChar char="•"/>
            </a:pPr>
            <a:endParaRPr lang="cs-CZ" altLang="cs-CZ" sz="5400" b="1" dirty="0"/>
          </a:p>
        </p:txBody>
      </p:sp>
      <p:sp>
        <p:nvSpPr>
          <p:cNvPr id="7" name="Vývojový diagram: děrná páska 6"/>
          <p:cNvSpPr/>
          <p:nvPr/>
        </p:nvSpPr>
        <p:spPr>
          <a:xfrm>
            <a:off x="7236583" y="5330305"/>
            <a:ext cx="3096344" cy="69306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Postupy MAP, str. 25</a:t>
            </a:r>
            <a:endParaRPr lang="cs-CZ" dirty="0"/>
          </a:p>
        </p:txBody>
      </p:sp>
    </p:spTree>
    <p:extLst>
      <p:ext uri="{BB962C8B-B14F-4D97-AF65-F5344CB8AC3E}">
        <p14:creationId xmlns:p14="http://schemas.microsoft.com/office/powerpoint/2010/main" val="37606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Řídící výbor</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2985433"/>
          </a:xfrm>
          <a:prstGeom prst="rect">
            <a:avLst/>
          </a:prstGeom>
        </p:spPr>
        <p:txBody>
          <a:bodyPr wrap="square">
            <a:spAutoFit/>
          </a:bodyPr>
          <a:lstStyle/>
          <a:p>
            <a:pPr marL="800100" lvl="1" indent="-342900">
              <a:buFont typeface="Arial" panose="020B0604020202020204" pitchFamily="34" charset="0"/>
              <a:buChar char="•"/>
            </a:pPr>
            <a:r>
              <a:rPr lang="cs-CZ" sz="2400" i="1" dirty="0"/>
              <a:t>zástupci organizací neformálního a zájmového vzdělávání (mimo družin)</a:t>
            </a:r>
            <a:endParaRPr lang="cs-CZ" sz="2800" dirty="0"/>
          </a:p>
          <a:p>
            <a:pPr marL="800100" lvl="1" indent="-342900">
              <a:buFont typeface="Arial" panose="020B0604020202020204" pitchFamily="34" charset="0"/>
              <a:buChar char="•"/>
            </a:pPr>
            <a:r>
              <a:rPr lang="cs-CZ" sz="2400" i="1" dirty="0"/>
              <a:t>zástupci základních uměleckých škol</a:t>
            </a:r>
            <a:endParaRPr lang="cs-CZ" sz="2800" dirty="0"/>
          </a:p>
          <a:p>
            <a:pPr marL="800100" lvl="1" indent="-342900">
              <a:buFont typeface="Arial" panose="020B0604020202020204" pitchFamily="34" charset="0"/>
              <a:buChar char="•"/>
            </a:pPr>
            <a:r>
              <a:rPr lang="cs-CZ" sz="2400" i="1" dirty="0"/>
              <a:t>zástupce KAP,</a:t>
            </a:r>
            <a:endParaRPr lang="cs-CZ" sz="2800" dirty="0"/>
          </a:p>
          <a:p>
            <a:pPr marL="800100" lvl="1" indent="-342900">
              <a:buFont typeface="Arial" panose="020B0604020202020204" pitchFamily="34" charset="0"/>
              <a:buChar char="•"/>
            </a:pPr>
            <a:r>
              <a:rPr lang="cs-CZ" sz="2400" i="1" dirty="0"/>
              <a:t>zástupce rodičů, kteří jsou doporučení školskými radami nebo organizacemi (NNO) sdružujícími rodiče </a:t>
            </a:r>
          </a:p>
          <a:p>
            <a:pPr marL="914400" lvl="1" indent="-457200">
              <a:buFont typeface="Arial" panose="020B0604020202020204" pitchFamily="34" charset="0"/>
              <a:buChar char="•"/>
            </a:pPr>
            <a:r>
              <a:rPr lang="cs-CZ" sz="2000" i="1" dirty="0"/>
              <a:t>zástupce mikroregionů na území MAP</a:t>
            </a:r>
            <a:endParaRPr lang="cs-CZ" sz="2000" dirty="0"/>
          </a:p>
          <a:p>
            <a:pPr marL="914400" lvl="1" indent="-457200">
              <a:buFont typeface="Arial" panose="020B0604020202020204" pitchFamily="34" charset="0"/>
              <a:buChar char="•"/>
            </a:pPr>
            <a:r>
              <a:rPr lang="cs-CZ" sz="2000" i="1" dirty="0"/>
              <a:t>další zástupci dle návrhu dalších členů Řídícího výboru</a:t>
            </a:r>
            <a:endParaRPr lang="cs-CZ" sz="2000" dirty="0"/>
          </a:p>
          <a:p>
            <a:pPr marL="776288" lvl="1" indent="-457200">
              <a:buFont typeface="Arial" panose="020B0604020202020204" pitchFamily="34" charset="0"/>
              <a:buChar char="•"/>
            </a:pPr>
            <a:endParaRPr lang="cs-CZ" sz="2800" dirty="0"/>
          </a:p>
        </p:txBody>
      </p:sp>
      <p:sp>
        <p:nvSpPr>
          <p:cNvPr id="7" name="Vývojový diagram: děrná páska 6"/>
          <p:cNvSpPr/>
          <p:nvPr/>
        </p:nvSpPr>
        <p:spPr>
          <a:xfrm>
            <a:off x="7615273" y="4987034"/>
            <a:ext cx="3096344" cy="69306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Postupy MAP, str. 25</a:t>
            </a:r>
            <a:endParaRPr lang="cs-CZ" dirty="0"/>
          </a:p>
        </p:txBody>
      </p:sp>
    </p:spTree>
    <p:extLst>
      <p:ext uri="{BB962C8B-B14F-4D97-AF65-F5344CB8AC3E}">
        <p14:creationId xmlns:p14="http://schemas.microsoft.com/office/powerpoint/2010/main" val="1203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Řídící výbor</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3847207"/>
          </a:xfrm>
          <a:prstGeom prst="rect">
            <a:avLst/>
          </a:prstGeom>
        </p:spPr>
        <p:txBody>
          <a:bodyPr wrap="square">
            <a:spAutoFit/>
          </a:bodyPr>
          <a:lstStyle/>
          <a:p>
            <a:pPr marL="742950" lvl="1" indent="-285750">
              <a:buFont typeface="Arial" panose="020B0604020202020204" pitchFamily="34" charset="0"/>
              <a:buChar char="•"/>
            </a:pPr>
            <a:r>
              <a:rPr lang="cs-CZ" sz="2400" i="1" dirty="0"/>
              <a:t>lokální konzultant ASZ – povinný partner pro územní obvody obcí ORP, na kterých se nachází sociálně vyloučená lokalita zařazená do Koordinovaného přístupu k sociálně vyloučeným lokalitám,</a:t>
            </a:r>
            <a:endParaRPr lang="cs-CZ" sz="2800" dirty="0"/>
          </a:p>
          <a:p>
            <a:pPr marL="742950" lvl="1" indent="-285750">
              <a:buFont typeface="Arial" panose="020B0604020202020204" pitchFamily="34" charset="0"/>
              <a:buChar char="•"/>
            </a:pPr>
            <a:r>
              <a:rPr lang="cs-CZ" sz="2400" i="1" dirty="0"/>
              <a:t>zástupce ITI nebo IPRÚ – pouze v relevantních případech, tj. území MAP, které se překrývá s územím, pro které je zpracováno ITI nebo IPRÚ,</a:t>
            </a:r>
            <a:endParaRPr lang="cs-CZ" sz="2800" dirty="0"/>
          </a:p>
          <a:p>
            <a:pPr marL="742950" lvl="1" indent="-285750">
              <a:buFont typeface="Arial" panose="020B0604020202020204" pitchFamily="34" charset="0"/>
              <a:buChar char="•"/>
            </a:pPr>
            <a:r>
              <a:rPr lang="cs-CZ" sz="2400" i="1" dirty="0"/>
              <a:t>zástupce MAS působících na území MAP (výjimkou je stav, kdy MAS v území není, anebo pokud je MAS žadatelem a realizátorem projektu).</a:t>
            </a:r>
            <a:endParaRPr lang="cs-CZ" sz="2800" dirty="0"/>
          </a:p>
          <a:p>
            <a:pPr marL="457200" indent="-457200">
              <a:buFont typeface="Arial" panose="020B0604020202020204" pitchFamily="34" charset="0"/>
              <a:buChar char="•"/>
            </a:pPr>
            <a:endParaRPr lang="cs-CZ" altLang="cs-CZ" sz="4000" b="1" dirty="0"/>
          </a:p>
          <a:p>
            <a:pPr marL="776288" lvl="1" indent="-457200">
              <a:buFont typeface="Arial" panose="020B0604020202020204" pitchFamily="34" charset="0"/>
              <a:buChar char="•"/>
            </a:pPr>
            <a:endParaRPr lang="cs-CZ" sz="3600" dirty="0"/>
          </a:p>
        </p:txBody>
      </p:sp>
      <p:sp>
        <p:nvSpPr>
          <p:cNvPr id="7" name="Vývojový diagram: děrná páska 6"/>
          <p:cNvSpPr/>
          <p:nvPr/>
        </p:nvSpPr>
        <p:spPr>
          <a:xfrm>
            <a:off x="8181253" y="443621"/>
            <a:ext cx="3096344" cy="69306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Postupy MAP, str. 25</a:t>
            </a:r>
            <a:endParaRPr lang="cs-CZ" dirty="0"/>
          </a:p>
        </p:txBody>
      </p:sp>
    </p:spTree>
    <p:extLst>
      <p:ext uri="{BB962C8B-B14F-4D97-AF65-F5344CB8AC3E}">
        <p14:creationId xmlns:p14="http://schemas.microsoft.com/office/powerpoint/2010/main" val="310071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Pracovní skupiny</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838200" y="1518484"/>
            <a:ext cx="10363201" cy="4524315"/>
          </a:xfrm>
          <a:prstGeom prst="rect">
            <a:avLst/>
          </a:prstGeom>
        </p:spPr>
        <p:txBody>
          <a:bodyPr wrap="square">
            <a:spAutoFit/>
          </a:bodyPr>
          <a:lstStyle/>
          <a:p>
            <a:pPr marL="800100" lvl="1" indent="-342900">
              <a:buFont typeface="Arial" panose="020B0604020202020204" pitchFamily="34" charset="0"/>
              <a:buChar char="•"/>
            </a:pPr>
            <a:r>
              <a:rPr lang="cs-CZ" sz="2800" dirty="0"/>
              <a:t>Tvořeny zástupci všech aktérů</a:t>
            </a:r>
          </a:p>
          <a:p>
            <a:pPr marL="800100" lvl="1" indent="-342900">
              <a:buFont typeface="Arial" panose="020B0604020202020204" pitchFamily="34" charset="0"/>
              <a:buChar char="•"/>
            </a:pPr>
            <a:r>
              <a:rPr lang="cs-CZ" sz="2800" dirty="0"/>
              <a:t>Sestaveny dle principu Triády</a:t>
            </a:r>
          </a:p>
          <a:p>
            <a:pPr marL="800100" lvl="1" indent="-342900">
              <a:buFont typeface="Arial" panose="020B0604020202020204" pitchFamily="34" charset="0"/>
              <a:buChar char="•"/>
            </a:pPr>
            <a:r>
              <a:rPr lang="cs-CZ" sz="2800" dirty="0"/>
              <a:t>Součástí jsou členové Řídícího výboru</a:t>
            </a:r>
          </a:p>
          <a:p>
            <a:pPr marL="800100" lvl="1" indent="-342900">
              <a:buFont typeface="Arial" panose="020B0604020202020204" pitchFamily="34" charset="0"/>
              <a:buChar char="•"/>
            </a:pPr>
            <a:r>
              <a:rPr lang="cs-CZ" sz="2800" dirty="0"/>
              <a:t>Počet pracovních skupin není dán, záleží na vašich stanovených prioritách</a:t>
            </a:r>
          </a:p>
          <a:p>
            <a:pPr marL="800100" lvl="1" indent="-342900">
              <a:buFont typeface="Arial" panose="020B0604020202020204" pitchFamily="34" charset="0"/>
              <a:buChar char="•"/>
            </a:pPr>
            <a:r>
              <a:rPr lang="cs-CZ" sz="2800" dirty="0"/>
              <a:t>Počet členů PS by neměl být vyšší než 15, minimálně 7 </a:t>
            </a:r>
          </a:p>
          <a:p>
            <a:pPr marL="800100" lvl="1" indent="-342900">
              <a:buFont typeface="Arial" panose="020B0604020202020204" pitchFamily="34" charset="0"/>
              <a:buChar char="•"/>
            </a:pPr>
            <a:r>
              <a:rPr lang="cs-CZ" sz="2800" dirty="0"/>
              <a:t>Vždy lichý počet v případě shody hlasů</a:t>
            </a:r>
          </a:p>
          <a:p>
            <a:pPr marL="800100" lvl="1" indent="-342900">
              <a:buFont typeface="Arial" panose="020B0604020202020204" pitchFamily="34" charset="0"/>
              <a:buChar char="•"/>
            </a:pPr>
            <a:r>
              <a:rPr lang="cs-CZ" sz="2800" dirty="0"/>
              <a:t>PS vede </a:t>
            </a:r>
            <a:r>
              <a:rPr lang="cs-CZ" sz="2800" dirty="0" err="1"/>
              <a:t>facilitátor</a:t>
            </a:r>
            <a:r>
              <a:rPr lang="cs-CZ" sz="2800" dirty="0"/>
              <a:t> (</a:t>
            </a:r>
            <a:r>
              <a:rPr lang="cs-CZ" sz="2800" i="1" dirty="0"/>
              <a:t>více v samostatném </a:t>
            </a:r>
            <a:r>
              <a:rPr lang="cs-CZ" sz="2800" i="1" dirty="0" err="1"/>
              <a:t>webináři</a:t>
            </a:r>
            <a:r>
              <a:rPr lang="cs-CZ" sz="2800" i="1" dirty="0"/>
              <a:t> Vedení a řízení týmu) </a:t>
            </a:r>
            <a:endParaRPr lang="cs-CZ" altLang="cs-CZ" sz="4000" b="1" dirty="0"/>
          </a:p>
          <a:p>
            <a:pPr marL="776288" lvl="1" indent="-457200">
              <a:buFont typeface="Arial" panose="020B0604020202020204" pitchFamily="34" charset="0"/>
              <a:buChar char="•"/>
            </a:pPr>
            <a:endParaRPr lang="cs-CZ" sz="3600" dirty="0"/>
          </a:p>
        </p:txBody>
      </p:sp>
    </p:spTree>
    <p:extLst>
      <p:ext uri="{BB962C8B-B14F-4D97-AF65-F5344CB8AC3E}">
        <p14:creationId xmlns:p14="http://schemas.microsoft.com/office/powerpoint/2010/main" val="21979403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58" y="0"/>
            <a:ext cx="9692935" cy="6858000"/>
          </a:xfrm>
          <a:prstGeom prst="rect">
            <a:avLst/>
          </a:prstGeom>
        </p:spPr>
      </p:pic>
      <p:sp>
        <p:nvSpPr>
          <p:cNvPr id="2" name="Nadpis 1"/>
          <p:cNvSpPr>
            <a:spLocks noGrp="1"/>
          </p:cNvSpPr>
          <p:nvPr>
            <p:ph type="title"/>
          </p:nvPr>
        </p:nvSpPr>
        <p:spPr/>
        <p:txBody>
          <a:bodyPr/>
          <a:lstStyle/>
          <a:p>
            <a:r>
              <a:rPr lang="cs-CZ" b="1" dirty="0" smtClean="0"/>
              <a:t>Organizační schéma</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7" name="Rectangle 3"/>
          <p:cNvSpPr>
            <a:spLocks noGrp="1" noChangeArrowheads="1"/>
          </p:cNvSpPr>
          <p:nvPr>
            <p:ph sz="quarter" idx="1"/>
          </p:nvPr>
        </p:nvSpPr>
        <p:spPr>
          <a:xfrm>
            <a:off x="914400" y="1447800"/>
            <a:ext cx="7772400" cy="4572000"/>
          </a:xfrm>
        </p:spPr>
        <p:txBody>
          <a:bodyPr/>
          <a:lstStyle/>
          <a:p>
            <a:pPr marL="319088" lvl="1" indent="0">
              <a:buNone/>
            </a:pPr>
            <a:endParaRPr lang="cs-CZ" sz="2800" dirty="0" smtClean="0"/>
          </a:p>
          <a:p>
            <a:pPr marL="319088" lvl="1" indent="0">
              <a:buNone/>
            </a:pPr>
            <a:endParaRPr lang="cs-CZ" sz="2800" dirty="0"/>
          </a:p>
          <a:p>
            <a:pPr marL="319088" lvl="1" indent="0">
              <a:buNone/>
            </a:pPr>
            <a:endParaRPr lang="cs-CZ" sz="2800" dirty="0"/>
          </a:p>
        </p:txBody>
      </p:sp>
      <p:graphicFrame>
        <p:nvGraphicFramePr>
          <p:cNvPr id="8" name="Diagram 7"/>
          <p:cNvGraphicFramePr/>
          <p:nvPr>
            <p:extLst/>
          </p:nvPr>
        </p:nvGraphicFramePr>
        <p:xfrm>
          <a:off x="2392953"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7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Partnerství</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4031873"/>
          </a:xfrm>
          <a:prstGeom prst="rect">
            <a:avLst/>
          </a:prstGeom>
        </p:spPr>
        <p:txBody>
          <a:bodyPr wrap="square">
            <a:spAutoFit/>
          </a:bodyPr>
          <a:lstStyle/>
          <a:p>
            <a:pPr algn="just"/>
            <a:r>
              <a:rPr lang="cs-CZ" sz="2000" b="1" i="1" dirty="0"/>
              <a:t>Realizátor je povinen zapojit min. osm škol</a:t>
            </a:r>
            <a:r>
              <a:rPr lang="cs-CZ" sz="2000" i="1" dirty="0"/>
              <a:t> (dle RED IZO). </a:t>
            </a:r>
            <a:r>
              <a:rPr lang="cs-CZ" sz="2000" dirty="0"/>
              <a:t>„Postupy MAP, str. 10“ dále upřesňují způsoby pravidla a dokladování zapojení škol. </a:t>
            </a:r>
          </a:p>
          <a:p>
            <a:pPr marL="342900" indent="-342900" algn="just">
              <a:buFont typeface="Arial" panose="020B0604020202020204" pitchFamily="34" charset="0"/>
              <a:buChar char="•"/>
            </a:pPr>
            <a:r>
              <a:rPr lang="cs-CZ" sz="2000" dirty="0"/>
              <a:t> </a:t>
            </a:r>
            <a:r>
              <a:rPr lang="cs-CZ" sz="2000" i="1" dirty="0"/>
              <a:t>Zapojené školy nemusí být finančními nebo nefinančními partnery projektu. </a:t>
            </a:r>
            <a:endParaRPr lang="cs-CZ" sz="2000" dirty="0"/>
          </a:p>
          <a:p>
            <a:pPr marL="342900" indent="-342900" algn="just">
              <a:buFont typeface="Arial" panose="020B0604020202020204" pitchFamily="34" charset="0"/>
              <a:buChar char="•"/>
            </a:pPr>
            <a:r>
              <a:rPr lang="cs-CZ" sz="2000" i="1" dirty="0"/>
              <a:t>Spolupráce se zapojenými školami musí probíhat podle principu zapojení veřejnosti (viz výše), do realizace MAP budou školy zapojeny:  </a:t>
            </a:r>
            <a:endParaRPr lang="cs-CZ" sz="2000" dirty="0"/>
          </a:p>
          <a:p>
            <a:pPr marL="342900" lvl="0" indent="-342900" algn="just">
              <a:buFont typeface="Arial" panose="020B0604020202020204" pitchFamily="34" charset="0"/>
              <a:buChar char="•"/>
            </a:pPr>
            <a:r>
              <a:rPr lang="cs-CZ" sz="2000" i="1" dirty="0"/>
              <a:t>minimálně tím, že je bude pravidelně informovat zasíláním informačního materiálu; </a:t>
            </a:r>
            <a:endParaRPr lang="cs-CZ" sz="2000" dirty="0"/>
          </a:p>
          <a:p>
            <a:pPr marL="342900" lvl="0" indent="-342900" algn="just">
              <a:buFont typeface="Arial" panose="020B0604020202020204" pitchFamily="34" charset="0"/>
              <a:buChar char="•"/>
            </a:pPr>
            <a:r>
              <a:rPr lang="cs-CZ" sz="2000" i="1" dirty="0"/>
              <a:t>aktivně informovat na společných nebo individuálních jednáních; </a:t>
            </a:r>
            <a:endParaRPr lang="cs-CZ" sz="2000" dirty="0"/>
          </a:p>
          <a:p>
            <a:pPr marL="342900" lvl="0" indent="-342900" algn="just">
              <a:buFont typeface="Arial" panose="020B0604020202020204" pitchFamily="34" charset="0"/>
              <a:buChar char="•"/>
            </a:pPr>
            <a:r>
              <a:rPr lang="cs-CZ" sz="2000" i="1" dirty="0"/>
              <a:t>konzultovat s nimi, tj. sbírat od nich připomínky, zjišťovat jejich postoje a stanoviska ke vznikajícímu a finálními plánu; </a:t>
            </a:r>
            <a:endParaRPr lang="cs-CZ" sz="2000" dirty="0"/>
          </a:p>
          <a:p>
            <a:pPr marL="342900" indent="-342900" algn="just">
              <a:buFont typeface="Arial" panose="020B0604020202020204" pitchFamily="34" charset="0"/>
              <a:buChar char="•"/>
            </a:pPr>
            <a:r>
              <a:rPr lang="cs-CZ" sz="2000" i="1" dirty="0"/>
              <a:t>zapojí jejich zástupce přímo do pracovních skupin nebo řídícího výboru, aby se mohly přímo podílet na vytváření návrhů v MAP. </a:t>
            </a:r>
            <a:endParaRPr lang="cs-CZ" sz="2000" dirty="0"/>
          </a:p>
          <a:p>
            <a:pPr marL="319088" lvl="1"/>
            <a:endParaRPr lang="cs-CZ" sz="3600" dirty="0"/>
          </a:p>
        </p:txBody>
      </p:sp>
    </p:spTree>
    <p:extLst>
      <p:ext uri="{BB962C8B-B14F-4D97-AF65-F5344CB8AC3E}">
        <p14:creationId xmlns:p14="http://schemas.microsoft.com/office/powerpoint/2010/main" val="5273510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Partnerství</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6" y="1403527"/>
            <a:ext cx="10363201" cy="3785652"/>
          </a:xfrm>
          <a:prstGeom prst="rect">
            <a:avLst/>
          </a:prstGeom>
        </p:spPr>
        <p:txBody>
          <a:bodyPr wrap="square">
            <a:spAutoFit/>
          </a:bodyPr>
          <a:lstStyle/>
          <a:p>
            <a:pPr algn="just"/>
            <a:r>
              <a:rPr lang="cs-CZ" sz="2000" b="1" dirty="0"/>
              <a:t>Zapojení uživatelů – rodičů, žáků a dětí</a:t>
            </a:r>
          </a:p>
          <a:p>
            <a:pPr marL="342900" indent="-342900" algn="just">
              <a:buFont typeface="Arial" panose="020B0604020202020204" pitchFamily="34" charset="0"/>
              <a:buChar char="•"/>
            </a:pPr>
            <a:r>
              <a:rPr lang="cs-CZ" sz="2000" dirty="0"/>
              <a:t>Rodiče jsou zodpovědní za celkový vývoj dítěte</a:t>
            </a:r>
          </a:p>
          <a:p>
            <a:pPr marL="342900" indent="-342900" algn="just">
              <a:buFont typeface="Arial" panose="020B0604020202020204" pitchFamily="34" charset="0"/>
              <a:buChar char="•"/>
            </a:pPr>
            <a:r>
              <a:rPr lang="cs-CZ" sz="2000" dirty="0"/>
              <a:t>Rodiče jsou často sami vzdělavatelé, </a:t>
            </a:r>
          </a:p>
          <a:p>
            <a:pPr marL="342900" indent="-342900" algn="just">
              <a:buFont typeface="Arial" panose="020B0604020202020204" pitchFamily="34" charset="0"/>
              <a:buChar char="•"/>
            </a:pPr>
            <a:r>
              <a:rPr lang="cs-CZ" sz="2000" dirty="0"/>
              <a:t>Pracují v klíčových firmách v daném území</a:t>
            </a:r>
          </a:p>
          <a:p>
            <a:pPr marL="342900" indent="-342900" algn="just">
              <a:buFont typeface="Arial" panose="020B0604020202020204" pitchFamily="34" charset="0"/>
              <a:buChar char="•"/>
            </a:pPr>
            <a:r>
              <a:rPr lang="cs-CZ" sz="2000" dirty="0"/>
              <a:t>Rodiče mohou být těmi, kdož motivují děti/žáky k přijímání změn, vzdělávacích postupů a mají zájem o rozvoj kompetencí ve školách. </a:t>
            </a:r>
          </a:p>
          <a:p>
            <a:pPr marL="342900" indent="-342900" algn="just">
              <a:buFont typeface="Arial" panose="020B0604020202020204" pitchFamily="34" charset="0"/>
              <a:buChar char="•"/>
            </a:pPr>
            <a:r>
              <a:rPr lang="cs-CZ" sz="2000" dirty="0"/>
              <a:t>Rodiče jsou informováni, předcházení rizika nedůvěry k „novým pořádkům“.</a:t>
            </a:r>
          </a:p>
          <a:p>
            <a:pPr algn="just"/>
            <a:r>
              <a:rPr lang="cs-CZ" sz="2000" dirty="0"/>
              <a:t>NEZAPOMEŇME NA ŽÁKY.</a:t>
            </a:r>
          </a:p>
          <a:p>
            <a:pPr algn="just"/>
            <a:r>
              <a:rPr lang="cs-CZ" sz="2000" dirty="0"/>
              <a:t>VYUŽIJTE ŽÁKOVSKÉ PARLAMENTY, FÓRA MLADÝCH (VE ZDRAVÝCH MĚSTECH), NEZISKOVÉ ORGANIZACE, VĚNUJÍCÍ SE DĚTEM A MLÁDEŽI. </a:t>
            </a:r>
            <a:endParaRPr lang="cs-CZ" dirty="0"/>
          </a:p>
          <a:p>
            <a:pPr marL="319088" lvl="1"/>
            <a:endParaRPr lang="cs-CZ" sz="3600" dirty="0"/>
          </a:p>
        </p:txBody>
      </p:sp>
    </p:spTree>
    <p:extLst>
      <p:ext uri="{BB962C8B-B14F-4D97-AF65-F5344CB8AC3E}">
        <p14:creationId xmlns:p14="http://schemas.microsoft.com/office/powerpoint/2010/main" val="40732194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r>
              <a:rPr lang="cs-CZ" sz="2400" dirty="0"/>
              <a:t>Pojem komunitní plánování se často zužuje na komunitní plánování sociálních služeb. Na druhé straně je i toto cesta k pochopení principu komunitního plánování a první krok k uvědomění si politické potřeby komunitního plánování</a:t>
            </a:r>
            <a:r>
              <a:rPr lang="cs-CZ" sz="2400" dirty="0" smtClean="0"/>
              <a:t>.</a:t>
            </a:r>
          </a:p>
          <a:p>
            <a:pPr lvl="0"/>
            <a:r>
              <a:rPr lang="cs-CZ" altLang="cs-CZ" sz="2400" dirty="0">
                <a:ea typeface="Times New Roman" panose="02020603050405020304" pitchFamily="18" charset="0"/>
              </a:rPr>
              <a:t>Díky komunitnímu plánování lze vytvořit systém aktivit, investic apod. podle existujících (a předpokládaných) potřeb, v odpovídající kvalitě a v souladu s místními specifiky. To znamená, že lidé sami se podílejí na plánování toho, o čem se domnívají</a:t>
            </a:r>
            <a:r>
              <a:rPr lang="cs-CZ" altLang="cs-CZ" sz="2400" dirty="0" smtClean="0">
                <a:ea typeface="Times New Roman" panose="02020603050405020304" pitchFamily="18" charset="0"/>
              </a:rPr>
              <a:t>, že jim vyhovuje a naplňuje jejich potřeby. </a:t>
            </a:r>
            <a:r>
              <a:rPr lang="cs-CZ" altLang="cs-CZ" dirty="0">
                <a:latin typeface="Arial" panose="020B0604020202020204" pitchFamily="34" charset="0"/>
                <a:ea typeface="Times New Roman" panose="02020603050405020304" pitchFamily="18" charset="0"/>
              </a:rPr>
              <a:t/>
            </a:r>
            <a:br>
              <a:rPr lang="cs-CZ" altLang="cs-CZ" dirty="0">
                <a:latin typeface="Arial" panose="020B0604020202020204" pitchFamily="34" charset="0"/>
                <a:ea typeface="Times New Roman" panose="02020603050405020304" pitchFamily="18" charset="0"/>
              </a:rPr>
            </a:br>
            <a:endParaRPr lang="cs-CZ" altLang="cs-CZ" dirty="0" smtClean="0">
              <a:latin typeface="Arial" panose="020B0604020202020204" pitchFamily="34" charset="0"/>
              <a:ea typeface="Times New Roman" panose="02020603050405020304" pitchFamily="18" charset="0"/>
            </a:endParaRPr>
          </a:p>
          <a:p>
            <a:pPr marL="0" lv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816729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lvl="0" indent="0">
              <a:buNone/>
            </a:pPr>
            <a:r>
              <a:rPr lang="cs-CZ" altLang="cs-CZ" dirty="0">
                <a:latin typeface="Arial" panose="020B0604020202020204" pitchFamily="34" charset="0"/>
                <a:ea typeface="Times New Roman" panose="02020603050405020304" pitchFamily="18" charset="0"/>
              </a:rPr>
              <a:t/>
            </a:r>
            <a:br>
              <a:rPr lang="cs-CZ" altLang="cs-CZ" dirty="0">
                <a:latin typeface="Arial" panose="020B0604020202020204" pitchFamily="34" charset="0"/>
                <a:ea typeface="Times New Roman" panose="02020603050405020304" pitchFamily="18" charset="0"/>
              </a:rPr>
            </a:br>
            <a:endParaRPr lang="cs-CZ" altLang="cs-CZ" dirty="0" smtClean="0">
              <a:latin typeface="Arial" panose="020B0604020202020204" pitchFamily="34" charset="0"/>
              <a:ea typeface="Times New Roman" panose="02020603050405020304" pitchFamily="18" charset="0"/>
            </a:endParaRPr>
          </a:p>
          <a:p>
            <a:pPr marL="0" lvl="0" indent="0">
              <a:buNone/>
            </a:pPr>
            <a:endParaRPr lang="cs-CZ" dirty="0" smtClean="0"/>
          </a:p>
        </p:txBody>
      </p:sp>
      <p:pic>
        <p:nvPicPr>
          <p:cNvPr id="8" name="Obrázek 7"/>
          <p:cNvPicPr>
            <a:picLocks noChangeAspect="1"/>
          </p:cNvPicPr>
          <p:nvPr/>
        </p:nvPicPr>
        <p:blipFill>
          <a:blip r:embed="rId3"/>
          <a:stretch>
            <a:fillRect/>
          </a:stretch>
        </p:blipFill>
        <p:spPr>
          <a:xfrm>
            <a:off x="679572" y="2367816"/>
            <a:ext cx="11250449" cy="2338938"/>
          </a:xfrm>
          <a:prstGeom prst="rect">
            <a:avLst/>
          </a:prstGeom>
        </p:spPr>
      </p:pic>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610166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sz="3600" b="1" dirty="0"/>
          </a:p>
          <a:p>
            <a:endParaRPr lang="cs-CZ" sz="2000" dirty="0"/>
          </a:p>
          <a:p>
            <a:r>
              <a:rPr lang="cs-CZ" b="1" dirty="0"/>
              <a:t>Efektivní využití finančních prostředků</a:t>
            </a:r>
            <a:endParaRPr lang="cs-CZ" sz="2000" dirty="0"/>
          </a:p>
          <a:p>
            <a:r>
              <a:rPr lang="cs-CZ" dirty="0"/>
              <a:t>Předpokládá se, že díky komunitně zpracovanému plánu jsou finance vynakládány jen na ty aktivity, které jsou skutečně potřebné a jejich potřebnost ověřena většinou aktérů. Při zpracování plánu je zpracovávána i finanční analýza, která dává rámec realizaci jednotlivých aktivit. </a:t>
            </a:r>
            <a:endParaRPr lang="cs-CZ" sz="2000"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2009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sz="3600" b="1"/>
              <a:t>Žebřík participace</a:t>
            </a:r>
          </a:p>
        </p:txBody>
      </p:sp>
      <p:sp>
        <p:nvSpPr>
          <p:cNvPr id="26627" name="Rectangle 3"/>
          <p:cNvSpPr>
            <a:spLocks noGrp="1" noChangeArrowheads="1"/>
          </p:cNvSpPr>
          <p:nvPr>
            <p:ph sz="quarter" idx="1"/>
          </p:nvPr>
        </p:nvSpPr>
        <p:spPr/>
        <p:txBody>
          <a:bodyPr/>
          <a:lstStyle/>
          <a:p>
            <a:pPr>
              <a:lnSpc>
                <a:spcPct val="90000"/>
              </a:lnSpc>
            </a:pPr>
            <a:endParaRPr lang="cs-CZ" sz="2000"/>
          </a:p>
        </p:txBody>
      </p:sp>
      <p:graphicFrame>
        <p:nvGraphicFramePr>
          <p:cNvPr id="6" name="Diagram 5"/>
          <p:cNvGraphicFramePr/>
          <p:nvPr/>
        </p:nvGraphicFramePr>
        <p:xfrm>
          <a:off x="3048000" y="1397000"/>
          <a:ext cx="70804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810613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r>
              <a:rPr lang="cs-CZ" b="1" dirty="0"/>
              <a:t>Zvyšování podílu občanů na rozhodovacím procesu</a:t>
            </a:r>
            <a:endParaRPr lang="cs-CZ" sz="2000" dirty="0"/>
          </a:p>
          <a:p>
            <a:r>
              <a:rPr lang="cs-CZ" dirty="0"/>
              <a:t>Občané se účastní aktivit na plánování, pokud mají dobrou předchozí zkušenost a navíc mluvíme „jazykem jejich kmene“, tedy srozumitelně a jasně. </a:t>
            </a:r>
          </a:p>
          <a:p>
            <a:r>
              <a:rPr lang="cs-CZ" dirty="0" smtClean="0"/>
              <a:t>Prostřednictvím </a:t>
            </a:r>
            <a:r>
              <a:rPr lang="cs-CZ" dirty="0"/>
              <a:t>zapojení všech, kteří působí v procesu plánování, se zvyšuje podíl občanů na rozhodovacím procesu o podobě vzdělávacích potřeb v daném </a:t>
            </a:r>
            <a:r>
              <a:rPr lang="cs-CZ" dirty="0" smtClean="0"/>
              <a:t>místě</a:t>
            </a:r>
          </a:p>
          <a:p>
            <a:r>
              <a:rPr lang="cs-CZ" dirty="0"/>
              <a:t>Rozhodování městského úřadu je tak zakotveno v širším konsenzu (dohodě) mezi účastníky procesu plánování, u nichž lze předpokládat posílení pocitu sounáležitosti s komunitou</a:t>
            </a:r>
          </a:p>
          <a:p>
            <a:pPr marL="457200" lvl="1" indent="0">
              <a:buNone/>
            </a:pPr>
            <a:endParaRPr lang="cs-CZ" b="1" dirty="0" smtClean="0"/>
          </a:p>
          <a:p>
            <a:pPr marL="457200" lvl="1" indent="0">
              <a:buNone/>
            </a:pPr>
            <a:endParaRPr lang="cs-CZ" b="1" dirty="0" smtClean="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156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pPr lvl="1"/>
            <a:r>
              <a:rPr lang="cs-CZ" sz="2800" dirty="0"/>
              <a:t>Principy společných setkávání, diskuzí, konzultací a spolupráce prolínají celým plánovacím procesem. </a:t>
            </a:r>
            <a:endParaRPr lang="cs-CZ" sz="2800" dirty="0" smtClean="0"/>
          </a:p>
          <a:p>
            <a:pPr lvl="1"/>
            <a:r>
              <a:rPr lang="cs-CZ" sz="2800" dirty="0" smtClean="0"/>
              <a:t>Nabízejí </a:t>
            </a:r>
            <a:r>
              <a:rPr lang="cs-CZ" sz="2800" dirty="0"/>
              <a:t>nejen vzájemné obohacení, ale představují také významný </a:t>
            </a:r>
            <a:r>
              <a:rPr lang="cs-CZ" sz="2800" dirty="0" smtClean="0"/>
              <a:t>prvek v </a:t>
            </a:r>
            <a:r>
              <a:rPr lang="cs-CZ" sz="2800" dirty="0"/>
              <a:t>efektivitě řešení a přístupu k problémům. </a:t>
            </a:r>
            <a:endParaRPr lang="cs-CZ" sz="2800" dirty="0" smtClean="0"/>
          </a:p>
          <a:p>
            <a:pPr lvl="1"/>
            <a:r>
              <a:rPr lang="cs-CZ" sz="2800" dirty="0" smtClean="0"/>
              <a:t>Je-li </a:t>
            </a:r>
            <a:r>
              <a:rPr lang="cs-CZ" sz="2800" dirty="0"/>
              <a:t>také veřejnost zapojena do procesu plánování, je průběžně informována a má možnost se zapojit, získává tak ucelenější a hlubší pohled na oblast vzdělávání. </a:t>
            </a:r>
            <a:endParaRPr lang="cs-CZ" sz="2800" dirty="0" smtClean="0"/>
          </a:p>
          <a:p>
            <a:pPr lvl="1"/>
            <a:r>
              <a:rPr lang="cs-CZ" sz="2800" dirty="0" smtClean="0"/>
              <a:t>Pak </a:t>
            </a:r>
            <a:r>
              <a:rPr lang="cs-CZ" sz="2800" dirty="0"/>
              <a:t>také případně změny jsou lépe přijímány a veřejnost má zájem se na nich podílet</a:t>
            </a:r>
          </a:p>
          <a:p>
            <a:pPr marL="457200" lvl="1" indent="0">
              <a:buNone/>
            </a:pPr>
            <a:endParaRPr lang="cs-CZ" b="1" dirty="0" smtClean="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944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pPr marL="457200" lvl="1" indent="0">
              <a:buNone/>
            </a:pPr>
            <a:endParaRPr lang="cs-CZ" b="1" dirty="0" smtClean="0"/>
          </a:p>
          <a:p>
            <a:pPr marL="457200" lvl="1" indent="0">
              <a:buNone/>
            </a:pPr>
            <a:r>
              <a:rPr lang="cs-CZ" b="1" dirty="0"/>
              <a:t>Systém komunitního plánování je průhledný a srozumitelný</a:t>
            </a:r>
          </a:p>
          <a:p>
            <a:pPr marL="457200" lvl="1" indent="0">
              <a:buNone/>
            </a:pPr>
            <a:r>
              <a:rPr lang="cs-CZ" dirty="0"/>
              <a:t>Komunitní plánování probíhá podle určitého rámce a má jasně daná pravidla: </a:t>
            </a:r>
          </a:p>
          <a:p>
            <a:pPr marL="457200" lvl="1" indent="0">
              <a:buNone/>
            </a:pPr>
            <a:r>
              <a:rPr lang="cs-CZ" dirty="0"/>
              <a:t>•	je otevřené pro každého, kdo má zájem se na něm podílet;</a:t>
            </a:r>
          </a:p>
          <a:p>
            <a:pPr marL="457200" lvl="1" indent="0">
              <a:buNone/>
            </a:pPr>
            <a:r>
              <a:rPr lang="cs-CZ" dirty="0"/>
              <a:t>•	jednotlivé kroky a aktivity jsou pravidelně zveřejňovány;</a:t>
            </a:r>
          </a:p>
          <a:p>
            <a:pPr marL="457200" lvl="1" indent="0">
              <a:buNone/>
            </a:pPr>
            <a:r>
              <a:rPr lang="cs-CZ" dirty="0"/>
              <a:t>•	aktivity (priority) jsou koncipovány na základě transparentního/otevřeného postupu a celý systém se díky tomu stává srozumitelnějším</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450488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Lepší možnosti řešení - zpětná vazba, nápady, argumenty, spolupráce </a:t>
            </a:r>
            <a:endParaRPr lang="cs-CZ" b="1" dirty="0" smtClean="0"/>
          </a:p>
          <a:p>
            <a:r>
              <a:rPr lang="cs-CZ" dirty="0" smtClean="0"/>
              <a:t>Principy </a:t>
            </a:r>
            <a:r>
              <a:rPr lang="cs-CZ" dirty="0"/>
              <a:t>společných setkávání, </a:t>
            </a:r>
            <a:r>
              <a:rPr lang="cs-CZ" dirty="0" smtClean="0"/>
              <a:t>diskuzí</a:t>
            </a:r>
            <a:r>
              <a:rPr lang="cs-CZ" dirty="0"/>
              <a:t>, konzultací a spolupráce prolínají celým plánovacím procesem. </a:t>
            </a:r>
            <a:endParaRPr lang="cs-CZ" dirty="0" smtClean="0"/>
          </a:p>
          <a:p>
            <a:r>
              <a:rPr lang="cs-CZ" dirty="0" smtClean="0"/>
              <a:t>Nabízejí </a:t>
            </a:r>
            <a:r>
              <a:rPr lang="cs-CZ" dirty="0"/>
              <a:t>nejen vzájemné obohacení, ale představují také významný prvek v efektivitě řešení a přístupu k problémům. </a:t>
            </a:r>
            <a:endParaRPr lang="cs-CZ" dirty="0" smtClean="0"/>
          </a:p>
          <a:p>
            <a:r>
              <a:rPr lang="cs-CZ" dirty="0" smtClean="0"/>
              <a:t>Díky </a:t>
            </a:r>
            <a:r>
              <a:rPr lang="cs-CZ" dirty="0"/>
              <a:t>vzájemnému sdílení informací a diskutování o nich se často objevují nové souvislosti a myšlenky, které přispívají ke kvalitě, originalitě a smysluplnosti způsobu řešení. 	</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825301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Hlavní zásady a principy komunitního plánování </a:t>
            </a:r>
            <a:endParaRPr lang="cs-CZ" b="1" dirty="0" smtClean="0"/>
          </a:p>
          <a:p>
            <a:r>
              <a:rPr lang="cs-CZ" dirty="0"/>
              <a:t>Jeho prostřednictvím hledáme odpověď na otázku: "Jaké </a:t>
            </a:r>
            <a:r>
              <a:rPr lang="cs-CZ" dirty="0" smtClean="0"/>
              <a:t>aktivity pro rozvoj vzdělávání  </a:t>
            </a:r>
            <a:r>
              <a:rPr lang="cs-CZ" dirty="0"/>
              <a:t>mají v obci, městě, regionu být, aby odpovídaly specifikům místa, potřebám celé komunity i potřebám jednotlivců</a:t>
            </a:r>
            <a:r>
              <a:rPr lang="cs-CZ" dirty="0" smtClean="0"/>
              <a:t>?„</a:t>
            </a:r>
          </a:p>
          <a:p>
            <a:r>
              <a:rPr lang="cs-CZ" dirty="0" smtClean="0"/>
              <a:t>Procesy </a:t>
            </a:r>
            <a:r>
              <a:rPr lang="cs-CZ" dirty="0"/>
              <a:t>komunitního plánování vždy vycházejí ze zdrojů, které jsou k dispozici, a charakteristik daného místa, to znamená, že jeho podoba je vždy originální. 	</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128905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b="1" dirty="0" smtClean="0"/>
          </a:p>
          <a:p>
            <a:r>
              <a:rPr lang="cs-CZ" dirty="0"/>
              <a:t>Partnerství vychází z potřeb a cílů všech účastníků, které jsou stejně důležité. </a:t>
            </a:r>
            <a:endParaRPr lang="cs-CZ" dirty="0" smtClean="0"/>
          </a:p>
          <a:p>
            <a:r>
              <a:rPr lang="cs-CZ" dirty="0" smtClean="0"/>
              <a:t>Uplatňovat </a:t>
            </a:r>
            <a:r>
              <a:rPr lang="cs-CZ" dirty="0"/>
              <a:t>zásadu partnerství a spolupráce znamená hledat, koho bychom mohli oslovit a přizvat ke společné práci, k plánování postupu i realizaci akce. </a:t>
            </a:r>
            <a:endParaRPr lang="cs-CZ" dirty="0" smtClean="0"/>
          </a:p>
          <a:p>
            <a:r>
              <a:rPr lang="cs-CZ" dirty="0" smtClean="0"/>
              <a:t>Poté </a:t>
            </a:r>
            <a:r>
              <a:rPr lang="cs-CZ" dirty="0"/>
              <a:t>teprve následuje identifikace možností a způsobů řešení stanoveného problému. </a:t>
            </a:r>
            <a:endParaRPr lang="cs-CZ" dirty="0" smtClean="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321034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b="1" dirty="0" smtClean="0"/>
          </a:p>
          <a:p>
            <a:r>
              <a:rPr lang="cs-CZ" dirty="0" smtClean="0"/>
              <a:t>Dobrým </a:t>
            </a:r>
            <a:r>
              <a:rPr lang="cs-CZ" dirty="0"/>
              <a:t>vodítkem pro to, koho oslovit, je zaměřit se nikoliv na </a:t>
            </a:r>
            <a:r>
              <a:rPr lang="cs-CZ" b="1" dirty="0"/>
              <a:t>předmět </a:t>
            </a:r>
            <a:r>
              <a:rPr lang="cs-CZ" dirty="0"/>
              <a:t>řešení, nýbrž na </a:t>
            </a:r>
            <a:r>
              <a:rPr lang="cs-CZ" b="1" dirty="0"/>
              <a:t>jeho okolí</a:t>
            </a:r>
            <a:r>
              <a:rPr lang="cs-CZ" dirty="0"/>
              <a:t>, tj. položit si otázku: </a:t>
            </a:r>
            <a:endParaRPr lang="cs-CZ" dirty="0" smtClean="0"/>
          </a:p>
          <a:p>
            <a:r>
              <a:rPr lang="cs-CZ" dirty="0" smtClean="0"/>
              <a:t>"</a:t>
            </a:r>
            <a:r>
              <a:rPr lang="cs-CZ" dirty="0"/>
              <a:t>Koho se problém dotýká? Kdo může mít z jeho vyřešení užitek?" </a:t>
            </a:r>
            <a:endParaRPr lang="cs-CZ" dirty="0" smtClean="0"/>
          </a:p>
          <a:p>
            <a:r>
              <a:rPr lang="cs-CZ" dirty="0" smtClean="0"/>
              <a:t>Tak </a:t>
            </a:r>
            <a:r>
              <a:rPr lang="cs-CZ" dirty="0"/>
              <a:t>můžeme vytipovat velkou skupinu partnerů a nabídnout zapojení do práce. </a:t>
            </a:r>
            <a:endParaRPr lang="cs-CZ" dirty="0" smtClean="0"/>
          </a:p>
          <a:p>
            <a:endParaRPr lang="cs-CZ" dirty="0" smtClean="0"/>
          </a:p>
          <a:p>
            <a:pPr marL="0"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24541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b="1" dirty="0" smtClean="0"/>
          </a:p>
          <a:p>
            <a:endParaRPr lang="cs-CZ" dirty="0" smtClean="0"/>
          </a:p>
          <a:p>
            <a:r>
              <a:rPr lang="cs-CZ" dirty="0" smtClean="0"/>
              <a:t>Je </a:t>
            </a:r>
            <a:r>
              <a:rPr lang="cs-CZ" dirty="0"/>
              <a:t>velmi pravděpodobné, že tímto způsobem sezveme k jednomu stolu lidi nebo organizace, které spolu dříve neměly mnoho společného. </a:t>
            </a:r>
            <a:endParaRPr lang="cs-CZ" dirty="0" smtClean="0"/>
          </a:p>
          <a:p>
            <a:r>
              <a:rPr lang="cs-CZ" dirty="0" smtClean="0"/>
              <a:t>To</a:t>
            </a:r>
            <a:r>
              <a:rPr lang="cs-CZ" dirty="0"/>
              <a:t>, co nás spojuje, je společně sdílený záměr a představa, že nalezneme nějaký způsob a stanovený problém vyřešíme. 	</a:t>
            </a:r>
          </a:p>
          <a:p>
            <a:pPr marL="0"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459594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dirty="0" smtClean="0"/>
          </a:p>
          <a:p>
            <a:r>
              <a:rPr lang="cs-CZ" dirty="0"/>
              <a:t>"Jaké zdroje budou k řešení problému potřeba</a:t>
            </a:r>
            <a:r>
              <a:rPr lang="cs-CZ" dirty="0" smtClean="0"/>
              <a:t>?„</a:t>
            </a:r>
          </a:p>
          <a:p>
            <a:r>
              <a:rPr lang="cs-CZ" dirty="0" smtClean="0"/>
              <a:t> </a:t>
            </a:r>
            <a:r>
              <a:rPr lang="cs-CZ" dirty="0"/>
              <a:t>Je možné, že stávající zdroje, které máme k dispozici, jsou nedostatečné. </a:t>
            </a:r>
            <a:endParaRPr lang="cs-CZ" dirty="0" smtClean="0"/>
          </a:p>
          <a:p>
            <a:r>
              <a:rPr lang="cs-CZ" dirty="0" smtClean="0"/>
              <a:t>Pomocí </a:t>
            </a:r>
            <a:r>
              <a:rPr lang="cs-CZ" dirty="0"/>
              <a:t>partnerství můžeme potřebné zdroje získat. </a:t>
            </a:r>
            <a:r>
              <a:rPr lang="cs-CZ" dirty="0" smtClean="0"/>
              <a:t>T</a:t>
            </a:r>
          </a:p>
          <a:p>
            <a:pPr marL="0"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143874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dirty="0" smtClean="0"/>
          </a:p>
          <a:p>
            <a:r>
              <a:rPr lang="cs-CZ" dirty="0" smtClean="0"/>
              <a:t>Tímto </a:t>
            </a:r>
            <a:r>
              <a:rPr lang="cs-CZ" dirty="0"/>
              <a:t>způsobem lze zapojit do práce i ty, kteří si zdánlivě nemají co říci. </a:t>
            </a:r>
            <a:endParaRPr lang="cs-CZ" dirty="0" smtClean="0"/>
          </a:p>
          <a:p>
            <a:r>
              <a:rPr lang="cs-CZ" dirty="0" smtClean="0"/>
              <a:t>Důležitý </a:t>
            </a:r>
            <a:r>
              <a:rPr lang="cs-CZ" dirty="0"/>
              <a:t>je v tomto případě "bonus - zisk", který může společná akce přinést a který nemusí být pro všechny zúčastněné stejný. </a:t>
            </a:r>
            <a:endParaRPr lang="cs-CZ" dirty="0" smtClean="0"/>
          </a:p>
          <a:p>
            <a:r>
              <a:rPr lang="cs-CZ" dirty="0" smtClean="0"/>
              <a:t>O </a:t>
            </a:r>
            <a:r>
              <a:rPr lang="cs-CZ" dirty="0"/>
              <a:t>této okolnosti je dobré od počátku se všemi otevřeně hovořit. 	</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3623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361253"/>
            <a:ext cx="10042236" cy="5078313"/>
          </a:xfrm>
          <a:prstGeom prst="rect">
            <a:avLst/>
          </a:prstGeom>
        </p:spPr>
        <p:txBody>
          <a:bodyPr wrap="square">
            <a:spAutoFit/>
          </a:bodyPr>
          <a:lstStyle/>
          <a:p>
            <a:r>
              <a:rPr lang="cs-CZ" sz="2000" dirty="0"/>
              <a:t> </a:t>
            </a:r>
          </a:p>
          <a:p>
            <a:r>
              <a:rPr lang="cs-CZ" sz="2400" dirty="0"/>
              <a:t>Pro potřeby vnímání partnerství jsou důležité především tři poslední příčky žebříku. Tedy: </a:t>
            </a:r>
          </a:p>
          <a:p>
            <a:r>
              <a:rPr lang="cs-CZ" sz="2400" dirty="0"/>
              <a:t> </a:t>
            </a:r>
          </a:p>
          <a:p>
            <a:r>
              <a:rPr lang="cs-CZ" sz="2400" b="1" dirty="0"/>
              <a:t>Autorita rozhodne po konzultaci s reprezentativními skupinami</a:t>
            </a:r>
            <a:endParaRPr lang="cs-CZ" sz="2400" dirty="0"/>
          </a:p>
          <a:p>
            <a:r>
              <a:rPr lang="cs-CZ" sz="2400" b="1" dirty="0"/>
              <a:t> </a:t>
            </a:r>
            <a:endParaRPr lang="cs-CZ" sz="2400" dirty="0"/>
          </a:p>
          <a:p>
            <a:r>
              <a:rPr lang="cs-CZ" sz="2400" dirty="0"/>
              <a:t>Další možností přijetí rozhodnutí je vytvoření komise na prozkoumání a vytvoření návrhu na řešení konkrétního problému nebo otázky. </a:t>
            </a:r>
            <a:endParaRPr lang="cs-CZ" sz="2400" dirty="0" smtClean="0"/>
          </a:p>
          <a:p>
            <a:r>
              <a:rPr lang="cs-CZ" sz="2400" dirty="0" smtClean="0"/>
              <a:t>V</a:t>
            </a:r>
            <a:r>
              <a:rPr lang="cs-CZ" sz="2400" dirty="0"/>
              <a:t> případě, že hovoříme o zapojování veřejnosti či participačním procesu, musí tato skupina kromě expertů, úředníků a politiků zahrnovat také představitele zainteresovaných stran a občanů</a:t>
            </a:r>
            <a:r>
              <a:rPr lang="cs-CZ" sz="2400" dirty="0" smtClean="0"/>
              <a:t>.</a:t>
            </a:r>
          </a:p>
          <a:p>
            <a:endParaRPr lang="cs-CZ" sz="2400" dirty="0"/>
          </a:p>
          <a:p>
            <a:pPr marL="342900" indent="-342900">
              <a:buFont typeface="Arial" panose="020B0604020202020204" pitchFamily="34" charset="0"/>
              <a:buChar char="•"/>
            </a:pPr>
            <a:endParaRPr lang="cs-CZ" sz="4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336865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a) Partnerství a spolupráce </a:t>
            </a:r>
            <a:endParaRPr lang="cs-CZ" dirty="0" smtClean="0"/>
          </a:p>
          <a:p>
            <a:r>
              <a:rPr lang="cs-CZ" dirty="0"/>
              <a:t>Partnerstvím získáváme udržitelnost a zvyšujeme pravděpodobnost přijetí projektu za strany veřejnosti. </a:t>
            </a:r>
            <a:endParaRPr lang="cs-CZ" dirty="0" smtClean="0"/>
          </a:p>
          <a:p>
            <a:r>
              <a:rPr lang="cs-CZ" dirty="0" smtClean="0"/>
              <a:t>Partnerství</a:t>
            </a:r>
            <a:r>
              <a:rPr lang="cs-CZ" dirty="0"/>
              <a:t>, které respektuje reálné potenciály jednotlivců i organizací a míru zapojení podle možností, je udržitelné. </a:t>
            </a:r>
            <a:endParaRPr lang="cs-CZ" dirty="0" smtClean="0"/>
          </a:p>
          <a:p>
            <a:r>
              <a:rPr lang="cs-CZ" dirty="0" smtClean="0"/>
              <a:t>Obdobný </a:t>
            </a:r>
            <a:r>
              <a:rPr lang="cs-CZ" dirty="0"/>
              <a:t>efekt nastává v případě společenské akceptace. Jednotliví partneři předávají reference svým cílovým skupinám. Rozšiřují tak okruh veřejnosti, která projekt může podpořit.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611489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b) Zapojování místního společenství </a:t>
            </a:r>
            <a:endParaRPr lang="cs-CZ" b="1" dirty="0" smtClean="0"/>
          </a:p>
          <a:p>
            <a:r>
              <a:rPr lang="cs-CZ" dirty="0"/>
              <a:t>Zapojovat lidi, kteří v obci žijí (tj. místní společenství), znamená především s nimi komunikovat. </a:t>
            </a:r>
            <a:endParaRPr lang="cs-CZ" dirty="0" smtClean="0"/>
          </a:p>
          <a:p>
            <a:r>
              <a:rPr lang="cs-CZ" dirty="0" smtClean="0"/>
              <a:t>Promyšlená </a:t>
            </a:r>
            <a:r>
              <a:rPr lang="cs-CZ" dirty="0"/>
              <a:t>a plánovaná komunikační kampaň může významně podpořit dosažení stanovených cílů. </a:t>
            </a:r>
            <a:endParaRPr lang="cs-CZ" dirty="0" smtClean="0"/>
          </a:p>
          <a:p>
            <a:r>
              <a:rPr lang="cs-CZ" dirty="0" smtClean="0"/>
              <a:t>Předpokladem </a:t>
            </a:r>
            <a:r>
              <a:rPr lang="cs-CZ" dirty="0"/>
              <a:t>dobré komunikace s veřejností je dobrá komunikace uvnitř týmu realizátorů procesu komunitního plánování. </a:t>
            </a:r>
            <a:endParaRPr lang="cs-CZ" dirty="0" smtClean="0"/>
          </a:p>
          <a:p>
            <a:r>
              <a:rPr lang="cs-CZ" dirty="0" smtClean="0"/>
              <a:t>Nerovný </a:t>
            </a:r>
            <a:r>
              <a:rPr lang="cs-CZ" dirty="0"/>
              <a:t>přístup k informacím v týmu může přinést velké zklamání a ztrátu partnerství, jak potvrzují zkušenosti z praxe.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922379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b) Zapojování místního společenství </a:t>
            </a:r>
            <a:endParaRPr lang="cs-CZ" b="1" dirty="0" smtClean="0"/>
          </a:p>
          <a:p>
            <a:r>
              <a:rPr lang="cs-CZ" dirty="0" smtClean="0"/>
              <a:t>Je </a:t>
            </a:r>
            <a:r>
              <a:rPr lang="cs-CZ" dirty="0"/>
              <a:t>vhodné, aby rozšiřování informací uvnitř realizačního týmu bylo formulováno jako jeden z průběžných úkolů, za který je jasně stanovená odpovědnost. </a:t>
            </a:r>
            <a:endParaRPr lang="cs-CZ" dirty="0" smtClean="0"/>
          </a:p>
          <a:p>
            <a:r>
              <a:rPr lang="cs-CZ" dirty="0" smtClean="0"/>
              <a:t>Komunikaci </a:t>
            </a:r>
            <a:r>
              <a:rPr lang="cs-CZ" dirty="0"/>
              <a:t>uvnitř týmu však nelze zužovat jen na zajištění toku informací. </a:t>
            </a:r>
            <a:endParaRPr lang="cs-CZ" dirty="0" smtClean="0"/>
          </a:p>
          <a:p>
            <a:r>
              <a:rPr lang="cs-CZ" dirty="0" smtClean="0"/>
              <a:t>Nezbytné </a:t>
            </a:r>
            <a:r>
              <a:rPr lang="cs-CZ" dirty="0"/>
              <a:t>je zajistit porozumění problému a sdílení společné představy o podobě </a:t>
            </a:r>
            <a:r>
              <a:rPr lang="cs-CZ" dirty="0" smtClean="0"/>
              <a:t>vzdělávání. </a:t>
            </a:r>
            <a:r>
              <a:rPr lang="cs-CZ" dirty="0"/>
              <a:t>Především tomuto cíli je nutné věnovat pozornost.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490396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b) Zapojování místního společenství </a:t>
            </a:r>
            <a:endParaRPr lang="cs-CZ" b="1" dirty="0" smtClean="0"/>
          </a:p>
          <a:p>
            <a:endParaRPr lang="cs-CZ" dirty="0" smtClean="0"/>
          </a:p>
          <a:p>
            <a:r>
              <a:rPr lang="cs-CZ" dirty="0" smtClean="0"/>
              <a:t>Je </a:t>
            </a:r>
            <a:r>
              <a:rPr lang="cs-CZ" dirty="0"/>
              <a:t>velmi užitečné - prostřednictvím partnerské atmosféry (každý může říci vlastní názor) - vytvořit v týmu takové prostředí, kdy lze otevřeně vyjádřit pochybnost, nebo přiznat, že něčemu nerozumím. </a:t>
            </a:r>
            <a:endParaRPr lang="cs-CZ" dirty="0" smtClean="0"/>
          </a:p>
          <a:p>
            <a:r>
              <a:rPr lang="cs-CZ" dirty="0" smtClean="0"/>
              <a:t>V </a:t>
            </a:r>
            <a:r>
              <a:rPr lang="cs-CZ" dirty="0"/>
              <a:t>takové chvíli nelitujte času na vysvětlování a </a:t>
            </a:r>
            <a:r>
              <a:rPr lang="cs-CZ" dirty="0" smtClean="0"/>
              <a:t>diskuzi</a:t>
            </a:r>
            <a:r>
              <a:rPr lang="cs-CZ" dirty="0"/>
              <a:t>.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185191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b) Zapojování místního společenství </a:t>
            </a:r>
            <a:endParaRPr lang="cs-CZ" dirty="0" smtClean="0"/>
          </a:p>
          <a:p>
            <a:r>
              <a:rPr lang="cs-CZ" dirty="0"/>
              <a:t>Cílem komunikace s veřejností je zajistit průhlednost a zřetelnost aktivit a získání její dostatečné důvěry, aby byla ochotna sdělit svůj názor - poskytovat zpětnou vazbu - podněty. </a:t>
            </a:r>
            <a:endParaRPr lang="cs-CZ" dirty="0" smtClean="0"/>
          </a:p>
          <a:p>
            <a:r>
              <a:rPr lang="cs-CZ" dirty="0" smtClean="0"/>
              <a:t>Informujte </a:t>
            </a:r>
            <a:r>
              <a:rPr lang="cs-CZ" dirty="0"/>
              <a:t>o tom, čeho chcete dosáhnout (o viditelných cílech), informujte také o způsobu, jakým má být cílů dosaženo, kdo se bude podílet a jak. </a:t>
            </a:r>
            <a:endParaRPr lang="cs-CZ" dirty="0" smtClean="0"/>
          </a:p>
          <a:p>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489277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r>
              <a:rPr lang="cs-CZ" b="1" dirty="0"/>
              <a:t>b) Zapojování místního společenství </a:t>
            </a:r>
            <a:endParaRPr lang="cs-CZ" dirty="0" smtClean="0"/>
          </a:p>
          <a:p>
            <a:endParaRPr lang="cs-CZ" dirty="0" smtClean="0"/>
          </a:p>
          <a:p>
            <a:r>
              <a:rPr lang="cs-CZ" dirty="0" smtClean="0"/>
              <a:t>Také </a:t>
            </a:r>
            <a:r>
              <a:rPr lang="cs-CZ" dirty="0"/>
              <a:t>pro vnější komunikaci je nezbytné mít zpracován plán komunikace s veřejností a stanovit zřetelně odpovědnost za jeho realizaci. </a:t>
            </a:r>
            <a:endParaRPr lang="cs-CZ" dirty="0" smtClean="0"/>
          </a:p>
          <a:p>
            <a:r>
              <a:rPr lang="cs-CZ" dirty="0" smtClean="0"/>
              <a:t>Obdobně </a:t>
            </a:r>
            <a:r>
              <a:rPr lang="cs-CZ" dirty="0"/>
              <a:t>jako v případě komunikace uvnitř týmu, ani komunikaci s veřejností nezužujte pouze na zajištění předávání informací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88648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r>
              <a:rPr lang="cs-CZ" b="1" dirty="0" smtClean="0"/>
              <a:t>C) Průběh </a:t>
            </a:r>
            <a:r>
              <a:rPr lang="cs-CZ" b="1" dirty="0"/>
              <a:t>zpracování komunitního plánu je stejně důležitý jako jeho výstupy </a:t>
            </a:r>
            <a:endParaRPr lang="cs-CZ" b="1" dirty="0" smtClean="0"/>
          </a:p>
          <a:p>
            <a:r>
              <a:rPr lang="cs-CZ" dirty="0"/>
              <a:t>Soustřeďte se na proces plánování a hledejte způsoby, jak co nejlépe reagovat na potřeby všech zúčastněných. </a:t>
            </a:r>
            <a:endParaRPr lang="cs-CZ" dirty="0" smtClean="0"/>
          </a:p>
          <a:p>
            <a:r>
              <a:rPr lang="cs-CZ" dirty="0" smtClean="0"/>
              <a:t>Komunitní </a:t>
            </a:r>
            <a:r>
              <a:rPr lang="cs-CZ" dirty="0"/>
              <a:t>plánování definujeme jako stále se opakující proces, při kterém jsou zjišťovány potřeby a zdroje a hledána </a:t>
            </a:r>
            <a:r>
              <a:rPr lang="cs-CZ" dirty="0" smtClean="0"/>
              <a:t>taková </a:t>
            </a:r>
            <a:r>
              <a:rPr lang="cs-CZ" dirty="0"/>
              <a:t>řešení, která nejlépe odpovídají místním podmínkám a potřebám lidí. Nejdůležitější tedy není zpracovat komunitní plán. </a:t>
            </a:r>
            <a:endParaRPr lang="cs-CZ" dirty="0" smtClean="0"/>
          </a:p>
          <a:p>
            <a:r>
              <a:rPr lang="cs-CZ" dirty="0" smtClean="0"/>
              <a:t>Důležité </a:t>
            </a:r>
            <a:r>
              <a:rPr lang="cs-CZ" dirty="0"/>
              <a:t>je realizovat proces takovým způsobem, aby bylo možné zachovat jeho kontinuitu. </a:t>
            </a:r>
          </a:p>
          <a:p>
            <a:pPr marL="0" indent="0">
              <a:buNone/>
            </a:pP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314918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r>
              <a:rPr lang="pt-BR" b="1" dirty="0"/>
              <a:t>e) Kompromis přání a možností </a:t>
            </a:r>
            <a:endParaRPr lang="cs-CZ" b="1" dirty="0" smtClean="0"/>
          </a:p>
          <a:p>
            <a:r>
              <a:rPr lang="cs-CZ" dirty="0"/>
              <a:t>Komunitní plánování nemá kouzelnou moc, aby dokázalo okamžitě splnit všechna přání a očekávání. </a:t>
            </a:r>
            <a:endParaRPr lang="cs-CZ" dirty="0" smtClean="0"/>
          </a:p>
          <a:p>
            <a:r>
              <a:rPr lang="cs-CZ" dirty="0" smtClean="0"/>
              <a:t>Není </a:t>
            </a:r>
            <a:r>
              <a:rPr lang="cs-CZ" dirty="0"/>
              <a:t>ani nástrojem k prosazování potřeb a přání některé ze zúčastněných stran. </a:t>
            </a:r>
            <a:endParaRPr lang="cs-CZ" dirty="0" smtClean="0"/>
          </a:p>
          <a:p>
            <a:r>
              <a:rPr lang="cs-CZ" dirty="0" smtClean="0"/>
              <a:t>Komunitní </a:t>
            </a:r>
            <a:r>
              <a:rPr lang="cs-CZ" dirty="0"/>
              <a:t>plánování znamená dialog a spolupráci, jejichž pomocí můžeme objevit nové, netušené zdroje k uspokojení zjištěných potřeb.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229942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r>
              <a:rPr lang="pt-BR" b="1" dirty="0"/>
              <a:t>e) Kompromis přání a možností </a:t>
            </a:r>
            <a:endParaRPr lang="cs-CZ" b="1" dirty="0" smtClean="0"/>
          </a:p>
          <a:p>
            <a:r>
              <a:rPr lang="cs-CZ" dirty="0" smtClean="0"/>
              <a:t>Neočekávejte</a:t>
            </a:r>
            <a:r>
              <a:rPr lang="cs-CZ" dirty="0"/>
              <a:t>, že plánování nepřinese konfliktní situace. </a:t>
            </a:r>
            <a:endParaRPr lang="cs-CZ" dirty="0" smtClean="0"/>
          </a:p>
          <a:p>
            <a:r>
              <a:rPr lang="cs-CZ" dirty="0" smtClean="0"/>
              <a:t>Právě </a:t>
            </a:r>
            <a:r>
              <a:rPr lang="cs-CZ" dirty="0"/>
              <a:t>naopak. Čím více partnerů se nám podaří do plánování zapojit (tj. čím více partnerů, organizací i jednotlivých osob bude ochotno se otázkou sociálních služeb zabývat), tím více můžeme konflikty očekávat. </a:t>
            </a:r>
            <a:endParaRPr lang="cs-CZ" dirty="0" smtClean="0"/>
          </a:p>
          <a:p>
            <a:r>
              <a:rPr lang="cs-CZ" dirty="0" smtClean="0"/>
              <a:t>Konflikt </a:t>
            </a:r>
            <a:r>
              <a:rPr lang="cs-CZ" dirty="0"/>
              <a:t>dává příležitost k nalezení řešení a komunitní plánování již ze své podstaty jeho nalezení podporuje. </a:t>
            </a:r>
            <a:endParaRPr lang="cs-CZ" dirty="0" smtClean="0"/>
          </a:p>
          <a:p>
            <a:pPr marL="0" indent="0">
              <a:buNone/>
            </a:pPr>
            <a:r>
              <a:rPr lang="cs-CZ" dirty="0" smtClean="0"/>
              <a:t>. </a:t>
            </a:r>
            <a:r>
              <a:rPr lang="cs-CZ" dirty="0"/>
              <a:t>	</a:t>
            </a:r>
          </a:p>
          <a:p>
            <a:pPr marL="0" indent="0">
              <a:buNone/>
            </a:pPr>
            <a:endParaRPr lang="cs-CZ" dirty="0"/>
          </a:p>
          <a:p>
            <a:pPr marL="0" indent="0">
              <a:buNone/>
            </a:pP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905784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r>
              <a:rPr lang="pt-BR" b="1" dirty="0"/>
              <a:t>e) Kompromis přání a možností </a:t>
            </a:r>
            <a:endParaRPr lang="cs-CZ" b="1" dirty="0" smtClean="0"/>
          </a:p>
          <a:p>
            <a:r>
              <a:rPr lang="cs-CZ" dirty="0" smtClean="0"/>
              <a:t>Podaří-li </a:t>
            </a:r>
            <a:r>
              <a:rPr lang="cs-CZ" dirty="0"/>
              <a:t>se vytvořit otevřenou atmosféru, ve které bude možné říci vlastní názor, zcela určitě v této atmosféře bude možné hledat řešení vzniklých konfliktů. </a:t>
            </a:r>
            <a:endParaRPr lang="cs-CZ" dirty="0" smtClean="0"/>
          </a:p>
          <a:p>
            <a:r>
              <a:rPr lang="cs-CZ" dirty="0"/>
              <a:t>Kompromisní řešení mezi tím, co bychom chtěli, a tím, co si můžeme dovolit, lze nalézt na konci jednání mezi zúčastněnými. </a:t>
            </a:r>
            <a:endParaRPr lang="cs-CZ" dirty="0" smtClean="0"/>
          </a:p>
          <a:p>
            <a:r>
              <a:rPr lang="cs-CZ" dirty="0" smtClean="0"/>
              <a:t>Daleko </a:t>
            </a:r>
            <a:r>
              <a:rPr lang="cs-CZ" dirty="0"/>
              <a:t>udržitelnější je však řešení konsenzuální, které nalezneme na konci procesu vyjednávání mezi spolupracujícími partnery. </a:t>
            </a:r>
            <a:endParaRPr lang="cs-CZ" dirty="0" smtClean="0"/>
          </a:p>
          <a:p>
            <a:r>
              <a:rPr lang="cs-CZ" dirty="0" smtClean="0"/>
              <a:t>Ať </a:t>
            </a:r>
            <a:r>
              <a:rPr lang="cs-CZ" dirty="0"/>
              <a:t>tak či onak, reálné je takové řešení, které odpovídá zdrojům, jež máme k dispozici. 	</a:t>
            </a:r>
          </a:p>
          <a:p>
            <a:r>
              <a:rPr lang="cs-CZ" dirty="0"/>
              <a:t>	</a:t>
            </a:r>
          </a:p>
          <a:p>
            <a:pPr marL="0" indent="0">
              <a:buNone/>
            </a:pPr>
            <a:endParaRPr lang="cs-CZ" dirty="0"/>
          </a:p>
          <a:p>
            <a:pPr marL="0" indent="0">
              <a:buNone/>
            </a:pP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9220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789709" y="1690688"/>
            <a:ext cx="10042236" cy="3231654"/>
          </a:xfrm>
          <a:prstGeom prst="rect">
            <a:avLst/>
          </a:prstGeom>
        </p:spPr>
        <p:txBody>
          <a:bodyPr wrap="square">
            <a:spAutoFit/>
          </a:bodyPr>
          <a:lstStyle/>
          <a:p>
            <a:r>
              <a:rPr lang="cs-CZ" sz="2000" dirty="0"/>
              <a:t> </a:t>
            </a:r>
          </a:p>
          <a:p>
            <a:endParaRPr lang="cs-CZ" sz="2400" dirty="0" smtClean="0"/>
          </a:p>
          <a:p>
            <a:r>
              <a:rPr lang="cs-CZ" sz="2400" dirty="0" smtClean="0"/>
              <a:t>Tento </a:t>
            </a:r>
            <a:r>
              <a:rPr lang="cs-CZ" sz="2400" dirty="0"/>
              <a:t>princip se nejčastěji používá právě při strategickém partnerství, kdy v jednotlivých fázích příprav se realizují kulaté stoly či workshopy, na které jsou ad hoc zváni představitelé významných sociálních partnerů. Toto partnerství je ve většině případů neformální.</a:t>
            </a:r>
          </a:p>
          <a:p>
            <a:endParaRPr lang="cs-CZ" sz="2400" dirty="0"/>
          </a:p>
          <a:p>
            <a:pPr marL="342900" indent="-342900">
              <a:buFont typeface="Arial" panose="020B0604020202020204" pitchFamily="34" charset="0"/>
              <a:buChar char="•"/>
            </a:pPr>
            <a:endParaRPr lang="cs-CZ" sz="4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142589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b="1" dirty="0" smtClean="0"/>
          </a:p>
          <a:p>
            <a:pPr marL="457200" lvl="1" indent="0">
              <a:buNone/>
            </a:pPr>
            <a:r>
              <a:rPr lang="cs-CZ" b="1" dirty="0"/>
              <a:t>Kdy může být KP úspěšné</a:t>
            </a:r>
          </a:p>
          <a:p>
            <a:pPr marL="457200" lvl="1" indent="0">
              <a:buNone/>
            </a:pPr>
            <a:r>
              <a:rPr lang="cs-CZ" b="1" dirty="0"/>
              <a:t>Je známo jasné zadání</a:t>
            </a:r>
          </a:p>
          <a:p>
            <a:pPr marL="457200" lvl="1" indent="0">
              <a:buNone/>
            </a:pPr>
            <a:r>
              <a:rPr lang="cs-CZ" dirty="0"/>
              <a:t>Naprosto nezbytné je určit limity, tedy co bude KP řešit a co ne, a zároveň zajistit provázanost KP se strategickým dokumentem města, regionu, MAS (k tomu více v metodických listech MAP, část </a:t>
            </a:r>
            <a:r>
              <a:rPr lang="cs-CZ" dirty="0" err="1"/>
              <a:t>metaanalýza</a:t>
            </a:r>
            <a:r>
              <a:rPr lang="cs-CZ" dirty="0"/>
              <a:t>). </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778072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Jasné </a:t>
            </a:r>
            <a:r>
              <a:rPr lang="cs-CZ" b="1" dirty="0"/>
              <a:t>výstupy</a:t>
            </a:r>
            <a:endParaRPr lang="cs-CZ" sz="2000" dirty="0"/>
          </a:p>
          <a:p>
            <a:r>
              <a:rPr lang="cs-CZ" dirty="0"/>
              <a:t>Pro přijetí dokumentu jsou nezbytné jasné, konkrétní výsledky a aktivity, které povedou k realizaci přijatého KP.</a:t>
            </a:r>
            <a:endParaRPr lang="cs-CZ" sz="2000" dirty="0"/>
          </a:p>
          <a:p>
            <a:r>
              <a:rPr lang="cs-CZ" b="1" dirty="0"/>
              <a:t>Jednodušší realizace</a:t>
            </a:r>
            <a:endParaRPr lang="cs-CZ" sz="2000" dirty="0"/>
          </a:p>
          <a:p>
            <a:r>
              <a:rPr lang="cs-CZ" dirty="0"/>
              <a:t>Díky komunitně vedenému plánování, kdy jsou zapojeni všichni důležití aktéři, kdy jsou známy limity realizace jednotlivých aktivit, neodčerpávají se síly rychlou přípravou projektů. De facto jsou zpracovány projektové záměry, které se pak dále rozpracovávají, ale nemusí se teprve vymýšlet. </a:t>
            </a:r>
            <a:endParaRPr lang="cs-CZ" sz="2000" dirty="0"/>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67465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Přijetí rozhodnutí</a:t>
            </a:r>
            <a:endParaRPr lang="cs-CZ" dirty="0"/>
          </a:p>
          <a:p>
            <a:r>
              <a:rPr lang="cs-CZ" dirty="0"/>
              <a:t>Díky tomu, že proces komunitního plánování je otevřený, všechny podstatné informace jsou předávány jak v pracovních skupinách, tak široké veřejnosti, jsou výstupy přijímány. </a:t>
            </a:r>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541912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Úskalí komunitního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Prosazování </a:t>
            </a:r>
            <a:r>
              <a:rPr lang="cs-CZ" b="1" dirty="0"/>
              <a:t>partikulárních zájmů určitých skupin</a:t>
            </a:r>
            <a:endParaRPr lang="cs-CZ" sz="2000" dirty="0"/>
          </a:p>
          <a:p>
            <a:r>
              <a:rPr lang="cs-CZ" dirty="0"/>
              <a:t>Vzhledem k širokému zapojení veřejnosti v rámci komunitního plánování může nastat situace, že některé skupiny budou prosazovat své vlastní zájmy razantněji, nežli ostatní. </a:t>
            </a:r>
            <a:endParaRPr lang="cs-CZ" dirty="0" smtClean="0"/>
          </a:p>
          <a:p>
            <a:r>
              <a:rPr lang="cs-CZ" dirty="0" smtClean="0"/>
              <a:t>Toto </a:t>
            </a:r>
            <a:r>
              <a:rPr lang="cs-CZ" dirty="0"/>
              <a:t>riziko je možné ošetřit dobře vedenými pracovními skupinami zkušenými </a:t>
            </a:r>
            <a:r>
              <a:rPr lang="cs-CZ" dirty="0" err="1"/>
              <a:t>facilitátory</a:t>
            </a:r>
            <a:r>
              <a:rPr lang="cs-CZ" dirty="0"/>
              <a:t>, kvalitně zpracovaným konzultačním procesem s využitím technologií (kontrola IP adres, hlasování D21 apod.). </a:t>
            </a:r>
            <a:endParaRPr lang="cs-CZ" sz="2000" dirty="0"/>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165628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Úskalí komunitního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Podcenění finanční náročnosti jednotlivých aktivit, jejich </a:t>
            </a:r>
            <a:r>
              <a:rPr lang="cs-CZ" b="1" dirty="0" err="1"/>
              <a:t>nerealizace</a:t>
            </a:r>
            <a:r>
              <a:rPr lang="cs-CZ" b="1" dirty="0"/>
              <a:t>, následně ztráta smyslu pro pokračování.</a:t>
            </a:r>
            <a:endParaRPr lang="cs-CZ" dirty="0"/>
          </a:p>
          <a:p>
            <a:r>
              <a:rPr lang="cs-CZ" dirty="0"/>
              <a:t>Velmi důležité je zapojení expertů ve fázi finančních alokací na jednotlivé aktivity, včetně jasných limitů. Očekávání účastníků procesů bývá často velmi vysoké. </a:t>
            </a:r>
          </a:p>
          <a:p>
            <a:r>
              <a:rPr lang="cs-CZ" dirty="0"/>
              <a:t>Podcenění nutnosti dlouhodobého zapojení všech aktérů</a:t>
            </a:r>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56967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Úskalí komunitního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Velmi často se stává, že jakmile je plán zpracován, upadá zájem účastníků o proces samotný. Komunitní plánování ale není jednorázová činnost. </a:t>
            </a:r>
            <a:endParaRPr lang="cs-CZ" dirty="0" smtClean="0"/>
          </a:p>
          <a:p>
            <a:r>
              <a:rPr lang="cs-CZ" dirty="0" smtClean="0"/>
              <a:t>Je </a:t>
            </a:r>
            <a:r>
              <a:rPr lang="cs-CZ" dirty="0"/>
              <a:t>to dlouhodobý, takřka nikdy nekončící proces. </a:t>
            </a:r>
            <a:endParaRPr lang="cs-CZ" dirty="0" smtClean="0"/>
          </a:p>
          <a:p>
            <a:r>
              <a:rPr lang="cs-CZ" dirty="0" smtClean="0"/>
              <a:t>Je </a:t>
            </a:r>
            <a:r>
              <a:rPr lang="cs-CZ" dirty="0"/>
              <a:t>tedy na Řídícím výboru a realizačním týmu, aby hledal takové způsoby komunikace, aktivizace a motivace účastníků, aby k této situaci nedošlo. </a:t>
            </a:r>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832635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Úskalí komunitního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Změny ve vedení obcí</a:t>
            </a:r>
            <a:endParaRPr lang="cs-CZ" dirty="0"/>
          </a:p>
          <a:p>
            <a:r>
              <a:rPr lang="cs-CZ" dirty="0"/>
              <a:t>Častým rizikem </a:t>
            </a:r>
            <a:r>
              <a:rPr lang="cs-CZ" dirty="0" err="1"/>
              <a:t>nerealizace</a:t>
            </a:r>
            <a:r>
              <a:rPr lang="cs-CZ" dirty="0"/>
              <a:t> naplánovaných aktivit je změna ve vedení obcí. </a:t>
            </a:r>
            <a:endParaRPr lang="cs-CZ" dirty="0" smtClean="0"/>
          </a:p>
          <a:p>
            <a:r>
              <a:rPr lang="cs-CZ" dirty="0" smtClean="0"/>
              <a:t> </a:t>
            </a:r>
            <a:r>
              <a:rPr lang="cs-CZ" dirty="0"/>
              <a:t>Problematičtější je tato situace při plánování v rámci mikroregionů či MAS, kdy výpadek jedné nebo dvou municipalit, které mají rozhodující roli v týmu, může zásadně ovlivnit celkový výsledek. </a:t>
            </a:r>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318013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Zásady práce v koalici</a:t>
            </a:r>
            <a:endParaRPr lang="cs-CZ" dirty="0"/>
          </a:p>
          <a:p>
            <a:pPr lvl="0"/>
            <a:r>
              <a:rPr lang="cs-CZ" dirty="0"/>
              <a:t>Jednání koalice svolává koordinátor KP (člen realizačního týmu)</a:t>
            </a:r>
          </a:p>
          <a:p>
            <a:pPr lvl="0"/>
            <a:r>
              <a:rPr lang="cs-CZ" dirty="0"/>
              <a:t>Před jednáním je všem zaslán program jednání</a:t>
            </a:r>
          </a:p>
          <a:p>
            <a:pPr lvl="0"/>
            <a:r>
              <a:rPr lang="cs-CZ" dirty="0"/>
              <a:t>Jednání koalice řídí schopný </a:t>
            </a:r>
            <a:r>
              <a:rPr lang="cs-CZ" dirty="0" err="1"/>
              <a:t>facilitátor</a:t>
            </a:r>
            <a:endParaRPr lang="cs-CZ" dirty="0"/>
          </a:p>
          <a:p>
            <a:pPr lvl="0"/>
            <a:r>
              <a:rPr lang="cs-CZ" dirty="0"/>
              <a:t>Předem je definován způsob rozhodování</a:t>
            </a:r>
          </a:p>
          <a:p>
            <a:pPr lvl="0"/>
            <a:r>
              <a:rPr lang="cs-CZ" dirty="0"/>
              <a:t>Z jednání koalice se pořizuje zápis</a:t>
            </a:r>
          </a:p>
          <a:p>
            <a:pPr lvl="0"/>
            <a:r>
              <a:rPr lang="cs-CZ" dirty="0"/>
              <a:t>Zápis je zveřejněn – internet</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409858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Nezapomeňte</a:t>
            </a:r>
          </a:p>
          <a:p>
            <a:r>
              <a:rPr lang="cs-CZ" b="1" dirty="0" smtClean="0"/>
              <a:t>Naslouchat</a:t>
            </a:r>
          </a:p>
          <a:p>
            <a:r>
              <a:rPr lang="cs-CZ" dirty="0" smtClean="0"/>
              <a:t>Neodsuzovat předem</a:t>
            </a:r>
          </a:p>
          <a:p>
            <a:r>
              <a:rPr lang="cs-CZ" dirty="0" smtClean="0"/>
              <a:t>Dávat prostor</a:t>
            </a:r>
          </a:p>
          <a:p>
            <a:r>
              <a:rPr lang="cs-CZ" dirty="0" smtClean="0"/>
              <a:t>Hledat řešení</a:t>
            </a:r>
          </a:p>
          <a:p>
            <a:r>
              <a:rPr lang="cs-CZ" dirty="0" smtClean="0"/>
              <a:t>Předcházet konfliktům </a:t>
            </a: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14094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Práce v pracovní skupině</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První setkání</a:t>
            </a:r>
          </a:p>
          <a:p>
            <a:r>
              <a:rPr lang="cs-CZ" dirty="0" smtClean="0"/>
              <a:t>Seznámení </a:t>
            </a:r>
          </a:p>
          <a:p>
            <a:r>
              <a:rPr lang="cs-CZ" dirty="0" smtClean="0"/>
              <a:t>Zkušební SWOT nebo Pravidla nebo VIZE</a:t>
            </a:r>
          </a:p>
          <a:p>
            <a:r>
              <a:rPr lang="cs-CZ" dirty="0" smtClean="0"/>
              <a:t>Proč</a:t>
            </a:r>
          </a:p>
          <a:p>
            <a:r>
              <a:rPr lang="cs-CZ" dirty="0" smtClean="0"/>
              <a:t>Zjišťuji, kdo a jak pracuje</a:t>
            </a:r>
          </a:p>
          <a:p>
            <a:r>
              <a:rPr lang="cs-CZ" dirty="0" smtClean="0"/>
              <a:t>Zjišťuji, jak jsou lidé nastaveni na proces</a:t>
            </a:r>
          </a:p>
          <a:p>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7716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789709" y="1690688"/>
            <a:ext cx="10042236" cy="5201424"/>
          </a:xfrm>
          <a:prstGeom prst="rect">
            <a:avLst/>
          </a:prstGeom>
        </p:spPr>
        <p:txBody>
          <a:bodyPr wrap="square">
            <a:spAutoFit/>
          </a:bodyPr>
          <a:lstStyle/>
          <a:p>
            <a:r>
              <a:rPr lang="cs-CZ" sz="2800" dirty="0"/>
              <a:t> </a:t>
            </a:r>
          </a:p>
          <a:p>
            <a:endParaRPr lang="cs-CZ" sz="3200" dirty="0" smtClean="0"/>
          </a:p>
          <a:p>
            <a:r>
              <a:rPr lang="cs-CZ" sz="2400" b="1" dirty="0"/>
              <a:t>Autorita rozhodne společně s reprezentativními skupinami občanů</a:t>
            </a:r>
            <a:endParaRPr lang="cs-CZ" sz="2400" dirty="0"/>
          </a:p>
          <a:p>
            <a:r>
              <a:rPr lang="cs-CZ" sz="2400" b="1" dirty="0"/>
              <a:t> </a:t>
            </a:r>
            <a:endParaRPr lang="cs-CZ" sz="2400" dirty="0"/>
          </a:p>
          <a:p>
            <a:pPr marL="342900" indent="-342900">
              <a:buFont typeface="Arial" panose="020B0604020202020204" pitchFamily="34" charset="0"/>
              <a:buChar char="•"/>
            </a:pPr>
            <a:r>
              <a:rPr lang="cs-CZ" sz="2400" dirty="0"/>
              <a:t>V případě, že se autorita stane jedním z účastníků, tedy rovnocenným partnerem vyjednávání zainteresovaných stran, hovoříme o společném rozhodnutí autority a občanů. </a:t>
            </a:r>
            <a:endParaRPr lang="cs-CZ" sz="2400" dirty="0" smtClean="0"/>
          </a:p>
          <a:p>
            <a:pPr marL="342900" indent="-342900">
              <a:buFont typeface="Arial" panose="020B0604020202020204" pitchFamily="34" charset="0"/>
              <a:buChar char="•"/>
            </a:pPr>
            <a:r>
              <a:rPr lang="cs-CZ" sz="2400" dirty="0" smtClean="0"/>
              <a:t>Takovýto </a:t>
            </a:r>
            <a:r>
              <a:rPr lang="cs-CZ" sz="2400" dirty="0"/>
              <a:t>přístup je možný pouze tehdy, začne-li si veřejná správa uvědomovat, že na vyřešení společného problému ani jeden ze zainteresovaných nemá dostatečnou moc, mandát ani prostředky.</a:t>
            </a:r>
          </a:p>
          <a:p>
            <a:endParaRPr lang="cs-CZ" sz="3200" dirty="0"/>
          </a:p>
          <a:p>
            <a:pPr marL="342900" indent="-342900">
              <a:buFont typeface="Arial" panose="020B0604020202020204" pitchFamily="34" charset="0"/>
              <a:buChar char="•"/>
            </a:pPr>
            <a:endParaRPr lang="cs-CZ" sz="4800" dirty="0"/>
          </a:p>
        </p:txBody>
      </p:sp>
      <p:sp>
        <p:nvSpPr>
          <p:cNvPr id="3" name="Zástupný symbol pro zápatí 2"/>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1788262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Práce v pracovní skupině</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Další setkání</a:t>
            </a:r>
          </a:p>
          <a:p>
            <a:r>
              <a:rPr lang="cs-CZ" dirty="0" smtClean="0"/>
              <a:t>Představení výstupů z analytické části</a:t>
            </a:r>
          </a:p>
          <a:p>
            <a:r>
              <a:rPr lang="cs-CZ" dirty="0" smtClean="0"/>
              <a:t>Zpracování SWOT 3 analýzy</a:t>
            </a:r>
          </a:p>
          <a:p>
            <a:r>
              <a:rPr lang="cs-CZ" dirty="0" smtClean="0"/>
              <a:t>POZOR NA RIZIKA</a:t>
            </a:r>
          </a:p>
          <a:p>
            <a:r>
              <a:rPr lang="cs-CZ" smtClean="0"/>
              <a:t>POZOR NA KOMUNIKACI UVNITŘ</a:t>
            </a: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856714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Výstupy </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Hlavními výstupy a dopady komunitní práce jsou:</a:t>
            </a:r>
          </a:p>
          <a:p>
            <a:pPr lvl="0"/>
            <a:r>
              <a:rPr lang="cs-CZ" dirty="0"/>
              <a:t>Zpracovaný MAP či jiný strategický dokument, na jehož zpracování se podíleli všichni partneři a veřejnost</a:t>
            </a:r>
          </a:p>
          <a:p>
            <a:pPr lvl="0"/>
            <a:r>
              <a:rPr lang="cs-CZ" dirty="0"/>
              <a:t>Příprava a realizace jasných, konkrétních, udržitelných, smysluplných a měřitelných projektů </a:t>
            </a:r>
          </a:p>
          <a:p>
            <a:pPr lvl="0"/>
            <a:r>
              <a:rPr lang="cs-CZ" dirty="0"/>
              <a:t>Vytvořené funkční a dlouhodobě udržitelné partnerství</a:t>
            </a:r>
          </a:p>
          <a:p>
            <a:pPr lvl="0"/>
            <a:endParaRPr lang="cs-CZ" dirty="0" smtClean="0"/>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5112308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Výstupy </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dirty="0" smtClean="0"/>
          </a:p>
          <a:p>
            <a:pPr lvl="0"/>
            <a:r>
              <a:rPr lang="cs-CZ" dirty="0" smtClean="0"/>
              <a:t>Veřejnost </a:t>
            </a:r>
            <a:r>
              <a:rPr lang="cs-CZ" dirty="0"/>
              <a:t>je dostatečně informována o výstupech MAP a průběžně získává informace o realizovaných projektech a jejich potřebnosti pro dané území</a:t>
            </a:r>
          </a:p>
          <a:p>
            <a:pPr lvl="0"/>
            <a:r>
              <a:rPr lang="cs-CZ" dirty="0"/>
              <a:t>Žáci mají lepší podmínky pro své vzdělávání a následně uplatnitelnost na trhu práce</a:t>
            </a:r>
          </a:p>
          <a:p>
            <a:pPr lvl="0"/>
            <a:r>
              <a:rPr lang="cs-CZ" dirty="0"/>
              <a:t>Pedagogové získali nové zkušenosti, kontakty a vazby</a:t>
            </a:r>
          </a:p>
          <a:p>
            <a:pPr marL="457200" lvl="1" indent="0">
              <a:buNone/>
            </a:pPr>
            <a:endParaRPr lang="cs-CZ" dirty="0"/>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286540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Výstupy </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dirty="0" smtClean="0"/>
          </a:p>
          <a:p>
            <a:pPr lvl="0"/>
            <a:r>
              <a:rPr lang="cs-CZ" dirty="0"/>
              <a:t>Jak je z uvedeného zřejmé, přestože MAP slouží k plánování projektů, jeho možná ještě důležitějším výstupem je fakt, že jednotliví aktéři, kteří se na jeho přípravě podíleli, vytvořili funkční partnerství, které bude dlouhodobě udržitelné. Jedině tak lze docílit skutečného efektu a dopadu celé práce</a:t>
            </a:r>
          </a:p>
          <a:p>
            <a:pPr marL="457200" lvl="1" indent="0">
              <a:buNone/>
            </a:pP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050948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N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33376"/>
            <a:ext cx="8281988" cy="6264275"/>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2152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endParaRPr lang="cs-CZ" b="1" u="sng" dirty="0"/>
          </a:p>
        </p:txBody>
      </p:sp>
      <p:sp>
        <p:nvSpPr>
          <p:cNvPr id="181251" name="Rectangle 3"/>
          <p:cNvSpPr>
            <a:spLocks noGrp="1" noChangeArrowheads="1"/>
          </p:cNvSpPr>
          <p:nvPr>
            <p:ph sz="quarter" idx="1"/>
          </p:nvPr>
        </p:nvSpPr>
        <p:spPr/>
        <p:txBody>
          <a:bodyPr>
            <a:noAutofit/>
          </a:bodyPr>
          <a:lstStyle/>
          <a:p>
            <a:pPr marL="0" indent="0">
              <a:lnSpc>
                <a:spcPct val="80000"/>
              </a:lnSpc>
              <a:buNone/>
            </a:pPr>
            <a:endParaRPr lang="cs-CZ" dirty="0">
              <a:solidFill>
                <a:schemeClr val="tx1"/>
              </a:solidFill>
            </a:endParaRPr>
          </a:p>
        </p:txBody>
      </p:sp>
      <p:pic>
        <p:nvPicPr>
          <p:cNvPr id="4098" name="Picture 2" descr="C:\Users\DELL\AppData\Local\Microsoft\Windows\Temporary Internet Files\Content.IE5\R2VEASHR\MP9003853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548680"/>
            <a:ext cx="7992888" cy="516632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5081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b="1" dirty="0"/>
              <a:t>Možné příčiny nezájmu občanů o dění ve městě</a:t>
            </a:r>
            <a:endParaRPr lang="cs-CZ" sz="2400" dirty="0"/>
          </a:p>
          <a:p>
            <a:r>
              <a:rPr lang="cs-CZ" sz="2400" b="1" dirty="0"/>
              <a:t>Špatná předchozí zkušenost</a:t>
            </a:r>
          </a:p>
          <a:p>
            <a:pPr lvl="0"/>
            <a:r>
              <a:rPr lang="cs-CZ" sz="2400" dirty="0"/>
              <a:t>Obec či město aktivizovalo občany, ti se zúčastnili procesu, ale z jejich hlediska se „nic nestalo“.</a:t>
            </a:r>
          </a:p>
          <a:p>
            <a:pPr lvl="0"/>
            <a:r>
              <a:rPr lang="cs-CZ" sz="2400" dirty="0"/>
              <a:t>Město či obec uskutečnilo nějaké velmi nepopulární opatření, aniž by o tom informovalo veřejnost či zjišťovalo jejich názor (např. zavření školy, školky, výstavba silnice, větrné elektrárny apod.). </a:t>
            </a:r>
          </a:p>
          <a:p>
            <a:pPr lvl="0"/>
            <a:r>
              <a:rPr lang="cs-CZ" sz="2400" dirty="0"/>
              <a:t>Nedůvěryhodní představitelé obce (sledování vlastních zájmů vedení města a zastupitelů,  klientelizmus apod.).</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7030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a:solidFill>
                  <a:schemeClr val="tx1"/>
                </a:solidFill>
              </a:rPr>
              <a:t>Možné příčiny nezájmu občanů o dění ve </a:t>
            </a:r>
            <a:r>
              <a:rPr lang="cs-CZ" b="1" dirty="0" smtClean="0">
                <a:solidFill>
                  <a:schemeClr val="tx1"/>
                </a:solidFill>
              </a:rPr>
              <a:t>městě</a:t>
            </a:r>
            <a:endParaRPr lang="cs-CZ" dirty="0">
              <a:solidFill>
                <a:schemeClr val="tx1"/>
              </a:solidFill>
            </a:endParaRPr>
          </a:p>
          <a:p>
            <a:r>
              <a:rPr lang="cs-CZ" b="1" dirty="0">
                <a:solidFill>
                  <a:schemeClr val="tx1"/>
                </a:solidFill>
              </a:rPr>
              <a:t>Celkové nastavení veřejnosti</a:t>
            </a:r>
          </a:p>
          <a:p>
            <a:pPr lvl="0"/>
            <a:r>
              <a:rPr lang="cs-CZ" dirty="0">
                <a:solidFill>
                  <a:schemeClr val="tx1"/>
                </a:solidFill>
              </a:rPr>
              <a:t>Špatná ekonomická situace, nezájem o věci veřejné, primární jsou osobní potřeby</a:t>
            </a:r>
          </a:p>
          <a:p>
            <a:pPr lvl="0"/>
            <a:r>
              <a:rPr lang="cs-CZ" dirty="0">
                <a:solidFill>
                  <a:schemeClr val="tx1"/>
                </a:solidFill>
              </a:rPr>
              <a:t>Stejně se nic nezmění, proč bychom to dělali</a:t>
            </a:r>
          </a:p>
          <a:p>
            <a:pPr lvl="0"/>
            <a:r>
              <a:rPr lang="cs-CZ" dirty="0">
                <a:solidFill>
                  <a:schemeClr val="tx1"/>
                </a:solidFill>
              </a:rPr>
              <a:t>Nejistota, obava z veřejného zapojení (něco řeknu, a pak se mi to vrátí zpátky)</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2602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a:solidFill>
                  <a:schemeClr val="tx1"/>
                </a:solidFill>
              </a:rPr>
              <a:t>Možné příčiny nezájmu veřejné správy o názory veřejnosti</a:t>
            </a:r>
            <a:endParaRPr lang="cs-CZ" dirty="0">
              <a:solidFill>
                <a:schemeClr val="tx1"/>
              </a:solidFill>
            </a:endParaRPr>
          </a:p>
          <a:p>
            <a:pPr lvl="0"/>
            <a:r>
              <a:rPr lang="cs-CZ" dirty="0">
                <a:solidFill>
                  <a:schemeClr val="tx1"/>
                </a:solidFill>
              </a:rPr>
              <a:t>Je to drahé, nebudeme se lidí ptát</a:t>
            </a:r>
          </a:p>
          <a:p>
            <a:pPr lvl="0"/>
            <a:r>
              <a:rPr lang="cs-CZ" dirty="0">
                <a:solidFill>
                  <a:schemeClr val="tx1"/>
                </a:solidFill>
              </a:rPr>
              <a:t>Máme právo rozhodovat, vždyť nám dali mandát</a:t>
            </a:r>
          </a:p>
          <a:p>
            <a:pPr lvl="0"/>
            <a:r>
              <a:rPr lang="cs-CZ" dirty="0">
                <a:solidFill>
                  <a:schemeClr val="tx1"/>
                </a:solidFill>
              </a:rPr>
              <a:t>Stejně nic nevymyslí, my víme, jak to udělat</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9609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smtClean="0">
                <a:solidFill>
                  <a:schemeClr val="tx1"/>
                </a:solidFill>
              </a:rPr>
              <a:t>Proč ano? </a:t>
            </a:r>
          </a:p>
          <a:p>
            <a:pPr lvl="0"/>
            <a:r>
              <a:rPr lang="cs-CZ" dirty="0">
                <a:solidFill>
                  <a:schemeClr val="tx1"/>
                </a:solidFill>
              </a:rPr>
              <a:t>Občané berou společné rozhodnutí za své. </a:t>
            </a:r>
          </a:p>
          <a:p>
            <a:pPr lvl="0"/>
            <a:r>
              <a:rPr lang="cs-CZ" dirty="0">
                <a:solidFill>
                  <a:schemeClr val="tx1"/>
                </a:solidFill>
              </a:rPr>
              <a:t>Občané se podílejí na spolurozhodování a získávají lepší vztah k místu, kde žijí. </a:t>
            </a:r>
          </a:p>
          <a:p>
            <a:pPr lvl="0"/>
            <a:r>
              <a:rPr lang="cs-CZ" dirty="0">
                <a:solidFill>
                  <a:schemeClr val="tx1"/>
                </a:solidFill>
              </a:rPr>
              <a:t>Občané jsou vstřícnější vůči nepopulárním krokům, které město či obec musí občas udělat. </a:t>
            </a:r>
          </a:p>
          <a:p>
            <a:pPr lvl="0"/>
            <a:r>
              <a:rPr lang="cs-CZ" dirty="0">
                <a:solidFill>
                  <a:schemeClr val="tx1"/>
                </a:solidFill>
              </a:rPr>
              <a:t>Informovaní občané jsou připraveni ke změnám.</a:t>
            </a:r>
          </a:p>
          <a:p>
            <a:endParaRPr lang="cs-CZ" dirty="0">
              <a:solidFill>
                <a:schemeClr val="tx1"/>
              </a:solidFill>
            </a:endParaRP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9166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789709" y="1690688"/>
            <a:ext cx="10042236" cy="3970318"/>
          </a:xfrm>
          <a:prstGeom prst="rect">
            <a:avLst/>
          </a:prstGeom>
        </p:spPr>
        <p:txBody>
          <a:bodyPr wrap="square">
            <a:spAutoFit/>
          </a:bodyPr>
          <a:lstStyle/>
          <a:p>
            <a:r>
              <a:rPr lang="cs-CZ" sz="2800" dirty="0"/>
              <a:t> </a:t>
            </a:r>
            <a:endParaRPr lang="cs-CZ" sz="4000" dirty="0" smtClean="0"/>
          </a:p>
          <a:p>
            <a:pPr marL="342900" indent="-342900">
              <a:buFont typeface="Arial" panose="020B0604020202020204" pitchFamily="34" charset="0"/>
              <a:buChar char="•"/>
            </a:pPr>
            <a:r>
              <a:rPr lang="cs-CZ" sz="2400" dirty="0"/>
              <a:t>Jsou–</a:t>
            </a:r>
            <a:r>
              <a:rPr lang="cs-CZ" sz="2400" dirty="0" err="1"/>
              <a:t>li</a:t>
            </a:r>
            <a:r>
              <a:rPr lang="cs-CZ" sz="2400" dirty="0"/>
              <a:t> zúčastněné strany dostatečně motivované společný problém řešit, mohou začít společně vyjednávat, čímž mohou dospět až ke spolupráci. </a:t>
            </a:r>
            <a:endParaRPr lang="cs-CZ" sz="2400" dirty="0" smtClean="0"/>
          </a:p>
          <a:p>
            <a:pPr marL="342900" indent="-342900">
              <a:buFont typeface="Arial" panose="020B0604020202020204" pitchFamily="34" charset="0"/>
              <a:buChar char="•"/>
            </a:pPr>
            <a:r>
              <a:rPr lang="cs-CZ" sz="2400" dirty="0" smtClean="0"/>
              <a:t>Na </a:t>
            </a:r>
            <a:r>
              <a:rPr lang="cs-CZ" sz="2400" dirty="0"/>
              <a:t>společném jednání se pak zúčastňují kromě autority také reprezentanti neziskových organizací, podnikatelé i individuální občané. </a:t>
            </a:r>
            <a:endParaRPr lang="cs-CZ" sz="2400" dirty="0" smtClean="0"/>
          </a:p>
          <a:p>
            <a:pPr marL="342900" indent="-342900">
              <a:buFont typeface="Arial" panose="020B0604020202020204" pitchFamily="34" charset="0"/>
              <a:buChar char="•"/>
            </a:pPr>
            <a:r>
              <a:rPr lang="cs-CZ" sz="2400" dirty="0" smtClean="0"/>
              <a:t>Společnou </a:t>
            </a:r>
            <a:r>
              <a:rPr lang="cs-CZ" sz="2400" dirty="0"/>
              <a:t>dohodu pak obvykle zastřeší autorita a dohoda je závazná jak pro autoritu, tak pro ostatní zúčastněné strany.</a:t>
            </a:r>
          </a:p>
          <a:p>
            <a:endParaRPr lang="cs-CZ" sz="3200" dirty="0"/>
          </a:p>
          <a:p>
            <a:pPr marL="342900" indent="-342900">
              <a:buFont typeface="Arial" panose="020B0604020202020204" pitchFamily="34" charset="0"/>
              <a:buChar char="•"/>
            </a:pPr>
            <a:endParaRPr lang="cs-CZ" sz="48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3961650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otevřených dlaní </a:t>
            </a:r>
            <a:endParaRPr lang="cs-CZ" b="1" u="sng" dirty="0"/>
          </a:p>
        </p:txBody>
      </p:sp>
      <p:sp>
        <p:nvSpPr>
          <p:cNvPr id="181251" name="Rectangle 3"/>
          <p:cNvSpPr>
            <a:spLocks noGrp="1" noChangeArrowheads="1"/>
          </p:cNvSpPr>
          <p:nvPr>
            <p:ph sz="quarter" idx="1"/>
          </p:nvPr>
        </p:nvSpPr>
        <p:spPr/>
        <p:txBody>
          <a:bodyPr>
            <a:noAutofit/>
          </a:bodyPr>
          <a:lstStyle/>
          <a:p>
            <a:pPr marL="0" indent="0">
              <a:buNone/>
            </a:pPr>
            <a:endParaRPr lang="cs-CZ" dirty="0">
              <a:solidFill>
                <a:schemeClr val="tx1"/>
              </a:solidFill>
            </a:endParaRPr>
          </a:p>
        </p:txBody>
      </p:sp>
      <p:pic>
        <p:nvPicPr>
          <p:cNvPr id="5122" name="Picture 2" descr="C:\Users\DELL\AppData\Local\Microsoft\Windows\Temporary Internet Files\Content.IE5\R2VEASHR\MP9004228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6" y="1628800"/>
            <a:ext cx="6840760" cy="456407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4198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solidFill>
                  <a:schemeClr val="tx1"/>
                </a:solidFill>
              </a:rPr>
              <a:t>V</a:t>
            </a:r>
            <a:r>
              <a:rPr lang="cs-CZ" dirty="0">
                <a:solidFill>
                  <a:schemeClr val="tx1"/>
                </a:solidFill>
              </a:rPr>
              <a:t> nonverbální komunikaci znamenají otevřené dlaně Nic neskrývám. Jsem otevřený, připraven ke komunikaci. </a:t>
            </a:r>
          </a:p>
          <a:p>
            <a:r>
              <a:rPr lang="cs-CZ" dirty="0" smtClean="0">
                <a:solidFill>
                  <a:schemeClr val="tx1"/>
                </a:solidFill>
              </a:rPr>
              <a:t>Využívejte </a:t>
            </a:r>
            <a:r>
              <a:rPr lang="cs-CZ" dirty="0">
                <a:solidFill>
                  <a:schemeClr val="tx1"/>
                </a:solidFill>
              </a:rPr>
              <a:t>nové metody, nová místa. </a:t>
            </a:r>
            <a:endParaRPr lang="cs-CZ" dirty="0" smtClean="0">
              <a:solidFill>
                <a:schemeClr val="tx1"/>
              </a:solidFill>
            </a:endParaRPr>
          </a:p>
          <a:p>
            <a:r>
              <a:rPr lang="cs-CZ" dirty="0" smtClean="0">
                <a:solidFill>
                  <a:schemeClr val="tx1"/>
                </a:solidFill>
              </a:rPr>
              <a:t>Využívejte principy marketingu, využijte </a:t>
            </a:r>
            <a:r>
              <a:rPr lang="cs-CZ" dirty="0">
                <a:solidFill>
                  <a:schemeClr val="tx1"/>
                </a:solidFill>
              </a:rPr>
              <a:t>marketingový mix. </a:t>
            </a:r>
          </a:p>
          <a:p>
            <a:pPr marL="0" indent="0">
              <a:buNone/>
            </a:pPr>
            <a:endParaRPr lang="cs-CZ" dirty="0">
              <a:solidFill>
                <a:schemeClr val="tx1"/>
              </a:solidFill>
            </a:endParaRP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991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počítáme s vámi</a:t>
            </a:r>
            <a:endParaRPr lang="cs-CZ" b="1" u="sng" dirty="0"/>
          </a:p>
        </p:txBody>
      </p:sp>
      <p:pic>
        <p:nvPicPr>
          <p:cNvPr id="7" name="Zástupný symbol pro obsah 6" descr="hospoda.jpg"/>
          <p:cNvPicPr>
            <a:picLocks noGrp="1" noChangeAspect="1"/>
          </p:cNvPicPr>
          <p:nvPr>
            <p:ph sz="quarter" idx="1"/>
          </p:nvPr>
        </p:nvPicPr>
        <p:blipFill>
          <a:blip r:embed="rId2" cstate="print"/>
          <a:stretch>
            <a:fillRect/>
          </a:stretch>
        </p:blipFill>
        <p:spPr>
          <a:xfrm>
            <a:off x="2999656" y="1785934"/>
            <a:ext cx="5976664" cy="4154781"/>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25474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9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dirty="0"/>
              <a:t>Pro přípravu strategií, jednotlivých akcí a aktivit</a:t>
            </a:r>
          </a:p>
          <a:p>
            <a:r>
              <a:rPr lang="cs-CZ" sz="2400" dirty="0"/>
              <a:t>Oslovení tzv. odborné laické veřejnosti </a:t>
            </a:r>
          </a:p>
          <a:p>
            <a:r>
              <a:rPr lang="cs-CZ" sz="2400" dirty="0"/>
              <a:t>Přímé oslovení formou dopisu, který podepíše starosta. </a:t>
            </a:r>
          </a:p>
          <a:p>
            <a:r>
              <a:rPr lang="cs-CZ" sz="2400" dirty="0"/>
              <a:t>Přizvání k podílu na zpracování strategie či účasti na aktivitách. </a:t>
            </a:r>
          </a:p>
          <a:p>
            <a:r>
              <a:rPr lang="cs-CZ" sz="2400" dirty="0"/>
              <a:t>Velmi účinné v případě, že není splněna podmínka nedůvěry vůči představitelům města. </a:t>
            </a:r>
          </a:p>
          <a:p>
            <a:r>
              <a:rPr lang="cs-CZ" sz="2400" dirty="0"/>
              <a:t>Kontakty získáváme z veřejných projednání s programem, kdy žádáme občany o uvedení adresy, telefonu či e-mailu. </a:t>
            </a:r>
          </a:p>
          <a:p>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22766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rozpuštěný a vypuštěný</a:t>
            </a:r>
            <a:endParaRPr lang="cs-CZ" b="1" u="sng" dirty="0"/>
          </a:p>
        </p:txBody>
      </p:sp>
      <p:pic>
        <p:nvPicPr>
          <p:cNvPr id="9" name="Zástupný symbol pro obsah 8" descr="led.jpg"/>
          <p:cNvPicPr>
            <a:picLocks noGrp="1" noChangeAspect="1"/>
          </p:cNvPicPr>
          <p:nvPr>
            <p:ph sz="quarter" idx="1"/>
          </p:nvPr>
        </p:nvPicPr>
        <p:blipFill>
          <a:blip r:embed="rId2" cstate="print"/>
          <a:stretch>
            <a:fillRect/>
          </a:stretch>
        </p:blipFill>
        <p:spPr>
          <a:xfrm>
            <a:off x="2855641" y="1489222"/>
            <a:ext cx="6480719" cy="4552705"/>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9900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dirty="0"/>
              <a:t>Vytvoříme si okruh spolupracovníků na základě předchozích jednání a aktivit. </a:t>
            </a:r>
          </a:p>
          <a:p>
            <a:r>
              <a:rPr lang="cs-CZ" sz="2400" dirty="0"/>
              <a:t>Tím si připravíme skupinu, která je „rozpuštěná“, tedy připravená ke komunikaci, důvěřující představitelům veřejné správy. </a:t>
            </a:r>
          </a:p>
          <a:p>
            <a:r>
              <a:rPr lang="cs-CZ" sz="2400" dirty="0"/>
              <a:t>Ta poté informace přenáší, tedy „vypouští“ po okolí. Mezi svou rodinu, spolupracovníky, přátele, kamarády. </a:t>
            </a:r>
          </a:p>
          <a:p>
            <a:r>
              <a:rPr lang="cs-CZ" sz="2400" dirty="0"/>
              <a:t>V marketingu se této technice říká „šuškanda“. Ta je nejlepší, neboť je i s referencemi. </a:t>
            </a:r>
          </a:p>
          <a:p>
            <a:pPr>
              <a:buNone/>
            </a:pPr>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2221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sousedského syndromu</a:t>
            </a:r>
            <a:endParaRPr lang="cs-CZ" b="1" u="sng" dirty="0"/>
          </a:p>
        </p:txBody>
      </p:sp>
      <p:pic>
        <p:nvPicPr>
          <p:cNvPr id="8" name="Zástupný symbol pro obsah 7" descr="sousedé.jpg"/>
          <p:cNvPicPr>
            <a:picLocks noGrp="1" noChangeAspect="1"/>
          </p:cNvPicPr>
          <p:nvPr>
            <p:ph sz="quarter" idx="1"/>
          </p:nvPr>
        </p:nvPicPr>
        <p:blipFill>
          <a:blip r:embed="rId2" cstate="print"/>
          <a:stretch>
            <a:fillRect/>
          </a:stretch>
        </p:blipFill>
        <p:spPr>
          <a:xfrm>
            <a:off x="3071665" y="1640980"/>
            <a:ext cx="6336703" cy="4451533"/>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6884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a:xfrm>
            <a:off x="2063552" y="1772817"/>
            <a:ext cx="8229600" cy="4021907"/>
          </a:xfrm>
        </p:spPr>
        <p:txBody>
          <a:bodyPr>
            <a:noAutofit/>
          </a:bodyPr>
          <a:lstStyle/>
          <a:p>
            <a:r>
              <a:rPr lang="cs-CZ" sz="2400" dirty="0"/>
              <a:t>Podobné, jako šuškanda, ale jedná se v tomto případě o předávání informací mezi jednotlivými obcemi či městy. </a:t>
            </a:r>
          </a:p>
          <a:p>
            <a:r>
              <a:rPr lang="cs-CZ" sz="2400" dirty="0"/>
              <a:t>Pro předávání informací mohou sloužit setkávání mikroregionu, MAS, Spolků pro obnovu venkova, konference, setkání zástupců obcí a měst.</a:t>
            </a:r>
          </a:p>
          <a:p>
            <a:r>
              <a:rPr lang="cs-CZ" sz="2400" dirty="0"/>
              <a:t>Mnohem účinnější je, jestliže pozitivní zpětnou vazbu poskytují samotní občané, tedy občan z jedné obce předá informace občanu z jiné obce a stejná informace přijde k představitelům obce či města ze strany starostů z jiných obcí. </a:t>
            </a:r>
          </a:p>
          <a:p>
            <a:pPr marL="0" indent="0">
              <a:buNone/>
            </a:pPr>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4051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48158"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2" name="Tabulka 1"/>
          <p:cNvGraphicFramePr>
            <a:graphicFrameLocks noGrp="1"/>
          </p:cNvGraphicFramePr>
          <p:nvPr>
            <p:extLst/>
          </p:nvPr>
        </p:nvGraphicFramePr>
        <p:xfrm>
          <a:off x="1991545" y="1628800"/>
          <a:ext cx="8353425" cy="4968874"/>
        </p:xfrm>
        <a:graphic>
          <a:graphicData uri="http://schemas.openxmlformats.org/drawingml/2006/table">
            <a:tbl>
              <a:tblPr firstRow="1" firstCol="1" bandRow="1">
                <a:tableStyleId>{5C22544A-7EE6-4342-B048-85BDC9FD1C3A}</a:tableStyleId>
              </a:tblPr>
              <a:tblGrid>
                <a:gridCol w="1383774">
                  <a:extLst>
                    <a:ext uri="{9D8B030D-6E8A-4147-A177-3AD203B41FA5}">
                      <a16:colId xmlns:a16="http://schemas.microsoft.com/office/drawing/2014/main" val="20000"/>
                    </a:ext>
                  </a:extLst>
                </a:gridCol>
                <a:gridCol w="2792938">
                  <a:extLst>
                    <a:ext uri="{9D8B030D-6E8A-4147-A177-3AD203B41FA5}">
                      <a16:colId xmlns:a16="http://schemas.microsoft.com/office/drawing/2014/main" val="20001"/>
                    </a:ext>
                  </a:extLst>
                </a:gridCol>
                <a:gridCol w="1320298">
                  <a:extLst>
                    <a:ext uri="{9D8B030D-6E8A-4147-A177-3AD203B41FA5}">
                      <a16:colId xmlns:a16="http://schemas.microsoft.com/office/drawing/2014/main" val="20002"/>
                    </a:ext>
                  </a:extLst>
                </a:gridCol>
                <a:gridCol w="2856415">
                  <a:extLst>
                    <a:ext uri="{9D8B030D-6E8A-4147-A177-3AD203B41FA5}">
                      <a16:colId xmlns:a16="http://schemas.microsoft.com/office/drawing/2014/main" val="20003"/>
                    </a:ext>
                  </a:extLst>
                </a:gridCol>
              </a:tblGrid>
              <a:tr h="354920">
                <a:tc gridSpan="2">
                  <a:txBody>
                    <a:bodyPr/>
                    <a:lstStyle/>
                    <a:p>
                      <a:pPr algn="ctr">
                        <a:spcAft>
                          <a:spcPts val="0"/>
                        </a:spcAft>
                      </a:pPr>
                      <a:r>
                        <a:rPr lang="cs-CZ" sz="1800" dirty="0">
                          <a:effectLst/>
                        </a:rPr>
                        <a:t>Znalosti a dovednosti</a:t>
                      </a:r>
                      <a:endParaRPr lang="cs-CZ" sz="1800" dirty="0">
                        <a:effectLst/>
                        <a:latin typeface="Times New Roman"/>
                        <a:ea typeface="Times New Roman"/>
                      </a:endParaRPr>
                    </a:p>
                  </a:txBody>
                  <a:tcPr marL="68584" marR="68584" marT="0" marB="0"/>
                </a:tc>
                <a:tc hMerge="1">
                  <a:txBody>
                    <a:bodyPr/>
                    <a:lstStyle/>
                    <a:p>
                      <a:endParaRPr lang="cs-CZ"/>
                    </a:p>
                  </a:txBody>
                  <a:tcPr/>
                </a:tc>
                <a:tc gridSpan="2">
                  <a:txBody>
                    <a:bodyPr/>
                    <a:lstStyle/>
                    <a:p>
                      <a:pPr algn="ctr">
                        <a:spcAft>
                          <a:spcPts val="0"/>
                        </a:spcAft>
                      </a:pPr>
                      <a:r>
                        <a:rPr lang="cs-CZ" sz="1800" dirty="0" smtClean="0">
                          <a:effectLst/>
                        </a:rPr>
                        <a:t>Role </a:t>
                      </a:r>
                      <a:endParaRPr lang="cs-CZ" sz="1800" dirty="0">
                        <a:effectLst/>
                        <a:latin typeface="Times New Roman"/>
                        <a:ea typeface="Times New Roman"/>
                      </a:endParaRPr>
                    </a:p>
                  </a:txBody>
                  <a:tcPr marL="68584" marR="68584" marT="0" marB="0"/>
                </a:tc>
                <a:tc hMerge="1">
                  <a:txBody>
                    <a:bodyPr/>
                    <a:lstStyle/>
                    <a:p>
                      <a:endParaRPr lang="cs-CZ"/>
                    </a:p>
                  </a:txBody>
                  <a:tcPr/>
                </a:tc>
                <a:extLst>
                  <a:ext uri="{0D108BD9-81ED-4DB2-BD59-A6C34878D82A}">
                    <a16:rowId xmlns:a16="http://schemas.microsoft.com/office/drawing/2014/main" val="10000"/>
                  </a:ext>
                </a:extLst>
              </a:tr>
              <a:tr h="1419678">
                <a:tc>
                  <a:txBody>
                    <a:bodyPr/>
                    <a:lstStyle/>
                    <a:p>
                      <a:pPr>
                        <a:spcAft>
                          <a:spcPts val="0"/>
                        </a:spcAft>
                      </a:pPr>
                      <a:r>
                        <a:rPr lang="cs-CZ" sz="1800" dirty="0">
                          <a:effectLst/>
                        </a:rPr>
                        <a:t>Zápal pro věc</a:t>
                      </a:r>
                      <a:endParaRPr lang="cs-CZ" sz="1800" dirty="0">
                        <a:effectLst/>
                        <a:latin typeface="Times New Roman"/>
                        <a:ea typeface="Times New Roman"/>
                      </a:endParaRPr>
                    </a:p>
                  </a:txBody>
                  <a:tcPr marL="68584" marR="68584" marT="0" marB="0"/>
                </a:tc>
                <a:tc>
                  <a:txBody>
                    <a:bodyPr/>
                    <a:lstStyle/>
                    <a:p>
                      <a:pPr>
                        <a:spcAft>
                          <a:spcPts val="0"/>
                        </a:spcAft>
                      </a:pPr>
                      <a:r>
                        <a:rPr lang="cs-CZ" sz="1800" dirty="0" smtClean="0">
                          <a:effectLst/>
                        </a:rPr>
                        <a:t>Vzbuzujeme </a:t>
                      </a:r>
                      <a:r>
                        <a:rPr lang="cs-CZ" sz="1800" dirty="0">
                          <a:effectLst/>
                        </a:rPr>
                        <a:t>nadšení, </a:t>
                      </a:r>
                      <a:r>
                        <a:rPr lang="cs-CZ" sz="1800" dirty="0" smtClean="0">
                          <a:effectLst/>
                        </a:rPr>
                        <a:t>jsme </a:t>
                      </a:r>
                      <a:r>
                        <a:rPr lang="cs-CZ" sz="1800" dirty="0">
                          <a:effectLst/>
                        </a:rPr>
                        <a:t>pochodeň, která zapaluje</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Přesvědčovací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Přesvědčit partnera v komunikaci o smyslu a významu toho, </a:t>
                      </a:r>
                      <a:r>
                        <a:rPr lang="cs-CZ" sz="1800" dirty="0" smtClean="0">
                          <a:effectLst/>
                        </a:rPr>
                        <a:t>co dělá</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1"/>
                  </a:ext>
                </a:extLst>
              </a:tr>
              <a:tr h="1419678">
                <a:tc>
                  <a:txBody>
                    <a:bodyPr/>
                    <a:lstStyle/>
                    <a:p>
                      <a:pPr>
                        <a:spcAft>
                          <a:spcPts val="0"/>
                        </a:spcAft>
                      </a:pPr>
                      <a:r>
                        <a:rPr lang="cs-CZ" sz="1800" dirty="0">
                          <a:effectLst/>
                        </a:rPr>
                        <a:t>Schopnost požádat</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Nebát se oslovit neznámé </a:t>
                      </a:r>
                      <a:r>
                        <a:rPr lang="cs-CZ" sz="1800" dirty="0" smtClean="0">
                          <a:effectLst/>
                        </a:rPr>
                        <a:t>osoby</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Informační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Informuje o základních skutečnost, potřebných pro vysvětlení dané aktivity, problematiky</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2"/>
                  </a:ext>
                </a:extLst>
              </a:tr>
              <a:tr h="1774598">
                <a:tc>
                  <a:txBody>
                    <a:bodyPr/>
                    <a:lstStyle/>
                    <a:p>
                      <a:pPr>
                        <a:spcAft>
                          <a:spcPts val="0"/>
                        </a:spcAft>
                      </a:pPr>
                      <a:r>
                        <a:rPr lang="cs-CZ" sz="1800" dirty="0">
                          <a:effectLst/>
                        </a:rPr>
                        <a:t>Komunikační dovednosti</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Dobré znalosti </a:t>
                      </a:r>
                      <a:r>
                        <a:rPr lang="cs-CZ" sz="1800" dirty="0" smtClean="0">
                          <a:effectLst/>
                        </a:rPr>
                        <a:t>nonverbální </a:t>
                      </a:r>
                      <a:r>
                        <a:rPr lang="cs-CZ" sz="1800" dirty="0">
                          <a:effectLst/>
                        </a:rPr>
                        <a:t>komunikace, schopnost odezírat partnera v komunikaci</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Nabízí řešení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Má zpracovány alternativy řešení dané problematiky</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3"/>
                  </a:ext>
                </a:extLst>
              </a:tr>
            </a:tbl>
          </a:graphicData>
        </a:graphic>
      </p:graphicFrame>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41115491"/>
      </p:ext>
    </p:extLst>
  </p:cSld>
  <p:clrMapOvr>
    <a:masterClrMapping/>
  </p:clrMapOvr>
  <p:transition spd="slow"/>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49157"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4" name="Tabulka 3"/>
          <p:cNvGraphicFramePr>
            <a:graphicFrameLocks noGrp="1"/>
          </p:cNvGraphicFramePr>
          <p:nvPr/>
        </p:nvGraphicFramePr>
        <p:xfrm>
          <a:off x="1991544" y="1556793"/>
          <a:ext cx="8424862" cy="2598737"/>
        </p:xfrm>
        <a:graphic>
          <a:graphicData uri="http://schemas.openxmlformats.org/drawingml/2006/table">
            <a:tbl>
              <a:tblPr firstRow="1" firstCol="1" bandRow="1">
                <a:tableStyleId>{5C22544A-7EE6-4342-B048-85BDC9FD1C3A}</a:tableStyleId>
              </a:tblPr>
              <a:tblGrid>
                <a:gridCol w="1395608">
                  <a:extLst>
                    <a:ext uri="{9D8B030D-6E8A-4147-A177-3AD203B41FA5}">
                      <a16:colId xmlns:a16="http://schemas.microsoft.com/office/drawing/2014/main" val="20000"/>
                    </a:ext>
                  </a:extLst>
                </a:gridCol>
                <a:gridCol w="2816823">
                  <a:extLst>
                    <a:ext uri="{9D8B030D-6E8A-4147-A177-3AD203B41FA5}">
                      <a16:colId xmlns:a16="http://schemas.microsoft.com/office/drawing/2014/main" val="20001"/>
                    </a:ext>
                  </a:extLst>
                </a:gridCol>
                <a:gridCol w="1331589">
                  <a:extLst>
                    <a:ext uri="{9D8B030D-6E8A-4147-A177-3AD203B41FA5}">
                      <a16:colId xmlns:a16="http://schemas.microsoft.com/office/drawing/2014/main" val="20002"/>
                    </a:ext>
                  </a:extLst>
                </a:gridCol>
                <a:gridCol w="2880842">
                  <a:extLst>
                    <a:ext uri="{9D8B030D-6E8A-4147-A177-3AD203B41FA5}">
                      <a16:colId xmlns:a16="http://schemas.microsoft.com/office/drawing/2014/main" val="20003"/>
                    </a:ext>
                  </a:extLst>
                </a:gridCol>
              </a:tblGrid>
              <a:tr h="1113744">
                <a:tc>
                  <a:txBody>
                    <a:bodyPr/>
                    <a:lstStyle/>
                    <a:p>
                      <a:pPr>
                        <a:spcAft>
                          <a:spcPts val="0"/>
                        </a:spcAft>
                      </a:pPr>
                      <a:r>
                        <a:rPr lang="cs-CZ" sz="1800" dirty="0">
                          <a:effectLst/>
                        </a:rPr>
                        <a:t>Empatie</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Dokázat se vcítit do partnera, přizpůsobit se momentální náladě</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Veřejný zájem</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Upozorňuje na veřejný zájem dané akce, aktivity, téma</a:t>
                      </a:r>
                      <a:endParaRPr lang="cs-CZ" sz="1800" dirty="0">
                        <a:effectLst/>
                        <a:latin typeface="Times New Roman"/>
                        <a:ea typeface="Times New Roman"/>
                      </a:endParaRPr>
                    </a:p>
                  </a:txBody>
                  <a:tcPr marL="68579" marR="68579" marT="0" marB="0"/>
                </a:tc>
                <a:extLst>
                  <a:ext uri="{0D108BD9-81ED-4DB2-BD59-A6C34878D82A}">
                    <a16:rowId xmlns:a16="http://schemas.microsoft.com/office/drawing/2014/main" val="10000"/>
                  </a:ext>
                </a:extLst>
              </a:tr>
              <a:tr h="1484993">
                <a:tc>
                  <a:txBody>
                    <a:bodyPr/>
                    <a:lstStyle/>
                    <a:p>
                      <a:pPr>
                        <a:spcAft>
                          <a:spcPts val="0"/>
                        </a:spcAft>
                      </a:pPr>
                      <a:r>
                        <a:rPr lang="cs-CZ" sz="1800" dirty="0">
                          <a:effectLst/>
                        </a:rPr>
                        <a:t>Pravdomluvnost, důvěryhodnost</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Vždy říkat pravdu, nikdy nelhat</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Komunikátor </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Propojuje správné lidi, vysvětluje postoje, vysvětluje specializované informace</a:t>
                      </a:r>
                      <a:endParaRPr lang="cs-CZ" sz="1800" dirty="0">
                        <a:effectLst/>
                        <a:latin typeface="Times New Roman"/>
                        <a:ea typeface="Times New Roman"/>
                      </a:endParaRPr>
                    </a:p>
                  </a:txBody>
                  <a:tcPr marL="68579" marR="68579" marT="0" marB="0"/>
                </a:tc>
                <a:extLst>
                  <a:ext uri="{0D108BD9-81ED-4DB2-BD59-A6C34878D82A}">
                    <a16:rowId xmlns:a16="http://schemas.microsoft.com/office/drawing/2014/main" val="10001"/>
                  </a:ext>
                </a:extLst>
              </a:tr>
            </a:tbl>
          </a:graphicData>
        </a:graphic>
      </p:graphicFrame>
      <p:graphicFrame>
        <p:nvGraphicFramePr>
          <p:cNvPr id="7" name="Tabulka 6"/>
          <p:cNvGraphicFramePr>
            <a:graphicFrameLocks noGrp="1"/>
          </p:cNvGraphicFramePr>
          <p:nvPr/>
        </p:nvGraphicFramePr>
        <p:xfrm>
          <a:off x="1991544" y="3840164"/>
          <a:ext cx="8208144" cy="3017837"/>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663528">
                  <a:extLst>
                    <a:ext uri="{9D8B030D-6E8A-4147-A177-3AD203B41FA5}">
                      <a16:colId xmlns:a16="http://schemas.microsoft.com/office/drawing/2014/main" val="20003"/>
                    </a:ext>
                  </a:extLst>
                </a:gridCol>
              </a:tblGrid>
              <a:tr h="3017837">
                <a:tc>
                  <a:txBody>
                    <a:bodyPr/>
                    <a:lstStyle/>
                    <a:p>
                      <a:pPr>
                        <a:spcAft>
                          <a:spcPts val="0"/>
                        </a:spcAft>
                      </a:pPr>
                      <a:r>
                        <a:rPr lang="cs-CZ" sz="1800" dirty="0">
                          <a:effectLst/>
                        </a:rPr>
                        <a:t>Umět motivovat</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Schopnost motivovat partnera v komunikaci, znát základní motivační prvky, znát zázemí partnera v komunikaci</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Organizátor </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Organizuje setkání, připravuje podklady, zpracovává výstupy, hledá nová řešení, řídí čas setkání, udržuje obsah setkání v rámci předem stanovené osnovy, nicméně se přizpůsobuje novým okolnostem a je na ně připraven</a:t>
                      </a:r>
                      <a:endParaRPr lang="cs-CZ" sz="1800" dirty="0">
                        <a:effectLst/>
                        <a:latin typeface="Times New Roman"/>
                        <a:ea typeface="Times New Roman"/>
                      </a:endParaRPr>
                    </a:p>
                  </a:txBody>
                  <a:tcPr marL="68576" marR="68576" marT="0" marB="0"/>
                </a:tc>
                <a:extLst>
                  <a:ext uri="{0D108BD9-81ED-4DB2-BD59-A6C34878D82A}">
                    <a16:rowId xmlns:a16="http://schemas.microsoft.com/office/drawing/2014/main" val="10000"/>
                  </a:ext>
                </a:extLst>
              </a:tr>
            </a:tbl>
          </a:graphicData>
        </a:graphic>
      </p:graphicFrame>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892429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789709" y="1690688"/>
            <a:ext cx="10042236" cy="3108543"/>
          </a:xfrm>
          <a:prstGeom prst="rect">
            <a:avLst/>
          </a:prstGeom>
        </p:spPr>
        <p:txBody>
          <a:bodyPr wrap="square">
            <a:spAutoFit/>
          </a:bodyPr>
          <a:lstStyle/>
          <a:p>
            <a:r>
              <a:rPr lang="cs-CZ" sz="2800" dirty="0"/>
              <a:t> </a:t>
            </a:r>
            <a:endParaRPr lang="cs-CZ" sz="4000" dirty="0" smtClean="0"/>
          </a:p>
          <a:p>
            <a:pPr marL="342900" indent="-342900">
              <a:buFont typeface="Arial" panose="020B0604020202020204" pitchFamily="34" charset="0"/>
              <a:buChar char="•"/>
            </a:pPr>
            <a:r>
              <a:rPr lang="cs-CZ" sz="2400" dirty="0"/>
              <a:t>Tento princip se využívá rovněž při strategickém partnerství, nicméně je již postaveno na mnohem vyšší úroveň. </a:t>
            </a:r>
          </a:p>
          <a:p>
            <a:pPr marL="342900" indent="-342900">
              <a:buFont typeface="Arial" panose="020B0604020202020204" pitchFamily="34" charset="0"/>
              <a:buChar char="•"/>
            </a:pPr>
            <a:r>
              <a:rPr lang="cs-CZ" sz="2400" dirty="0"/>
              <a:t>Nejedná se zde již o neformální, ale formální partnerství a v konečném důsledku je to právě tento princip, který je používán při zpracovávání komunitních </a:t>
            </a:r>
            <a:r>
              <a:rPr lang="cs-CZ" sz="2400" dirty="0" smtClean="0"/>
              <a:t>plánů.</a:t>
            </a:r>
            <a:endParaRPr lang="cs-CZ" sz="3200" dirty="0"/>
          </a:p>
          <a:p>
            <a:pPr marL="342900" indent="-342900">
              <a:buFont typeface="Arial" panose="020B0604020202020204" pitchFamily="34" charset="0"/>
              <a:buChar char="•"/>
            </a:pPr>
            <a:endParaRPr lang="cs-CZ" sz="48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362447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50181"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2" name="Tabulka 1"/>
          <p:cNvGraphicFramePr>
            <a:graphicFrameLocks noGrp="1"/>
          </p:cNvGraphicFramePr>
          <p:nvPr>
            <p:extLst/>
          </p:nvPr>
        </p:nvGraphicFramePr>
        <p:xfrm>
          <a:off x="2207568" y="1645920"/>
          <a:ext cx="7776790" cy="5212080"/>
        </p:xfrm>
        <a:graphic>
          <a:graphicData uri="http://schemas.openxmlformats.org/drawingml/2006/table">
            <a:tbl>
              <a:tblPr firstRow="1" firstCol="1" bandRow="1">
                <a:tableStyleId>{5C22544A-7EE6-4342-B048-85BDC9FD1C3A}</a:tableStyleId>
              </a:tblPr>
              <a:tblGrid>
                <a:gridCol w="2520517">
                  <a:extLst>
                    <a:ext uri="{9D8B030D-6E8A-4147-A177-3AD203B41FA5}">
                      <a16:colId xmlns:a16="http://schemas.microsoft.com/office/drawing/2014/main" val="20000"/>
                    </a:ext>
                  </a:extLst>
                </a:gridCol>
                <a:gridCol w="5256273">
                  <a:extLst>
                    <a:ext uri="{9D8B030D-6E8A-4147-A177-3AD203B41FA5}">
                      <a16:colId xmlns:a16="http://schemas.microsoft.com/office/drawing/2014/main" val="20001"/>
                    </a:ext>
                  </a:extLst>
                </a:gridCol>
              </a:tblGrid>
              <a:tr h="506670">
                <a:tc>
                  <a:txBody>
                    <a:bodyPr/>
                    <a:lstStyle/>
                    <a:p>
                      <a:pPr>
                        <a:spcAft>
                          <a:spcPts val="0"/>
                        </a:spcAft>
                      </a:pPr>
                      <a:endParaRPr lang="cs-CZ" sz="1800" dirty="0" smtClean="0">
                        <a:effectLst/>
                      </a:endParaRPr>
                    </a:p>
                    <a:p>
                      <a:pPr>
                        <a:spcAft>
                          <a:spcPts val="0"/>
                        </a:spcAft>
                      </a:pPr>
                      <a:endParaRPr lang="cs-CZ" sz="1800" dirty="0">
                        <a:effectLst/>
                        <a:latin typeface="Times New Roman"/>
                        <a:ea typeface="Times New Roman"/>
                      </a:endParaRPr>
                    </a:p>
                  </a:txBody>
                  <a:tcPr marL="68586" marR="68586" marT="0" marB="0"/>
                </a:tc>
                <a:tc>
                  <a:txBody>
                    <a:bodyPr/>
                    <a:lstStyle/>
                    <a:p>
                      <a:pPr>
                        <a:spcAft>
                          <a:spcPts val="0"/>
                        </a:spcAft>
                      </a:pPr>
                      <a:r>
                        <a:rPr lang="cs-CZ" sz="1800" dirty="0">
                          <a:effectLst/>
                        </a:rPr>
                        <a:t>Kdo, jak, kdy</a:t>
                      </a:r>
                      <a:endParaRPr lang="cs-CZ" sz="1800" dirty="0">
                        <a:effectLst/>
                        <a:latin typeface="Times New Roman"/>
                        <a:ea typeface="Times New Roman"/>
                      </a:endParaRPr>
                    </a:p>
                  </a:txBody>
                  <a:tcPr marL="68586" marR="68586" marT="0" marB="0"/>
                </a:tc>
                <a:extLst>
                  <a:ext uri="{0D108BD9-81ED-4DB2-BD59-A6C34878D82A}">
                    <a16:rowId xmlns:a16="http://schemas.microsoft.com/office/drawing/2014/main" val="10000"/>
                  </a:ext>
                </a:extLst>
              </a:tr>
              <a:tr h="2230180">
                <a:tc>
                  <a:txBody>
                    <a:bodyPr/>
                    <a:lstStyle/>
                    <a:p>
                      <a:pPr>
                        <a:spcAft>
                          <a:spcPts val="0"/>
                        </a:spcAft>
                      </a:pPr>
                      <a:r>
                        <a:rPr lang="cs-CZ" sz="1800" dirty="0">
                          <a:effectLst/>
                        </a:rPr>
                        <a:t>Připravujte kvalitní materiály, podklady bez </a:t>
                      </a:r>
                      <a:r>
                        <a:rPr lang="cs-CZ" sz="1800" dirty="0" smtClean="0">
                          <a:effectLst/>
                        </a:rPr>
                        <a:t>chyb</a:t>
                      </a: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r>
                        <a:rPr lang="cs-CZ" sz="1800" dirty="0" smtClean="0">
                          <a:effectLst/>
                          <a:latin typeface="Times New Roman"/>
                          <a:ea typeface="Times New Roman"/>
                        </a:rPr>
                        <a:t>Prezentace</a:t>
                      </a: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r>
                        <a:rPr lang="cs-CZ" sz="1800" dirty="0" smtClean="0">
                          <a:effectLst/>
                          <a:latin typeface="Times New Roman"/>
                          <a:ea typeface="Times New Roman"/>
                        </a:rPr>
                        <a:t>Organizační</a:t>
                      </a:r>
                      <a:r>
                        <a:rPr lang="cs-CZ" sz="1800" baseline="0" dirty="0" smtClean="0">
                          <a:effectLst/>
                          <a:latin typeface="Times New Roman"/>
                          <a:ea typeface="Times New Roman"/>
                        </a:rPr>
                        <a:t> zajištění</a:t>
                      </a:r>
                      <a:endParaRPr lang="cs-CZ" sz="1800" dirty="0">
                        <a:effectLst/>
                        <a:latin typeface="Times New Roman"/>
                        <a:ea typeface="Times New Roman"/>
                      </a:endParaRPr>
                    </a:p>
                  </a:txBody>
                  <a:tcPr marL="68586" marR="68586" marT="0" marB="0"/>
                </a:tc>
                <a:tc>
                  <a:txBody>
                    <a:bodyPr/>
                    <a:lstStyle/>
                    <a:p>
                      <a:pPr marL="342900" lvl="0" indent="-342900">
                        <a:spcAft>
                          <a:spcPts val="0"/>
                        </a:spcAft>
                        <a:buFont typeface="Symbol"/>
                        <a:buChar char=""/>
                      </a:pPr>
                      <a:r>
                        <a:rPr lang="cs-CZ" sz="1800" dirty="0">
                          <a:effectLst/>
                          <a:latin typeface="+mn-lt"/>
                        </a:rPr>
                        <a:t>Zodpovědný pracovník, příznivec, editor, týden před akcí</a:t>
                      </a:r>
                    </a:p>
                    <a:p>
                      <a:pPr marL="342900" lvl="0" indent="-342900">
                        <a:spcAft>
                          <a:spcPts val="0"/>
                        </a:spcAft>
                        <a:buFont typeface="Symbol"/>
                        <a:buChar char=""/>
                      </a:pPr>
                      <a:r>
                        <a:rPr lang="cs-CZ" sz="1800" dirty="0">
                          <a:effectLst/>
                          <a:latin typeface="+mn-lt"/>
                        </a:rPr>
                        <a:t>Materiály nemusíte mít ve skvělých složkách, nemusí být ani na křídovém papíře, musí být ale přehledné, jasné a konkrétní</a:t>
                      </a:r>
                    </a:p>
                    <a:p>
                      <a:pPr marL="342900" lvl="0" indent="-342900">
                        <a:spcAft>
                          <a:spcPts val="0"/>
                        </a:spcAft>
                        <a:buFont typeface="Symbol"/>
                        <a:buChar char=""/>
                      </a:pPr>
                      <a:r>
                        <a:rPr lang="cs-CZ" sz="1800" dirty="0">
                          <a:effectLst/>
                          <a:latin typeface="+mn-lt"/>
                        </a:rPr>
                        <a:t>Mějte v materiálu uvedeny </a:t>
                      </a:r>
                      <a:r>
                        <a:rPr lang="cs-CZ" sz="1800" dirty="0" smtClean="0">
                          <a:effectLst/>
                          <a:latin typeface="+mn-lt"/>
                        </a:rPr>
                        <a:t>reference</a:t>
                      </a:r>
                    </a:p>
                    <a:p>
                      <a:pPr marL="0" lvl="0" indent="0">
                        <a:spcAft>
                          <a:spcPts val="0"/>
                        </a:spcAft>
                        <a:buFont typeface="Symbol"/>
                        <a:buNone/>
                      </a:pPr>
                      <a:endParaRPr lang="cs-CZ" sz="1800" dirty="0" smtClean="0">
                        <a:effectLst/>
                        <a:latin typeface="+mn-lt"/>
                        <a:ea typeface="Times New Roman"/>
                      </a:endParaRPr>
                    </a:p>
                    <a:p>
                      <a:pPr marL="285750" lvl="0" indent="-285750">
                        <a:spcAft>
                          <a:spcPts val="0"/>
                        </a:spcAft>
                        <a:buFont typeface="Arial" panose="020B0604020202020204" pitchFamily="34" charset="0"/>
                        <a:buChar char="•"/>
                      </a:pPr>
                      <a:r>
                        <a:rPr lang="cs-CZ" sz="1800" dirty="0" smtClean="0">
                          <a:effectLst/>
                          <a:latin typeface="+mn-lt"/>
                          <a:ea typeface="Times New Roman"/>
                        </a:rPr>
                        <a:t>Připravte</a:t>
                      </a:r>
                      <a:r>
                        <a:rPr lang="cs-CZ" sz="1800" baseline="0" dirty="0" smtClean="0">
                          <a:effectLst/>
                          <a:latin typeface="+mn-lt"/>
                          <a:ea typeface="Times New Roman"/>
                        </a:rPr>
                        <a:t> kvalitní a validní prezentaci</a:t>
                      </a:r>
                    </a:p>
                    <a:p>
                      <a:pPr marL="285750" lvl="0" indent="-285750">
                        <a:spcAft>
                          <a:spcPts val="0"/>
                        </a:spcAft>
                        <a:buFont typeface="Arial" panose="020B0604020202020204" pitchFamily="34" charset="0"/>
                        <a:buChar char="•"/>
                      </a:pPr>
                      <a:r>
                        <a:rPr lang="cs-CZ" sz="1800" baseline="0" dirty="0" smtClean="0">
                          <a:effectLst/>
                          <a:latin typeface="+mn-lt"/>
                          <a:ea typeface="Times New Roman"/>
                        </a:rPr>
                        <a:t>Nezapomeňte, že v sále jsou laici</a:t>
                      </a:r>
                    </a:p>
                    <a:p>
                      <a:pPr marL="285750" lvl="0" indent="-285750">
                        <a:spcAft>
                          <a:spcPts val="0"/>
                        </a:spcAft>
                        <a:buFont typeface="Arial" panose="020B0604020202020204" pitchFamily="34" charset="0"/>
                        <a:buChar char="•"/>
                      </a:pPr>
                      <a:r>
                        <a:rPr lang="cs-CZ" sz="1800" baseline="0" dirty="0" smtClean="0">
                          <a:effectLst/>
                          <a:latin typeface="+mn-lt"/>
                          <a:ea typeface="Times New Roman"/>
                        </a:rPr>
                        <a:t>Hovořte jednoduchým, srozumitelným jazykem</a:t>
                      </a:r>
                    </a:p>
                    <a:p>
                      <a:pPr marL="0" lvl="0" indent="0">
                        <a:spcAft>
                          <a:spcPts val="0"/>
                        </a:spcAft>
                        <a:buFont typeface="Symbol"/>
                        <a:buNone/>
                      </a:pPr>
                      <a:endParaRPr lang="cs-CZ" sz="1800" baseline="0" dirty="0" smtClean="0">
                        <a:effectLst/>
                        <a:latin typeface="+mn-lt"/>
                        <a:ea typeface="Times New Roman"/>
                      </a:endParaRPr>
                    </a:p>
                    <a:p>
                      <a:pPr marL="0" lvl="0" indent="0">
                        <a:spcAft>
                          <a:spcPts val="0"/>
                        </a:spcAft>
                        <a:buFont typeface="Symbol"/>
                        <a:buNone/>
                      </a:pPr>
                      <a:endParaRPr lang="cs-CZ" sz="1800" baseline="0" dirty="0" smtClean="0">
                        <a:effectLst/>
                        <a:latin typeface="+mn-lt"/>
                        <a:ea typeface="Times New Roman"/>
                      </a:endParaRPr>
                    </a:p>
                    <a:p>
                      <a:pPr marL="0" lvl="0" indent="0">
                        <a:spcAft>
                          <a:spcPts val="0"/>
                        </a:spcAft>
                        <a:buFont typeface="Symbol"/>
                        <a:buNone/>
                      </a:pPr>
                      <a:r>
                        <a:rPr lang="cs-CZ" sz="1800" baseline="0" dirty="0" smtClean="0">
                          <a:effectLst/>
                          <a:latin typeface="+mn-lt"/>
                          <a:ea typeface="Times New Roman"/>
                        </a:rPr>
                        <a:t>Pokud se podílíte na některé aktivitě ve vztahu k veřejnosti, podílejte se i na přípravě, účastněte se schůzek pro přípravu. </a:t>
                      </a:r>
                    </a:p>
                    <a:p>
                      <a:pPr marL="0" lvl="0" indent="0">
                        <a:spcAft>
                          <a:spcPts val="0"/>
                        </a:spcAft>
                        <a:buFont typeface="Symbol"/>
                        <a:buNone/>
                      </a:pPr>
                      <a:endParaRPr lang="cs-CZ" sz="1800" baseline="0" dirty="0" smtClean="0">
                        <a:effectLst/>
                        <a:latin typeface="Times New Roman"/>
                        <a:ea typeface="Times New Roman"/>
                      </a:endParaRPr>
                    </a:p>
                    <a:p>
                      <a:pPr marL="0" lvl="0" indent="0">
                        <a:spcAft>
                          <a:spcPts val="0"/>
                        </a:spcAft>
                        <a:buFont typeface="Symbol"/>
                        <a:buNone/>
                      </a:pPr>
                      <a:endParaRPr lang="cs-CZ" sz="1800" dirty="0">
                        <a:effectLst/>
                        <a:latin typeface="Times New Roman"/>
                        <a:ea typeface="Times New Roman"/>
                      </a:endParaRPr>
                    </a:p>
                  </a:txBody>
                  <a:tcPr marL="68586" marR="68586" marT="0" marB="0"/>
                </a:tc>
                <a:extLst>
                  <a:ext uri="{0D108BD9-81ED-4DB2-BD59-A6C34878D82A}">
                    <a16:rowId xmlns:a16="http://schemas.microsoft.com/office/drawing/2014/main" val="10001"/>
                  </a:ext>
                </a:extLst>
              </a:tr>
            </a:tbl>
          </a:graphicData>
        </a:graphic>
      </p:graphicFrame>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64744004"/>
      </p:ext>
    </p:extLst>
  </p:cSld>
  <p:clrMapOvr>
    <a:masterClrMapping/>
  </p:clrMapOvr>
  <p:transition spd="slow"/>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t>Koordinaci </a:t>
            </a:r>
            <a:r>
              <a:rPr lang="cs-CZ" dirty="0"/>
              <a:t>procesu komunitního plánování může zajišťovat přímo zaměstnanec města či obce, přičemž tato činnost je přinejmenším součástí jeho pracovní náplně. </a:t>
            </a:r>
            <a:endParaRPr lang="cs-CZ" dirty="0" smtClean="0"/>
          </a:p>
          <a:p>
            <a:r>
              <a:rPr lang="cs-CZ" dirty="0" smtClean="0"/>
              <a:t>Koordinací </a:t>
            </a:r>
            <a:r>
              <a:rPr lang="cs-CZ" dirty="0"/>
              <a:t>může být ovšem pověřena i nestátní nezisková organizace působící v oblasti sociálních služeb, která s městem/obcí uzavírá dohodu, v níž je jasně stanoveno, jaké činnosti a v jakém rozsahu bude zajišťovat. </a:t>
            </a:r>
            <a:endParaRPr lang="cs-CZ" dirty="0" smtClean="0"/>
          </a:p>
          <a:p>
            <a:r>
              <a:rPr lang="cs-CZ" dirty="0" smtClean="0"/>
              <a:t>Zároveň </a:t>
            </a:r>
            <a:r>
              <a:rPr lang="cs-CZ" dirty="0"/>
              <a:t>by v tomto případě měla být také specifikována role města/obce a jeho podíl na realizaci komunitního plánování. 	</a:t>
            </a:r>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22154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t>Minimálně po dobu zpracování MAP je realizační tým hybnou silou celého procesu</a:t>
            </a:r>
          </a:p>
          <a:p>
            <a:r>
              <a:rPr lang="cs-CZ" sz="2400" dirty="0" smtClean="0"/>
              <a:t>Má kontaktní místo</a:t>
            </a:r>
          </a:p>
          <a:p>
            <a:r>
              <a:rPr lang="cs-CZ" sz="2400" dirty="0" smtClean="0"/>
              <a:t>Všichni aktéři vědí, na koho se obrátit</a:t>
            </a:r>
          </a:p>
          <a:p>
            <a:r>
              <a:rPr lang="cs-CZ" sz="2400" dirty="0" smtClean="0"/>
              <a:t>Realizační tým může být v průběhu realizace rozšířen o další důležité osoby (konzultanti, </a:t>
            </a:r>
            <a:r>
              <a:rPr lang="cs-CZ" sz="2400" dirty="0" err="1" smtClean="0"/>
              <a:t>stakeholdeři</a:t>
            </a:r>
            <a:r>
              <a:rPr lang="cs-CZ" sz="2400" dirty="0" smtClean="0"/>
              <a:t> apod.)</a:t>
            </a:r>
          </a:p>
          <a:p>
            <a:r>
              <a:rPr lang="cs-CZ" sz="2400" dirty="0" smtClean="0"/>
              <a:t>Má jasně stanovený (a průběžně aktualizovaný) harmonogram práce</a:t>
            </a:r>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1383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83127"/>
            <a:ext cx="9824867" cy="6858000"/>
          </a:xfrm>
          <a:prstGeom prst="rect">
            <a:avLst/>
          </a:prstGeom>
        </p:spPr>
      </p:pic>
      <p:sp>
        <p:nvSpPr>
          <p:cNvPr id="3" name="Obdélník 2"/>
          <p:cNvSpPr/>
          <p:nvPr/>
        </p:nvSpPr>
        <p:spPr>
          <a:xfrm>
            <a:off x="7461908" y="5120416"/>
            <a:ext cx="3635932" cy="369332"/>
          </a:xfrm>
          <a:prstGeom prst="rect">
            <a:avLst/>
          </a:prstGeom>
        </p:spPr>
        <p:txBody>
          <a:bodyPr wrap="none">
            <a:spAutoFit/>
          </a:bodyPr>
          <a:lstStyle/>
          <a:p>
            <a:r>
              <a:rPr lang="cs-CZ" dirty="0"/>
              <a:t>CZ.02.3.68/0.0/0.0/15_001/0000283</a:t>
            </a:r>
          </a:p>
        </p:txBody>
      </p:sp>
      <p:sp>
        <p:nvSpPr>
          <p:cNvPr id="2" name="Obdélník 1"/>
          <p:cNvSpPr/>
          <p:nvPr/>
        </p:nvSpPr>
        <p:spPr>
          <a:xfrm>
            <a:off x="2982033" y="1886635"/>
            <a:ext cx="6096000" cy="2246769"/>
          </a:xfrm>
          <a:prstGeom prst="rect">
            <a:avLst/>
          </a:prstGeom>
        </p:spPr>
        <p:txBody>
          <a:bodyPr>
            <a:spAutoFit/>
          </a:bodyPr>
          <a:lstStyle/>
          <a:p>
            <a:r>
              <a:rPr lang="cs-CZ" altLang="cs-CZ" sz="3200" b="1" dirty="0" smtClean="0"/>
              <a:t>Komunitní práce</a:t>
            </a:r>
          </a:p>
          <a:p>
            <a:endParaRPr lang="cs-CZ" b="1" dirty="0" smtClean="0"/>
          </a:p>
          <a:p>
            <a:r>
              <a:rPr lang="cs-CZ" b="1" dirty="0" smtClean="0"/>
              <a:t>Podklad pro </a:t>
            </a:r>
            <a:r>
              <a:rPr lang="cs-CZ" b="1" dirty="0" err="1" smtClean="0"/>
              <a:t>webinář</a:t>
            </a:r>
            <a:endParaRPr lang="cs-CZ" b="1" dirty="0"/>
          </a:p>
          <a:p>
            <a:endParaRPr lang="cs-CZ" b="1" dirty="0" smtClean="0"/>
          </a:p>
          <a:p>
            <a:r>
              <a:rPr lang="cs-CZ" altLang="cs-CZ" b="1" dirty="0" smtClean="0"/>
              <a:t>Kapitola Partnerská koalice</a:t>
            </a:r>
            <a:endParaRPr lang="cs-CZ" altLang="cs-CZ" b="1" dirty="0"/>
          </a:p>
          <a:p>
            <a:r>
              <a:rPr lang="cs-CZ" altLang="cs-CZ" b="1" dirty="0" smtClean="0"/>
              <a:t>Lektor Dana Diváková</a:t>
            </a:r>
            <a:endParaRPr lang="cs-CZ" altLang="cs-CZ" dirty="0"/>
          </a:p>
          <a:p>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783209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Vytvoření partnerské koalice pro zpracování KP</a:t>
            </a:r>
            <a:endParaRPr lang="cs-CZ" dirty="0"/>
          </a:p>
          <a:p>
            <a:r>
              <a:rPr lang="cs-CZ" dirty="0"/>
              <a:t>Koalice je hnacím motorem zpracování KP. Tvoří ji zástupci veřejné správy, sociálních služeb, zdravotnických zařízení, vzdělávání, Policie ČR, městské policie, služeb bydlení a zaměstnanosti, uživatelů služeb, rodičů, žáků, neziskových organizací, neformální zájmová sdružení. Složení je závislé na řešené problematice. </a:t>
            </a:r>
            <a:endParaRPr lang="cs-CZ" b="1"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307442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KP se odlišuje od ostatních způsobů plánování tím, že je výsledkem vyjednávání mezi všemi účastníky procesu v rámci širokého partnerství v komunitě. </a:t>
            </a:r>
            <a:endParaRPr lang="cs-CZ" dirty="0" smtClean="0"/>
          </a:p>
          <a:p>
            <a:r>
              <a:rPr lang="cs-CZ" dirty="0" smtClean="0"/>
              <a:t>Koalice </a:t>
            </a:r>
            <a:r>
              <a:rPr lang="cs-CZ" dirty="0"/>
              <a:t>umožňuje neplnit tento požadavek v praxi.</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792384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Definice Koalice </a:t>
            </a:r>
            <a:endParaRPr lang="cs-CZ" dirty="0"/>
          </a:p>
          <a:p>
            <a:pPr lvl="0"/>
            <a:r>
              <a:rPr lang="cs-CZ" dirty="0"/>
              <a:t>Dává širší rámec přípravě KP</a:t>
            </a:r>
          </a:p>
          <a:p>
            <a:pPr lvl="0"/>
            <a:r>
              <a:rPr lang="cs-CZ" dirty="0"/>
              <a:t>Monitoruje a připomínkuje jeho přípravu a realizaci</a:t>
            </a:r>
          </a:p>
          <a:p>
            <a:pPr lvl="0"/>
            <a:r>
              <a:rPr lang="cs-CZ" dirty="0"/>
              <a:t>Podává svá doporučení</a:t>
            </a:r>
          </a:p>
          <a:p>
            <a:pPr lvl="0"/>
            <a:r>
              <a:rPr lang="cs-CZ" dirty="0"/>
              <a:t>Zajistí větší sounáležitost všech zúčastněných s výsledkem</a:t>
            </a:r>
          </a:p>
          <a:p>
            <a:pPr lvl="0"/>
            <a:r>
              <a:rPr lang="cs-CZ" dirty="0"/>
              <a:t>Je platformou neformálních setkání všech aktérů</a:t>
            </a:r>
          </a:p>
          <a:p>
            <a:pPr lvl="0"/>
            <a:r>
              <a:rPr lang="cs-CZ" dirty="0"/>
              <a:t>Podporuje a rozvíjí mezisektorové partnerství</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082808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Realizační tým osloví přímo všechny známé instituce, působící v jednotlivých oblastech, které komunitní plán řeší. </a:t>
            </a:r>
            <a:endParaRPr lang="cs-CZ" dirty="0" smtClean="0"/>
          </a:p>
          <a:p>
            <a:r>
              <a:rPr lang="cs-CZ" dirty="0" smtClean="0"/>
              <a:t>Se </a:t>
            </a:r>
            <a:r>
              <a:rPr lang="cs-CZ" dirty="0"/>
              <a:t>všemi oslovenými je proveden individuální rozhovor umožňující upřesnit údaje pro analýzy a vysvětlující funkci a význam KP. </a:t>
            </a:r>
            <a:endParaRPr lang="cs-CZ" dirty="0" smtClean="0"/>
          </a:p>
          <a:p>
            <a:r>
              <a:rPr lang="cs-CZ" dirty="0" smtClean="0"/>
              <a:t>Všem </a:t>
            </a:r>
            <a:r>
              <a:rPr lang="cs-CZ" dirty="0"/>
              <a:t>je nabídnuta účast v partnerské koalici.</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06888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Zjišťování stávajícího stavu, trendů a potřeb občanů je zásadní, ale nejobtížnější součástí komunitního plánování. </a:t>
            </a:r>
            <a:endParaRPr lang="cs-CZ" dirty="0" smtClean="0"/>
          </a:p>
          <a:p>
            <a:r>
              <a:rPr lang="cs-CZ" dirty="0" smtClean="0"/>
              <a:t>Problémy </a:t>
            </a:r>
            <a:r>
              <a:rPr lang="cs-CZ" dirty="0"/>
              <a:t>vznikají již při získávání kontaktů na konkrétní osoby, což se dá zajistit předchozími aktivitami a v menších obcích je toto riziko minimální. </a:t>
            </a:r>
          </a:p>
          <a:p>
            <a:pPr mar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849640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Řídící </a:t>
            </a:r>
            <a:r>
              <a:rPr lang="cs-CZ" b="1" dirty="0" smtClean="0"/>
              <a:t>výbor  - řídící skupina</a:t>
            </a:r>
            <a:endParaRPr lang="cs-CZ" dirty="0"/>
          </a:p>
          <a:p>
            <a:r>
              <a:rPr lang="cs-CZ" dirty="0"/>
              <a:t>Řídící výbor (v rámci některých aktivit KP, např. KP sociálních služeb pak řídící skupina), je tvořena osobami, které jsou zodpovědné za reálnost výstupů KP, jsou znalí limitů a příležitostí, které jednotlivé navrhované aktivity přináší. </a:t>
            </a:r>
          </a:p>
          <a:p>
            <a:pPr marL="0" indent="0">
              <a:buNone/>
            </a:pPr>
            <a:r>
              <a:rPr lang="cs-CZ" dirty="0" smtClean="0"/>
              <a:t>. </a:t>
            </a:r>
            <a:endParaRPr lang="cs-CZ" dirty="0"/>
          </a:p>
          <a:p>
            <a:pPr mar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7050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5693866"/>
          </a:xfrm>
          <a:prstGeom prst="rect">
            <a:avLst/>
          </a:prstGeom>
        </p:spPr>
        <p:txBody>
          <a:bodyPr wrap="square">
            <a:spAutoFit/>
          </a:bodyPr>
          <a:lstStyle/>
          <a:p>
            <a:r>
              <a:rPr lang="cs-CZ" sz="2800" dirty="0"/>
              <a:t> </a:t>
            </a:r>
            <a:endParaRPr lang="cs-CZ" sz="4000" dirty="0" smtClean="0"/>
          </a:p>
          <a:p>
            <a:r>
              <a:rPr lang="cs-CZ" b="1" dirty="0"/>
              <a:t>Autorita deleguje rozhodnutí na jiné, občané  mají kontrolu nad rozhodnutím</a:t>
            </a:r>
            <a:endParaRPr lang="cs-CZ" dirty="0"/>
          </a:p>
          <a:p>
            <a:r>
              <a:rPr lang="cs-CZ" b="1" dirty="0"/>
              <a:t> </a:t>
            </a:r>
            <a:endParaRPr lang="cs-CZ" dirty="0"/>
          </a:p>
          <a:p>
            <a:pPr marL="285750" indent="-285750">
              <a:buFont typeface="Arial" panose="020B0604020202020204" pitchFamily="34" charset="0"/>
              <a:buChar char="•"/>
            </a:pPr>
            <a:r>
              <a:rPr lang="cs-CZ" sz="2400" dirty="0"/>
              <a:t>Posledním stupněm participačního rozhodování je, deleguje-li autorita rozhodnutí – a někdy i realizaci – na nezávislou skupinu občanů nebo občanskou organizaci. </a:t>
            </a:r>
            <a:endParaRPr lang="cs-CZ" sz="2400" dirty="0" smtClean="0"/>
          </a:p>
          <a:p>
            <a:pPr marL="285750" indent="-285750">
              <a:buFont typeface="Arial" panose="020B0604020202020204" pitchFamily="34" charset="0"/>
              <a:buChar char="•"/>
            </a:pPr>
            <a:r>
              <a:rPr lang="cs-CZ" sz="2400" dirty="0" smtClean="0"/>
              <a:t>Kontrolu </a:t>
            </a:r>
            <a:r>
              <a:rPr lang="cs-CZ" sz="2400" dirty="0"/>
              <a:t>nad rozhodnutím získává buď skupina, která vznikla obdobným způsobem jako v předcházejícím případě, nebo nezisková organizace. </a:t>
            </a:r>
            <a:endParaRPr lang="cs-CZ" sz="2400" dirty="0" smtClean="0"/>
          </a:p>
          <a:p>
            <a:pPr marL="285750" indent="-285750">
              <a:buFont typeface="Arial" panose="020B0604020202020204" pitchFamily="34" charset="0"/>
              <a:buChar char="•"/>
            </a:pPr>
            <a:r>
              <a:rPr lang="cs-CZ" sz="2400" dirty="0" smtClean="0"/>
              <a:t>V</a:t>
            </a:r>
            <a:r>
              <a:rPr lang="cs-CZ" sz="2400" dirty="0"/>
              <a:t> tomto případě je nezbytné, aby zodpovědná autorita měla k dispozici efektivní mechanizmy na kontrolu dodržování těch podmínek a pravidel, s jakými bylo rozhodování delegované na nezávislý subjekt. To se týká zejména použití veřejných prostředků a dodržování všeobecně platné legislativy.</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492959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Pracovní skupiny pro jednotlivé priority KP</a:t>
            </a:r>
            <a:endParaRPr lang="cs-CZ" dirty="0"/>
          </a:p>
          <a:p>
            <a:r>
              <a:rPr lang="cs-CZ" dirty="0"/>
              <a:t>Po definování priorit KP se koalice rozdělí do pracovních skupin, které dále rozpracují priority do konkrétních aktivit.</a:t>
            </a:r>
          </a:p>
          <a:p>
            <a:r>
              <a:rPr lang="cs-CZ" dirty="0"/>
              <a:t>Pracovní skupiny jsou partnersky zastoupeny, jsou v nich přítomni zástupci obce, občané, zástupci spolků a neformálních sdružení.  </a:t>
            </a:r>
          </a:p>
          <a:p>
            <a:pPr marL="0" indent="0">
              <a:buNone/>
            </a:pPr>
            <a:endParaRPr lang="cs-CZ" dirty="0" smtClean="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770892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Pracovní skupiny by měly mít vedoucího, garanta, který je buď vyškolen ve </a:t>
            </a:r>
            <a:r>
              <a:rPr lang="cs-CZ" dirty="0" err="1"/>
              <a:t>facilitátorských</a:t>
            </a:r>
            <a:r>
              <a:rPr lang="cs-CZ" dirty="0"/>
              <a:t> technikách, nebo v úvodních fázích je najat </a:t>
            </a:r>
            <a:r>
              <a:rPr lang="cs-CZ" dirty="0" err="1"/>
              <a:t>facilitátor</a:t>
            </a:r>
            <a:r>
              <a:rPr lang="cs-CZ" dirty="0"/>
              <a:t>, který skupinu řídí. </a:t>
            </a:r>
            <a:endParaRPr lang="cs-CZ" dirty="0" smtClean="0"/>
          </a:p>
          <a:p>
            <a:r>
              <a:rPr lang="cs-CZ" dirty="0" smtClean="0"/>
              <a:t>Tento </a:t>
            </a:r>
            <a:r>
              <a:rPr lang="cs-CZ" dirty="0"/>
              <a:t>princip je vhodný především při zpracování SWOT a stanovení priorit a opatření. </a:t>
            </a:r>
            <a:endParaRPr lang="cs-CZ" dirty="0" smtClean="0"/>
          </a:p>
          <a:p>
            <a:r>
              <a:rPr lang="cs-CZ" dirty="0" smtClean="0"/>
              <a:t>Garanti </a:t>
            </a:r>
            <a:r>
              <a:rPr lang="cs-CZ" dirty="0"/>
              <a:t>pracovních skupin také mohou být proškolení v metodice vedení pracovních skupin, nicméně je zde vždy problém „Jsem jeden ze skupiny. Jsem </a:t>
            </a:r>
            <a:r>
              <a:rPr lang="cs-CZ" dirty="0" err="1"/>
              <a:t>facilitátor</a:t>
            </a:r>
            <a:r>
              <a:rPr lang="cs-CZ" dirty="0"/>
              <a:t>.“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340825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Jednotliví garanti musí mít čas na svou práci, protože to jsou oni, kdo bude organizovat práci pracovní skupiny, pořizovat zápisy z jednání, zasílat je členům skupiny, připravovat podklady pro koalici, řídící výbor apod.</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850094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Pracovní skupiny</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Pracovní skupina je seskupení lidí, kteří ve vzájemné diskuzi vyhledávají nejdůležitější oblasti k řešení, navrhují řešení se znalostí limitů obce, města či regionu bez ohledu na jejich politickou, náboženskou či jinou příslušnost a bez prosazování partikulárních zájmů. </a:t>
            </a:r>
          </a:p>
          <a:p>
            <a:pPr marL="0" indent="0">
              <a:buNone/>
            </a:pPr>
            <a:endParaRPr lang="cs-CZ" dirty="0"/>
          </a:p>
          <a:p>
            <a:r>
              <a:rPr lang="cs-CZ" dirty="0"/>
              <a:t>Pracovní skupiny mohou být tvořeny pro přípravu strategií, koncepcí, akčních plánů, řešení různých témat (protidrogová problematika, životní prostředí, sociální oblast apod.).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283679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Pracovní skupiny</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dirty="0"/>
              <a:t>Základním principem pracovní skupiny v rámci </a:t>
            </a:r>
            <a:r>
              <a:rPr lang="cs-CZ" dirty="0" smtClean="0"/>
              <a:t>vzdělávání </a:t>
            </a:r>
            <a:r>
              <a:rPr lang="cs-CZ" dirty="0"/>
              <a:t>je, že jejími členy jsou všichni důležití hráči v daných oblastech v obci, městě či regionu. Tedy zástupci škol, školských zařízení, kulturních institucí, úřadů, politici, podnikatelé, mládež. </a:t>
            </a:r>
          </a:p>
          <a:p>
            <a:r>
              <a:rPr lang="cs-CZ" dirty="0"/>
              <a:t>Jestliže cílem, či posláním pracovních skupin, je navrhnout reálná řešení pro dané místo či komunitu, je naprosto nezbytné, aby součástí pracovní skupiny byla i politická reprezentace. Jedině tak bude dosaženo v závěru toho, že navrhovaná opatření budou akceptována zastupitelstvem a schválena včetně finanční alokace.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401519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Pracovní skupiny</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838200" y="1518484"/>
            <a:ext cx="10363201" cy="4524315"/>
          </a:xfrm>
          <a:prstGeom prst="rect">
            <a:avLst/>
          </a:prstGeom>
        </p:spPr>
        <p:txBody>
          <a:bodyPr wrap="square">
            <a:spAutoFit/>
          </a:bodyPr>
          <a:lstStyle/>
          <a:p>
            <a:pPr marL="800100" lvl="1" indent="-342900">
              <a:buFont typeface="Arial" panose="020B0604020202020204" pitchFamily="34" charset="0"/>
              <a:buChar char="•"/>
            </a:pPr>
            <a:r>
              <a:rPr lang="cs-CZ" sz="2800" dirty="0"/>
              <a:t>Tvořeny zástupci všech aktérů</a:t>
            </a:r>
          </a:p>
          <a:p>
            <a:pPr marL="800100" lvl="1" indent="-342900">
              <a:buFont typeface="Arial" panose="020B0604020202020204" pitchFamily="34" charset="0"/>
              <a:buChar char="•"/>
            </a:pPr>
            <a:r>
              <a:rPr lang="cs-CZ" sz="2800" dirty="0"/>
              <a:t>Sestaveny dle principu Triády</a:t>
            </a:r>
          </a:p>
          <a:p>
            <a:pPr marL="800100" lvl="1" indent="-342900">
              <a:buFont typeface="Arial" panose="020B0604020202020204" pitchFamily="34" charset="0"/>
              <a:buChar char="•"/>
            </a:pPr>
            <a:r>
              <a:rPr lang="cs-CZ" sz="2800" dirty="0"/>
              <a:t>Součástí jsou členové Řídícího výboru</a:t>
            </a:r>
          </a:p>
          <a:p>
            <a:pPr marL="800100" lvl="1" indent="-342900">
              <a:buFont typeface="Arial" panose="020B0604020202020204" pitchFamily="34" charset="0"/>
              <a:buChar char="•"/>
            </a:pPr>
            <a:r>
              <a:rPr lang="cs-CZ" sz="2800" dirty="0"/>
              <a:t>Počet pracovních skupin není dán, záleží na vašich stanovených prioritách</a:t>
            </a:r>
          </a:p>
          <a:p>
            <a:pPr marL="800100" lvl="1" indent="-342900">
              <a:buFont typeface="Arial" panose="020B0604020202020204" pitchFamily="34" charset="0"/>
              <a:buChar char="•"/>
            </a:pPr>
            <a:r>
              <a:rPr lang="cs-CZ" sz="2800" dirty="0"/>
              <a:t>Počet členů PS by neměl být vyšší než 15, minimálně 7 </a:t>
            </a:r>
          </a:p>
          <a:p>
            <a:pPr marL="800100" lvl="1" indent="-342900">
              <a:buFont typeface="Arial" panose="020B0604020202020204" pitchFamily="34" charset="0"/>
              <a:buChar char="•"/>
            </a:pPr>
            <a:r>
              <a:rPr lang="cs-CZ" sz="2800" dirty="0"/>
              <a:t>Vždy lichý počet v případě shody hlasů</a:t>
            </a:r>
          </a:p>
          <a:p>
            <a:pPr marL="800100" lvl="1" indent="-342900">
              <a:buFont typeface="Arial" panose="020B0604020202020204" pitchFamily="34" charset="0"/>
              <a:buChar char="•"/>
            </a:pPr>
            <a:r>
              <a:rPr lang="cs-CZ" sz="2800" dirty="0"/>
              <a:t>PS vede </a:t>
            </a:r>
            <a:r>
              <a:rPr lang="cs-CZ" sz="2800" dirty="0" err="1"/>
              <a:t>facilitátor</a:t>
            </a:r>
            <a:r>
              <a:rPr lang="cs-CZ" sz="2800" dirty="0"/>
              <a:t> (</a:t>
            </a:r>
            <a:r>
              <a:rPr lang="cs-CZ" sz="2800" i="1" dirty="0"/>
              <a:t>více v samostatném </a:t>
            </a:r>
            <a:r>
              <a:rPr lang="cs-CZ" sz="2800" i="1" dirty="0" err="1"/>
              <a:t>webináři</a:t>
            </a:r>
            <a:r>
              <a:rPr lang="cs-CZ" sz="2800" i="1" dirty="0"/>
              <a:t> Vedení a řízení týmu) </a:t>
            </a:r>
            <a:endParaRPr lang="cs-CZ" altLang="cs-CZ" sz="4000" b="1" dirty="0"/>
          </a:p>
          <a:p>
            <a:pPr marL="776288" lvl="1" indent="-457200">
              <a:buFont typeface="Arial" panose="020B0604020202020204" pitchFamily="34" charset="0"/>
              <a:buChar char="•"/>
            </a:pPr>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007538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58" y="0"/>
            <a:ext cx="9692935" cy="6858000"/>
          </a:xfrm>
          <a:prstGeom prst="rect">
            <a:avLst/>
          </a:prstGeom>
        </p:spPr>
      </p:pic>
      <p:sp>
        <p:nvSpPr>
          <p:cNvPr id="2" name="Nadpis 1"/>
          <p:cNvSpPr>
            <a:spLocks noGrp="1"/>
          </p:cNvSpPr>
          <p:nvPr>
            <p:ph type="title"/>
          </p:nvPr>
        </p:nvSpPr>
        <p:spPr/>
        <p:txBody>
          <a:bodyPr/>
          <a:lstStyle/>
          <a:p>
            <a:r>
              <a:rPr lang="cs-CZ" b="1" dirty="0" smtClean="0"/>
              <a:t>Organizační schéma</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7" name="Rectangle 3"/>
          <p:cNvSpPr>
            <a:spLocks noGrp="1" noChangeArrowheads="1"/>
          </p:cNvSpPr>
          <p:nvPr>
            <p:ph sz="quarter" idx="1"/>
          </p:nvPr>
        </p:nvSpPr>
        <p:spPr>
          <a:xfrm>
            <a:off x="914400" y="1447800"/>
            <a:ext cx="7772400" cy="4572000"/>
          </a:xfrm>
        </p:spPr>
        <p:txBody>
          <a:bodyPr/>
          <a:lstStyle/>
          <a:p>
            <a:pPr marL="319088" lvl="1" indent="0">
              <a:buNone/>
            </a:pPr>
            <a:endParaRPr lang="cs-CZ" sz="2800" dirty="0" smtClean="0"/>
          </a:p>
          <a:p>
            <a:pPr marL="319088" lvl="1" indent="0">
              <a:buNone/>
            </a:pPr>
            <a:endParaRPr lang="cs-CZ" sz="2800" dirty="0"/>
          </a:p>
          <a:p>
            <a:pPr marL="319088" lvl="1" indent="0">
              <a:buNone/>
            </a:pPr>
            <a:endParaRPr lang="cs-CZ" sz="2800" dirty="0"/>
          </a:p>
        </p:txBody>
      </p:sp>
      <p:graphicFrame>
        <p:nvGraphicFramePr>
          <p:cNvPr id="8" name="Diagram 7"/>
          <p:cNvGraphicFramePr/>
          <p:nvPr>
            <p:extLst/>
          </p:nvPr>
        </p:nvGraphicFramePr>
        <p:xfrm>
          <a:off x="2392953"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719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a:t>Zásady práce v koalici</a:t>
            </a:r>
            <a:endParaRPr lang="cs-CZ" dirty="0"/>
          </a:p>
          <a:p>
            <a:pPr lvl="0"/>
            <a:r>
              <a:rPr lang="cs-CZ" dirty="0"/>
              <a:t>Jednání koalice svolává koordinátor KP (člen realizačního týmu)</a:t>
            </a:r>
          </a:p>
          <a:p>
            <a:pPr lvl="0"/>
            <a:r>
              <a:rPr lang="cs-CZ" dirty="0"/>
              <a:t>Před jednáním je všem zaslán program jednání</a:t>
            </a:r>
          </a:p>
          <a:p>
            <a:pPr lvl="0"/>
            <a:r>
              <a:rPr lang="cs-CZ" dirty="0"/>
              <a:t>Jednání koalice řídí schopný </a:t>
            </a:r>
            <a:r>
              <a:rPr lang="cs-CZ" dirty="0" err="1"/>
              <a:t>facilitátor</a:t>
            </a:r>
            <a:endParaRPr lang="cs-CZ" dirty="0"/>
          </a:p>
          <a:p>
            <a:pPr lvl="0"/>
            <a:r>
              <a:rPr lang="cs-CZ" dirty="0"/>
              <a:t>Předem je definován způsob rozhodování</a:t>
            </a:r>
          </a:p>
          <a:p>
            <a:pPr lvl="0"/>
            <a:r>
              <a:rPr lang="cs-CZ" dirty="0"/>
              <a:t>Z jednání koalice se pořizuje zápis</a:t>
            </a:r>
          </a:p>
          <a:p>
            <a:pPr lvl="0"/>
            <a:r>
              <a:rPr lang="cs-CZ" dirty="0"/>
              <a:t>Zápis je zveřejněn – internet</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438771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Partnerská koalice</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Nezapomeňte</a:t>
            </a:r>
          </a:p>
          <a:p>
            <a:r>
              <a:rPr lang="cs-CZ" b="1" dirty="0" smtClean="0"/>
              <a:t>Naslouchat</a:t>
            </a:r>
          </a:p>
          <a:p>
            <a:r>
              <a:rPr lang="cs-CZ" dirty="0" smtClean="0"/>
              <a:t>Neodsuzovat předem</a:t>
            </a:r>
          </a:p>
          <a:p>
            <a:r>
              <a:rPr lang="cs-CZ" dirty="0" smtClean="0"/>
              <a:t>Dávat prostor</a:t>
            </a:r>
          </a:p>
          <a:p>
            <a:r>
              <a:rPr lang="cs-CZ" dirty="0" smtClean="0"/>
              <a:t>Hledat řešení</a:t>
            </a:r>
          </a:p>
          <a:p>
            <a:r>
              <a:rPr lang="cs-CZ" dirty="0" smtClean="0"/>
              <a:t>Předcházet konfliktům </a:t>
            </a: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604519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Práce v pracovní skupině</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První setkání</a:t>
            </a:r>
          </a:p>
          <a:p>
            <a:r>
              <a:rPr lang="cs-CZ" dirty="0" smtClean="0"/>
              <a:t>Seznámení </a:t>
            </a:r>
          </a:p>
          <a:p>
            <a:r>
              <a:rPr lang="cs-CZ" dirty="0" smtClean="0"/>
              <a:t>Zkušební SWOT nebo Pravidla nebo VIZE</a:t>
            </a:r>
          </a:p>
          <a:p>
            <a:r>
              <a:rPr lang="cs-CZ" dirty="0" smtClean="0"/>
              <a:t>Proč</a:t>
            </a:r>
          </a:p>
          <a:p>
            <a:r>
              <a:rPr lang="cs-CZ" dirty="0" smtClean="0"/>
              <a:t>Zjišťuji, kdo a jak pracuje</a:t>
            </a:r>
          </a:p>
          <a:p>
            <a:r>
              <a:rPr lang="cs-CZ" dirty="0" smtClean="0"/>
              <a:t>Zjišťuji, jak jsou lidé nastaveni na proces</a:t>
            </a:r>
          </a:p>
          <a:p>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0176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339650"/>
          </a:xfrm>
          <a:prstGeom prst="rect">
            <a:avLst/>
          </a:prstGeom>
        </p:spPr>
        <p:txBody>
          <a:bodyPr wrap="square">
            <a:spAutoFit/>
          </a:bodyPr>
          <a:lstStyle/>
          <a:p>
            <a:endParaRPr lang="cs-CZ" sz="4800" dirty="0" smtClean="0"/>
          </a:p>
          <a:p>
            <a:pPr marL="342900" indent="-342900">
              <a:buFont typeface="Arial" panose="020B0604020202020204" pitchFamily="34" charset="0"/>
              <a:buChar char="•"/>
            </a:pPr>
            <a:r>
              <a:rPr lang="cs-CZ" sz="2400" dirty="0"/>
              <a:t>Partnerství je uplatňováno nejčastěji v pěti oblastech:</a:t>
            </a:r>
          </a:p>
          <a:p>
            <a:pPr marL="342900" lvl="0" indent="-342900">
              <a:buFont typeface="Arial" panose="020B0604020202020204" pitchFamily="34" charset="0"/>
              <a:buChar char="•"/>
            </a:pPr>
            <a:r>
              <a:rPr lang="cs-CZ" sz="2400" dirty="0"/>
              <a:t>Partnerství projektové</a:t>
            </a:r>
          </a:p>
          <a:p>
            <a:pPr marL="342900" lvl="0" indent="-342900">
              <a:buFont typeface="Arial" panose="020B0604020202020204" pitchFamily="34" charset="0"/>
              <a:buChar char="•"/>
            </a:pPr>
            <a:r>
              <a:rPr lang="cs-CZ" sz="2400" dirty="0"/>
              <a:t>Partnerství regionální</a:t>
            </a:r>
          </a:p>
          <a:p>
            <a:pPr marL="342900" lvl="0" indent="-342900">
              <a:buFont typeface="Arial" panose="020B0604020202020204" pitchFamily="34" charset="0"/>
              <a:buChar char="•"/>
            </a:pPr>
            <a:r>
              <a:rPr lang="cs-CZ" sz="2400" dirty="0"/>
              <a:t>Partnerství oborové</a:t>
            </a:r>
          </a:p>
          <a:p>
            <a:pPr marL="342900" lvl="0" indent="-342900">
              <a:buFont typeface="Arial" panose="020B0604020202020204" pitchFamily="34" charset="0"/>
              <a:buChar char="•"/>
            </a:pPr>
            <a:r>
              <a:rPr lang="cs-CZ" sz="2400" dirty="0"/>
              <a:t>Partnerství neformální</a:t>
            </a:r>
          </a:p>
          <a:p>
            <a:pPr marL="342900" lvl="0" indent="-342900">
              <a:buFont typeface="Arial" panose="020B0604020202020204" pitchFamily="34" charset="0"/>
              <a:buChar char="•"/>
            </a:pPr>
            <a:r>
              <a:rPr lang="cs-CZ" sz="2400" dirty="0"/>
              <a:t>Partnerství mezinárodní</a:t>
            </a:r>
          </a:p>
          <a:p>
            <a:pPr marL="342900" lvl="0" indent="-342900">
              <a:buFont typeface="Arial" panose="020B0604020202020204" pitchFamily="34" charset="0"/>
              <a:buChar char="•"/>
            </a:pPr>
            <a:r>
              <a:rPr lang="cs-CZ" sz="2400" b="1" dirty="0"/>
              <a:t>Partnerství strategické</a:t>
            </a:r>
            <a:endParaRPr lang="cs-CZ" sz="2400" dirty="0"/>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2527074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Práce v pracovní skupině</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457200" lvl="1" indent="0">
              <a:buNone/>
            </a:pPr>
            <a:endParaRPr lang="cs-CZ" dirty="0" smtClean="0"/>
          </a:p>
          <a:p>
            <a:r>
              <a:rPr lang="cs-CZ" b="1" dirty="0" smtClean="0"/>
              <a:t>Další setkání</a:t>
            </a:r>
          </a:p>
          <a:p>
            <a:r>
              <a:rPr lang="cs-CZ" dirty="0" smtClean="0"/>
              <a:t>Představení výstupů z analytické části</a:t>
            </a:r>
          </a:p>
          <a:p>
            <a:r>
              <a:rPr lang="cs-CZ" dirty="0" smtClean="0"/>
              <a:t>Zpracování SWOT 3 analýzy</a:t>
            </a:r>
          </a:p>
          <a:p>
            <a:r>
              <a:rPr lang="cs-CZ" dirty="0" smtClean="0"/>
              <a:t>POZOR NA RIZIKA</a:t>
            </a:r>
          </a:p>
          <a:p>
            <a:r>
              <a:rPr lang="cs-CZ" smtClean="0"/>
              <a:t>POZOR NA KOMUNIKACI UVNITŘ</a:t>
            </a: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105563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83127"/>
            <a:ext cx="9824867" cy="6858000"/>
          </a:xfrm>
          <a:prstGeom prst="rect">
            <a:avLst/>
          </a:prstGeom>
        </p:spPr>
      </p:pic>
      <p:sp>
        <p:nvSpPr>
          <p:cNvPr id="3" name="Obdélník 2"/>
          <p:cNvSpPr/>
          <p:nvPr/>
        </p:nvSpPr>
        <p:spPr>
          <a:xfrm>
            <a:off x="7461908" y="5120416"/>
            <a:ext cx="3635932" cy="369332"/>
          </a:xfrm>
          <a:prstGeom prst="rect">
            <a:avLst/>
          </a:prstGeom>
        </p:spPr>
        <p:txBody>
          <a:bodyPr wrap="none">
            <a:spAutoFit/>
          </a:bodyPr>
          <a:lstStyle/>
          <a:p>
            <a:r>
              <a:rPr lang="cs-CZ" dirty="0"/>
              <a:t>CZ.02.3.68/0.0/0.0/15_001/0000283</a:t>
            </a:r>
          </a:p>
        </p:txBody>
      </p:sp>
      <p:sp>
        <p:nvSpPr>
          <p:cNvPr id="2" name="Obdélník 1"/>
          <p:cNvSpPr/>
          <p:nvPr/>
        </p:nvSpPr>
        <p:spPr>
          <a:xfrm>
            <a:off x="2982033" y="1886635"/>
            <a:ext cx="6096000" cy="2246769"/>
          </a:xfrm>
          <a:prstGeom prst="rect">
            <a:avLst/>
          </a:prstGeom>
        </p:spPr>
        <p:txBody>
          <a:bodyPr>
            <a:spAutoFit/>
          </a:bodyPr>
          <a:lstStyle/>
          <a:p>
            <a:r>
              <a:rPr lang="cs-CZ" altLang="cs-CZ" sz="3200" b="1" dirty="0" smtClean="0"/>
              <a:t>Komunitní práce</a:t>
            </a:r>
          </a:p>
          <a:p>
            <a:endParaRPr lang="cs-CZ" b="1" dirty="0" smtClean="0"/>
          </a:p>
          <a:p>
            <a:r>
              <a:rPr lang="cs-CZ" b="1" dirty="0" smtClean="0"/>
              <a:t>Podklad pro </a:t>
            </a:r>
            <a:r>
              <a:rPr lang="cs-CZ" b="1" dirty="0" err="1" smtClean="0"/>
              <a:t>webinář</a:t>
            </a:r>
            <a:endParaRPr lang="cs-CZ" b="1" dirty="0"/>
          </a:p>
          <a:p>
            <a:endParaRPr lang="cs-CZ" b="1" dirty="0" smtClean="0"/>
          </a:p>
          <a:p>
            <a:r>
              <a:rPr lang="cs-CZ" altLang="cs-CZ" b="1" dirty="0" smtClean="0"/>
              <a:t>Kapitola Koordinace KP a Konzultační proces</a:t>
            </a:r>
            <a:endParaRPr lang="cs-CZ" altLang="cs-CZ" b="1" dirty="0"/>
          </a:p>
          <a:p>
            <a:r>
              <a:rPr lang="cs-CZ" altLang="cs-CZ" b="1" dirty="0" smtClean="0"/>
              <a:t>Lektor Dana Diváková</a:t>
            </a:r>
            <a:endParaRPr lang="cs-CZ" altLang="cs-CZ" dirty="0"/>
          </a:p>
          <a:p>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35434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Komunikační strategie</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3416320"/>
          </a:xfrm>
          <a:prstGeom prst="rect">
            <a:avLst/>
          </a:prstGeom>
        </p:spPr>
        <p:txBody>
          <a:bodyPr wrap="square">
            <a:spAutoFit/>
          </a:bodyPr>
          <a:lstStyle/>
          <a:p>
            <a:r>
              <a:rPr lang="cs-CZ" sz="2400" b="1" dirty="0" smtClean="0"/>
              <a:t>Velmi doporučujeme v úvodu realizace procesu zpracovat Komunikační strategii</a:t>
            </a:r>
          </a:p>
          <a:p>
            <a:endParaRPr lang="cs-CZ" sz="2400" b="1" dirty="0"/>
          </a:p>
          <a:p>
            <a:r>
              <a:rPr lang="cs-CZ" sz="2400" b="1" dirty="0" smtClean="0"/>
              <a:t>Co to je? </a:t>
            </a:r>
          </a:p>
          <a:p>
            <a:r>
              <a:rPr lang="cs-CZ" sz="2400" dirty="0" smtClean="0"/>
              <a:t>Stanovuje metody, techniky komunikace uvnitř týmu a navenek</a:t>
            </a:r>
          </a:p>
          <a:p>
            <a:r>
              <a:rPr lang="cs-CZ" sz="2400" dirty="0" smtClean="0"/>
              <a:t>Stanovuje termíny, kdy se jednotlivé aktivity budou realizovat</a:t>
            </a:r>
          </a:p>
          <a:p>
            <a:r>
              <a:rPr lang="cs-CZ" sz="2400" dirty="0" smtClean="0"/>
              <a:t>Má určeny garanty za jednotlivé kroky KS</a:t>
            </a:r>
          </a:p>
          <a:p>
            <a:r>
              <a:rPr lang="cs-CZ" sz="2400" dirty="0" smtClean="0"/>
              <a:t>Jsou určeny finanční prostředky pro její realizaci</a:t>
            </a:r>
          </a:p>
          <a:p>
            <a:r>
              <a:rPr lang="cs-CZ" sz="2400" dirty="0" smtClean="0"/>
              <a:t>Je průběžně aktualizována dle současných podmínek</a:t>
            </a:r>
          </a:p>
          <a:p>
            <a:r>
              <a:rPr lang="cs-CZ" sz="2400" dirty="0" smtClean="0"/>
              <a:t>Slouží k monitoringu</a:t>
            </a:r>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9929102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smtClean="0"/>
              <a:t>Jak komunikovat</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4031873"/>
          </a:xfrm>
          <a:prstGeom prst="rect">
            <a:avLst/>
          </a:prstGeom>
        </p:spPr>
        <p:txBody>
          <a:bodyPr wrap="square">
            <a:spAutoFit/>
          </a:bodyPr>
          <a:lstStyle/>
          <a:p>
            <a:r>
              <a:rPr lang="cs-CZ" sz="2000" b="1" dirty="0"/>
              <a:t>a) Přímé oslovování </a:t>
            </a:r>
            <a:endParaRPr lang="cs-CZ" sz="2000" dirty="0"/>
          </a:p>
          <a:p>
            <a:pPr algn="just"/>
            <a:r>
              <a:rPr lang="cs-CZ" sz="2000" dirty="0"/>
              <a:t>Vzhledem k potřebě zachovat komunikaci mezi jednotlivými aktéry dlouhodobě, musíme zdůvodnit potřebnost nejen samotného zpracování, ale právě onoho dlouhodobého zapojení.</a:t>
            </a:r>
          </a:p>
          <a:p>
            <a:pPr algn="just"/>
            <a:endParaRPr lang="cs-CZ" sz="2000" dirty="0"/>
          </a:p>
          <a:p>
            <a:pPr algn="just"/>
            <a:r>
              <a:rPr lang="cs-CZ" sz="2000" b="1" dirty="0"/>
              <a:t>b) </a:t>
            </a:r>
            <a:r>
              <a:rPr lang="cs-CZ" sz="2000" b="1" dirty="0" smtClean="0"/>
              <a:t>Přímé </a:t>
            </a:r>
            <a:r>
              <a:rPr lang="cs-CZ" sz="2000" b="1" dirty="0"/>
              <a:t>oslovení prostřednictvím dotazníků v rámci analytické části</a:t>
            </a:r>
            <a:endParaRPr lang="cs-CZ" sz="2000" dirty="0"/>
          </a:p>
          <a:p>
            <a:pPr algn="just"/>
            <a:r>
              <a:rPr lang="cs-CZ" sz="2000" dirty="0"/>
              <a:t>Při přípravě dotazníků doplňte informaci o možnosti přímé spolupráce v partnerství a vyhledejte zájemce. </a:t>
            </a:r>
          </a:p>
          <a:p>
            <a:pPr algn="just"/>
            <a:endParaRPr lang="cs-CZ" sz="2000" dirty="0"/>
          </a:p>
          <a:p>
            <a:pPr algn="just"/>
            <a:r>
              <a:rPr lang="cs-CZ" sz="2000" b="1" dirty="0"/>
              <a:t>c) Komunikace v průběhu realizace a </a:t>
            </a:r>
            <a:r>
              <a:rPr lang="cs-CZ" sz="2000" b="1" dirty="0" smtClean="0"/>
              <a:t>monitoringu</a:t>
            </a:r>
          </a:p>
          <a:p>
            <a:pPr algn="just"/>
            <a:r>
              <a:rPr lang="cs-CZ" sz="2000" dirty="0" smtClean="0"/>
              <a:t>Informování o postupu realizace, naplnění nebo nenaplnění cílů, zdůvodnění proč cíle nebyly naplněny, případně jak byly upraveny. </a:t>
            </a:r>
            <a:endParaRPr lang="cs-CZ" sz="2000" dirty="0"/>
          </a:p>
          <a:p>
            <a:pPr marL="319088" lvl="1"/>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7486347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a:t>Jak komunikovat</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6" y="1403527"/>
            <a:ext cx="10363201" cy="4339650"/>
          </a:xfrm>
          <a:prstGeom prst="rect">
            <a:avLst/>
          </a:prstGeom>
        </p:spPr>
        <p:txBody>
          <a:bodyPr wrap="square">
            <a:spAutoFit/>
          </a:bodyPr>
          <a:lstStyle/>
          <a:p>
            <a:pPr algn="just"/>
            <a:r>
              <a:rPr lang="cs-CZ" sz="2400" b="1" dirty="0"/>
              <a:t>Zapojení uživatelů – rodičů, žáků a dětí</a:t>
            </a:r>
          </a:p>
          <a:p>
            <a:pPr marL="342900" indent="-342900" algn="just">
              <a:buFont typeface="Arial" panose="020B0604020202020204" pitchFamily="34" charset="0"/>
              <a:buChar char="•"/>
            </a:pPr>
            <a:r>
              <a:rPr lang="cs-CZ" sz="2400" dirty="0"/>
              <a:t>Rodiče jsou zodpovědní za celkový vývoj dítěte</a:t>
            </a:r>
          </a:p>
          <a:p>
            <a:pPr marL="342900" indent="-342900" algn="just">
              <a:buFont typeface="Arial" panose="020B0604020202020204" pitchFamily="34" charset="0"/>
              <a:buChar char="•"/>
            </a:pPr>
            <a:r>
              <a:rPr lang="cs-CZ" sz="2400" dirty="0"/>
              <a:t>Rodiče jsou často sami vzdělavatelé, </a:t>
            </a:r>
          </a:p>
          <a:p>
            <a:pPr marL="342900" indent="-342900" algn="just">
              <a:buFont typeface="Arial" panose="020B0604020202020204" pitchFamily="34" charset="0"/>
              <a:buChar char="•"/>
            </a:pPr>
            <a:r>
              <a:rPr lang="cs-CZ" sz="2400" dirty="0"/>
              <a:t>Pracují v klíčových firmách v daném území</a:t>
            </a:r>
          </a:p>
          <a:p>
            <a:pPr marL="342900" indent="-342900" algn="just">
              <a:buFont typeface="Arial" panose="020B0604020202020204" pitchFamily="34" charset="0"/>
              <a:buChar char="•"/>
            </a:pPr>
            <a:r>
              <a:rPr lang="cs-CZ" sz="2400" dirty="0"/>
              <a:t>Rodiče mohou být těmi, kdož motivují děti/žáky k přijímání změn, vzdělávacích postupů a mají zájem o rozvoj kompetencí ve školách. </a:t>
            </a:r>
          </a:p>
          <a:p>
            <a:pPr marL="342900" indent="-342900" algn="just">
              <a:buFont typeface="Arial" panose="020B0604020202020204" pitchFamily="34" charset="0"/>
              <a:buChar char="•"/>
            </a:pPr>
            <a:r>
              <a:rPr lang="cs-CZ" sz="2400" dirty="0"/>
              <a:t>Rodiče jsou informováni, předcházení rizika nedůvěry k „novým pořádkům“.</a:t>
            </a:r>
          </a:p>
          <a:p>
            <a:pPr algn="just"/>
            <a:r>
              <a:rPr lang="cs-CZ" sz="2400" dirty="0"/>
              <a:t>NEZAPOMEŇME NA ŽÁKY.</a:t>
            </a:r>
          </a:p>
          <a:p>
            <a:pPr algn="just"/>
            <a:r>
              <a:rPr lang="cs-CZ" sz="2400" dirty="0"/>
              <a:t>VYUŽIJTE ŽÁKOVSKÉ PARLAMENTY, FÓRA MLADÝCH (VE ZDRAVÝCH MĚSTECH), NEZISKOVÉ ORGANIZACE, VĚNUJÍCÍ SE DĚTEM A MLÁDEŽI. </a:t>
            </a:r>
            <a:endParaRPr lang="cs-CZ" sz="2000" dirty="0"/>
          </a:p>
          <a:p>
            <a:pPr marL="319088" lvl="1"/>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6917175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a:t>Jak komunikovat</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2369880"/>
          </a:xfrm>
          <a:prstGeom prst="rect">
            <a:avLst/>
          </a:prstGeom>
        </p:spPr>
        <p:txBody>
          <a:bodyPr wrap="square">
            <a:spAutoFit/>
          </a:bodyPr>
          <a:lstStyle/>
          <a:p>
            <a:pPr algn="just"/>
            <a:r>
              <a:rPr lang="cs-CZ" sz="2800" b="1" dirty="0"/>
              <a:t>Koho zapojit</a:t>
            </a:r>
            <a:endParaRPr lang="cs-CZ" sz="2400" dirty="0"/>
          </a:p>
          <a:p>
            <a:pPr marL="457200" lvl="0" indent="-457200" algn="just">
              <a:buFont typeface="Arial" panose="020B0604020202020204" pitchFamily="34" charset="0"/>
              <a:buChar char="•"/>
            </a:pPr>
            <a:r>
              <a:rPr lang="cs-CZ" sz="2800" dirty="0"/>
              <a:t>Školská rada (viz  §167 zákona č. 561/2004, školský zákona) </a:t>
            </a:r>
            <a:endParaRPr lang="cs-CZ" sz="2400" dirty="0"/>
          </a:p>
          <a:p>
            <a:pPr marL="742950" lvl="1" indent="-285750" algn="just">
              <a:buFont typeface="Arial" panose="020B0604020202020204" pitchFamily="34" charset="0"/>
              <a:buChar char="•"/>
            </a:pPr>
            <a:r>
              <a:rPr lang="cs-CZ" dirty="0"/>
              <a:t>Požádejte členy rady školy, kteří už tím, že jsou členy, vyjádřili zájem o dění ve škole. </a:t>
            </a:r>
            <a:endParaRPr lang="cs-CZ" sz="2000" dirty="0"/>
          </a:p>
          <a:p>
            <a:pPr marL="457200" lvl="0" indent="-457200" algn="just">
              <a:buFont typeface="Arial" panose="020B0604020202020204" pitchFamily="34" charset="0"/>
              <a:buChar char="•"/>
            </a:pPr>
            <a:r>
              <a:rPr lang="cs-CZ" sz="2800" dirty="0"/>
              <a:t>Sdružení rodičů a přátel školy, nebo obdobné formální spolky rodičů ve školách</a:t>
            </a:r>
            <a:endParaRPr lang="cs-CZ" sz="2400" dirty="0"/>
          </a:p>
          <a:p>
            <a:pPr marL="742950" lvl="1" indent="-285750" algn="just">
              <a:buFont typeface="Arial" panose="020B0604020202020204" pitchFamily="34" charset="0"/>
              <a:buChar char="•"/>
            </a:pPr>
            <a:r>
              <a:rPr lang="cs-CZ" dirty="0"/>
              <a:t>Využít členy těchto sdružení, viz výše. </a:t>
            </a:r>
            <a:endParaRPr lang="cs-CZ" sz="20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669273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a:t>Jak komunikovat</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3046988"/>
          </a:xfrm>
          <a:prstGeom prst="rect">
            <a:avLst/>
          </a:prstGeom>
        </p:spPr>
        <p:txBody>
          <a:bodyPr wrap="square">
            <a:spAutoFit/>
          </a:bodyPr>
          <a:lstStyle/>
          <a:p>
            <a:pPr lvl="0" algn="just"/>
            <a:r>
              <a:rPr lang="cs-CZ" sz="2800" dirty="0"/>
              <a:t>Neformální skupiny, působící na školách</a:t>
            </a:r>
            <a:endParaRPr lang="cs-CZ" sz="2400" dirty="0"/>
          </a:p>
          <a:p>
            <a:pPr lvl="1" algn="just"/>
            <a:r>
              <a:rPr lang="cs-CZ" dirty="0"/>
              <a:t>Na některých školách existují neformální skupiny, které realizují různé akce, aktivity společně se zástupci škol. </a:t>
            </a:r>
            <a:endParaRPr lang="cs-CZ" sz="2000" dirty="0"/>
          </a:p>
          <a:p>
            <a:pPr lvl="0" algn="just"/>
            <a:r>
              <a:rPr lang="cs-CZ" sz="2800" dirty="0"/>
              <a:t>Sdružení rodičů dětí s postižením, nebo nadaných dětí (spolky nebo neformální skupiny, které se nacházejí v území)</a:t>
            </a:r>
            <a:endParaRPr lang="cs-CZ" sz="2400" dirty="0"/>
          </a:p>
          <a:p>
            <a:pPr lvl="1" algn="just"/>
            <a:r>
              <a:rPr lang="cs-CZ" dirty="0"/>
              <a:t>Rodiče v těchto sdruženích mají vhled do speciálních vzdělávacích potřeb svých dětí a zmapované možnosti v území. </a:t>
            </a:r>
            <a:endParaRPr lang="cs-CZ" sz="2000" dirty="0"/>
          </a:p>
          <a:p>
            <a:pPr marL="319088" lvl="1"/>
            <a:endParaRPr lang="cs-CZ" sz="36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0958108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a:t>Jak komunikovat</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2677656"/>
          </a:xfrm>
          <a:prstGeom prst="rect">
            <a:avLst/>
          </a:prstGeom>
        </p:spPr>
        <p:txBody>
          <a:bodyPr wrap="square">
            <a:spAutoFit/>
          </a:bodyPr>
          <a:lstStyle/>
          <a:p>
            <a:pPr marL="457200" lvl="0" indent="-457200">
              <a:buFont typeface="Arial" panose="020B0604020202020204" pitchFamily="34" charset="0"/>
              <a:buChar char="•"/>
            </a:pPr>
            <a:r>
              <a:rPr lang="cs-CZ" sz="2800" dirty="0"/>
              <a:t>Sdružení rodičů, která usilují o zřízení, nebo zřídila soukromé školy, nebo vedou děti formou domácího vzdělávání (spolky nebo neformální skupiny, které se nacházejí v území)</a:t>
            </a:r>
            <a:endParaRPr lang="cs-CZ" sz="2400" dirty="0"/>
          </a:p>
          <a:p>
            <a:pPr marL="457200" indent="-457200">
              <a:buFont typeface="Arial" panose="020B0604020202020204" pitchFamily="34" charset="0"/>
              <a:buChar char="•"/>
            </a:pPr>
            <a:r>
              <a:rPr lang="cs-CZ" sz="2800" dirty="0"/>
              <a:t>Rodiče v těchto sdruženích mají inovativní pohledy na vzdělávání, hledají nové způsoby vzdělávání.</a:t>
            </a:r>
            <a:endParaRPr lang="cs-CZ" sz="2000" dirty="0"/>
          </a:p>
          <a:p>
            <a:pPr marL="457200" lvl="0" indent="-457200">
              <a:buFont typeface="Arial" panose="020B0604020202020204" pitchFamily="34" charset="0"/>
              <a:buChar char="•"/>
            </a:pPr>
            <a:r>
              <a:rPr lang="cs-CZ" sz="2800" dirty="0"/>
              <a:t>Učitelky/učitelé, kteří jsou na rodičovské dovolené</a:t>
            </a:r>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1155483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30" y="0"/>
            <a:ext cx="9692935" cy="6858000"/>
          </a:xfrm>
          <a:prstGeom prst="rect">
            <a:avLst/>
          </a:prstGeom>
        </p:spPr>
      </p:pic>
      <p:sp>
        <p:nvSpPr>
          <p:cNvPr id="2" name="Nadpis 1"/>
          <p:cNvSpPr>
            <a:spLocks noGrp="1"/>
          </p:cNvSpPr>
          <p:nvPr>
            <p:ph type="title"/>
          </p:nvPr>
        </p:nvSpPr>
        <p:spPr/>
        <p:txBody>
          <a:bodyPr/>
          <a:lstStyle/>
          <a:p>
            <a:r>
              <a:rPr lang="cs-CZ" b="1" dirty="0"/>
              <a:t>Jak komunikovat</a:t>
            </a:r>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8" y="1800691"/>
            <a:ext cx="10363201" cy="3785652"/>
          </a:xfrm>
          <a:prstGeom prst="rect">
            <a:avLst/>
          </a:prstGeom>
        </p:spPr>
        <p:txBody>
          <a:bodyPr wrap="square">
            <a:spAutoFit/>
          </a:bodyPr>
          <a:lstStyle/>
          <a:p>
            <a:pPr marL="342900" lvl="0" indent="-342900" algn="just">
              <a:buFont typeface="Arial" panose="020B0604020202020204" pitchFamily="34" charset="0"/>
              <a:buChar char="•"/>
            </a:pPr>
            <a:r>
              <a:rPr lang="cs-CZ" sz="2800" dirty="0"/>
              <a:t>Jednotliví rodiče žáků, kteří jsou aktivní v rámci komunikace s pedagogickým sborem</a:t>
            </a:r>
            <a:endParaRPr lang="cs-CZ" sz="2400" dirty="0"/>
          </a:p>
          <a:p>
            <a:pPr marL="342900" lvl="0" indent="-342900" algn="just">
              <a:buFont typeface="Arial" panose="020B0604020202020204" pitchFamily="34" charset="0"/>
              <a:buChar char="•"/>
            </a:pPr>
            <a:r>
              <a:rPr lang="cs-CZ" sz="2800" dirty="0"/>
              <a:t>Jednotliví rodiče, kteří mají zájem o spolupráci v MAP na základě výzvy k zapojení se do partnerství nebo jednotlivých akcí (seminářů, workshopů, jednání pracovních skupin).</a:t>
            </a:r>
            <a:endParaRPr lang="cs-CZ" sz="2400" dirty="0"/>
          </a:p>
          <a:p>
            <a:pPr marL="342900" lvl="0" indent="-342900" algn="just">
              <a:buFont typeface="Arial" panose="020B0604020202020204" pitchFamily="34" charset="0"/>
              <a:buChar char="•"/>
            </a:pPr>
            <a:r>
              <a:rPr lang="cs-CZ" sz="2800" dirty="0"/>
              <a:t>Žáci – členové žákovských parlamentů a dalších i neformálních sdružení</a:t>
            </a:r>
            <a:endParaRPr lang="cs-CZ" sz="2400" dirty="0"/>
          </a:p>
          <a:p>
            <a:pPr marL="890588" lvl="1" indent="-571500">
              <a:buFont typeface="Arial" panose="020B0604020202020204" pitchFamily="34" charset="0"/>
              <a:buChar char="•"/>
            </a:pPr>
            <a:endParaRPr lang="cs-CZ" sz="4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9033617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766" y="9236"/>
            <a:ext cx="9692935" cy="6858000"/>
          </a:xfrm>
          <a:prstGeom prst="rect">
            <a:avLst/>
          </a:prstGeom>
        </p:spPr>
      </p:pic>
      <p:sp>
        <p:nvSpPr>
          <p:cNvPr id="2" name="Nadpis 1"/>
          <p:cNvSpPr>
            <a:spLocks noGrp="1"/>
          </p:cNvSpPr>
          <p:nvPr>
            <p:ph type="title"/>
          </p:nvPr>
        </p:nvSpPr>
        <p:spPr/>
        <p:txBody>
          <a:bodyPr/>
          <a:lstStyle/>
          <a:p>
            <a:r>
              <a:rPr lang="cs-CZ" b="1" dirty="0" smtClean="0"/>
              <a:t>Jak komunikovat</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6" y="1532836"/>
            <a:ext cx="10363201" cy="2677656"/>
          </a:xfrm>
          <a:prstGeom prst="rect">
            <a:avLst/>
          </a:prstGeom>
        </p:spPr>
        <p:txBody>
          <a:bodyPr wrap="square">
            <a:spAutoFit/>
          </a:bodyPr>
          <a:lstStyle/>
          <a:p>
            <a:pPr marL="285750" indent="-285750">
              <a:buFont typeface="Arial" panose="020B0604020202020204" pitchFamily="34" charset="0"/>
              <a:buChar char="•"/>
            </a:pPr>
            <a:r>
              <a:rPr lang="cs-CZ" sz="2400" dirty="0" smtClean="0"/>
              <a:t>Internetové </a:t>
            </a:r>
            <a:r>
              <a:rPr lang="cs-CZ" sz="2400" dirty="0"/>
              <a:t>stránky </a:t>
            </a:r>
          </a:p>
          <a:p>
            <a:pPr marL="285750" indent="-285750">
              <a:buFont typeface="Arial" panose="020B0604020202020204" pitchFamily="34" charset="0"/>
              <a:buChar char="•"/>
            </a:pPr>
            <a:r>
              <a:rPr lang="cs-CZ" sz="2400" dirty="0"/>
              <a:t>Sociální </a:t>
            </a:r>
            <a:r>
              <a:rPr lang="cs-CZ" sz="2400" dirty="0" smtClean="0"/>
              <a:t>sítě</a:t>
            </a:r>
            <a:endParaRPr lang="cs-CZ" sz="2400" dirty="0"/>
          </a:p>
          <a:p>
            <a:pPr marL="285750" indent="-285750">
              <a:buFont typeface="Arial" panose="020B0604020202020204" pitchFamily="34" charset="0"/>
              <a:buChar char="•"/>
            </a:pPr>
            <a:r>
              <a:rPr lang="cs-CZ" sz="2400" dirty="0" smtClean="0"/>
              <a:t>Regionální </a:t>
            </a:r>
            <a:r>
              <a:rPr lang="cs-CZ" sz="2400" dirty="0"/>
              <a:t>noviny</a:t>
            </a:r>
          </a:p>
          <a:p>
            <a:pPr marL="285750" indent="-285750">
              <a:buFont typeface="Arial" panose="020B0604020202020204" pitchFamily="34" charset="0"/>
              <a:buChar char="•"/>
            </a:pPr>
            <a:r>
              <a:rPr lang="cs-CZ" sz="2400" dirty="0" smtClean="0"/>
              <a:t>Místní </a:t>
            </a:r>
            <a:r>
              <a:rPr lang="cs-CZ" sz="2400" dirty="0"/>
              <a:t>zpravodaje</a:t>
            </a:r>
          </a:p>
          <a:p>
            <a:pPr marL="285750" indent="-285750">
              <a:buFont typeface="Arial" panose="020B0604020202020204" pitchFamily="34" charset="0"/>
              <a:buChar char="•"/>
            </a:pPr>
            <a:r>
              <a:rPr lang="cs-CZ" sz="2400" dirty="0" smtClean="0"/>
              <a:t>Placená </a:t>
            </a:r>
            <a:r>
              <a:rPr lang="cs-CZ" sz="2400" dirty="0"/>
              <a:t>inzerce</a:t>
            </a:r>
          </a:p>
          <a:p>
            <a:pPr marL="285750" indent="-285750">
              <a:buFont typeface="Arial" panose="020B0604020202020204" pitchFamily="34" charset="0"/>
              <a:buChar char="•"/>
            </a:pPr>
            <a:r>
              <a:rPr lang="cs-CZ" sz="2400" dirty="0" smtClean="0"/>
              <a:t>Prostory </a:t>
            </a:r>
            <a:r>
              <a:rPr lang="cs-CZ" sz="2400" dirty="0"/>
              <a:t>členů partnerství</a:t>
            </a:r>
          </a:p>
          <a:p>
            <a:pPr marL="285750" indent="-285750">
              <a:buFont typeface="Arial" panose="020B0604020202020204" pitchFamily="34" charset="0"/>
              <a:buChar char="•"/>
            </a:pPr>
            <a:r>
              <a:rPr lang="cs-CZ" sz="2400" dirty="0" smtClean="0"/>
              <a:t>Propagační </a:t>
            </a:r>
            <a:r>
              <a:rPr lang="cs-CZ" sz="2400" dirty="0"/>
              <a:t>materiály, </a:t>
            </a:r>
            <a:r>
              <a:rPr lang="cs-CZ" sz="2400" dirty="0" smtClean="0"/>
              <a:t>letáky</a:t>
            </a:r>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6553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431983"/>
          </a:xfrm>
          <a:prstGeom prst="rect">
            <a:avLst/>
          </a:prstGeom>
        </p:spPr>
        <p:txBody>
          <a:bodyPr wrap="square">
            <a:spAutoFit/>
          </a:bodyPr>
          <a:lstStyle/>
          <a:p>
            <a:endParaRPr lang="cs-CZ" sz="4800" dirty="0" smtClean="0"/>
          </a:p>
          <a:p>
            <a:r>
              <a:rPr lang="cs-CZ" sz="2400" dirty="0"/>
              <a:t>Projektové partnerství je uplatňováno při přípravě a samotné realizaci projektů financovaných především z EU. </a:t>
            </a:r>
          </a:p>
          <a:p>
            <a:r>
              <a:rPr lang="cs-CZ" sz="2400" dirty="0"/>
              <a:t> </a:t>
            </a:r>
          </a:p>
          <a:p>
            <a:r>
              <a:rPr lang="cs-CZ" sz="2400" dirty="0"/>
              <a:t>V současné době již partnerství v projektech není hodnoceno jako plus projektu. V některých případech může být spíše na škodu. </a:t>
            </a:r>
          </a:p>
          <a:p>
            <a:r>
              <a:rPr lang="cs-CZ" dirty="0"/>
              <a:t> </a:t>
            </a:r>
          </a:p>
          <a:p>
            <a:endParaRPr lang="cs-CZ" cap="all" dirty="0" smtClean="0"/>
          </a:p>
          <a:p>
            <a:r>
              <a:rPr lang="cs-CZ" dirty="0"/>
              <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525658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766" y="9236"/>
            <a:ext cx="9692935" cy="6858000"/>
          </a:xfrm>
          <a:prstGeom prst="rect">
            <a:avLst/>
          </a:prstGeom>
        </p:spPr>
      </p:pic>
      <p:sp>
        <p:nvSpPr>
          <p:cNvPr id="2" name="Nadpis 1"/>
          <p:cNvSpPr>
            <a:spLocks noGrp="1"/>
          </p:cNvSpPr>
          <p:nvPr>
            <p:ph type="title"/>
          </p:nvPr>
        </p:nvSpPr>
        <p:spPr/>
        <p:txBody>
          <a:bodyPr/>
          <a:lstStyle/>
          <a:p>
            <a:r>
              <a:rPr lang="cs-CZ" b="1" dirty="0" smtClean="0"/>
              <a:t>Příprava na zpracování MAP</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6" y="1532836"/>
            <a:ext cx="10363201" cy="2308324"/>
          </a:xfrm>
          <a:prstGeom prst="rect">
            <a:avLst/>
          </a:prstGeom>
        </p:spPr>
        <p:txBody>
          <a:bodyPr wrap="square">
            <a:spAutoFit/>
          </a:bodyPr>
          <a:lstStyle/>
          <a:p>
            <a:pPr marL="285750" indent="-285750">
              <a:buFont typeface="Arial" panose="020B0604020202020204" pitchFamily="34" charset="0"/>
              <a:buChar char="•"/>
            </a:pPr>
            <a:r>
              <a:rPr lang="cs-CZ" sz="2400" b="1" dirty="0" smtClean="0"/>
              <a:t>Dotazníky</a:t>
            </a:r>
          </a:p>
          <a:p>
            <a:pPr marL="285750" indent="-285750">
              <a:buFont typeface="Arial" panose="020B0604020202020204" pitchFamily="34" charset="0"/>
              <a:buChar char="•"/>
            </a:pPr>
            <a:r>
              <a:rPr lang="cs-CZ" sz="2400" dirty="0" smtClean="0"/>
              <a:t>Písemná forma</a:t>
            </a:r>
          </a:p>
          <a:p>
            <a:pPr marL="285750" indent="-285750">
              <a:buFont typeface="Arial" panose="020B0604020202020204" pitchFamily="34" charset="0"/>
              <a:buChar char="•"/>
            </a:pPr>
            <a:r>
              <a:rPr lang="cs-CZ" sz="2400" dirty="0" smtClean="0"/>
              <a:t>Internet</a:t>
            </a:r>
          </a:p>
          <a:p>
            <a:pPr marL="285750" indent="-285750">
              <a:buFont typeface="Arial" panose="020B0604020202020204" pitchFamily="34" charset="0"/>
              <a:buChar char="•"/>
            </a:pPr>
            <a:r>
              <a:rPr lang="cs-CZ" sz="2400" dirty="0" smtClean="0"/>
              <a:t>Přímé oslovení</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smtClean="0"/>
              <a:t>Navrhujeme účast v partnerství již prostřednictvím dotazníků </a:t>
            </a:r>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13238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766" y="9236"/>
            <a:ext cx="9692935" cy="6858000"/>
          </a:xfrm>
          <a:prstGeom prst="rect">
            <a:avLst/>
          </a:prstGeom>
        </p:spPr>
      </p:pic>
      <p:sp>
        <p:nvSpPr>
          <p:cNvPr id="2" name="Nadpis 1"/>
          <p:cNvSpPr>
            <a:spLocks noGrp="1"/>
          </p:cNvSpPr>
          <p:nvPr>
            <p:ph type="title"/>
          </p:nvPr>
        </p:nvSpPr>
        <p:spPr/>
        <p:txBody>
          <a:bodyPr/>
          <a:lstStyle/>
          <a:p>
            <a:r>
              <a:rPr lang="cs-CZ" b="1" dirty="0" smtClean="0"/>
              <a:t>Zpracování MAP</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914396" y="1532836"/>
            <a:ext cx="10363201" cy="1938992"/>
          </a:xfrm>
          <a:prstGeom prst="rect">
            <a:avLst/>
          </a:prstGeom>
        </p:spPr>
        <p:txBody>
          <a:bodyPr wrap="square">
            <a:spAutoFit/>
          </a:bodyPr>
          <a:lstStyle/>
          <a:p>
            <a:pPr marL="285750" indent="-285750">
              <a:buFont typeface="Arial" panose="020B0604020202020204" pitchFamily="34" charset="0"/>
              <a:buChar char="•"/>
            </a:pPr>
            <a:r>
              <a:rPr lang="cs-CZ" sz="2400" dirty="0" smtClean="0"/>
              <a:t>Všechny nástroje komunikace</a:t>
            </a:r>
          </a:p>
          <a:p>
            <a:pPr marL="285750" indent="-285750">
              <a:buFont typeface="Arial" panose="020B0604020202020204" pitchFamily="34" charset="0"/>
              <a:buChar char="•"/>
            </a:pPr>
            <a:r>
              <a:rPr lang="cs-CZ" sz="2400" dirty="0" smtClean="0"/>
              <a:t>+</a:t>
            </a:r>
          </a:p>
          <a:p>
            <a:pPr marL="285750" indent="-285750">
              <a:buFont typeface="Arial" panose="020B0604020202020204" pitchFamily="34" charset="0"/>
              <a:buChar char="•"/>
            </a:pPr>
            <a:r>
              <a:rPr lang="cs-CZ" sz="2400" dirty="0" smtClean="0"/>
              <a:t>Komunitní veřejné projednání (více v rámci samostatného </a:t>
            </a:r>
            <a:r>
              <a:rPr lang="cs-CZ" sz="2400" dirty="0" err="1" smtClean="0"/>
              <a:t>webináře</a:t>
            </a:r>
            <a:r>
              <a:rPr lang="cs-CZ" sz="2400" dirty="0" smtClean="0"/>
              <a:t> Komunitní práce, leden 2017)</a:t>
            </a:r>
          </a:p>
          <a:p>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941343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766" y="9236"/>
            <a:ext cx="9692935" cy="6858000"/>
          </a:xfrm>
          <a:prstGeom prst="rect">
            <a:avLst/>
          </a:prstGeom>
        </p:spPr>
      </p:pic>
      <p:sp>
        <p:nvSpPr>
          <p:cNvPr id="2" name="Nadpis 1"/>
          <p:cNvSpPr>
            <a:spLocks noGrp="1"/>
          </p:cNvSpPr>
          <p:nvPr>
            <p:ph type="title"/>
          </p:nvPr>
        </p:nvSpPr>
        <p:spPr/>
        <p:txBody>
          <a:bodyPr/>
          <a:lstStyle/>
          <a:p>
            <a:r>
              <a:rPr lang="cs-CZ" b="1" dirty="0"/>
              <a:t>Realizace MAP a výsledky monitorování a vyhodnocení</a:t>
            </a:r>
            <a:endParaRPr lang="cs-CZ"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838200" y="2142436"/>
            <a:ext cx="10363201" cy="4062651"/>
          </a:xfrm>
          <a:prstGeom prst="rect">
            <a:avLst/>
          </a:prstGeom>
        </p:spPr>
        <p:txBody>
          <a:bodyPr wrap="square">
            <a:spAutoFit/>
          </a:bodyPr>
          <a:lstStyle/>
          <a:p>
            <a:r>
              <a:rPr lang="cs-CZ" dirty="0" smtClean="0"/>
              <a:t>Informování o </a:t>
            </a:r>
            <a:r>
              <a:rPr lang="cs-CZ" dirty="0"/>
              <a:t>jednoletém akčním plánu a realizaci konkrétních projektů, které budou (a postupně jsou) realizovány. </a:t>
            </a:r>
            <a:endParaRPr lang="cs-CZ" dirty="0" smtClean="0"/>
          </a:p>
          <a:p>
            <a:endParaRPr lang="cs-CZ" dirty="0"/>
          </a:p>
          <a:p>
            <a:r>
              <a:rPr lang="cs-CZ" dirty="0" smtClean="0"/>
              <a:t>Všechny nástroje komunikace </a:t>
            </a:r>
          </a:p>
          <a:p>
            <a:r>
              <a:rPr lang="cs-CZ" dirty="0" smtClean="0"/>
              <a:t>+</a:t>
            </a:r>
          </a:p>
          <a:p>
            <a:r>
              <a:rPr lang="cs-CZ" dirty="0"/>
              <a:t>Tisková zpráva </a:t>
            </a:r>
          </a:p>
          <a:p>
            <a:r>
              <a:rPr lang="cs-CZ" dirty="0" smtClean="0"/>
              <a:t>Tisková </a:t>
            </a:r>
            <a:r>
              <a:rPr lang="cs-CZ" dirty="0"/>
              <a:t>beseda </a:t>
            </a:r>
          </a:p>
          <a:p>
            <a:r>
              <a:rPr lang="cs-CZ" dirty="0" smtClean="0"/>
              <a:t>Snídaně </a:t>
            </a:r>
            <a:r>
              <a:rPr lang="cs-CZ" dirty="0"/>
              <a:t>s novináři</a:t>
            </a:r>
          </a:p>
          <a:p>
            <a:r>
              <a:rPr lang="cs-CZ" dirty="0" smtClean="0"/>
              <a:t>Konference</a:t>
            </a:r>
            <a:endParaRPr lang="cs-CZ" dirty="0"/>
          </a:p>
          <a:p>
            <a:r>
              <a:rPr lang="cs-CZ" dirty="0" smtClean="0"/>
              <a:t>Komunitní </a:t>
            </a:r>
            <a:r>
              <a:rPr lang="cs-CZ" dirty="0"/>
              <a:t>veřejné projednání  </a:t>
            </a:r>
          </a:p>
          <a:p>
            <a:endParaRPr lang="cs-CZ" dirty="0"/>
          </a:p>
          <a:p>
            <a:r>
              <a:rPr lang="cs-CZ" dirty="0"/>
              <a:t> </a:t>
            </a:r>
          </a:p>
          <a:p>
            <a:endParaRPr lang="cs-CZ" dirty="0"/>
          </a:p>
          <a:p>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2240546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766" y="9236"/>
            <a:ext cx="9692935" cy="6858000"/>
          </a:xfrm>
          <a:prstGeom prst="rect">
            <a:avLst/>
          </a:prstGeom>
        </p:spPr>
      </p:pic>
      <p:sp>
        <p:nvSpPr>
          <p:cNvPr id="2" name="Nadpis 1"/>
          <p:cNvSpPr>
            <a:spLocks noGrp="1"/>
          </p:cNvSpPr>
          <p:nvPr>
            <p:ph type="title"/>
          </p:nvPr>
        </p:nvSpPr>
        <p:spPr/>
        <p:txBody>
          <a:bodyPr/>
          <a:lstStyle/>
          <a:p>
            <a:r>
              <a:rPr lang="cs-CZ" b="1" dirty="0" smtClean="0"/>
              <a:t>Jak komunikovat</a:t>
            </a:r>
            <a:endParaRPr lang="cs-CZ"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3" name="Obdélník 2"/>
          <p:cNvSpPr/>
          <p:nvPr/>
        </p:nvSpPr>
        <p:spPr>
          <a:xfrm>
            <a:off x="838200" y="2142436"/>
            <a:ext cx="10363201" cy="4062651"/>
          </a:xfrm>
          <a:prstGeom prst="rect">
            <a:avLst/>
          </a:prstGeom>
        </p:spPr>
        <p:txBody>
          <a:bodyPr wrap="square">
            <a:spAutoFit/>
          </a:bodyPr>
          <a:lstStyle/>
          <a:p>
            <a:r>
              <a:rPr lang="cs-CZ" sz="2000" b="1" dirty="0"/>
              <a:t>Veřejné projednání</a:t>
            </a:r>
            <a:endParaRPr lang="cs-CZ" sz="2000" dirty="0"/>
          </a:p>
          <a:p>
            <a:pPr marL="342900" indent="-342900">
              <a:buFont typeface="Arial" panose="020B0604020202020204" pitchFamily="34" charset="0"/>
              <a:buChar char="•"/>
            </a:pPr>
            <a:r>
              <a:rPr lang="cs-CZ" sz="2000" dirty="0"/>
              <a:t>Představení průběžných nebo konečných výsledků komunitního plánování. V případě představení konečných výsledků může být spojeno s připomínkovacím řízením, kdy je však nutné provést podrobný záznam z jednání. </a:t>
            </a:r>
          </a:p>
          <a:p>
            <a:pPr marL="342900" indent="-342900">
              <a:buFont typeface="Arial" panose="020B0604020202020204" pitchFamily="34" charset="0"/>
              <a:buChar char="•"/>
            </a:pPr>
            <a:r>
              <a:rPr lang="cs-CZ" sz="2000" dirty="0"/>
              <a:t>Zcela nezbytná je zde role moderátora, který musí být obeznámen s celým procesem. </a:t>
            </a:r>
          </a:p>
          <a:p>
            <a:pPr marL="342900" indent="-342900">
              <a:buFont typeface="Arial" panose="020B0604020202020204" pitchFamily="34" charset="0"/>
              <a:buChar char="•"/>
            </a:pPr>
            <a:r>
              <a:rPr lang="cs-CZ" sz="2000" dirty="0"/>
              <a:t>Výhody: jednoduchá a finančně ne příliš náročná forma zapojení veřejnosti, poměrně známá a mediálně zajímavá, je-li dobře vedeno, pak i zpětná vazba od veřejnosti.</a:t>
            </a:r>
          </a:p>
          <a:p>
            <a:pPr marL="342900" indent="-342900">
              <a:buFont typeface="Arial" panose="020B0604020202020204" pitchFamily="34" charset="0"/>
              <a:buChar char="•"/>
            </a:pPr>
            <a:r>
              <a:rPr lang="cs-CZ" sz="2000" dirty="0"/>
              <a:t>Nevýhody: nutnost zajistit profesionálního moderátora, který má zkušenosti s vedením velkého množství lidí a umí předcházet případným konfliktům, případně je řešit. </a:t>
            </a:r>
          </a:p>
          <a:p>
            <a:endParaRPr lang="cs-CZ" dirty="0"/>
          </a:p>
          <a:p>
            <a:r>
              <a:rPr lang="cs-CZ" dirty="0"/>
              <a:t> </a:t>
            </a:r>
          </a:p>
          <a:p>
            <a:endParaRPr lang="cs-CZ" dirty="0"/>
          </a:p>
          <a:p>
            <a:endParaRPr lang="cs-CZ" sz="2400" dirty="0"/>
          </a:p>
        </p:txBody>
      </p:sp>
      <p:sp>
        <p:nvSpPr>
          <p:cNvPr id="4" name="Zástupný symbol pro zápatí 3"/>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0324919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lnSpcReduction="10000"/>
          </a:bodyPr>
          <a:lstStyle/>
          <a:p>
            <a:pPr marL="0" indent="0">
              <a:buNone/>
            </a:pPr>
            <a:endParaRPr lang="cs-CZ" altLang="cs-CZ" b="1" dirty="0"/>
          </a:p>
          <a:p>
            <a:pPr eaLnBrk="1" hangingPunct="1"/>
            <a:r>
              <a:rPr lang="cs-CZ" altLang="cs-CZ" b="1" dirty="0"/>
              <a:t>Veřejné projednání s programem</a:t>
            </a:r>
          </a:p>
          <a:p>
            <a:pPr eaLnBrk="1" hangingPunct="1"/>
            <a:r>
              <a:rPr lang="cs-CZ" altLang="cs-CZ" dirty="0"/>
              <a:t>Informujeme veřejnost o tom, co se v obci děje</a:t>
            </a:r>
          </a:p>
          <a:p>
            <a:pPr eaLnBrk="1" hangingPunct="1"/>
            <a:r>
              <a:rPr lang="cs-CZ" altLang="cs-CZ" dirty="0"/>
              <a:t>Venkovní akce</a:t>
            </a:r>
          </a:p>
          <a:p>
            <a:pPr eaLnBrk="1" hangingPunct="1"/>
            <a:r>
              <a:rPr lang="cs-CZ" altLang="cs-CZ" dirty="0"/>
              <a:t>Program pro všechny cílové skupiny</a:t>
            </a:r>
          </a:p>
          <a:p>
            <a:pPr eaLnBrk="1" hangingPunct="1"/>
            <a:r>
              <a:rPr lang="cs-CZ" altLang="cs-CZ" dirty="0"/>
              <a:t>Využití i pro připomínkování procesů</a:t>
            </a:r>
          </a:p>
          <a:p>
            <a:pPr eaLnBrk="1" hangingPunct="1"/>
            <a:r>
              <a:rPr lang="cs-CZ" altLang="cs-CZ" dirty="0"/>
              <a:t>Vaše role – organizační</a:t>
            </a:r>
          </a:p>
          <a:p>
            <a:pPr eaLnBrk="1" hangingPunct="1"/>
            <a:r>
              <a:rPr lang="cs-CZ" altLang="cs-CZ" dirty="0"/>
              <a:t>Moderátor – najatý </a:t>
            </a:r>
          </a:p>
          <a:p>
            <a:pPr eaLnBrk="1" hangingPunct="1"/>
            <a:r>
              <a:rPr lang="cs-CZ" altLang="cs-CZ" dirty="0"/>
              <a:t>Účast všech zodpovědných</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17382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lnSpcReduction="10000"/>
          </a:bodyPr>
          <a:lstStyle/>
          <a:p>
            <a:pPr marL="0" indent="0">
              <a:buNone/>
            </a:pPr>
            <a:endParaRPr lang="cs-CZ" altLang="cs-CZ" b="1" dirty="0"/>
          </a:p>
          <a:p>
            <a:r>
              <a:rPr lang="cs-CZ" dirty="0"/>
              <a:t>Veřejné projednání s programem je velmi účinnou formou veřejného projednání. Jedná se v podstatě o happening. Součástí je doprovodný program, který je určen pro všechny věkové kategorie. </a:t>
            </a:r>
            <a:endParaRPr lang="cs-CZ" dirty="0" smtClean="0"/>
          </a:p>
          <a:p>
            <a:r>
              <a:rPr lang="cs-CZ" dirty="0" smtClean="0"/>
              <a:t>Vystoupení </a:t>
            </a:r>
            <a:r>
              <a:rPr lang="cs-CZ" dirty="0"/>
              <a:t>žáků ZUŠ, Domu dětí a mládeže, mladých hudebních skupin, ukázka práce PČR apod. </a:t>
            </a:r>
          </a:p>
          <a:p>
            <a:r>
              <a:rPr lang="cs-CZ" dirty="0"/>
              <a:t>Na panelech jsou vystaveny jednotlivé náměty dle pracovních skupin. </a:t>
            </a:r>
            <a:endParaRPr lang="cs-CZ" dirty="0" smtClean="0"/>
          </a:p>
          <a:p>
            <a:r>
              <a:rPr lang="cs-CZ" dirty="0" smtClean="0"/>
              <a:t>U </a:t>
            </a:r>
            <a:r>
              <a:rPr lang="cs-CZ" dirty="0"/>
              <a:t>každého panelu je zodpovědný garant za danou oblast, který může odpovídat na otázky veřejnosti. Jsou rovněž zaznamenávány náměty. K dispozici je krátké shrnutí plánu.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8522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Výhody:</a:t>
            </a:r>
          </a:p>
          <a:p>
            <a:r>
              <a:rPr lang="cs-CZ" dirty="0"/>
              <a:t>Velmi účinná forma pro informování veřejnosti o tom, že se „něco děje“. Získání názorů na jednom místě v krátkém čase.</a:t>
            </a:r>
          </a:p>
          <a:p>
            <a:r>
              <a:rPr lang="cs-CZ" dirty="0"/>
              <a:t>Nevýhody:</a:t>
            </a:r>
          </a:p>
          <a:p>
            <a:r>
              <a:rPr lang="cs-CZ" dirty="0"/>
              <a:t>I lidé budou brát tuto akci spíše jako hru. Připravte se na to. Nezbytné je mít připravenu i mokrou variantu s ohledem na počasí. </a:t>
            </a:r>
          </a:p>
          <a:p>
            <a:r>
              <a:rPr lang="cs-CZ" dirty="0"/>
              <a:t>Doporučení</a:t>
            </a:r>
          </a:p>
          <a:p>
            <a:r>
              <a:rPr lang="cs-CZ" dirty="0"/>
              <a:t>Nezapomeňte na dostatečnou prezentaci akce.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9482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b="1" dirty="0"/>
              <a:t>Workshop</a:t>
            </a:r>
            <a:endParaRPr lang="cs-CZ" dirty="0"/>
          </a:p>
          <a:p>
            <a:r>
              <a:rPr lang="cs-CZ" dirty="0"/>
              <a:t>Pracovní setkání neboli workshop je metodou, která je zaměřena na zpracovávání připomínek, konkrétních námětů a vždy se v tomto případě musí dojít k rozhodnutí či návrhu dalšího postupu</a:t>
            </a:r>
            <a:r>
              <a:rPr lang="cs-CZ" dirty="0" smtClean="0"/>
              <a:t>.</a:t>
            </a:r>
          </a:p>
          <a:p>
            <a:r>
              <a:rPr lang="cs-CZ" dirty="0" smtClean="0"/>
              <a:t> </a:t>
            </a:r>
            <a:r>
              <a:rPr lang="cs-CZ" dirty="0"/>
              <a:t>V rámci workshopu se pak využívají další metody hledání vzájemného porozumění a přípravy na konsenzus jako např. brainstorming, </a:t>
            </a:r>
            <a:r>
              <a:rPr lang="cs-CZ" dirty="0" err="1" smtClean="0"/>
              <a:t>brainwriting</a:t>
            </a:r>
            <a:r>
              <a:rPr lang="cs-CZ" dirty="0" smtClean="0"/>
              <a:t>. </a:t>
            </a:r>
            <a:endParaRPr lang="cs-CZ" dirty="0"/>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3880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Výhody: workshop je velmi účinný v případě, že již všechny předchozí kroky proběhly, účastníci se znají a vědí, co od sebe mohou očekávat, ve většině případů se dojde ke konkrétním závěrům a návrhům.</a:t>
            </a:r>
          </a:p>
          <a:p>
            <a:r>
              <a:rPr lang="cs-CZ" dirty="0"/>
              <a:t>Nevýhody: časově i organizačně poměrně náročné.</a:t>
            </a:r>
          </a:p>
          <a:p>
            <a:r>
              <a:rPr lang="cs-CZ" dirty="0"/>
              <a:t>Workshop musí vést zkušený </a:t>
            </a:r>
            <a:r>
              <a:rPr lang="cs-CZ" dirty="0" err="1"/>
              <a:t>facilitátor</a:t>
            </a:r>
            <a:r>
              <a:rPr lang="cs-CZ" dirty="0"/>
              <a:t>.</a:t>
            </a:r>
          </a:p>
          <a:p>
            <a:r>
              <a:rPr lang="cs-CZ" dirty="0"/>
              <a:t>Délka trvání – dle potřeby a možností organizátorů – i celý den.</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1012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Doporučení</a:t>
            </a:r>
          </a:p>
          <a:p>
            <a:r>
              <a:rPr lang="cs-CZ" dirty="0"/>
              <a:t>Workshop je velmi pracovní. Připravte proto jeho účastníkům příjemné prostředí. Nešetřete na občerstvení. Upravte prostor tak, aby byl vlídný. Účastníci workshopu za nás dělají část naší práce. Zaslouží si pozornost.</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1628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85244"/>
            <a:ext cx="10042236" cy="3908762"/>
          </a:xfrm>
          <a:prstGeom prst="rect">
            <a:avLst/>
          </a:prstGeom>
        </p:spPr>
        <p:txBody>
          <a:bodyPr wrap="square">
            <a:spAutoFit/>
          </a:bodyPr>
          <a:lstStyle/>
          <a:p>
            <a:r>
              <a:rPr lang="cs-CZ" sz="3200" i="1" dirty="0" smtClean="0">
                <a:latin typeface="Calibri" panose="020F0502020204030204" pitchFamily="34" charset="0"/>
                <a:ea typeface="Times New Roman" panose="02020603050405020304" pitchFamily="18" charset="0"/>
                <a:cs typeface="Times New Roman" panose="02020603050405020304" pitchFamily="18" charset="0"/>
              </a:rPr>
              <a:t>„</a:t>
            </a:r>
            <a:r>
              <a:rPr lang="cs-CZ" sz="2400" dirty="0"/>
              <a:t>Partnerství znamená </a:t>
            </a:r>
            <a:r>
              <a:rPr lang="cs-CZ" sz="2400" b="1" dirty="0"/>
              <a:t>zapojení skupin a subjektů do konkrétních aktivit /projektů</a:t>
            </a:r>
            <a:r>
              <a:rPr lang="cs-CZ" sz="2400" b="1" dirty="0" smtClean="0"/>
              <a:t>/.</a:t>
            </a:r>
            <a:r>
              <a:rPr lang="cs-CZ" sz="2400" dirty="0" smtClean="0"/>
              <a:t>.</a:t>
            </a:r>
          </a:p>
          <a:p>
            <a:r>
              <a:rPr lang="cs-CZ" sz="2400" dirty="0" smtClean="0"/>
              <a:t>Princip </a:t>
            </a:r>
            <a:r>
              <a:rPr lang="cs-CZ" sz="2400" dirty="0"/>
              <a:t>partnerství není přesně definován a je tak ponechán prostor k tomu, aby se partnerství uplatňovalo na základě existujících vztahů, kontaktů a zkušeností jednotlivých subjektů</a:t>
            </a:r>
          </a:p>
          <a:p>
            <a:r>
              <a:rPr lang="cs-CZ" sz="2400" dirty="0"/>
              <a:t>V tomto pojetí Partnerství tedy hovoříme o </a:t>
            </a:r>
            <a:r>
              <a:rPr lang="cs-CZ" sz="2400" b="1" dirty="0"/>
              <a:t>regionálních a místních orgánech a jiné příslušné veřejné správy, hospodářských a sociálních partnerech včetně ostatních příslušných subjektů. </a:t>
            </a:r>
          </a:p>
          <a:p>
            <a:r>
              <a:rPr lang="cs-CZ" sz="2400" dirty="0"/>
              <a:t>Pro zjednodušení představy o partnerství jako takovém nám může pomoci charakteristika partnerství</a:t>
            </a:r>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254816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647426"/>
          </a:xfrm>
          <a:prstGeom prst="rect">
            <a:avLst/>
          </a:prstGeom>
        </p:spPr>
        <p:txBody>
          <a:bodyPr wrap="square">
            <a:spAutoFit/>
          </a:bodyPr>
          <a:lstStyle/>
          <a:p>
            <a:r>
              <a:rPr lang="cs-CZ" dirty="0"/>
              <a:t> </a:t>
            </a:r>
          </a:p>
          <a:p>
            <a:r>
              <a:rPr lang="cs-CZ" sz="2000" cap="all" dirty="0"/>
              <a:t>Příklad</a:t>
            </a:r>
            <a:endParaRPr lang="cs-CZ" sz="2000" dirty="0"/>
          </a:p>
          <a:p>
            <a:r>
              <a:rPr lang="cs-CZ" sz="2000" dirty="0"/>
              <a:t>Je-li role partnera v projektu špatně uvedena, např. realizuje – </a:t>
            </a:r>
            <a:r>
              <a:rPr lang="cs-CZ" sz="2000" dirty="0" err="1"/>
              <a:t>li</a:t>
            </a:r>
            <a:r>
              <a:rPr lang="cs-CZ" sz="2000" dirty="0"/>
              <a:t> partner více aktivit než samotný žadatel, bývá projekt často vyřazen z důvodu tzv. skrytého dodavatele. </a:t>
            </a:r>
          </a:p>
          <a:p>
            <a:r>
              <a:rPr lang="cs-CZ" sz="2000" dirty="0"/>
              <a:t> </a:t>
            </a:r>
          </a:p>
          <a:p>
            <a:r>
              <a:rPr lang="cs-CZ" sz="2000" dirty="0"/>
              <a:t>Partnerství v projektech EU musí být deklarováno, tedy již při podání projektu musí být partner jasně definován, musí být vymezena jeho role v projektu /včetně finančního či nefinančního partnerství/, musí být podepsáno Prohlášení o partnerství v projektu.</a:t>
            </a:r>
          </a:p>
          <a:p>
            <a:r>
              <a:rPr lang="cs-CZ" sz="2000" dirty="0"/>
              <a:t> </a:t>
            </a:r>
          </a:p>
          <a:p>
            <a:r>
              <a:rPr lang="cs-CZ" sz="2000" dirty="0"/>
              <a:t>Při samotné realizaci projektu pak musí být zpracována a podepsána Partnerská smlouva, která jasně definuje postavení partnera, jeho roli v týmu a v celém projektu včetně zodpovědností, podmínek partnerství apod.</a:t>
            </a:r>
          </a:p>
          <a:p>
            <a:r>
              <a:rPr lang="cs-CZ" sz="2000" dirty="0"/>
              <a:t> </a:t>
            </a:r>
          </a:p>
          <a:p>
            <a:r>
              <a:rPr lang="cs-CZ" sz="2000" dirty="0"/>
              <a:t>Partner musí splňovat stejné podmínky dané příslušnou výzvou jako žadatel.</a:t>
            </a:r>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4422057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b="1" dirty="0"/>
              <a:t>Plánovací den – akční plánování</a:t>
            </a:r>
            <a:endParaRPr lang="cs-CZ" dirty="0"/>
          </a:p>
          <a:p>
            <a:r>
              <a:rPr lang="cs-CZ" dirty="0"/>
              <a:t>Plánovací víkend nebo den se používá v případech, kdy je již plán zpracován a připravuje se konkrétní aktivita, ve většině případů taková, která bude prospěšná pro širší skupinu občanů. Jedná se nejčastěji o veřejná prostranství, v případě aktivit MAP školní hřiště, která budou otevřena veřejnosti.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2301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Předchází mu takřka všechny shora uvedené aktivity, doplněné dalšími – výtvarnou soutěží pro děti, stavění modelů apod. </a:t>
            </a:r>
          </a:p>
          <a:p>
            <a:r>
              <a:rPr lang="cs-CZ" dirty="0"/>
              <a:t>V současné době se tato forma velmi často využívá a je akceptována stále větším množstvím zástupců veřejné správy, neboť již má své konkrétní výstupy a příklady.</a:t>
            </a:r>
          </a:p>
          <a:p>
            <a:r>
              <a:rPr lang="cs-CZ" dirty="0"/>
              <a:t>Výhody: velmi aktivní účast občanů, přijetí „obecného“ konsenzu, přijetí plánu za své.</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5914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Nevýhody: časově náročná příprava, poměrně vysoké náklady.</a:t>
            </a:r>
          </a:p>
          <a:p>
            <a:r>
              <a:rPr lang="cs-CZ" dirty="0"/>
              <a:t>Plánovací den musí vést zkušení </a:t>
            </a:r>
            <a:r>
              <a:rPr lang="cs-CZ" dirty="0" err="1"/>
              <a:t>facilitátoři</a:t>
            </a:r>
            <a:r>
              <a:rPr lang="cs-CZ" dirty="0"/>
              <a:t>, záleží na počtu lidí, ale minimálně 1 hlavní </a:t>
            </a:r>
            <a:r>
              <a:rPr lang="cs-CZ" dirty="0" err="1"/>
              <a:t>facilitátor</a:t>
            </a:r>
            <a:r>
              <a:rPr lang="cs-CZ" dirty="0"/>
              <a:t>, 2 – 3 pomocní.</a:t>
            </a:r>
          </a:p>
          <a:p>
            <a:r>
              <a:rPr lang="cs-CZ" dirty="0"/>
              <a:t>Délka trvání: 1 – 3 dny.</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204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pPr marL="0" indent="0">
              <a:buNone/>
            </a:pPr>
            <a:endParaRPr lang="cs-CZ" altLang="cs-CZ" b="1" dirty="0"/>
          </a:p>
          <a:p>
            <a:r>
              <a:rPr lang="cs-CZ" dirty="0"/>
              <a:t>Doporučení</a:t>
            </a:r>
          </a:p>
          <a:p>
            <a:r>
              <a:rPr lang="cs-CZ" dirty="0"/>
              <a:t>Celá akce musí být velmi dobře zorganizována. Nemáte-li dostatečně zkušený tým, nepouštějte se do akčního plánování a raději zvolte jinou metodu.</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6738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fontScale="92500" lnSpcReduction="10000"/>
          </a:bodyPr>
          <a:lstStyle/>
          <a:p>
            <a:pPr marL="0" indent="0">
              <a:buNone/>
            </a:pPr>
            <a:r>
              <a:rPr lang="cs-CZ" b="1" dirty="0" smtClean="0"/>
              <a:t>Konference</a:t>
            </a:r>
            <a:endParaRPr lang="cs-CZ" dirty="0"/>
          </a:p>
          <a:p>
            <a:r>
              <a:rPr lang="cs-CZ" dirty="0"/>
              <a:t>Jedno nebo vícedenní setkání, které slouží jak představení zpracovaného plánu či plánovaných aktivit, ale také např. představení příkladů dobré praxe, tedy zkušeností jiných realizátorů. </a:t>
            </a:r>
          </a:p>
          <a:p>
            <a:r>
              <a:rPr lang="cs-CZ" dirty="0"/>
              <a:t>Konference jsou poměrně oblíbené, nicméně nejsou zaměřeny na sběr názorů a námětů, ale na jejich prezentaci. </a:t>
            </a:r>
          </a:p>
          <a:p>
            <a:r>
              <a:rPr lang="cs-CZ" dirty="0"/>
              <a:t>Výhody</a:t>
            </a:r>
          </a:p>
          <a:p>
            <a:r>
              <a:rPr lang="cs-CZ" dirty="0"/>
              <a:t>Mnoho potřebných informací v krátkém čase na jednom místě. </a:t>
            </a:r>
          </a:p>
          <a:p>
            <a:r>
              <a:rPr lang="cs-CZ" dirty="0"/>
              <a:t>Nevýhody</a:t>
            </a:r>
          </a:p>
          <a:p>
            <a:r>
              <a:rPr lang="cs-CZ" dirty="0"/>
              <a:t>Velká časová náročnost na přípravu, poměrně vysoké náklady, velký důraz klást na jednotlivé přednášející. Konferenci musí vést zkušený moderátor.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9669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r>
              <a:rPr lang="cs-CZ" b="1" dirty="0"/>
              <a:t>Kulatý stůl</a:t>
            </a:r>
            <a:endParaRPr lang="cs-CZ" dirty="0"/>
          </a:p>
          <a:p>
            <a:r>
              <a:rPr lang="cs-CZ" dirty="0"/>
              <a:t>Myšlenka Kulatého stolu, u kterého nejsou hrany, a proto jsou si všichni rovni, pochází již z dob krále Artuše. Ale ani tehdy si nebyli všichni rovni – přece jen měl král Artuš větší slovo než jiní jeho rytíři. A stejně tak je to s dnešními kulatými stoly. Velmi záleží na tom, kdo je svolává, jaké autority jsou pozvány.</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2661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r>
              <a:rPr lang="cs-CZ" dirty="0"/>
              <a:t>Přesto je to velmi interaktivní forma zapojení veřejnosti a řadíme ji do třetího až čtvrtého stupně participačního procesu, neboť očekává aktivní diskuzi a výstupy všech jeho účastníků. </a:t>
            </a:r>
            <a:endParaRPr lang="cs-CZ" dirty="0" smtClean="0"/>
          </a:p>
          <a:p>
            <a:r>
              <a:rPr lang="cs-CZ" dirty="0" smtClean="0"/>
              <a:t>Kulatý </a:t>
            </a:r>
            <a:r>
              <a:rPr lang="cs-CZ" dirty="0"/>
              <a:t>stůl by měl nastavit parametry pro řešení problémů a ve většině případů není ojedinělý – velmi často se realizuje série kulatých stolů, v některých případech i s různými cílovými skupinami.</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4464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r>
              <a:rPr lang="cs-CZ" dirty="0"/>
              <a:t>U kulatých stolů se uzavírají vzájemné dohody.</a:t>
            </a:r>
          </a:p>
          <a:p>
            <a:r>
              <a:rPr lang="cs-CZ" dirty="0"/>
              <a:t>Počet osob na uzavřeném kulatém stole je max. 15 – při vyšším počtu se vytrácí interaktivita.</a:t>
            </a:r>
          </a:p>
          <a:p>
            <a:r>
              <a:rPr lang="cs-CZ" dirty="0"/>
              <a:t>Kulatý stůl už musí vést zkušený moderátor či </a:t>
            </a:r>
            <a:r>
              <a:rPr lang="cs-CZ" dirty="0" err="1"/>
              <a:t>facilitátor</a:t>
            </a:r>
            <a:r>
              <a:rPr lang="cs-CZ" dirty="0"/>
              <a:t>.</a:t>
            </a:r>
          </a:p>
          <a:p>
            <a:r>
              <a:rPr lang="cs-CZ" dirty="0"/>
              <a:t>Výhody: velká interaktivita, finančně nenáročné, ve většině případů dojde k nějaké dohodě (i to, že nedojde k dohodě, je dohoda).</a:t>
            </a:r>
          </a:p>
          <a:p>
            <a:r>
              <a:rPr lang="cs-CZ" dirty="0"/>
              <a:t>Nevýhody: náročné na organizaci, finančně náročnější. </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2989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44036" name="Rectangle 2"/>
          <p:cNvSpPr>
            <a:spLocks noGrp="1" noChangeArrowheads="1"/>
          </p:cNvSpPr>
          <p:nvPr>
            <p:ph type="title"/>
          </p:nvPr>
        </p:nvSpPr>
        <p:spPr/>
        <p:txBody>
          <a:bodyPr/>
          <a:lstStyle/>
          <a:p>
            <a:pPr eaLnBrk="1" hangingPunct="1"/>
            <a:r>
              <a:rPr lang="cs-CZ" altLang="cs-CZ" sz="4000" b="1" dirty="0" smtClean="0"/>
              <a:t>Jak komunikovat</a:t>
            </a:r>
            <a:endParaRPr lang="cs-CZ" altLang="cs-CZ" sz="4000" b="1" dirty="0"/>
          </a:p>
        </p:txBody>
      </p:sp>
      <p:sp>
        <p:nvSpPr>
          <p:cNvPr id="44037" name="Rectangle 3"/>
          <p:cNvSpPr>
            <a:spLocks noGrp="1" noChangeArrowheads="1"/>
          </p:cNvSpPr>
          <p:nvPr>
            <p:ph sz="quarter" idx="1"/>
          </p:nvPr>
        </p:nvSpPr>
        <p:spPr/>
        <p:txBody>
          <a:bodyPr>
            <a:normAutofit/>
          </a:bodyPr>
          <a:lstStyle/>
          <a:p>
            <a:r>
              <a:rPr lang="cs-CZ" dirty="0"/>
              <a:t>Délka trvání: max. 1,30 min.</a:t>
            </a:r>
          </a:p>
          <a:p>
            <a:r>
              <a:rPr lang="cs-CZ" dirty="0"/>
              <a:t>Doporučení</a:t>
            </a:r>
          </a:p>
          <a:p>
            <a:r>
              <a:rPr lang="cs-CZ" dirty="0"/>
              <a:t>Kulatý stůl použijte jako další stupeň zapojení veřejnosti, jako konkretizaci návrhů za přítomnosti odborníků. Kulatý stůl není pro první informování všech zúčastněných. Všichni by měli mít stejnou informační základnu.</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5293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dirty="0"/>
              <a:t>Pro zajištění jednotlivých procesů není tak složité zajistit moderátora, facilitátora, prostory, techniku, ale zajistit vůbec někoho, s kým můžeme komunikovat. Tedy občany, veřejnost. </a:t>
            </a:r>
          </a:p>
          <a:p>
            <a:r>
              <a:rPr lang="cs-CZ" dirty="0"/>
              <a:t>Velmi často se projevují  dvě polohy:</a:t>
            </a:r>
          </a:p>
          <a:p>
            <a:pPr lvl="0"/>
            <a:r>
              <a:rPr lang="cs-CZ" dirty="0"/>
              <a:t>Veřejnost říká, že obec či město s ní nechce komunikovat</a:t>
            </a:r>
          </a:p>
          <a:p>
            <a:pPr lvl="0"/>
            <a:r>
              <a:rPr lang="cs-CZ" dirty="0"/>
              <a:t>Představitelé obcí a měst říkají, že občané nechodí na akce, nemají zájem</a:t>
            </a:r>
          </a:p>
          <a:p>
            <a:pPr marL="0" indent="0">
              <a:lnSpc>
                <a:spcPct val="80000"/>
              </a:lnSpc>
              <a:buNone/>
            </a:pPr>
            <a:endParaRPr lang="cs-CZ"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3905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955203"/>
          </a:xfrm>
          <a:prstGeom prst="rect">
            <a:avLst/>
          </a:prstGeom>
        </p:spPr>
        <p:txBody>
          <a:bodyPr wrap="square">
            <a:spAutoFit/>
          </a:bodyPr>
          <a:lstStyle/>
          <a:p>
            <a:r>
              <a:rPr lang="cs-CZ" dirty="0"/>
              <a:t> </a:t>
            </a:r>
          </a:p>
          <a:p>
            <a:r>
              <a:rPr lang="cs-CZ" sz="2000" b="1" dirty="0"/>
              <a:t>Finanční a nefinanční partnerství</a:t>
            </a:r>
            <a:endParaRPr lang="cs-CZ" sz="2000" dirty="0"/>
          </a:p>
          <a:p>
            <a:r>
              <a:rPr lang="cs-CZ" sz="2000" dirty="0"/>
              <a:t> </a:t>
            </a:r>
          </a:p>
          <a:p>
            <a:r>
              <a:rPr lang="cs-CZ" sz="2000" dirty="0"/>
              <a:t>V projektech je možno uplatnit jak finanční, tak nefinanční partnerství.</a:t>
            </a:r>
          </a:p>
          <a:p>
            <a:r>
              <a:rPr lang="cs-CZ" sz="2000" dirty="0"/>
              <a:t> </a:t>
            </a:r>
          </a:p>
          <a:p>
            <a:r>
              <a:rPr lang="cs-CZ" sz="2000" dirty="0"/>
              <a:t>Finanční partnerství znamená, že partner má jasně určenou částku na realizaci své části projektu a je mu poskytována žadatelem.</a:t>
            </a:r>
          </a:p>
          <a:p>
            <a:r>
              <a:rPr lang="cs-CZ" sz="2000" dirty="0"/>
              <a:t> </a:t>
            </a:r>
          </a:p>
          <a:p>
            <a:r>
              <a:rPr lang="cs-CZ" sz="2000" dirty="0"/>
              <a:t>Nefinanční partnerství znamená, že veškeré příjmy jsou na straně žadatele, který zároveň sepíše smlouvy s týmem partnera a hradí veškeré náklady vzniklé partnerovi.</a:t>
            </a:r>
          </a:p>
          <a:p>
            <a:r>
              <a:rPr lang="cs-CZ" sz="2000" dirty="0"/>
              <a:t> </a:t>
            </a:r>
          </a:p>
          <a:p>
            <a:r>
              <a:rPr lang="cs-CZ" sz="2000" dirty="0"/>
              <a:t>Pro partnera je tato varianta jednodušší, pro žadatele složitější.</a:t>
            </a:r>
          </a:p>
          <a:p>
            <a:r>
              <a:rPr lang="cs-CZ" dirty="0"/>
              <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7897413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endParaRPr lang="cs-CZ" b="1" u="sng" dirty="0"/>
          </a:p>
        </p:txBody>
      </p:sp>
      <p:sp>
        <p:nvSpPr>
          <p:cNvPr id="181251" name="Rectangle 3"/>
          <p:cNvSpPr>
            <a:spLocks noGrp="1" noChangeArrowheads="1"/>
          </p:cNvSpPr>
          <p:nvPr>
            <p:ph sz="quarter" idx="1"/>
          </p:nvPr>
        </p:nvSpPr>
        <p:spPr/>
        <p:txBody>
          <a:bodyPr>
            <a:noAutofit/>
          </a:bodyPr>
          <a:lstStyle/>
          <a:p>
            <a:pPr marL="0" indent="0">
              <a:lnSpc>
                <a:spcPct val="80000"/>
              </a:lnSpc>
              <a:buNone/>
            </a:pPr>
            <a:endParaRPr lang="cs-CZ" dirty="0">
              <a:solidFill>
                <a:schemeClr val="tx1"/>
              </a:solidFill>
            </a:endParaRPr>
          </a:p>
        </p:txBody>
      </p:sp>
      <p:pic>
        <p:nvPicPr>
          <p:cNvPr id="4098" name="Picture 2" descr="C:\Users\DELL\AppData\Local\Microsoft\Windows\Temporary Internet Files\Content.IE5\R2VEASHR\MP9003853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548680"/>
            <a:ext cx="7992888" cy="516632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1134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b="1" dirty="0"/>
              <a:t>Možné příčiny nezájmu občanů o dění ve městě</a:t>
            </a:r>
            <a:endParaRPr lang="cs-CZ" sz="2400" dirty="0"/>
          </a:p>
          <a:p>
            <a:r>
              <a:rPr lang="cs-CZ" sz="2400" b="1" dirty="0"/>
              <a:t>Špatná předchozí zkušenost</a:t>
            </a:r>
          </a:p>
          <a:p>
            <a:pPr lvl="0"/>
            <a:r>
              <a:rPr lang="cs-CZ" sz="2400" dirty="0"/>
              <a:t>Obec či město aktivizovalo občany, ti se zúčastnili procesu, ale z jejich hlediska se „nic nestalo“.</a:t>
            </a:r>
          </a:p>
          <a:p>
            <a:pPr lvl="0"/>
            <a:r>
              <a:rPr lang="cs-CZ" sz="2400" dirty="0"/>
              <a:t>Město či obec uskutečnilo nějaké velmi nepopulární opatření, aniž by o tom informovalo veřejnost či zjišťovalo jejich názor (např. zavření školy, školky, výstavba silnice, větrné elektrárny apod.). </a:t>
            </a:r>
          </a:p>
          <a:p>
            <a:pPr lvl="0"/>
            <a:r>
              <a:rPr lang="cs-CZ" sz="2400" dirty="0"/>
              <a:t>Nedůvěryhodní představitelé obce (sledování vlastních zájmů vedení města a zastupitelů,  klientelizmus apod.).</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8332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a:solidFill>
                  <a:schemeClr val="tx1"/>
                </a:solidFill>
              </a:rPr>
              <a:t>Možné příčiny nezájmu občanů o dění ve </a:t>
            </a:r>
            <a:r>
              <a:rPr lang="cs-CZ" b="1" dirty="0" smtClean="0">
                <a:solidFill>
                  <a:schemeClr val="tx1"/>
                </a:solidFill>
              </a:rPr>
              <a:t>městě</a:t>
            </a:r>
            <a:endParaRPr lang="cs-CZ" dirty="0">
              <a:solidFill>
                <a:schemeClr val="tx1"/>
              </a:solidFill>
            </a:endParaRPr>
          </a:p>
          <a:p>
            <a:r>
              <a:rPr lang="cs-CZ" b="1" dirty="0">
                <a:solidFill>
                  <a:schemeClr val="tx1"/>
                </a:solidFill>
              </a:rPr>
              <a:t>Celkové nastavení veřejnosti</a:t>
            </a:r>
          </a:p>
          <a:p>
            <a:pPr lvl="0"/>
            <a:r>
              <a:rPr lang="cs-CZ" dirty="0">
                <a:solidFill>
                  <a:schemeClr val="tx1"/>
                </a:solidFill>
              </a:rPr>
              <a:t>Špatná ekonomická situace, nezájem o věci veřejné, primární jsou osobní potřeby</a:t>
            </a:r>
          </a:p>
          <a:p>
            <a:pPr lvl="0"/>
            <a:r>
              <a:rPr lang="cs-CZ" dirty="0">
                <a:solidFill>
                  <a:schemeClr val="tx1"/>
                </a:solidFill>
              </a:rPr>
              <a:t>Stejně se nic nezmění, proč bychom to dělali</a:t>
            </a:r>
          </a:p>
          <a:p>
            <a:pPr lvl="0"/>
            <a:r>
              <a:rPr lang="cs-CZ" dirty="0">
                <a:solidFill>
                  <a:schemeClr val="tx1"/>
                </a:solidFill>
              </a:rPr>
              <a:t>Nejistota, obava z veřejného zapojení (něco řeknu, a pak se mi to vrátí zpátky)</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6629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a:solidFill>
                  <a:schemeClr val="tx1"/>
                </a:solidFill>
              </a:rPr>
              <a:t>Možné příčiny nezájmu veřejné správy o názory veřejnosti</a:t>
            </a:r>
            <a:endParaRPr lang="cs-CZ" dirty="0">
              <a:solidFill>
                <a:schemeClr val="tx1"/>
              </a:solidFill>
            </a:endParaRPr>
          </a:p>
          <a:p>
            <a:pPr lvl="0"/>
            <a:r>
              <a:rPr lang="cs-CZ" dirty="0">
                <a:solidFill>
                  <a:schemeClr val="tx1"/>
                </a:solidFill>
              </a:rPr>
              <a:t>Je to drahé, nebudeme se lidí ptát</a:t>
            </a:r>
          </a:p>
          <a:p>
            <a:pPr lvl="0"/>
            <a:r>
              <a:rPr lang="cs-CZ" dirty="0">
                <a:solidFill>
                  <a:schemeClr val="tx1"/>
                </a:solidFill>
              </a:rPr>
              <a:t>Máme právo rozhodovat, vždyť nám dali mandát</a:t>
            </a:r>
          </a:p>
          <a:p>
            <a:pPr lvl="0"/>
            <a:r>
              <a:rPr lang="cs-CZ" dirty="0">
                <a:solidFill>
                  <a:schemeClr val="tx1"/>
                </a:solidFill>
              </a:rPr>
              <a:t>Stejně nic nevymyslí, my víme, jak to udělat</a:t>
            </a: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91637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b="1" dirty="0" smtClean="0">
                <a:solidFill>
                  <a:schemeClr val="tx1"/>
                </a:solidFill>
              </a:rPr>
              <a:t>Proč ano? </a:t>
            </a:r>
          </a:p>
          <a:p>
            <a:pPr lvl="0"/>
            <a:r>
              <a:rPr lang="cs-CZ" dirty="0">
                <a:solidFill>
                  <a:schemeClr val="tx1"/>
                </a:solidFill>
              </a:rPr>
              <a:t>Občané berou společné rozhodnutí za své. </a:t>
            </a:r>
          </a:p>
          <a:p>
            <a:pPr lvl="0"/>
            <a:r>
              <a:rPr lang="cs-CZ" dirty="0">
                <a:solidFill>
                  <a:schemeClr val="tx1"/>
                </a:solidFill>
              </a:rPr>
              <a:t>Občané se podílejí na spolurozhodování a získávají lepší vztah k místu, kde žijí. </a:t>
            </a:r>
          </a:p>
          <a:p>
            <a:pPr lvl="0"/>
            <a:r>
              <a:rPr lang="cs-CZ" dirty="0">
                <a:solidFill>
                  <a:schemeClr val="tx1"/>
                </a:solidFill>
              </a:rPr>
              <a:t>Občané jsou vstřícnější vůči nepopulárním krokům, které město či obec musí občas udělat. </a:t>
            </a:r>
          </a:p>
          <a:p>
            <a:pPr lvl="0"/>
            <a:r>
              <a:rPr lang="cs-CZ" dirty="0">
                <a:solidFill>
                  <a:schemeClr val="tx1"/>
                </a:solidFill>
              </a:rPr>
              <a:t>Informovaní občané jsou připraveni ke změnám.</a:t>
            </a:r>
          </a:p>
          <a:p>
            <a:endParaRPr lang="cs-CZ" dirty="0">
              <a:solidFill>
                <a:schemeClr val="tx1"/>
              </a:solidFill>
            </a:endParaRPr>
          </a:p>
        </p:txBody>
      </p:sp>
      <p:sp>
        <p:nvSpPr>
          <p:cNvPr id="8" name="Obdélník 7"/>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5924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otevřených dlaní </a:t>
            </a:r>
            <a:endParaRPr lang="cs-CZ" b="1" u="sng" dirty="0"/>
          </a:p>
        </p:txBody>
      </p:sp>
      <p:sp>
        <p:nvSpPr>
          <p:cNvPr id="181251" name="Rectangle 3"/>
          <p:cNvSpPr>
            <a:spLocks noGrp="1" noChangeArrowheads="1"/>
          </p:cNvSpPr>
          <p:nvPr>
            <p:ph sz="quarter" idx="1"/>
          </p:nvPr>
        </p:nvSpPr>
        <p:spPr/>
        <p:txBody>
          <a:bodyPr>
            <a:noAutofit/>
          </a:bodyPr>
          <a:lstStyle/>
          <a:p>
            <a:pPr marL="0" indent="0">
              <a:buNone/>
            </a:pPr>
            <a:endParaRPr lang="cs-CZ" dirty="0">
              <a:solidFill>
                <a:schemeClr val="tx1"/>
              </a:solidFill>
            </a:endParaRPr>
          </a:p>
        </p:txBody>
      </p:sp>
      <p:pic>
        <p:nvPicPr>
          <p:cNvPr id="5122" name="Picture 2" descr="C:\Users\DELL\AppData\Local\Microsoft\Windows\Temporary Internet Files\Content.IE5\R2VEASHR\MP9004228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6" y="1628800"/>
            <a:ext cx="6840760" cy="456407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9817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solidFill>
                  <a:schemeClr val="tx1"/>
                </a:solidFill>
              </a:rPr>
              <a:t>V</a:t>
            </a:r>
            <a:r>
              <a:rPr lang="cs-CZ" dirty="0">
                <a:solidFill>
                  <a:schemeClr val="tx1"/>
                </a:solidFill>
              </a:rPr>
              <a:t> nonverbální komunikaci znamenají otevřené dlaně Nic neskrývám. Jsem otevřený, připraven ke komunikaci. </a:t>
            </a:r>
          </a:p>
          <a:p>
            <a:r>
              <a:rPr lang="cs-CZ" dirty="0" smtClean="0">
                <a:solidFill>
                  <a:schemeClr val="tx1"/>
                </a:solidFill>
              </a:rPr>
              <a:t>Využívejte </a:t>
            </a:r>
            <a:r>
              <a:rPr lang="cs-CZ" dirty="0">
                <a:solidFill>
                  <a:schemeClr val="tx1"/>
                </a:solidFill>
              </a:rPr>
              <a:t>nové metody, nová místa. </a:t>
            </a:r>
            <a:endParaRPr lang="cs-CZ" dirty="0" smtClean="0">
              <a:solidFill>
                <a:schemeClr val="tx1"/>
              </a:solidFill>
            </a:endParaRPr>
          </a:p>
          <a:p>
            <a:r>
              <a:rPr lang="cs-CZ" dirty="0" smtClean="0">
                <a:solidFill>
                  <a:schemeClr val="tx1"/>
                </a:solidFill>
              </a:rPr>
              <a:t>Využívejte principy marketingu, využijte </a:t>
            </a:r>
            <a:r>
              <a:rPr lang="cs-CZ" dirty="0">
                <a:solidFill>
                  <a:schemeClr val="tx1"/>
                </a:solidFill>
              </a:rPr>
              <a:t>marketingový mix. </a:t>
            </a:r>
          </a:p>
          <a:p>
            <a:pPr marL="0" indent="0">
              <a:buNone/>
            </a:pPr>
            <a:endParaRPr lang="cs-CZ" dirty="0">
              <a:solidFill>
                <a:schemeClr val="tx1"/>
              </a:solidFill>
            </a:endParaRP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9530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počítáme s vámi</a:t>
            </a:r>
            <a:endParaRPr lang="cs-CZ" b="1" u="sng" dirty="0"/>
          </a:p>
        </p:txBody>
      </p:sp>
      <p:pic>
        <p:nvPicPr>
          <p:cNvPr id="7" name="Zástupný symbol pro obsah 6" descr="hospoda.jpg"/>
          <p:cNvPicPr>
            <a:picLocks noGrp="1" noChangeAspect="1"/>
          </p:cNvPicPr>
          <p:nvPr>
            <p:ph sz="quarter" idx="1"/>
          </p:nvPr>
        </p:nvPicPr>
        <p:blipFill>
          <a:blip r:embed="rId2" cstate="print"/>
          <a:stretch>
            <a:fillRect/>
          </a:stretch>
        </p:blipFill>
        <p:spPr>
          <a:xfrm>
            <a:off x="2999656" y="1785934"/>
            <a:ext cx="5976664" cy="4154781"/>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1850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9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dirty="0"/>
              <a:t>Pro přípravu strategií, jednotlivých akcí a aktivit</a:t>
            </a:r>
          </a:p>
          <a:p>
            <a:r>
              <a:rPr lang="cs-CZ" sz="2400" dirty="0"/>
              <a:t>Oslovení tzv. odborné laické veřejnosti </a:t>
            </a:r>
          </a:p>
          <a:p>
            <a:r>
              <a:rPr lang="cs-CZ" sz="2400" dirty="0"/>
              <a:t>Přímé oslovení formou dopisu, který podepíše starosta. </a:t>
            </a:r>
          </a:p>
          <a:p>
            <a:r>
              <a:rPr lang="cs-CZ" sz="2400" dirty="0"/>
              <a:t>Přizvání k podílu na zpracování strategie či účasti na aktivitách. </a:t>
            </a:r>
          </a:p>
          <a:p>
            <a:r>
              <a:rPr lang="cs-CZ" sz="2400" dirty="0"/>
              <a:t>Velmi účinné v případě, že není splněna podmínka nedůvěry vůči představitelům města. </a:t>
            </a:r>
          </a:p>
          <a:p>
            <a:r>
              <a:rPr lang="cs-CZ" sz="2400" dirty="0"/>
              <a:t>Kontakty získáváme z veřejných projednání s programem, kdy žádáme občany o uvedení adresy, telefonu či e-mailu. </a:t>
            </a:r>
          </a:p>
          <a:p>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1980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rozpuštěný a vypuštěný</a:t>
            </a:r>
            <a:endParaRPr lang="cs-CZ" b="1" u="sng" dirty="0"/>
          </a:p>
        </p:txBody>
      </p:sp>
      <p:pic>
        <p:nvPicPr>
          <p:cNvPr id="9" name="Zástupný symbol pro obsah 8" descr="led.jpg"/>
          <p:cNvPicPr>
            <a:picLocks noGrp="1" noChangeAspect="1"/>
          </p:cNvPicPr>
          <p:nvPr>
            <p:ph sz="quarter" idx="1"/>
          </p:nvPr>
        </p:nvPicPr>
        <p:blipFill>
          <a:blip r:embed="rId2" cstate="print"/>
          <a:stretch>
            <a:fillRect/>
          </a:stretch>
        </p:blipFill>
        <p:spPr>
          <a:xfrm>
            <a:off x="2855641" y="1489222"/>
            <a:ext cx="6480719" cy="4552705"/>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1701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508653"/>
          </a:xfrm>
          <a:prstGeom prst="rect">
            <a:avLst/>
          </a:prstGeom>
        </p:spPr>
        <p:txBody>
          <a:bodyPr wrap="square">
            <a:spAutoFit/>
          </a:bodyPr>
          <a:lstStyle/>
          <a:p>
            <a:r>
              <a:rPr lang="cs-CZ" sz="2400" dirty="0"/>
              <a:t> </a:t>
            </a:r>
          </a:p>
          <a:p>
            <a:r>
              <a:rPr lang="cs-CZ" sz="2400" b="1" dirty="0"/>
              <a:t>Výhody projektového partnerství:</a:t>
            </a:r>
            <a:endParaRPr lang="cs-CZ" sz="2400" dirty="0"/>
          </a:p>
          <a:p>
            <a:r>
              <a:rPr lang="cs-CZ" sz="2400" b="1" dirty="0"/>
              <a:t> </a:t>
            </a:r>
            <a:endParaRPr lang="cs-CZ" sz="2400" dirty="0"/>
          </a:p>
          <a:p>
            <a:pPr lvl="0"/>
            <a:r>
              <a:rPr lang="cs-CZ" sz="2400" dirty="0"/>
              <a:t>Rozložení finančních rizik</a:t>
            </a:r>
          </a:p>
          <a:p>
            <a:pPr lvl="0"/>
            <a:r>
              <a:rPr lang="cs-CZ" sz="2400" dirty="0"/>
              <a:t>Rozložení práce mezi žadatele a partnera</a:t>
            </a:r>
          </a:p>
          <a:p>
            <a:pPr lvl="0"/>
            <a:r>
              <a:rPr lang="cs-CZ" sz="2400" dirty="0"/>
              <a:t>Větší zásah regionální či dopad na cílovou skupinu</a:t>
            </a:r>
          </a:p>
          <a:p>
            <a:r>
              <a:rPr lang="cs-CZ" dirty="0"/>
              <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6797439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p:txBody>
          <a:bodyPr>
            <a:noAutofit/>
          </a:bodyPr>
          <a:lstStyle/>
          <a:p>
            <a:r>
              <a:rPr lang="cs-CZ" sz="2400" dirty="0"/>
              <a:t>Vytvoříme si okruh spolupracovníků na základě předchozích jednání a aktivit. </a:t>
            </a:r>
          </a:p>
          <a:p>
            <a:r>
              <a:rPr lang="cs-CZ" sz="2400" dirty="0"/>
              <a:t>Tím si připravíme skupinu, která je „rozpuštěná“, tedy připravená ke komunikaci, důvěřující představitelům veřejné správy. </a:t>
            </a:r>
          </a:p>
          <a:p>
            <a:r>
              <a:rPr lang="cs-CZ" sz="2400" dirty="0"/>
              <a:t>Ta poté informace přenáší, tedy „vypouští“ po okolí. Mezi svou rodinu, spolupracovníky, přátele, kamarády. </a:t>
            </a:r>
          </a:p>
          <a:p>
            <a:r>
              <a:rPr lang="cs-CZ" sz="2400" dirty="0"/>
              <a:t>V marketingu se této technice říká „šuškanda“. Ta je nejlepší, neboť je i s referencemi. </a:t>
            </a:r>
          </a:p>
          <a:p>
            <a:pPr>
              <a:buNone/>
            </a:pPr>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3470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smtClean="0"/>
              <a:t>Technika sousedského syndromu</a:t>
            </a:r>
            <a:endParaRPr lang="cs-CZ" b="1" u="sng" dirty="0"/>
          </a:p>
        </p:txBody>
      </p:sp>
      <p:pic>
        <p:nvPicPr>
          <p:cNvPr id="8" name="Zástupný symbol pro obsah 7" descr="sousedé.jpg"/>
          <p:cNvPicPr>
            <a:picLocks noGrp="1" noChangeAspect="1"/>
          </p:cNvPicPr>
          <p:nvPr>
            <p:ph sz="quarter" idx="1"/>
          </p:nvPr>
        </p:nvPicPr>
        <p:blipFill>
          <a:blip r:embed="rId2" cstate="print"/>
          <a:stretch>
            <a:fillRect/>
          </a:stretch>
        </p:blipFill>
        <p:spPr>
          <a:xfrm>
            <a:off x="3071665" y="1640980"/>
            <a:ext cx="6336703" cy="4451533"/>
          </a:xfrm>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6678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Komunikace s veřejností</a:t>
            </a:r>
            <a:endParaRPr lang="cs-CZ" b="1" u="sng" dirty="0"/>
          </a:p>
        </p:txBody>
      </p:sp>
      <p:sp>
        <p:nvSpPr>
          <p:cNvPr id="181251" name="Rectangle 3"/>
          <p:cNvSpPr>
            <a:spLocks noGrp="1" noChangeArrowheads="1"/>
          </p:cNvSpPr>
          <p:nvPr>
            <p:ph sz="quarter" idx="1"/>
          </p:nvPr>
        </p:nvSpPr>
        <p:spPr>
          <a:xfrm>
            <a:off x="2063552" y="1772817"/>
            <a:ext cx="8229600" cy="4021907"/>
          </a:xfrm>
        </p:spPr>
        <p:txBody>
          <a:bodyPr>
            <a:noAutofit/>
          </a:bodyPr>
          <a:lstStyle/>
          <a:p>
            <a:r>
              <a:rPr lang="cs-CZ" sz="2400" dirty="0"/>
              <a:t>Podobné, jako šuškanda, ale jedná se v tomto případě o předávání informací mezi jednotlivými obcemi či městy. </a:t>
            </a:r>
          </a:p>
          <a:p>
            <a:r>
              <a:rPr lang="cs-CZ" sz="2400" dirty="0"/>
              <a:t>Pro předávání informací mohou sloužit setkávání mikroregionu, MAS, Spolků pro obnovu venkova, konference, setkání zástupců obcí a měst.</a:t>
            </a:r>
          </a:p>
          <a:p>
            <a:r>
              <a:rPr lang="cs-CZ" sz="2400" dirty="0"/>
              <a:t>Mnohem účinnější je, jestliže pozitivní zpětnou vazbu poskytují samotní občané, tedy občan z jedné obce předá informace občanu z jiné obce a stejná informace přijde k představitelům obce či města ze strany starostů z jiných obcí. </a:t>
            </a:r>
          </a:p>
          <a:p>
            <a:pPr marL="0" indent="0">
              <a:buNone/>
            </a:pPr>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4170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48158"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2" name="Tabulka 1"/>
          <p:cNvGraphicFramePr>
            <a:graphicFrameLocks noGrp="1"/>
          </p:cNvGraphicFramePr>
          <p:nvPr>
            <p:extLst/>
          </p:nvPr>
        </p:nvGraphicFramePr>
        <p:xfrm>
          <a:off x="1991545" y="1628800"/>
          <a:ext cx="8353425" cy="4968874"/>
        </p:xfrm>
        <a:graphic>
          <a:graphicData uri="http://schemas.openxmlformats.org/drawingml/2006/table">
            <a:tbl>
              <a:tblPr firstRow="1" firstCol="1" bandRow="1">
                <a:tableStyleId>{5C22544A-7EE6-4342-B048-85BDC9FD1C3A}</a:tableStyleId>
              </a:tblPr>
              <a:tblGrid>
                <a:gridCol w="1383774">
                  <a:extLst>
                    <a:ext uri="{9D8B030D-6E8A-4147-A177-3AD203B41FA5}">
                      <a16:colId xmlns:a16="http://schemas.microsoft.com/office/drawing/2014/main" val="20000"/>
                    </a:ext>
                  </a:extLst>
                </a:gridCol>
                <a:gridCol w="2792938">
                  <a:extLst>
                    <a:ext uri="{9D8B030D-6E8A-4147-A177-3AD203B41FA5}">
                      <a16:colId xmlns:a16="http://schemas.microsoft.com/office/drawing/2014/main" val="20001"/>
                    </a:ext>
                  </a:extLst>
                </a:gridCol>
                <a:gridCol w="1320298">
                  <a:extLst>
                    <a:ext uri="{9D8B030D-6E8A-4147-A177-3AD203B41FA5}">
                      <a16:colId xmlns:a16="http://schemas.microsoft.com/office/drawing/2014/main" val="20002"/>
                    </a:ext>
                  </a:extLst>
                </a:gridCol>
                <a:gridCol w="2856415">
                  <a:extLst>
                    <a:ext uri="{9D8B030D-6E8A-4147-A177-3AD203B41FA5}">
                      <a16:colId xmlns:a16="http://schemas.microsoft.com/office/drawing/2014/main" val="20003"/>
                    </a:ext>
                  </a:extLst>
                </a:gridCol>
              </a:tblGrid>
              <a:tr h="354920">
                <a:tc gridSpan="2">
                  <a:txBody>
                    <a:bodyPr/>
                    <a:lstStyle/>
                    <a:p>
                      <a:pPr algn="ctr">
                        <a:spcAft>
                          <a:spcPts val="0"/>
                        </a:spcAft>
                      </a:pPr>
                      <a:r>
                        <a:rPr lang="cs-CZ" sz="1800" dirty="0">
                          <a:effectLst/>
                        </a:rPr>
                        <a:t>Znalosti a dovednosti</a:t>
                      </a:r>
                      <a:endParaRPr lang="cs-CZ" sz="1800" dirty="0">
                        <a:effectLst/>
                        <a:latin typeface="Times New Roman"/>
                        <a:ea typeface="Times New Roman"/>
                      </a:endParaRPr>
                    </a:p>
                  </a:txBody>
                  <a:tcPr marL="68584" marR="68584" marT="0" marB="0"/>
                </a:tc>
                <a:tc hMerge="1">
                  <a:txBody>
                    <a:bodyPr/>
                    <a:lstStyle/>
                    <a:p>
                      <a:endParaRPr lang="cs-CZ"/>
                    </a:p>
                  </a:txBody>
                  <a:tcPr/>
                </a:tc>
                <a:tc gridSpan="2">
                  <a:txBody>
                    <a:bodyPr/>
                    <a:lstStyle/>
                    <a:p>
                      <a:pPr algn="ctr">
                        <a:spcAft>
                          <a:spcPts val="0"/>
                        </a:spcAft>
                      </a:pPr>
                      <a:r>
                        <a:rPr lang="cs-CZ" sz="1800" dirty="0" smtClean="0">
                          <a:effectLst/>
                        </a:rPr>
                        <a:t>Role </a:t>
                      </a:r>
                      <a:endParaRPr lang="cs-CZ" sz="1800" dirty="0">
                        <a:effectLst/>
                        <a:latin typeface="Times New Roman"/>
                        <a:ea typeface="Times New Roman"/>
                      </a:endParaRPr>
                    </a:p>
                  </a:txBody>
                  <a:tcPr marL="68584" marR="68584" marT="0" marB="0"/>
                </a:tc>
                <a:tc hMerge="1">
                  <a:txBody>
                    <a:bodyPr/>
                    <a:lstStyle/>
                    <a:p>
                      <a:endParaRPr lang="cs-CZ"/>
                    </a:p>
                  </a:txBody>
                  <a:tcPr/>
                </a:tc>
                <a:extLst>
                  <a:ext uri="{0D108BD9-81ED-4DB2-BD59-A6C34878D82A}">
                    <a16:rowId xmlns:a16="http://schemas.microsoft.com/office/drawing/2014/main" val="10000"/>
                  </a:ext>
                </a:extLst>
              </a:tr>
              <a:tr h="1419678">
                <a:tc>
                  <a:txBody>
                    <a:bodyPr/>
                    <a:lstStyle/>
                    <a:p>
                      <a:pPr>
                        <a:spcAft>
                          <a:spcPts val="0"/>
                        </a:spcAft>
                      </a:pPr>
                      <a:r>
                        <a:rPr lang="cs-CZ" sz="1800" dirty="0">
                          <a:effectLst/>
                        </a:rPr>
                        <a:t>Zápal pro věc</a:t>
                      </a:r>
                      <a:endParaRPr lang="cs-CZ" sz="1800" dirty="0">
                        <a:effectLst/>
                        <a:latin typeface="Times New Roman"/>
                        <a:ea typeface="Times New Roman"/>
                      </a:endParaRPr>
                    </a:p>
                  </a:txBody>
                  <a:tcPr marL="68584" marR="68584" marT="0" marB="0"/>
                </a:tc>
                <a:tc>
                  <a:txBody>
                    <a:bodyPr/>
                    <a:lstStyle/>
                    <a:p>
                      <a:pPr>
                        <a:spcAft>
                          <a:spcPts val="0"/>
                        </a:spcAft>
                      </a:pPr>
                      <a:r>
                        <a:rPr lang="cs-CZ" sz="1800" dirty="0" smtClean="0">
                          <a:effectLst/>
                        </a:rPr>
                        <a:t>Vzbuzujeme </a:t>
                      </a:r>
                      <a:r>
                        <a:rPr lang="cs-CZ" sz="1800" dirty="0">
                          <a:effectLst/>
                        </a:rPr>
                        <a:t>nadšení, </a:t>
                      </a:r>
                      <a:r>
                        <a:rPr lang="cs-CZ" sz="1800" dirty="0" smtClean="0">
                          <a:effectLst/>
                        </a:rPr>
                        <a:t>jsme </a:t>
                      </a:r>
                      <a:r>
                        <a:rPr lang="cs-CZ" sz="1800" dirty="0">
                          <a:effectLst/>
                        </a:rPr>
                        <a:t>pochodeň, která zapaluje</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Přesvědčovací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Přesvědčit partnera v komunikaci o smyslu a významu toho, </a:t>
                      </a:r>
                      <a:r>
                        <a:rPr lang="cs-CZ" sz="1800" dirty="0" smtClean="0">
                          <a:effectLst/>
                        </a:rPr>
                        <a:t>co dělá</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1"/>
                  </a:ext>
                </a:extLst>
              </a:tr>
              <a:tr h="1419678">
                <a:tc>
                  <a:txBody>
                    <a:bodyPr/>
                    <a:lstStyle/>
                    <a:p>
                      <a:pPr>
                        <a:spcAft>
                          <a:spcPts val="0"/>
                        </a:spcAft>
                      </a:pPr>
                      <a:r>
                        <a:rPr lang="cs-CZ" sz="1800" dirty="0">
                          <a:effectLst/>
                        </a:rPr>
                        <a:t>Schopnost požádat</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Nebát se oslovit neznámé </a:t>
                      </a:r>
                      <a:r>
                        <a:rPr lang="cs-CZ" sz="1800" dirty="0" smtClean="0">
                          <a:effectLst/>
                        </a:rPr>
                        <a:t>osoby</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Informační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Informuje o základních skutečnost, potřebných pro vysvětlení dané aktivity, problematiky</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2"/>
                  </a:ext>
                </a:extLst>
              </a:tr>
              <a:tr h="1774598">
                <a:tc>
                  <a:txBody>
                    <a:bodyPr/>
                    <a:lstStyle/>
                    <a:p>
                      <a:pPr>
                        <a:spcAft>
                          <a:spcPts val="0"/>
                        </a:spcAft>
                      </a:pPr>
                      <a:r>
                        <a:rPr lang="cs-CZ" sz="1800" dirty="0">
                          <a:effectLst/>
                        </a:rPr>
                        <a:t>Komunikační dovednosti</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Dobré znalosti </a:t>
                      </a:r>
                      <a:r>
                        <a:rPr lang="cs-CZ" sz="1800" dirty="0" smtClean="0">
                          <a:effectLst/>
                        </a:rPr>
                        <a:t>nonverbální </a:t>
                      </a:r>
                      <a:r>
                        <a:rPr lang="cs-CZ" sz="1800" dirty="0">
                          <a:effectLst/>
                        </a:rPr>
                        <a:t>komunikace, schopnost odezírat partnera v komunikaci</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Nabízí řešení </a:t>
                      </a:r>
                      <a:endParaRPr lang="cs-CZ" sz="1800" dirty="0">
                        <a:effectLst/>
                        <a:latin typeface="Times New Roman"/>
                        <a:ea typeface="Times New Roman"/>
                      </a:endParaRPr>
                    </a:p>
                  </a:txBody>
                  <a:tcPr marL="68584" marR="68584" marT="0" marB="0"/>
                </a:tc>
                <a:tc>
                  <a:txBody>
                    <a:bodyPr/>
                    <a:lstStyle/>
                    <a:p>
                      <a:pPr>
                        <a:spcAft>
                          <a:spcPts val="0"/>
                        </a:spcAft>
                      </a:pPr>
                      <a:r>
                        <a:rPr lang="cs-CZ" sz="1800" dirty="0">
                          <a:effectLst/>
                        </a:rPr>
                        <a:t>Má zpracovány alternativy řešení dané problematiky</a:t>
                      </a:r>
                      <a:endParaRPr lang="cs-CZ" sz="1800" dirty="0">
                        <a:effectLst/>
                        <a:latin typeface="Times New Roman"/>
                        <a:ea typeface="Times New Roman"/>
                      </a:endParaRPr>
                    </a:p>
                  </a:txBody>
                  <a:tcPr marL="68584" marR="68584" marT="0" marB="0"/>
                </a:tc>
                <a:extLst>
                  <a:ext uri="{0D108BD9-81ED-4DB2-BD59-A6C34878D82A}">
                    <a16:rowId xmlns:a16="http://schemas.microsoft.com/office/drawing/2014/main" val="10003"/>
                  </a:ext>
                </a:extLst>
              </a:tr>
            </a:tbl>
          </a:graphicData>
        </a:graphic>
      </p:graphicFrame>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80090284"/>
      </p:ext>
    </p:extLst>
  </p:cSld>
  <p:clrMapOvr>
    <a:masterClrMapping/>
  </p:clrMapOvr>
  <p:transition spd="slow"/>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49157"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4" name="Tabulka 3"/>
          <p:cNvGraphicFramePr>
            <a:graphicFrameLocks noGrp="1"/>
          </p:cNvGraphicFramePr>
          <p:nvPr/>
        </p:nvGraphicFramePr>
        <p:xfrm>
          <a:off x="1991544" y="1556793"/>
          <a:ext cx="8424862" cy="2598737"/>
        </p:xfrm>
        <a:graphic>
          <a:graphicData uri="http://schemas.openxmlformats.org/drawingml/2006/table">
            <a:tbl>
              <a:tblPr firstRow="1" firstCol="1" bandRow="1">
                <a:tableStyleId>{5C22544A-7EE6-4342-B048-85BDC9FD1C3A}</a:tableStyleId>
              </a:tblPr>
              <a:tblGrid>
                <a:gridCol w="1395608">
                  <a:extLst>
                    <a:ext uri="{9D8B030D-6E8A-4147-A177-3AD203B41FA5}">
                      <a16:colId xmlns:a16="http://schemas.microsoft.com/office/drawing/2014/main" val="20000"/>
                    </a:ext>
                  </a:extLst>
                </a:gridCol>
                <a:gridCol w="2816823">
                  <a:extLst>
                    <a:ext uri="{9D8B030D-6E8A-4147-A177-3AD203B41FA5}">
                      <a16:colId xmlns:a16="http://schemas.microsoft.com/office/drawing/2014/main" val="20001"/>
                    </a:ext>
                  </a:extLst>
                </a:gridCol>
                <a:gridCol w="1331589">
                  <a:extLst>
                    <a:ext uri="{9D8B030D-6E8A-4147-A177-3AD203B41FA5}">
                      <a16:colId xmlns:a16="http://schemas.microsoft.com/office/drawing/2014/main" val="20002"/>
                    </a:ext>
                  </a:extLst>
                </a:gridCol>
                <a:gridCol w="2880842">
                  <a:extLst>
                    <a:ext uri="{9D8B030D-6E8A-4147-A177-3AD203B41FA5}">
                      <a16:colId xmlns:a16="http://schemas.microsoft.com/office/drawing/2014/main" val="20003"/>
                    </a:ext>
                  </a:extLst>
                </a:gridCol>
              </a:tblGrid>
              <a:tr h="1113744">
                <a:tc>
                  <a:txBody>
                    <a:bodyPr/>
                    <a:lstStyle/>
                    <a:p>
                      <a:pPr>
                        <a:spcAft>
                          <a:spcPts val="0"/>
                        </a:spcAft>
                      </a:pPr>
                      <a:r>
                        <a:rPr lang="cs-CZ" sz="1800" dirty="0">
                          <a:effectLst/>
                        </a:rPr>
                        <a:t>Empatie</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Dokázat se vcítit do partnera, přizpůsobit se momentální náladě</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Veřejný zájem</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Upozorňuje na veřejný zájem dané akce, aktivity, téma</a:t>
                      </a:r>
                      <a:endParaRPr lang="cs-CZ" sz="1800" dirty="0">
                        <a:effectLst/>
                        <a:latin typeface="Times New Roman"/>
                        <a:ea typeface="Times New Roman"/>
                      </a:endParaRPr>
                    </a:p>
                  </a:txBody>
                  <a:tcPr marL="68579" marR="68579" marT="0" marB="0"/>
                </a:tc>
                <a:extLst>
                  <a:ext uri="{0D108BD9-81ED-4DB2-BD59-A6C34878D82A}">
                    <a16:rowId xmlns:a16="http://schemas.microsoft.com/office/drawing/2014/main" val="10000"/>
                  </a:ext>
                </a:extLst>
              </a:tr>
              <a:tr h="1484993">
                <a:tc>
                  <a:txBody>
                    <a:bodyPr/>
                    <a:lstStyle/>
                    <a:p>
                      <a:pPr>
                        <a:spcAft>
                          <a:spcPts val="0"/>
                        </a:spcAft>
                      </a:pPr>
                      <a:r>
                        <a:rPr lang="cs-CZ" sz="1800" dirty="0">
                          <a:effectLst/>
                        </a:rPr>
                        <a:t>Pravdomluvnost, důvěryhodnost</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Vždy říkat pravdu, nikdy nelhat</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Komunikátor </a:t>
                      </a:r>
                      <a:endParaRPr lang="cs-CZ" sz="1800" dirty="0">
                        <a:effectLst/>
                        <a:latin typeface="Times New Roman"/>
                        <a:ea typeface="Times New Roman"/>
                      </a:endParaRPr>
                    </a:p>
                  </a:txBody>
                  <a:tcPr marL="68579" marR="68579" marT="0" marB="0"/>
                </a:tc>
                <a:tc>
                  <a:txBody>
                    <a:bodyPr/>
                    <a:lstStyle/>
                    <a:p>
                      <a:pPr>
                        <a:spcAft>
                          <a:spcPts val="0"/>
                        </a:spcAft>
                      </a:pPr>
                      <a:r>
                        <a:rPr lang="cs-CZ" sz="1800" dirty="0">
                          <a:effectLst/>
                        </a:rPr>
                        <a:t>Propojuje správné lidi, vysvětluje postoje, vysvětluje specializované informace</a:t>
                      </a:r>
                      <a:endParaRPr lang="cs-CZ" sz="1800" dirty="0">
                        <a:effectLst/>
                        <a:latin typeface="Times New Roman"/>
                        <a:ea typeface="Times New Roman"/>
                      </a:endParaRPr>
                    </a:p>
                  </a:txBody>
                  <a:tcPr marL="68579" marR="68579" marT="0" marB="0"/>
                </a:tc>
                <a:extLst>
                  <a:ext uri="{0D108BD9-81ED-4DB2-BD59-A6C34878D82A}">
                    <a16:rowId xmlns:a16="http://schemas.microsoft.com/office/drawing/2014/main" val="10001"/>
                  </a:ext>
                </a:extLst>
              </a:tr>
            </a:tbl>
          </a:graphicData>
        </a:graphic>
      </p:graphicFrame>
      <p:graphicFrame>
        <p:nvGraphicFramePr>
          <p:cNvPr id="7" name="Tabulka 6"/>
          <p:cNvGraphicFramePr>
            <a:graphicFrameLocks noGrp="1"/>
          </p:cNvGraphicFramePr>
          <p:nvPr/>
        </p:nvGraphicFramePr>
        <p:xfrm>
          <a:off x="1991544" y="3840164"/>
          <a:ext cx="8208144" cy="3017837"/>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663528">
                  <a:extLst>
                    <a:ext uri="{9D8B030D-6E8A-4147-A177-3AD203B41FA5}">
                      <a16:colId xmlns:a16="http://schemas.microsoft.com/office/drawing/2014/main" val="20003"/>
                    </a:ext>
                  </a:extLst>
                </a:gridCol>
              </a:tblGrid>
              <a:tr h="3017837">
                <a:tc>
                  <a:txBody>
                    <a:bodyPr/>
                    <a:lstStyle/>
                    <a:p>
                      <a:pPr>
                        <a:spcAft>
                          <a:spcPts val="0"/>
                        </a:spcAft>
                      </a:pPr>
                      <a:r>
                        <a:rPr lang="cs-CZ" sz="1800" dirty="0">
                          <a:effectLst/>
                        </a:rPr>
                        <a:t>Umět motivovat</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Schopnost motivovat partnera v komunikaci, znát základní motivační prvky, znát zázemí partnera v komunikaci</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Organizátor </a:t>
                      </a:r>
                      <a:endParaRPr lang="cs-CZ" sz="1800" dirty="0">
                        <a:effectLst/>
                        <a:latin typeface="Times New Roman"/>
                        <a:ea typeface="Times New Roman"/>
                      </a:endParaRPr>
                    </a:p>
                  </a:txBody>
                  <a:tcPr marL="68576" marR="68576" marT="0" marB="0"/>
                </a:tc>
                <a:tc>
                  <a:txBody>
                    <a:bodyPr/>
                    <a:lstStyle/>
                    <a:p>
                      <a:pPr>
                        <a:spcAft>
                          <a:spcPts val="0"/>
                        </a:spcAft>
                      </a:pPr>
                      <a:r>
                        <a:rPr lang="cs-CZ" sz="1800" dirty="0">
                          <a:effectLst/>
                        </a:rPr>
                        <a:t>Organizuje setkání, připravuje podklady, zpracovává výstupy, hledá nová řešení, řídí čas setkání, udržuje obsah setkání v rámci předem stanovené osnovy, nicméně se přizpůsobuje novým okolnostem a je na ně připraven</a:t>
                      </a:r>
                      <a:endParaRPr lang="cs-CZ" sz="1800" dirty="0">
                        <a:effectLst/>
                        <a:latin typeface="Times New Roman"/>
                        <a:ea typeface="Times New Roman"/>
                      </a:endParaRPr>
                    </a:p>
                  </a:txBody>
                  <a:tcPr marL="68576" marR="68576" marT="0" marB="0"/>
                </a:tc>
                <a:extLst>
                  <a:ext uri="{0D108BD9-81ED-4DB2-BD59-A6C34878D82A}">
                    <a16:rowId xmlns:a16="http://schemas.microsoft.com/office/drawing/2014/main" val="10000"/>
                  </a:ext>
                </a:extLst>
              </a:tr>
            </a:tbl>
          </a:graphicData>
        </a:graphic>
      </p:graphicFrame>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92972866"/>
      </p:ext>
    </p:extLst>
  </p:cSld>
  <p:clrMapOvr>
    <a:masterClrMapping/>
  </p:clrMapOvr>
  <p:transition spd="slow"/>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51089" y="404814"/>
            <a:ext cx="8162925" cy="549275"/>
          </a:xfrm>
        </p:spPr>
        <p:txBody>
          <a:bodyPr>
            <a:normAutofit fontScale="90000"/>
          </a:bodyPr>
          <a:lstStyle/>
          <a:p>
            <a:pPr>
              <a:defRPr/>
            </a:pPr>
            <a:r>
              <a:rPr lang="cs-CZ" b="1" dirty="0"/>
              <a:t/>
            </a:r>
            <a:br>
              <a:rPr lang="cs-CZ" b="1" dirty="0"/>
            </a:br>
            <a:r>
              <a:rPr lang="cs-CZ" b="1" dirty="0" smtClean="0"/>
              <a:t>Jak to udělat</a:t>
            </a:r>
            <a:endParaRPr lang="cs-CZ" b="1" u="sng" dirty="0"/>
          </a:p>
        </p:txBody>
      </p:sp>
      <p:sp>
        <p:nvSpPr>
          <p:cNvPr id="50181" name="Rectangle 1"/>
          <p:cNvSpPr>
            <a:spLocks noGrp="1" noChangeArrowheads="1"/>
          </p:cNvSpPr>
          <p:nvPr>
            <p:ph sz="quarter" idx="1"/>
          </p:nvPr>
        </p:nvSpPr>
        <p:spPr>
          <a:xfrm>
            <a:off x="1992314" y="3281254"/>
            <a:ext cx="184731" cy="646331"/>
          </a:xfrm>
        </p:spPr>
        <p:txBody>
          <a:bodyPr wrap="none" anchor="ctr">
            <a:spAutoFit/>
          </a:bodyPr>
          <a:lstStyle/>
          <a:p>
            <a:pPr marL="0" indent="0">
              <a:buNone/>
            </a:pPr>
            <a:endParaRPr lang="cs-CZ" altLang="cs-CZ" sz="4000" dirty="0"/>
          </a:p>
        </p:txBody>
      </p:sp>
      <p:graphicFrame>
        <p:nvGraphicFramePr>
          <p:cNvPr id="2" name="Tabulka 1"/>
          <p:cNvGraphicFramePr>
            <a:graphicFrameLocks noGrp="1"/>
          </p:cNvGraphicFramePr>
          <p:nvPr>
            <p:extLst/>
          </p:nvPr>
        </p:nvGraphicFramePr>
        <p:xfrm>
          <a:off x="2207568" y="1645920"/>
          <a:ext cx="7776790" cy="5212080"/>
        </p:xfrm>
        <a:graphic>
          <a:graphicData uri="http://schemas.openxmlformats.org/drawingml/2006/table">
            <a:tbl>
              <a:tblPr firstRow="1" firstCol="1" bandRow="1">
                <a:tableStyleId>{5C22544A-7EE6-4342-B048-85BDC9FD1C3A}</a:tableStyleId>
              </a:tblPr>
              <a:tblGrid>
                <a:gridCol w="2520517">
                  <a:extLst>
                    <a:ext uri="{9D8B030D-6E8A-4147-A177-3AD203B41FA5}">
                      <a16:colId xmlns:a16="http://schemas.microsoft.com/office/drawing/2014/main" val="20000"/>
                    </a:ext>
                  </a:extLst>
                </a:gridCol>
                <a:gridCol w="5256273">
                  <a:extLst>
                    <a:ext uri="{9D8B030D-6E8A-4147-A177-3AD203B41FA5}">
                      <a16:colId xmlns:a16="http://schemas.microsoft.com/office/drawing/2014/main" val="20001"/>
                    </a:ext>
                  </a:extLst>
                </a:gridCol>
              </a:tblGrid>
              <a:tr h="506670">
                <a:tc>
                  <a:txBody>
                    <a:bodyPr/>
                    <a:lstStyle/>
                    <a:p>
                      <a:pPr>
                        <a:spcAft>
                          <a:spcPts val="0"/>
                        </a:spcAft>
                      </a:pPr>
                      <a:endParaRPr lang="cs-CZ" sz="1800" dirty="0" smtClean="0">
                        <a:effectLst/>
                      </a:endParaRPr>
                    </a:p>
                    <a:p>
                      <a:pPr>
                        <a:spcAft>
                          <a:spcPts val="0"/>
                        </a:spcAft>
                      </a:pPr>
                      <a:endParaRPr lang="cs-CZ" sz="1800" dirty="0">
                        <a:effectLst/>
                        <a:latin typeface="Times New Roman"/>
                        <a:ea typeface="Times New Roman"/>
                      </a:endParaRPr>
                    </a:p>
                  </a:txBody>
                  <a:tcPr marL="68586" marR="68586" marT="0" marB="0"/>
                </a:tc>
                <a:tc>
                  <a:txBody>
                    <a:bodyPr/>
                    <a:lstStyle/>
                    <a:p>
                      <a:pPr>
                        <a:spcAft>
                          <a:spcPts val="0"/>
                        </a:spcAft>
                      </a:pPr>
                      <a:r>
                        <a:rPr lang="cs-CZ" sz="1800" dirty="0">
                          <a:effectLst/>
                        </a:rPr>
                        <a:t>Kdo, jak, kdy</a:t>
                      </a:r>
                      <a:endParaRPr lang="cs-CZ" sz="1800" dirty="0">
                        <a:effectLst/>
                        <a:latin typeface="Times New Roman"/>
                        <a:ea typeface="Times New Roman"/>
                      </a:endParaRPr>
                    </a:p>
                  </a:txBody>
                  <a:tcPr marL="68586" marR="68586" marT="0" marB="0"/>
                </a:tc>
                <a:extLst>
                  <a:ext uri="{0D108BD9-81ED-4DB2-BD59-A6C34878D82A}">
                    <a16:rowId xmlns:a16="http://schemas.microsoft.com/office/drawing/2014/main" val="10000"/>
                  </a:ext>
                </a:extLst>
              </a:tr>
              <a:tr h="2230180">
                <a:tc>
                  <a:txBody>
                    <a:bodyPr/>
                    <a:lstStyle/>
                    <a:p>
                      <a:pPr>
                        <a:spcAft>
                          <a:spcPts val="0"/>
                        </a:spcAft>
                      </a:pPr>
                      <a:r>
                        <a:rPr lang="cs-CZ" sz="1800" dirty="0">
                          <a:effectLst/>
                        </a:rPr>
                        <a:t>Připravujte kvalitní materiály, podklady bez </a:t>
                      </a:r>
                      <a:r>
                        <a:rPr lang="cs-CZ" sz="1800" dirty="0" smtClean="0">
                          <a:effectLst/>
                        </a:rPr>
                        <a:t>chyb</a:t>
                      </a: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r>
                        <a:rPr lang="cs-CZ" sz="1800" dirty="0" smtClean="0">
                          <a:effectLst/>
                          <a:latin typeface="Times New Roman"/>
                          <a:ea typeface="Times New Roman"/>
                        </a:rPr>
                        <a:t>Prezentace</a:t>
                      </a: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endParaRPr lang="cs-CZ" sz="1800" dirty="0" smtClean="0">
                        <a:effectLst/>
                        <a:latin typeface="Times New Roman"/>
                        <a:ea typeface="Times New Roman"/>
                      </a:endParaRPr>
                    </a:p>
                    <a:p>
                      <a:pPr>
                        <a:spcAft>
                          <a:spcPts val="0"/>
                        </a:spcAft>
                      </a:pPr>
                      <a:r>
                        <a:rPr lang="cs-CZ" sz="1800" dirty="0" smtClean="0">
                          <a:effectLst/>
                          <a:latin typeface="Times New Roman"/>
                          <a:ea typeface="Times New Roman"/>
                        </a:rPr>
                        <a:t>Organizační</a:t>
                      </a:r>
                      <a:r>
                        <a:rPr lang="cs-CZ" sz="1800" baseline="0" dirty="0" smtClean="0">
                          <a:effectLst/>
                          <a:latin typeface="Times New Roman"/>
                          <a:ea typeface="Times New Roman"/>
                        </a:rPr>
                        <a:t> zajištění</a:t>
                      </a:r>
                      <a:endParaRPr lang="cs-CZ" sz="1800" dirty="0">
                        <a:effectLst/>
                        <a:latin typeface="Times New Roman"/>
                        <a:ea typeface="Times New Roman"/>
                      </a:endParaRPr>
                    </a:p>
                  </a:txBody>
                  <a:tcPr marL="68586" marR="68586" marT="0" marB="0"/>
                </a:tc>
                <a:tc>
                  <a:txBody>
                    <a:bodyPr/>
                    <a:lstStyle/>
                    <a:p>
                      <a:pPr marL="342900" lvl="0" indent="-342900">
                        <a:spcAft>
                          <a:spcPts val="0"/>
                        </a:spcAft>
                        <a:buFont typeface="Symbol"/>
                        <a:buChar char=""/>
                      </a:pPr>
                      <a:r>
                        <a:rPr lang="cs-CZ" sz="1800" dirty="0">
                          <a:effectLst/>
                          <a:latin typeface="+mn-lt"/>
                        </a:rPr>
                        <a:t>Zodpovědný pracovník, příznivec, editor, týden před akcí</a:t>
                      </a:r>
                    </a:p>
                    <a:p>
                      <a:pPr marL="342900" lvl="0" indent="-342900">
                        <a:spcAft>
                          <a:spcPts val="0"/>
                        </a:spcAft>
                        <a:buFont typeface="Symbol"/>
                        <a:buChar char=""/>
                      </a:pPr>
                      <a:r>
                        <a:rPr lang="cs-CZ" sz="1800" dirty="0">
                          <a:effectLst/>
                          <a:latin typeface="+mn-lt"/>
                        </a:rPr>
                        <a:t>Materiály nemusíte mít ve skvělých složkách, nemusí být ani na křídovém papíře, musí být ale přehledné, jasné a konkrétní</a:t>
                      </a:r>
                    </a:p>
                    <a:p>
                      <a:pPr marL="342900" lvl="0" indent="-342900">
                        <a:spcAft>
                          <a:spcPts val="0"/>
                        </a:spcAft>
                        <a:buFont typeface="Symbol"/>
                        <a:buChar char=""/>
                      </a:pPr>
                      <a:r>
                        <a:rPr lang="cs-CZ" sz="1800" dirty="0">
                          <a:effectLst/>
                          <a:latin typeface="+mn-lt"/>
                        </a:rPr>
                        <a:t>Mějte v materiálu uvedeny </a:t>
                      </a:r>
                      <a:r>
                        <a:rPr lang="cs-CZ" sz="1800" dirty="0" smtClean="0">
                          <a:effectLst/>
                          <a:latin typeface="+mn-lt"/>
                        </a:rPr>
                        <a:t>reference</a:t>
                      </a:r>
                    </a:p>
                    <a:p>
                      <a:pPr marL="0" lvl="0" indent="0">
                        <a:spcAft>
                          <a:spcPts val="0"/>
                        </a:spcAft>
                        <a:buFont typeface="Symbol"/>
                        <a:buNone/>
                      </a:pPr>
                      <a:endParaRPr lang="cs-CZ" sz="1800" dirty="0" smtClean="0">
                        <a:effectLst/>
                        <a:latin typeface="+mn-lt"/>
                        <a:ea typeface="Times New Roman"/>
                      </a:endParaRPr>
                    </a:p>
                    <a:p>
                      <a:pPr marL="285750" lvl="0" indent="-285750">
                        <a:spcAft>
                          <a:spcPts val="0"/>
                        </a:spcAft>
                        <a:buFont typeface="Arial" panose="020B0604020202020204" pitchFamily="34" charset="0"/>
                        <a:buChar char="•"/>
                      </a:pPr>
                      <a:r>
                        <a:rPr lang="cs-CZ" sz="1800" dirty="0" smtClean="0">
                          <a:effectLst/>
                          <a:latin typeface="+mn-lt"/>
                          <a:ea typeface="Times New Roman"/>
                        </a:rPr>
                        <a:t>Připravte</a:t>
                      </a:r>
                      <a:r>
                        <a:rPr lang="cs-CZ" sz="1800" baseline="0" dirty="0" smtClean="0">
                          <a:effectLst/>
                          <a:latin typeface="+mn-lt"/>
                          <a:ea typeface="Times New Roman"/>
                        </a:rPr>
                        <a:t> kvalitní a validní prezentaci</a:t>
                      </a:r>
                    </a:p>
                    <a:p>
                      <a:pPr marL="285750" lvl="0" indent="-285750">
                        <a:spcAft>
                          <a:spcPts val="0"/>
                        </a:spcAft>
                        <a:buFont typeface="Arial" panose="020B0604020202020204" pitchFamily="34" charset="0"/>
                        <a:buChar char="•"/>
                      </a:pPr>
                      <a:r>
                        <a:rPr lang="cs-CZ" sz="1800" baseline="0" dirty="0" smtClean="0">
                          <a:effectLst/>
                          <a:latin typeface="+mn-lt"/>
                          <a:ea typeface="Times New Roman"/>
                        </a:rPr>
                        <a:t>Nezapomeňte, že v sále jsou laici</a:t>
                      </a:r>
                    </a:p>
                    <a:p>
                      <a:pPr marL="285750" lvl="0" indent="-285750">
                        <a:spcAft>
                          <a:spcPts val="0"/>
                        </a:spcAft>
                        <a:buFont typeface="Arial" panose="020B0604020202020204" pitchFamily="34" charset="0"/>
                        <a:buChar char="•"/>
                      </a:pPr>
                      <a:r>
                        <a:rPr lang="cs-CZ" sz="1800" baseline="0" dirty="0" smtClean="0">
                          <a:effectLst/>
                          <a:latin typeface="+mn-lt"/>
                          <a:ea typeface="Times New Roman"/>
                        </a:rPr>
                        <a:t>Hovořte jednoduchým, srozumitelným jazykem</a:t>
                      </a:r>
                    </a:p>
                    <a:p>
                      <a:pPr marL="0" lvl="0" indent="0">
                        <a:spcAft>
                          <a:spcPts val="0"/>
                        </a:spcAft>
                        <a:buFont typeface="Symbol"/>
                        <a:buNone/>
                      </a:pPr>
                      <a:endParaRPr lang="cs-CZ" sz="1800" baseline="0" dirty="0" smtClean="0">
                        <a:effectLst/>
                        <a:latin typeface="+mn-lt"/>
                        <a:ea typeface="Times New Roman"/>
                      </a:endParaRPr>
                    </a:p>
                    <a:p>
                      <a:pPr marL="0" lvl="0" indent="0">
                        <a:spcAft>
                          <a:spcPts val="0"/>
                        </a:spcAft>
                        <a:buFont typeface="Symbol"/>
                        <a:buNone/>
                      </a:pPr>
                      <a:endParaRPr lang="cs-CZ" sz="1800" baseline="0" dirty="0" smtClean="0">
                        <a:effectLst/>
                        <a:latin typeface="+mn-lt"/>
                        <a:ea typeface="Times New Roman"/>
                      </a:endParaRPr>
                    </a:p>
                    <a:p>
                      <a:pPr marL="0" lvl="0" indent="0">
                        <a:spcAft>
                          <a:spcPts val="0"/>
                        </a:spcAft>
                        <a:buFont typeface="Symbol"/>
                        <a:buNone/>
                      </a:pPr>
                      <a:r>
                        <a:rPr lang="cs-CZ" sz="1800" baseline="0" dirty="0" smtClean="0">
                          <a:effectLst/>
                          <a:latin typeface="+mn-lt"/>
                          <a:ea typeface="Times New Roman"/>
                        </a:rPr>
                        <a:t>Pokud se podílíte na některé aktivitě ve vztahu k veřejnosti, podílejte se i na přípravě, účastněte se schůzek pro přípravu. </a:t>
                      </a:r>
                    </a:p>
                    <a:p>
                      <a:pPr marL="0" lvl="0" indent="0">
                        <a:spcAft>
                          <a:spcPts val="0"/>
                        </a:spcAft>
                        <a:buFont typeface="Symbol"/>
                        <a:buNone/>
                      </a:pPr>
                      <a:endParaRPr lang="cs-CZ" sz="1800" baseline="0" dirty="0" smtClean="0">
                        <a:effectLst/>
                        <a:latin typeface="Times New Roman"/>
                        <a:ea typeface="Times New Roman"/>
                      </a:endParaRPr>
                    </a:p>
                    <a:p>
                      <a:pPr marL="0" lvl="0" indent="0">
                        <a:spcAft>
                          <a:spcPts val="0"/>
                        </a:spcAft>
                        <a:buFont typeface="Symbol"/>
                        <a:buNone/>
                      </a:pPr>
                      <a:endParaRPr lang="cs-CZ" sz="1800" dirty="0">
                        <a:effectLst/>
                        <a:latin typeface="Times New Roman"/>
                        <a:ea typeface="Times New Roman"/>
                      </a:endParaRPr>
                    </a:p>
                  </a:txBody>
                  <a:tcPr marL="68586" marR="68586" marT="0" marB="0"/>
                </a:tc>
                <a:extLst>
                  <a:ext uri="{0D108BD9-81ED-4DB2-BD59-A6C34878D82A}">
                    <a16:rowId xmlns:a16="http://schemas.microsoft.com/office/drawing/2014/main" val="10001"/>
                  </a:ext>
                </a:extLst>
              </a:tr>
            </a:tbl>
          </a:graphicData>
        </a:graphic>
      </p:graphicFrame>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33903781"/>
      </p:ext>
    </p:extLst>
  </p:cSld>
  <p:clrMapOvr>
    <a:masterClrMapping/>
  </p:clrMapOvr>
  <p:transition spd="slow"/>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t>Koordinaci </a:t>
            </a:r>
            <a:r>
              <a:rPr lang="cs-CZ" dirty="0"/>
              <a:t>procesu komunitního plánování může zajišťovat přímo zaměstnanec města či obce, přičemž tato činnost je přinejmenším součástí jeho pracovní náplně. </a:t>
            </a:r>
            <a:endParaRPr lang="cs-CZ" dirty="0" smtClean="0"/>
          </a:p>
          <a:p>
            <a:r>
              <a:rPr lang="cs-CZ" dirty="0" smtClean="0"/>
              <a:t>Koordinací </a:t>
            </a:r>
            <a:r>
              <a:rPr lang="cs-CZ" dirty="0"/>
              <a:t>může být ovšem pověřena i nestátní nezisková organizace působící v oblasti sociálních služeb, která s městem/obcí uzavírá dohodu, v níž je jasně stanoveno, jaké činnosti a v jakém rozsahu bude zajišťovat. </a:t>
            </a:r>
            <a:endParaRPr lang="cs-CZ" dirty="0" smtClean="0"/>
          </a:p>
          <a:p>
            <a:r>
              <a:rPr lang="cs-CZ" dirty="0" smtClean="0"/>
              <a:t>Zároveň </a:t>
            </a:r>
            <a:r>
              <a:rPr lang="cs-CZ" dirty="0"/>
              <a:t>by v tomto případě měla být také specifikována role města/obce a jeho podíl na realizaci komunitního plánování. 	</a:t>
            </a:r>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5185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dirty="0" smtClean="0"/>
              <a:t>Minimálně po dobu zpracování MAP je realizační tým hybnou silou celého procesu</a:t>
            </a:r>
          </a:p>
          <a:p>
            <a:r>
              <a:rPr lang="cs-CZ" sz="2400" dirty="0" smtClean="0"/>
              <a:t>Má kontaktní místo</a:t>
            </a:r>
          </a:p>
          <a:p>
            <a:r>
              <a:rPr lang="cs-CZ" sz="2400" dirty="0" smtClean="0"/>
              <a:t>Všichni aktéři vědí, na koho se obrátit</a:t>
            </a:r>
          </a:p>
          <a:p>
            <a:r>
              <a:rPr lang="cs-CZ" sz="2400" dirty="0" smtClean="0"/>
              <a:t>Realizační tým může být v průběhu realizace rozšířen o další důležité osoby (konzultanti, </a:t>
            </a:r>
            <a:r>
              <a:rPr lang="cs-CZ" sz="2400" dirty="0" err="1" smtClean="0"/>
              <a:t>stakeholdeři</a:t>
            </a:r>
            <a:r>
              <a:rPr lang="cs-CZ" sz="2400" dirty="0" smtClean="0"/>
              <a:t> apod.)</a:t>
            </a:r>
          </a:p>
          <a:p>
            <a:r>
              <a:rPr lang="cs-CZ" sz="2400" dirty="0" smtClean="0"/>
              <a:t>Má jasně stanovený (a průběžně aktualizovaný) harmonogram práce</a:t>
            </a:r>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92828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a:t>Koordinování</a:t>
            </a:r>
            <a:r>
              <a:rPr lang="cs-CZ" dirty="0"/>
              <a:t> (</a:t>
            </a:r>
            <a:r>
              <a:rPr lang="cs-CZ" b="1" dirty="0" err="1"/>
              <a:t>Coordination</a:t>
            </a:r>
            <a:r>
              <a:rPr lang="cs-CZ" dirty="0"/>
              <a:t>) patří mezi klíčové </a:t>
            </a:r>
            <a:r>
              <a:rPr lang="cs-CZ" dirty="0">
                <a:solidFill>
                  <a:schemeClr val="tx1">
                    <a:lumMod val="95000"/>
                    <a:lumOff val="5000"/>
                  </a:schemeClr>
                </a:solidFill>
                <a:hlinkClick r:id="rId3" tooltip="Manažerské funkce / činnosti (Managerial Functions / Activities)"/>
              </a:rPr>
              <a:t>manažerské funkce</a:t>
            </a:r>
            <a:r>
              <a:rPr lang="cs-CZ" dirty="0">
                <a:solidFill>
                  <a:schemeClr val="tx1">
                    <a:lumMod val="95000"/>
                    <a:lumOff val="5000"/>
                  </a:schemeClr>
                </a:solidFill>
              </a:rPr>
              <a:t> </a:t>
            </a:r>
            <a:r>
              <a:rPr lang="cs-CZ" dirty="0"/>
              <a:t>(</a:t>
            </a:r>
            <a:r>
              <a:rPr lang="cs-CZ" b="1" dirty="0"/>
              <a:t>funkce managementu</a:t>
            </a:r>
            <a:r>
              <a:rPr lang="cs-CZ" dirty="0" smtClean="0"/>
              <a:t>)</a:t>
            </a:r>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3897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smtClean="0"/>
              <a:t>Včasnost</a:t>
            </a:r>
          </a:p>
          <a:p>
            <a:r>
              <a:rPr lang="cs-CZ" dirty="0"/>
              <a:t>Spolupráce s aktéry začíná co nejdříve. Vstup aktérů </a:t>
            </a:r>
            <a:r>
              <a:rPr lang="cs-CZ" dirty="0" smtClean="0"/>
              <a:t>do pozdějších </a:t>
            </a:r>
            <a:r>
              <a:rPr lang="cs-CZ" dirty="0"/>
              <a:t>fází je vždy komplikovanější a </a:t>
            </a:r>
            <a:r>
              <a:rPr lang="cs-CZ" dirty="0" smtClean="0"/>
              <a:t>spojen </a:t>
            </a:r>
            <a:r>
              <a:rPr lang="pl-PL" dirty="0" smtClean="0"/>
              <a:t>s </a:t>
            </a:r>
            <a:r>
              <a:rPr lang="pl-PL" dirty="0"/>
              <a:t>dodatečnými náklady a obtížemi</a:t>
            </a:r>
            <a:r>
              <a:rPr lang="pl-PL" dirty="0" smtClean="0"/>
              <a:t>.</a:t>
            </a:r>
            <a:endParaRPr lang="cs-CZ" dirty="0"/>
          </a:p>
          <a:p>
            <a:r>
              <a:rPr lang="cs-CZ" b="1" dirty="0" smtClean="0"/>
              <a:t>Srozumitelnost</a:t>
            </a:r>
          </a:p>
          <a:p>
            <a:r>
              <a:rPr lang="cs-CZ" dirty="0"/>
              <a:t>Veškeré vytvořené dokumenty musí být pro </a:t>
            </a:r>
            <a:r>
              <a:rPr lang="cs-CZ" dirty="0" smtClean="0"/>
              <a:t>aktéry srozumitelné</a:t>
            </a:r>
            <a:r>
              <a:rPr lang="cs-CZ" dirty="0"/>
              <a:t>. Stejně tak musí být jasný a </a:t>
            </a:r>
            <a:r>
              <a:rPr lang="cs-CZ" dirty="0" smtClean="0"/>
              <a:t>srozumitelný </a:t>
            </a:r>
            <a:r>
              <a:rPr lang="pl-PL" dirty="0" smtClean="0"/>
              <a:t>samotný </a:t>
            </a:r>
            <a:r>
              <a:rPr lang="pl-PL" dirty="0"/>
              <a:t>proces a způsob zapojení aktérů</a:t>
            </a:r>
            <a:r>
              <a:rPr lang="pl-PL" dirty="0" smtClean="0"/>
              <a:t>.</a:t>
            </a:r>
          </a:p>
          <a:p>
            <a:pPr marL="0" indent="0">
              <a:buNone/>
            </a:pP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9534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631763"/>
          </a:xfrm>
          <a:prstGeom prst="rect">
            <a:avLst/>
          </a:prstGeom>
        </p:spPr>
        <p:txBody>
          <a:bodyPr wrap="square">
            <a:spAutoFit/>
          </a:bodyPr>
          <a:lstStyle/>
          <a:p>
            <a:r>
              <a:rPr lang="cs-CZ" sz="3200" dirty="0"/>
              <a:t> </a:t>
            </a:r>
          </a:p>
          <a:p>
            <a:r>
              <a:rPr lang="cs-CZ" sz="2400" b="1" dirty="0"/>
              <a:t>Nevýhody projektového partnerství:</a:t>
            </a:r>
            <a:endParaRPr lang="cs-CZ" sz="2400" dirty="0"/>
          </a:p>
          <a:p>
            <a:r>
              <a:rPr lang="cs-CZ" sz="2400" b="1" dirty="0"/>
              <a:t> </a:t>
            </a:r>
            <a:endParaRPr lang="cs-CZ" sz="2400" dirty="0"/>
          </a:p>
          <a:p>
            <a:pPr lvl="0"/>
            <a:r>
              <a:rPr lang="cs-CZ" sz="2400" dirty="0"/>
              <a:t>Mnohem větší administrativní náročnost na žadatele /schůzky týmu včetně partnera, kontrola plnění úkolů partnera, kontrola výkazů práce apod./.</a:t>
            </a:r>
          </a:p>
          <a:p>
            <a:pPr lvl="0"/>
            <a:r>
              <a:rPr lang="cs-CZ" sz="2400" dirty="0"/>
              <a:t>Ohrožení neuskutečnění některých aktivit projektu z důvodu selhání partnera.</a:t>
            </a:r>
          </a:p>
          <a:p>
            <a:endParaRPr lang="cs-CZ" dirty="0"/>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6213159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a:t>Přiměřenost </a:t>
            </a:r>
            <a:r>
              <a:rPr lang="cs-CZ" b="1" dirty="0" smtClean="0"/>
              <a:t>a odbornost</a:t>
            </a:r>
          </a:p>
          <a:p>
            <a:r>
              <a:rPr lang="cs-CZ" dirty="0"/>
              <a:t>Jsou voleny metody a postupy úměrné a vhodné tématu </a:t>
            </a:r>
            <a:r>
              <a:rPr lang="cs-CZ" dirty="0" smtClean="0"/>
              <a:t>a kapacitám </a:t>
            </a:r>
            <a:r>
              <a:rPr lang="cs-CZ" dirty="0"/>
              <a:t>aktérů.</a:t>
            </a:r>
          </a:p>
          <a:p>
            <a:r>
              <a:rPr lang="cs-CZ" b="1" dirty="0"/>
              <a:t>Dostupnost zdrojů</a:t>
            </a:r>
          </a:p>
          <a:p>
            <a:r>
              <a:rPr lang="cs-CZ" dirty="0"/>
              <a:t>Pro spolupráci s aktéry je třeba předem vyčlenit </a:t>
            </a:r>
            <a:r>
              <a:rPr lang="cs-CZ" dirty="0" smtClean="0"/>
              <a:t>potřebné kapacity </a:t>
            </a:r>
            <a:r>
              <a:rPr lang="cs-CZ" dirty="0"/>
              <a:t>(finanční, lidské, materiální).</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253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a:t>Komplexnost </a:t>
            </a:r>
            <a:endParaRPr lang="cs-CZ" b="1" dirty="0" smtClean="0"/>
          </a:p>
          <a:p>
            <a:r>
              <a:rPr lang="cs-CZ" dirty="0" smtClean="0"/>
              <a:t>je </a:t>
            </a:r>
            <a:r>
              <a:rPr lang="cs-CZ" dirty="0"/>
              <a:t>třeba připravit, rozvážit celý průběh spolupráce s </a:t>
            </a:r>
            <a:r>
              <a:rPr lang="cs-CZ" dirty="0" smtClean="0"/>
              <a:t>aktéry,</a:t>
            </a:r>
            <a:r>
              <a:rPr lang="cs-CZ" dirty="0"/>
              <a:t> </a:t>
            </a:r>
            <a:r>
              <a:rPr lang="cs-CZ" dirty="0" smtClean="0"/>
              <a:t>nejen </a:t>
            </a:r>
            <a:r>
              <a:rPr lang="cs-CZ" dirty="0"/>
              <a:t>dílčí kroky bez návaznosti.</a:t>
            </a:r>
          </a:p>
          <a:p>
            <a:r>
              <a:rPr lang="cs-CZ" b="1" dirty="0"/>
              <a:t>Transparentnost </a:t>
            </a:r>
            <a:endParaRPr lang="cs-CZ" b="1" dirty="0" smtClean="0"/>
          </a:p>
          <a:p>
            <a:r>
              <a:rPr lang="cs-CZ" dirty="0" smtClean="0"/>
              <a:t>většina </a:t>
            </a:r>
            <a:r>
              <a:rPr lang="cs-CZ" dirty="0"/>
              <a:t>dokumentů (obsahových i procesních) by měla </a:t>
            </a:r>
            <a:r>
              <a:rPr lang="cs-CZ" dirty="0" smtClean="0"/>
              <a:t>být aktérům </a:t>
            </a:r>
            <a:r>
              <a:rPr lang="cs-CZ" dirty="0"/>
              <a:t>snadno dostupná.</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7841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a:t>Otevřenost a důvěra </a:t>
            </a:r>
            <a:endParaRPr lang="cs-CZ" b="1" dirty="0" smtClean="0"/>
          </a:p>
          <a:p>
            <a:r>
              <a:rPr lang="cs-CZ" dirty="0" smtClean="0"/>
              <a:t>všechny </a:t>
            </a:r>
            <a:r>
              <a:rPr lang="cs-CZ" dirty="0"/>
              <a:t>zúčastněné strany jednají otevřeně, čestně a </a:t>
            </a:r>
            <a:r>
              <a:rPr lang="cs-CZ" dirty="0" smtClean="0"/>
              <a:t>budují společnou </a:t>
            </a:r>
            <a:r>
              <a:rPr lang="cs-CZ" dirty="0"/>
              <a:t>důvěru.</a:t>
            </a:r>
          </a:p>
          <a:p>
            <a:r>
              <a:rPr lang="cs-CZ" b="1" dirty="0"/>
              <a:t>Hledání konsenzu </a:t>
            </a:r>
            <a:endParaRPr lang="cs-CZ" b="1" dirty="0" smtClean="0"/>
          </a:p>
          <a:p>
            <a:r>
              <a:rPr lang="cs-CZ" dirty="0" smtClean="0"/>
              <a:t>všichni </a:t>
            </a:r>
            <a:r>
              <a:rPr lang="cs-CZ" dirty="0"/>
              <a:t>zúčastnění jednají s cílem hledat společně </a:t>
            </a:r>
            <a:r>
              <a:rPr lang="cs-CZ" dirty="0" smtClean="0"/>
              <a:t>přijatelný kompromis </a:t>
            </a:r>
            <a:r>
              <a:rPr lang="cs-CZ" dirty="0"/>
              <a:t>nikoliv přesvědčit ostatní o „své“ pravdě.</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6000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r>
              <a:rPr lang="cs-CZ" b="1" dirty="0"/>
              <a:t>Příprava na jednání </a:t>
            </a:r>
            <a:r>
              <a:rPr lang="cs-CZ" dirty="0"/>
              <a:t>je stejně důležitá jako jednání samotné. </a:t>
            </a:r>
            <a:endParaRPr lang="cs-CZ" dirty="0" smtClean="0"/>
          </a:p>
          <a:p>
            <a:r>
              <a:rPr lang="cs-CZ" dirty="0" smtClean="0"/>
              <a:t>„</a:t>
            </a:r>
            <a:r>
              <a:rPr lang="cs-CZ" dirty="0"/>
              <a:t>Co a Proč?“ od jednání očekáváme. Kriticky musíme zhodnotit, jestli</a:t>
            </a:r>
          </a:p>
          <a:p>
            <a:pPr marL="0" indent="0">
              <a:buNone/>
            </a:pPr>
            <a:r>
              <a:rPr lang="cs-CZ" dirty="0"/>
              <a:t>stanovené cíle je reálné v daném čase dosáhnout. </a:t>
            </a:r>
            <a:endParaRPr lang="cs-CZ" dirty="0" smtClean="0"/>
          </a:p>
          <a:p>
            <a:r>
              <a:rPr lang="cs-CZ" dirty="0" smtClean="0"/>
              <a:t> </a:t>
            </a:r>
            <a:r>
              <a:rPr lang="cs-CZ" dirty="0"/>
              <a:t>„Kdo“ </a:t>
            </a:r>
            <a:r>
              <a:rPr lang="cs-CZ" dirty="0" smtClean="0"/>
              <a:t>jsou účastníci </a:t>
            </a:r>
            <a:r>
              <a:rPr lang="cs-CZ" dirty="0"/>
              <a:t>jednání (kolik jich bude, co již o daném tématu vědí, atd.), </a:t>
            </a:r>
            <a:endParaRPr lang="cs-CZ" dirty="0" smtClean="0"/>
          </a:p>
          <a:p>
            <a:r>
              <a:rPr lang="cs-CZ" dirty="0" smtClean="0"/>
              <a:t>„</a:t>
            </a:r>
            <a:r>
              <a:rPr lang="cs-CZ" dirty="0"/>
              <a:t>Kdy a Kde“ </a:t>
            </a:r>
            <a:r>
              <a:rPr lang="cs-CZ" dirty="0" smtClean="0"/>
              <a:t>se bude </a:t>
            </a:r>
            <a:r>
              <a:rPr lang="cs-CZ" dirty="0"/>
              <a:t>jednání odehrávat (volit čas a místo vhodné pro účastníky jednání, nikoliv </a:t>
            </a:r>
            <a:r>
              <a:rPr lang="cs-CZ" dirty="0" smtClean="0"/>
              <a:t>pro organizátory </a:t>
            </a:r>
            <a:r>
              <a:rPr lang="cs-CZ" dirty="0"/>
              <a:t>či iniciátory jednání). </a:t>
            </a:r>
            <a:endParaRPr lang="cs-CZ" dirty="0" smtClean="0"/>
          </a:p>
          <a:p>
            <a:endParaRPr lang="cs-CZ" dirty="0" smtClean="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1744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r>
              <a:rPr lang="cs-CZ" dirty="0" smtClean="0"/>
              <a:t>Na </a:t>
            </a:r>
            <a:r>
              <a:rPr lang="cs-CZ" dirty="0"/>
              <a:t>základě výše uvedeného navrhneme </a:t>
            </a:r>
            <a:r>
              <a:rPr lang="cs-CZ" dirty="0" smtClean="0"/>
              <a:t>agendu jednání </a:t>
            </a:r>
            <a:r>
              <a:rPr lang="cs-CZ" dirty="0"/>
              <a:t>a rozhodneme </a:t>
            </a:r>
            <a:endParaRPr lang="cs-CZ" dirty="0" smtClean="0"/>
          </a:p>
          <a:p>
            <a:r>
              <a:rPr lang="cs-CZ" dirty="0" smtClean="0"/>
              <a:t>„</a:t>
            </a:r>
            <a:r>
              <a:rPr lang="cs-CZ" dirty="0"/>
              <a:t>Jak“ budeme při jednání postupovat (vybereme </a:t>
            </a:r>
            <a:r>
              <a:rPr lang="cs-CZ" dirty="0" smtClean="0"/>
              <a:t>vhodné techniky</a:t>
            </a:r>
            <a:r>
              <a:rPr lang="cs-CZ" dirty="0"/>
              <a:t>) a jaké vybavení (materiální - počítač, dataprojektor…- i personální </a:t>
            </a:r>
            <a:r>
              <a:rPr lang="cs-CZ" dirty="0" smtClean="0"/>
              <a:t>– zapisovatel</a:t>
            </a:r>
            <a:r>
              <a:rPr lang="cs-CZ" dirty="0"/>
              <a:t>,…- budeme potřebovat).</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4885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r>
              <a:rPr lang="cs-CZ" b="1" dirty="0"/>
              <a:t>Nastavení řídící struktury </a:t>
            </a:r>
            <a:r>
              <a:rPr lang="cs-CZ" dirty="0"/>
              <a:t>implementace strategie, v kterém jde </a:t>
            </a:r>
            <a:r>
              <a:rPr lang="cs-CZ" dirty="0" smtClean="0"/>
              <a:t>o</a:t>
            </a:r>
          </a:p>
          <a:p>
            <a:r>
              <a:rPr lang="cs-CZ" dirty="0" smtClean="0"/>
              <a:t>určení gestora </a:t>
            </a:r>
            <a:r>
              <a:rPr lang="cs-CZ" dirty="0"/>
              <a:t>implementace, </a:t>
            </a:r>
            <a:endParaRPr lang="cs-CZ" dirty="0" smtClean="0"/>
          </a:p>
          <a:p>
            <a:r>
              <a:rPr lang="cs-CZ" dirty="0" smtClean="0"/>
              <a:t>odpovědností </a:t>
            </a:r>
            <a:r>
              <a:rPr lang="cs-CZ" dirty="0"/>
              <a:t>jednotlivých subjektů zapojených </a:t>
            </a:r>
            <a:r>
              <a:rPr lang="cs-CZ" dirty="0" smtClean="0"/>
              <a:t>do implementace </a:t>
            </a:r>
            <a:r>
              <a:rPr lang="cs-CZ" dirty="0"/>
              <a:t>a </a:t>
            </a:r>
            <a:endParaRPr lang="cs-CZ" dirty="0" smtClean="0"/>
          </a:p>
          <a:p>
            <a:r>
              <a:rPr lang="cs-CZ" dirty="0" smtClean="0"/>
              <a:t>stanovení </a:t>
            </a:r>
            <a:r>
              <a:rPr lang="cs-CZ" dirty="0"/>
              <a:t>pravidel a procesů řízení implementace,</a:t>
            </a:r>
          </a:p>
          <a:p>
            <a:r>
              <a:rPr lang="cs-CZ" b="1" dirty="0" smtClean="0"/>
              <a:t>Stanovení </a:t>
            </a:r>
            <a:r>
              <a:rPr lang="cs-CZ" b="1" dirty="0"/>
              <a:t>sledování rizik</a:t>
            </a:r>
            <a:r>
              <a:rPr lang="cs-CZ" dirty="0"/>
              <a:t>, postupů řízení </a:t>
            </a:r>
            <a:r>
              <a:rPr lang="cs-CZ" b="1" dirty="0"/>
              <a:t>změn </a:t>
            </a:r>
            <a:r>
              <a:rPr lang="cs-CZ" dirty="0"/>
              <a:t>a způsobů reakce na </a:t>
            </a:r>
            <a:r>
              <a:rPr lang="cs-CZ" dirty="0" smtClean="0"/>
              <a:t>ně (eliminace </a:t>
            </a:r>
            <a:r>
              <a:rPr lang="cs-CZ" dirty="0"/>
              <a:t>rizik, identifikace potřeby změny a nastavení postupů </a:t>
            </a:r>
            <a:r>
              <a:rPr lang="cs-CZ" dirty="0" smtClean="0"/>
              <a:t>jejich schvalování</a:t>
            </a:r>
            <a:r>
              <a:rPr lang="cs-CZ" dirty="0"/>
              <a:t>),</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8910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r>
              <a:rPr lang="cs-CZ" b="1" dirty="0"/>
              <a:t>Nastavení systému monitorování naplňování cílů strategie (</a:t>
            </a:r>
            <a:r>
              <a:rPr lang="cs-CZ" b="1" dirty="0" smtClean="0"/>
              <a:t>zejména prostřednictvím </a:t>
            </a:r>
            <a:r>
              <a:rPr lang="cs-CZ" b="1" dirty="0"/>
              <a:t>sledováním </a:t>
            </a:r>
            <a:r>
              <a:rPr lang="cs-CZ" dirty="0"/>
              <a:t>indikátorů cílů) a </a:t>
            </a:r>
            <a:r>
              <a:rPr lang="cs-CZ" b="1" dirty="0"/>
              <a:t>systému evaluace </a:t>
            </a:r>
            <a:r>
              <a:rPr lang="cs-CZ" dirty="0" smtClean="0"/>
              <a:t>strategie (účelnosti </a:t>
            </a:r>
            <a:r>
              <a:rPr lang="cs-CZ" dirty="0"/>
              <a:t>a hospodárnosti čerpání veřejných prostředků při </a:t>
            </a:r>
            <a:r>
              <a:rPr lang="cs-CZ" dirty="0" err="1" smtClean="0"/>
              <a:t>realizacistrategie</a:t>
            </a:r>
            <a:r>
              <a:rPr lang="cs-CZ" dirty="0" smtClean="0"/>
              <a:t>),</a:t>
            </a:r>
            <a:endParaRPr lang="cs-CZ" dirty="0"/>
          </a:p>
          <a:p>
            <a:r>
              <a:rPr lang="pl-PL" dirty="0" smtClean="0"/>
              <a:t>Nastavení </a:t>
            </a:r>
            <a:r>
              <a:rPr lang="pl-PL" b="1" dirty="0"/>
              <a:t>systému komunikace </a:t>
            </a:r>
            <a:r>
              <a:rPr lang="pl-PL" dirty="0"/>
              <a:t>o průběhu realizace strategie, o </a:t>
            </a:r>
            <a:r>
              <a:rPr lang="pl-PL" dirty="0" smtClean="0"/>
              <a:t>jejích </a:t>
            </a:r>
            <a:r>
              <a:rPr lang="cs-CZ" dirty="0" smtClean="0"/>
              <a:t>cílech </a:t>
            </a:r>
            <a:r>
              <a:rPr lang="cs-CZ" dirty="0"/>
              <a:t>a dopadech, s určením partnerů, s nimiž bude při realizaci strategie </a:t>
            </a:r>
            <a:r>
              <a:rPr lang="cs-CZ" dirty="0" smtClean="0"/>
              <a:t>jako celku </a:t>
            </a:r>
            <a:r>
              <a:rPr lang="cs-CZ" dirty="0"/>
              <a:t>i jednotlivých taktických úkolů probíhat dialog a součinnost, </a:t>
            </a:r>
            <a:r>
              <a:rPr lang="cs-CZ" dirty="0" smtClean="0"/>
              <a:t>včetně </a:t>
            </a:r>
            <a:r>
              <a:rPr lang="pl-PL" dirty="0" smtClean="0"/>
              <a:t>stanovení </a:t>
            </a:r>
            <a:r>
              <a:rPr lang="pl-PL" dirty="0"/>
              <a:t>způsobu komunikace a </a:t>
            </a:r>
            <a:r>
              <a:rPr lang="pl-PL" dirty="0" smtClean="0"/>
              <a:t>osob zodpovědných </a:t>
            </a:r>
            <a:r>
              <a:rPr lang="pl-PL" dirty="0"/>
              <a:t>za její realizaci,</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1537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r>
              <a:rPr lang="pt-BR" dirty="0"/>
              <a:t>Sestavení </a:t>
            </a:r>
            <a:r>
              <a:rPr lang="pt-BR" b="1" dirty="0"/>
              <a:t>časového harmonogramu </a:t>
            </a:r>
            <a:r>
              <a:rPr lang="pt-BR" dirty="0"/>
              <a:t>(rámce) implementace – jednak </a:t>
            </a:r>
            <a:r>
              <a:rPr lang="pt-BR" dirty="0" smtClean="0"/>
              <a:t>na</a:t>
            </a:r>
            <a:r>
              <a:rPr lang="cs-CZ" dirty="0" smtClean="0"/>
              <a:t> základě </a:t>
            </a:r>
            <a:r>
              <a:rPr lang="cs-CZ" dirty="0"/>
              <a:t>časových požadavků na splnění jednotlivých úkolů </a:t>
            </a:r>
            <a:r>
              <a:rPr lang="cs-CZ" dirty="0" smtClean="0"/>
              <a:t>stanovených v </a:t>
            </a:r>
            <a:r>
              <a:rPr lang="cs-CZ" dirty="0"/>
              <a:t>hierarchické struktuře prací, jednak na základě určených </a:t>
            </a:r>
            <a:r>
              <a:rPr lang="cs-CZ" dirty="0" smtClean="0"/>
              <a:t>termínů monitorování</a:t>
            </a:r>
            <a:r>
              <a:rPr lang="cs-CZ" dirty="0"/>
              <a:t>, evaluace, tvorby rozpočtu a realizace komunikačních aktivit.</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791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r>
              <a:rPr lang="cs-CZ" b="1" dirty="0" smtClean="0"/>
              <a:t>Implementace</a:t>
            </a:r>
            <a:r>
              <a:rPr lang="cs-CZ" dirty="0" smtClean="0"/>
              <a:t> zahrnuje </a:t>
            </a:r>
            <a:r>
              <a:rPr lang="cs-CZ" dirty="0"/>
              <a:t>v nejširším kontextu </a:t>
            </a:r>
            <a:r>
              <a:rPr lang="cs-CZ" b="1" dirty="0"/>
              <a:t>převod strategie do praxe </a:t>
            </a:r>
            <a:r>
              <a:rPr lang="cs-CZ" dirty="0"/>
              <a:t>a zahrnuje </a:t>
            </a:r>
            <a:r>
              <a:rPr lang="cs-CZ" b="1" dirty="0"/>
              <a:t>dvě </a:t>
            </a:r>
            <a:r>
              <a:rPr lang="cs-CZ" b="1" dirty="0" smtClean="0"/>
              <a:t>skupiny </a:t>
            </a:r>
            <a:r>
              <a:rPr lang="cs-CZ" dirty="0" smtClean="0"/>
              <a:t>souběžně </a:t>
            </a:r>
            <a:r>
              <a:rPr lang="cs-CZ" dirty="0"/>
              <a:t>probíhajících činností:</a:t>
            </a:r>
          </a:p>
          <a:p>
            <a:r>
              <a:rPr lang="cs-CZ" b="1" dirty="0"/>
              <a:t>1.realizaci </a:t>
            </a:r>
            <a:r>
              <a:rPr lang="cs-CZ" dirty="0"/>
              <a:t>(vlastní proces realizace strategie),</a:t>
            </a:r>
          </a:p>
          <a:p>
            <a:r>
              <a:rPr lang="cs-CZ" b="1" dirty="0"/>
              <a:t>2.zpětnou vazbu </a:t>
            </a:r>
            <a:r>
              <a:rPr lang="cs-CZ" dirty="0"/>
              <a:t>(průběžné sledování a vyhodnocování průběhu realizace </a:t>
            </a:r>
            <a:r>
              <a:rPr lang="cs-CZ" dirty="0" smtClean="0"/>
              <a:t>strategie </a:t>
            </a:r>
            <a:r>
              <a:rPr lang="pl-PL" dirty="0" smtClean="0"/>
              <a:t>a </a:t>
            </a:r>
            <a:r>
              <a:rPr lang="pl-PL" dirty="0"/>
              <a:t>návrhy na její zlepšení)</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3819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K</a:t>
            </a:r>
            <a:r>
              <a:rPr lang="cs-CZ" b="1" dirty="0" smtClean="0"/>
              <a:t>oordinace procesu</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pPr marL="0" indent="0">
              <a:buNone/>
            </a:pPr>
            <a:r>
              <a:rPr lang="pl-PL" dirty="0" smtClean="0"/>
              <a:t>Podstatné je, aby každý z aktérů:</a:t>
            </a:r>
            <a:endParaRPr lang="pl-PL" dirty="0"/>
          </a:p>
          <a:p>
            <a:r>
              <a:rPr lang="cs-CZ" dirty="0" smtClean="0"/>
              <a:t>znal </a:t>
            </a:r>
            <a:r>
              <a:rPr lang="cs-CZ" dirty="0"/>
              <a:t>výsledky, kterých se chce dosáhnout,</a:t>
            </a:r>
          </a:p>
          <a:p>
            <a:r>
              <a:rPr lang="cs-CZ" dirty="0" smtClean="0"/>
              <a:t>přijal </a:t>
            </a:r>
            <a:r>
              <a:rPr lang="cs-CZ" dirty="0"/>
              <a:t>odpovědnost za činnosti, které převzal a za jejich výsledky,</a:t>
            </a:r>
          </a:p>
          <a:p>
            <a:r>
              <a:rPr lang="cs-CZ" dirty="0" smtClean="0"/>
              <a:t>znal </a:t>
            </a:r>
            <a:r>
              <a:rPr lang="cs-CZ" dirty="0"/>
              <a:t>časový horizont, do kterého se mají rozvojové aktivity dokončit.</a:t>
            </a:r>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92708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5324535"/>
          </a:xfrm>
          <a:prstGeom prst="rect">
            <a:avLst/>
          </a:prstGeom>
        </p:spPr>
        <p:txBody>
          <a:bodyPr wrap="square">
            <a:spAutoFit/>
          </a:bodyPr>
          <a:lstStyle/>
          <a:p>
            <a:r>
              <a:rPr lang="cs-CZ" sz="4000" dirty="0"/>
              <a:t> </a:t>
            </a:r>
          </a:p>
          <a:p>
            <a:pPr marL="342900" indent="-342900">
              <a:buFont typeface="Arial" panose="020B0604020202020204" pitchFamily="34" charset="0"/>
              <a:buChar char="•"/>
            </a:pPr>
            <a:r>
              <a:rPr lang="cs-CZ" sz="2400" dirty="0" smtClean="0"/>
              <a:t>Regionální partnerství</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dirty="0" smtClean="0"/>
              <a:t>Partnerství </a:t>
            </a:r>
            <a:r>
              <a:rPr lang="cs-CZ" sz="2400" dirty="0"/>
              <a:t>regionální je uplatňováno jednotlivými městy či obcemi jednak  při vzniku </a:t>
            </a:r>
            <a:r>
              <a:rPr lang="cs-CZ" sz="2400" dirty="0" smtClean="0"/>
              <a:t>mikroregionů a MAS </a:t>
            </a:r>
            <a:r>
              <a:rPr lang="cs-CZ" sz="2400" dirty="0"/>
              <a:t>tedy sdružení obcí a měst, na druhé straně jako partnerství zaměřené právě na daný region pro jeho rozvoj</a:t>
            </a:r>
            <a:r>
              <a:rPr lang="cs-CZ" sz="2400" dirty="0" smtClean="0"/>
              <a:t>.</a:t>
            </a:r>
          </a:p>
          <a:p>
            <a:endParaRPr lang="cs-CZ" sz="2400" dirty="0"/>
          </a:p>
          <a:p>
            <a:pPr marL="342900" indent="-342900">
              <a:buFont typeface="Arial" panose="020B0604020202020204" pitchFamily="34" charset="0"/>
              <a:buChar char="•"/>
            </a:pPr>
            <a:r>
              <a:rPr lang="cs-CZ" sz="2400" dirty="0"/>
              <a:t> </a:t>
            </a:r>
            <a:r>
              <a:rPr lang="cs-CZ" sz="2400" dirty="0" smtClean="0"/>
              <a:t>Pojem</a:t>
            </a:r>
            <a:r>
              <a:rPr lang="cs-CZ" sz="2400" b="1" dirty="0" smtClean="0"/>
              <a:t> </a:t>
            </a:r>
            <a:r>
              <a:rPr lang="cs-CZ" sz="2400" b="1" dirty="0"/>
              <a:t>mikroregion</a:t>
            </a:r>
            <a:r>
              <a:rPr lang="cs-CZ" sz="2400" dirty="0"/>
              <a:t> se většinou používá pro sdružení několika obcí, jehož typickým znakem je aktivní vznik "zdola", jinak řečeno z vlastní iniciativy obcí, zpravidla za účelem dosažení určitého cíle. Obce mohou tedy při výkonu své samostatné působnosti vzájemně spolupracovat. </a:t>
            </a:r>
          </a:p>
          <a:p>
            <a:pPr marL="342900" indent="-342900">
              <a:buFont typeface="Arial" panose="020B0604020202020204" pitchFamily="34" charset="0"/>
              <a:buChar char="•"/>
            </a:pPr>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9858243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pPr>
              <a:lnSpc>
                <a:spcPct val="80000"/>
              </a:lnSpc>
            </a:pPr>
            <a:r>
              <a:rPr lang="cs-CZ" altLang="cs-CZ" b="1" dirty="0"/>
              <a:t>Řízení projektu </a:t>
            </a:r>
            <a:r>
              <a:rPr lang="cs-CZ" altLang="cs-CZ" dirty="0"/>
              <a:t>je řídící proces, který zahrnuje plánování, organizování, vedení a kontrolování úloh a dostupných zdrojů k naplnění definovaných cílů jednotlivých projektů. </a:t>
            </a:r>
            <a:endParaRPr lang="cs-CZ" altLang="cs-CZ" b="1" dirty="0"/>
          </a:p>
          <a:p>
            <a:pPr>
              <a:lnSpc>
                <a:spcPct val="80000"/>
              </a:lnSpc>
            </a:pPr>
            <a:r>
              <a:rPr lang="cs-CZ" altLang="cs-CZ" b="1" dirty="0"/>
              <a:t>Projektové řízení </a:t>
            </a:r>
            <a:r>
              <a:rPr lang="cs-CZ" altLang="cs-CZ" dirty="0"/>
              <a:t>je pak soubor znalostí, metod a technik a nástrojů zaměřených na řízení projektu nebo skupiny projektů.</a:t>
            </a:r>
            <a:endParaRPr lang="cs-CZ" altLang="cs-CZ" b="1" dirty="0"/>
          </a:p>
          <a:p>
            <a:pPr>
              <a:lnSpc>
                <a:spcPct val="80000"/>
              </a:lnSpc>
            </a:pPr>
            <a:r>
              <a:rPr lang="cs-CZ" altLang="cs-CZ" b="1" dirty="0"/>
              <a:t>Základní přínos projektového řízení (PŘ): </a:t>
            </a:r>
            <a:endParaRPr lang="cs-CZ" altLang="cs-CZ" dirty="0"/>
          </a:p>
          <a:p>
            <a:pPr>
              <a:lnSpc>
                <a:spcPct val="80000"/>
              </a:lnSpc>
            </a:pPr>
            <a:r>
              <a:rPr lang="cs-CZ" altLang="cs-CZ" dirty="0"/>
              <a:t>Důsledným uplatňováním metod, technik a nástrojů PŘ lze úspěšně dosáhnout dodržení času – rozpočtu – kvality - výstupů projektu.</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6163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p:txBody>
          <a:bodyPr>
            <a:noAutofit/>
          </a:bodyPr>
          <a:lstStyle/>
          <a:p>
            <a:endParaRPr lang="cs-CZ" b="1" dirty="0" smtClean="0"/>
          </a:p>
          <a:p>
            <a:pPr>
              <a:lnSpc>
                <a:spcPct val="80000"/>
              </a:lnSpc>
            </a:pPr>
            <a:r>
              <a:rPr lang="cs-CZ" altLang="cs-CZ" sz="2000" b="1" dirty="0">
                <a:cs typeface="Arial" panose="020B0604020202020204" pitchFamily="34" charset="0"/>
              </a:rPr>
              <a:t>Rozsáhlost a jedinečnost</a:t>
            </a:r>
            <a:r>
              <a:rPr lang="cs-CZ" altLang="cs-CZ" sz="2000" dirty="0">
                <a:cs typeface="Arial" panose="020B0604020202020204" pitchFamily="34" charset="0"/>
              </a:rPr>
              <a:t> </a:t>
            </a:r>
          </a:p>
          <a:p>
            <a:pPr lvl="1">
              <a:lnSpc>
                <a:spcPct val="80000"/>
              </a:lnSpc>
            </a:pPr>
            <a:r>
              <a:rPr lang="cs-CZ" altLang="cs-CZ" sz="1800" dirty="0"/>
              <a:t>Není „obecně platná kuchařka“ pro realizaci.</a:t>
            </a:r>
          </a:p>
          <a:p>
            <a:pPr>
              <a:lnSpc>
                <a:spcPct val="80000"/>
              </a:lnSpc>
            </a:pPr>
            <a:r>
              <a:rPr lang="cs-CZ" altLang="cs-CZ" sz="2000" dirty="0"/>
              <a:t>Různorodost</a:t>
            </a:r>
          </a:p>
          <a:p>
            <a:pPr lvl="1">
              <a:lnSpc>
                <a:spcPct val="80000"/>
              </a:lnSpc>
            </a:pPr>
            <a:r>
              <a:rPr lang="cs-CZ" altLang="cs-CZ" sz="1800" dirty="0"/>
              <a:t>Různorodost není jen v oblasti lidských zdrojů, ale také v samotném obsahu jednotlivých projektů. Přestože aktivity projektu vedou jasně k předem definovanému cíli, je mnoho aspektů, které není možno pominout při samotné realizaci.</a:t>
            </a:r>
          </a:p>
          <a:p>
            <a:pPr>
              <a:lnSpc>
                <a:spcPct val="80000"/>
              </a:lnSpc>
            </a:pPr>
            <a:r>
              <a:rPr lang="cs-CZ" altLang="cs-CZ" sz="2000" b="1" dirty="0">
                <a:cs typeface="Arial" panose="020B0604020202020204" pitchFamily="34" charset="0"/>
              </a:rPr>
              <a:t>Hodně vazeb</a:t>
            </a:r>
            <a:r>
              <a:rPr lang="cs-CZ" altLang="cs-CZ" sz="2000" dirty="0">
                <a:cs typeface="Arial" panose="020B0604020202020204" pitchFamily="34" charset="0"/>
              </a:rPr>
              <a:t> </a:t>
            </a:r>
          </a:p>
          <a:p>
            <a:pPr lvl="1">
              <a:lnSpc>
                <a:spcPct val="80000"/>
              </a:lnSpc>
            </a:pPr>
            <a:r>
              <a:rPr lang="cs-CZ" altLang="cs-CZ" sz="1800" dirty="0"/>
              <a:t>Množství vzájemných vazeb dílčích činností a prvků. To znamená, že jednotlivé činnosti v rámci realizace projektu se vzájemně ovlivňují, doplňují a někdy překrývají.</a:t>
            </a:r>
          </a:p>
          <a:p>
            <a:pPr>
              <a:lnSpc>
                <a:spcPct val="80000"/>
              </a:lnSpc>
            </a:pPr>
            <a:r>
              <a:rPr lang="cs-CZ" altLang="cs-CZ" sz="2000" b="1" dirty="0">
                <a:cs typeface="Arial" panose="020B0604020202020204" pitchFamily="34" charset="0"/>
              </a:rPr>
              <a:t>Omezené zdroje</a:t>
            </a:r>
            <a:r>
              <a:rPr lang="cs-CZ" altLang="cs-CZ" sz="2000" dirty="0">
                <a:cs typeface="Arial" panose="020B0604020202020204" pitchFamily="34" charset="0"/>
              </a:rPr>
              <a:t>  </a:t>
            </a:r>
          </a:p>
          <a:p>
            <a:pPr lvl="1">
              <a:lnSpc>
                <a:spcPct val="80000"/>
              </a:lnSpc>
            </a:pPr>
            <a:r>
              <a:rPr lang="cs-CZ" altLang="cs-CZ" sz="1800" dirty="0"/>
              <a:t>Každý projekt má omezené zdroje a to časové, materiální, lidské a finanční zdroje při respektování kvality výstupů.</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0801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p:txBody>
          <a:bodyPr>
            <a:noAutofit/>
          </a:bodyPr>
          <a:lstStyle/>
          <a:p>
            <a:endParaRPr lang="cs-CZ" sz="3600" b="1" dirty="0" smtClean="0"/>
          </a:p>
          <a:p>
            <a:pPr marL="609600" indent="-609600" algn="ctr">
              <a:buNone/>
            </a:pPr>
            <a:r>
              <a:rPr lang="cs-CZ" altLang="cs-CZ" b="1" dirty="0"/>
              <a:t>Rizika jsou pro realizaci </a:t>
            </a:r>
            <a:r>
              <a:rPr lang="cs-CZ" altLang="cs-CZ" b="1" dirty="0" smtClean="0"/>
              <a:t>jakéhokoli projektu v souvislosti s projekty rozvojovými </a:t>
            </a:r>
            <a:r>
              <a:rPr lang="cs-CZ" altLang="cs-CZ" b="1" dirty="0"/>
              <a:t>ohrožením, je tedy nezbytné již při přípravě projektu  s riziky počítat a při realizaci zhodnotit, jak jsme se s předpokládanými riziky dokázali vyrovnat.</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30263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p:txBody>
          <a:bodyPr>
            <a:noAutofit/>
          </a:bodyPr>
          <a:lstStyle/>
          <a:p>
            <a:pPr marL="609600" indent="-609600">
              <a:lnSpc>
                <a:spcPct val="80000"/>
              </a:lnSpc>
            </a:pPr>
            <a:r>
              <a:rPr lang="cs-CZ" altLang="cs-CZ" sz="3600" dirty="0"/>
              <a:t>ztráta osobností </a:t>
            </a:r>
            <a:r>
              <a:rPr lang="cs-CZ" altLang="cs-CZ" sz="3600" dirty="0" smtClean="0"/>
              <a:t>týmu </a:t>
            </a:r>
            <a:r>
              <a:rPr lang="cs-CZ" altLang="cs-CZ" sz="3600" dirty="0"/>
              <a:t>- některé projekty závisí na klíčových osobách.  Protože je dobře známe, může připravit plán zastoupení.</a:t>
            </a:r>
          </a:p>
          <a:p>
            <a:pPr marL="609600" indent="-609600">
              <a:lnSpc>
                <a:spcPct val="80000"/>
              </a:lnSpc>
            </a:pPr>
            <a:r>
              <a:rPr lang="cs-CZ" altLang="cs-CZ" sz="3600" dirty="0"/>
              <a:t>problémy s pracovníky </a:t>
            </a:r>
            <a:r>
              <a:rPr lang="cs-CZ" altLang="cs-CZ" sz="3600" dirty="0" smtClean="0"/>
              <a:t>– </a:t>
            </a:r>
            <a:r>
              <a:rPr lang="cs-CZ" altLang="cs-CZ" sz="3600" dirty="0" err="1" smtClean="0"/>
              <a:t>doré</a:t>
            </a:r>
            <a:r>
              <a:rPr lang="cs-CZ" altLang="cs-CZ" sz="3600" dirty="0" smtClean="0"/>
              <a:t> vztahy v týmu.</a:t>
            </a:r>
          </a:p>
          <a:p>
            <a:pPr marL="609600" indent="-609600">
              <a:lnSpc>
                <a:spcPct val="80000"/>
              </a:lnSpc>
            </a:pPr>
            <a:r>
              <a:rPr lang="cs-CZ" altLang="cs-CZ" sz="3600" dirty="0" smtClean="0"/>
              <a:t>Finanční </a:t>
            </a:r>
            <a:r>
              <a:rPr lang="cs-CZ" altLang="cs-CZ" sz="3600" dirty="0"/>
              <a:t>dopady požadavků pracujících lze vyhodnotit a zahrnout do rozpočtu projektu.  </a:t>
            </a:r>
          </a:p>
          <a:p>
            <a:pPr marL="609600" indent="-609600">
              <a:lnSpc>
                <a:spcPct val="80000"/>
              </a:lnSpc>
            </a:pPr>
            <a:endParaRPr lang="cs-CZ" altLang="cs-CZ" sz="36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9914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p:txBody>
          <a:bodyPr>
            <a:noAutofit/>
          </a:bodyPr>
          <a:lstStyle/>
          <a:p>
            <a:pPr marL="609600" indent="-609600">
              <a:lnSpc>
                <a:spcPct val="80000"/>
              </a:lnSpc>
            </a:pPr>
            <a:r>
              <a:rPr lang="cs-CZ" altLang="cs-CZ" sz="3600" dirty="0"/>
              <a:t>ztráta osobností </a:t>
            </a:r>
            <a:r>
              <a:rPr lang="cs-CZ" altLang="cs-CZ" sz="3600" dirty="0" smtClean="0"/>
              <a:t>týmu </a:t>
            </a:r>
            <a:r>
              <a:rPr lang="cs-CZ" altLang="cs-CZ" sz="3600" dirty="0"/>
              <a:t>- některé projekty závisí na klíčových osobách.  Protože je dobře známe, může připravit plán zastoupení.</a:t>
            </a:r>
          </a:p>
          <a:p>
            <a:pPr marL="609600" indent="-609600">
              <a:lnSpc>
                <a:spcPct val="80000"/>
              </a:lnSpc>
            </a:pPr>
            <a:r>
              <a:rPr lang="cs-CZ" altLang="cs-CZ" sz="3600" dirty="0"/>
              <a:t>problémy s pracovníky </a:t>
            </a:r>
            <a:r>
              <a:rPr lang="cs-CZ" altLang="cs-CZ" sz="3600" dirty="0" smtClean="0"/>
              <a:t>– </a:t>
            </a:r>
            <a:r>
              <a:rPr lang="cs-CZ" altLang="cs-CZ" sz="3600" dirty="0" err="1" smtClean="0"/>
              <a:t>doré</a:t>
            </a:r>
            <a:r>
              <a:rPr lang="cs-CZ" altLang="cs-CZ" sz="3600" dirty="0" smtClean="0"/>
              <a:t> vztahy v týmu.</a:t>
            </a:r>
          </a:p>
          <a:p>
            <a:pPr marL="609600" indent="-609600">
              <a:lnSpc>
                <a:spcPct val="80000"/>
              </a:lnSpc>
            </a:pPr>
            <a:r>
              <a:rPr lang="cs-CZ" altLang="cs-CZ" sz="3600" dirty="0" smtClean="0"/>
              <a:t>Finanční </a:t>
            </a:r>
            <a:r>
              <a:rPr lang="cs-CZ" altLang="cs-CZ" sz="3600" dirty="0"/>
              <a:t>dopady požadavků pracujících lze vyhodnotit a zahrnout do rozpočtu projektu.  </a:t>
            </a:r>
          </a:p>
          <a:p>
            <a:pPr marL="609600" indent="-609600">
              <a:lnSpc>
                <a:spcPct val="80000"/>
              </a:lnSpc>
            </a:pPr>
            <a:endParaRPr lang="cs-CZ" altLang="cs-CZ" sz="36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6692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36525"/>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a:xfrm>
            <a:off x="838201" y="1475365"/>
            <a:ext cx="10515600" cy="4351338"/>
          </a:xfrm>
        </p:spPr>
        <p:txBody>
          <a:bodyPr>
            <a:noAutofit/>
          </a:bodyPr>
          <a:lstStyle/>
          <a:p>
            <a:pPr marL="0" indent="0">
              <a:lnSpc>
                <a:spcPct val="80000"/>
              </a:lnSpc>
              <a:buNone/>
            </a:pPr>
            <a:endParaRPr lang="cs-CZ" altLang="cs-CZ" sz="3600" dirty="0" smtClean="0"/>
          </a:p>
          <a:p>
            <a:pPr marL="609600" indent="-609600">
              <a:lnSpc>
                <a:spcPct val="80000"/>
              </a:lnSpc>
            </a:pPr>
            <a:r>
              <a:rPr lang="cs-CZ" altLang="cs-CZ" sz="3600" dirty="0" smtClean="0"/>
              <a:t>Finanční </a:t>
            </a:r>
            <a:r>
              <a:rPr lang="cs-CZ" altLang="cs-CZ" sz="3600" dirty="0"/>
              <a:t>problémy – nedostatek financí na začátku projektu, </a:t>
            </a:r>
            <a:r>
              <a:rPr lang="cs-CZ" altLang="cs-CZ" sz="3600" dirty="0" err="1"/>
              <a:t>jednozdrojové</a:t>
            </a:r>
            <a:r>
              <a:rPr lang="cs-CZ" altLang="cs-CZ" sz="3600" dirty="0"/>
              <a:t> financování projektů, časové rozlišení v příjmech a výdajích</a:t>
            </a:r>
          </a:p>
          <a:p>
            <a:pPr marL="609600" indent="-609600">
              <a:lnSpc>
                <a:spcPct val="80000"/>
              </a:lnSpc>
            </a:pPr>
            <a:r>
              <a:rPr lang="cs-CZ" altLang="cs-CZ" sz="3600" dirty="0"/>
              <a:t>vnitřní ”politické” změny - přestože  změny mohou v průběhu projektu nastat, je velice složité připravit předem plán jejich ošetření.</a:t>
            </a:r>
          </a:p>
          <a:p>
            <a:pPr marL="609600" indent="-609600">
              <a:lnSpc>
                <a:spcPct val="80000"/>
              </a:lnSpc>
            </a:pPr>
            <a:r>
              <a:rPr lang="cs-CZ" altLang="cs-CZ" sz="3600" dirty="0"/>
              <a:t>změny vnějších podmínek nebo okolní změny - mohou podstatně změnit průběh projektu.</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1462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36525"/>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a:xfrm>
            <a:off x="838201" y="1475365"/>
            <a:ext cx="10515600" cy="4351338"/>
          </a:xfrm>
        </p:spPr>
        <p:txBody>
          <a:bodyPr>
            <a:noAutofit/>
          </a:bodyPr>
          <a:lstStyle/>
          <a:p>
            <a:pPr marL="0" indent="0">
              <a:lnSpc>
                <a:spcPct val="80000"/>
              </a:lnSpc>
              <a:buNone/>
            </a:pPr>
            <a:endParaRPr lang="cs-CZ" altLang="cs-CZ" sz="3600" dirty="0" smtClean="0"/>
          </a:p>
          <a:p>
            <a:pPr>
              <a:lnSpc>
                <a:spcPct val="80000"/>
              </a:lnSpc>
            </a:pPr>
            <a:r>
              <a:rPr lang="cs-CZ" altLang="cs-CZ" sz="2000" dirty="0"/>
              <a:t>Realizační tým je dočasná organizační struktura s vyhraněnou problémovou orientací, s cílem zvládnutí úloh spojených s realizací projektu. </a:t>
            </a:r>
          </a:p>
          <a:p>
            <a:pPr>
              <a:lnSpc>
                <a:spcPct val="80000"/>
              </a:lnSpc>
            </a:pPr>
            <a:r>
              <a:rPr lang="cs-CZ" altLang="cs-CZ" sz="2000" dirty="0"/>
              <a:t>Tato definice znamená především to, že jsou členové realizačního týmu najímáni právě jen pro realizaci projektu. To s sebou nese samozřejmě mnohá úskalí, neboť lidé necítí přímou sounáležitost s organizací, ve které je projekt realizován. </a:t>
            </a:r>
          </a:p>
          <a:p>
            <a:pPr>
              <a:lnSpc>
                <a:spcPct val="80000"/>
              </a:lnSpc>
            </a:pPr>
            <a:r>
              <a:rPr lang="cs-CZ" altLang="cs-CZ" sz="2000" dirty="0"/>
              <a:t>Tomu se dá předejít tím, že je tzv. stálý kádr pracovníků, ke kterým jsou najímáni další. Tím je zajištěna semknutost celého týmu.</a:t>
            </a:r>
          </a:p>
          <a:p>
            <a:pPr>
              <a:lnSpc>
                <a:spcPct val="80000"/>
              </a:lnSpc>
            </a:pPr>
            <a:r>
              <a:rPr lang="cs-CZ" altLang="cs-CZ" sz="2000" dirty="0"/>
              <a:t>Je důležité, aby členové týmu:</a:t>
            </a:r>
          </a:p>
          <a:p>
            <a:pPr lvl="1">
              <a:lnSpc>
                <a:spcPct val="80000"/>
              </a:lnSpc>
            </a:pPr>
            <a:r>
              <a:rPr lang="cs-CZ" altLang="cs-CZ" sz="1800" dirty="0"/>
              <a:t>jednoznačně chápali a interpretovali požadované projektové cíle</a:t>
            </a:r>
          </a:p>
          <a:p>
            <a:pPr lvl="1">
              <a:lnSpc>
                <a:spcPct val="80000"/>
              </a:lnSpc>
            </a:pPr>
            <a:r>
              <a:rPr lang="cs-CZ" altLang="cs-CZ" sz="1800" dirty="0"/>
              <a:t>měli možnost tvůrčím způsobem řešit dílčí problémy</a:t>
            </a:r>
          </a:p>
          <a:p>
            <a:pPr lvl="1">
              <a:lnSpc>
                <a:spcPct val="80000"/>
              </a:lnSpc>
            </a:pPr>
            <a:r>
              <a:rPr lang="cs-CZ" altLang="cs-CZ" sz="1800" dirty="0"/>
              <a:t>cítili spoluzodpovědnost za dosahované výsledky.</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6778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36525"/>
            <a:ext cx="9692935" cy="6858000"/>
          </a:xfrm>
          <a:prstGeom prst="rect">
            <a:avLst/>
          </a:prstGeom>
        </p:spPr>
      </p:pic>
      <p:sp>
        <p:nvSpPr>
          <p:cNvPr id="181250" name="Rectangle 2"/>
          <p:cNvSpPr>
            <a:spLocks noGrp="1" noChangeArrowheads="1"/>
          </p:cNvSpPr>
          <p:nvPr>
            <p:ph type="title"/>
          </p:nvPr>
        </p:nvSpPr>
        <p:spPr>
          <a:xfrm>
            <a:off x="838201" y="404814"/>
            <a:ext cx="9675814" cy="549275"/>
          </a:xfrm>
        </p:spPr>
        <p:txBody>
          <a:bodyPr>
            <a:normAutofit fontScale="90000"/>
          </a:bodyPr>
          <a:lstStyle/>
          <a:p>
            <a:r>
              <a:rPr lang="cs-CZ" b="1" dirty="0"/>
              <a:t/>
            </a:r>
            <a:br>
              <a:rPr lang="cs-CZ" b="1" dirty="0"/>
            </a:br>
            <a:r>
              <a:rPr lang="cs-CZ" b="1" dirty="0"/>
              <a:t>P</a:t>
            </a:r>
            <a:r>
              <a:rPr lang="cs-CZ" b="1" dirty="0" smtClean="0"/>
              <a:t>rojektové řízení </a:t>
            </a:r>
            <a:endParaRPr lang="cs-CZ" b="1" u="sng" dirty="0"/>
          </a:p>
        </p:txBody>
      </p:sp>
      <p:sp>
        <p:nvSpPr>
          <p:cNvPr id="181251" name="Rectangle 3"/>
          <p:cNvSpPr>
            <a:spLocks noGrp="1" noChangeArrowheads="1"/>
          </p:cNvSpPr>
          <p:nvPr>
            <p:ph sz="quarter" idx="1"/>
          </p:nvPr>
        </p:nvSpPr>
        <p:spPr>
          <a:xfrm>
            <a:off x="838201" y="1475365"/>
            <a:ext cx="10515600" cy="4351338"/>
          </a:xfrm>
        </p:spPr>
        <p:txBody>
          <a:bodyPr>
            <a:noAutofit/>
          </a:bodyPr>
          <a:lstStyle/>
          <a:p>
            <a:pPr marL="0" indent="0">
              <a:lnSpc>
                <a:spcPct val="80000"/>
              </a:lnSpc>
              <a:buNone/>
            </a:pPr>
            <a:endParaRPr lang="cs-CZ" altLang="cs-CZ" sz="3600" dirty="0" smtClean="0"/>
          </a:p>
          <a:p>
            <a:pPr>
              <a:lnSpc>
                <a:spcPct val="80000"/>
              </a:lnSpc>
            </a:pPr>
            <a:r>
              <a:rPr lang="cs-CZ" altLang="cs-CZ" sz="2000" dirty="0"/>
              <a:t>Realizační tým je dočasná organizační struktura s vyhraněnou problémovou orientací, s cílem zvládnutí úloh spojených s realizací projektu. </a:t>
            </a:r>
          </a:p>
          <a:p>
            <a:pPr>
              <a:lnSpc>
                <a:spcPct val="80000"/>
              </a:lnSpc>
            </a:pPr>
            <a:r>
              <a:rPr lang="cs-CZ" altLang="cs-CZ" sz="2000" dirty="0"/>
              <a:t>Tato definice znamená především to, že jsou členové realizačního týmu najímáni právě jen pro realizaci projektu. To s sebou nese samozřejmě mnohá úskalí, neboť lidé necítí přímou sounáležitost s organizací, ve které je projekt realizován. </a:t>
            </a:r>
          </a:p>
          <a:p>
            <a:pPr>
              <a:lnSpc>
                <a:spcPct val="80000"/>
              </a:lnSpc>
            </a:pPr>
            <a:r>
              <a:rPr lang="cs-CZ" altLang="cs-CZ" sz="2000" dirty="0"/>
              <a:t>Tomu se dá předejít tím, že je tzv. stálý kádr pracovníků, ke kterým jsou najímáni další. Tím je zajištěna semknutost celého týmu.</a:t>
            </a:r>
          </a:p>
          <a:p>
            <a:pPr>
              <a:lnSpc>
                <a:spcPct val="80000"/>
              </a:lnSpc>
            </a:pPr>
            <a:r>
              <a:rPr lang="cs-CZ" altLang="cs-CZ" sz="2000" dirty="0"/>
              <a:t>Je důležité, aby členové týmu:</a:t>
            </a:r>
          </a:p>
          <a:p>
            <a:pPr lvl="1">
              <a:lnSpc>
                <a:spcPct val="80000"/>
              </a:lnSpc>
            </a:pPr>
            <a:r>
              <a:rPr lang="cs-CZ" altLang="cs-CZ" sz="1800" dirty="0"/>
              <a:t>jednoznačně chápali a interpretovali požadované projektové cíle</a:t>
            </a:r>
          </a:p>
          <a:p>
            <a:pPr lvl="1">
              <a:lnSpc>
                <a:spcPct val="80000"/>
              </a:lnSpc>
            </a:pPr>
            <a:r>
              <a:rPr lang="cs-CZ" altLang="cs-CZ" sz="1800" dirty="0"/>
              <a:t>měli možnost tvůrčím způsobem řešit dílčí problémy</a:t>
            </a:r>
          </a:p>
          <a:p>
            <a:pPr lvl="1">
              <a:lnSpc>
                <a:spcPct val="80000"/>
              </a:lnSpc>
            </a:pPr>
            <a:r>
              <a:rPr lang="cs-CZ" altLang="cs-CZ" sz="1800" dirty="0"/>
              <a:t>cítili spoluzodpovědnost za dosahované výsledky.</a:t>
            </a:r>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61253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b="1" dirty="0" smtClean="0"/>
              <a:t>!!!!</a:t>
            </a:r>
            <a:endParaRPr lang="cs-CZ" b="1" u="sng" dirty="0"/>
          </a:p>
        </p:txBody>
      </p:sp>
      <p:sp>
        <p:nvSpPr>
          <p:cNvPr id="181251" name="Rectangle 3"/>
          <p:cNvSpPr>
            <a:spLocks noGrp="1" noChangeArrowheads="1"/>
          </p:cNvSpPr>
          <p:nvPr>
            <p:ph sz="quarter" idx="1"/>
          </p:nvPr>
        </p:nvSpPr>
        <p:spPr/>
        <p:txBody>
          <a:bodyPr>
            <a:noAutofit/>
          </a:bodyPr>
          <a:lstStyle/>
          <a:p>
            <a:r>
              <a:rPr lang="cs-CZ" dirty="0"/>
              <a:t>V rámci komunitní práce, komunitního plánování, je zapotřebí mít stále na paměti, že se </a:t>
            </a:r>
            <a:r>
              <a:rPr lang="cs-CZ" b="1" dirty="0"/>
              <a:t>nejedná o jednorázovou aktivitu</a:t>
            </a:r>
            <a:r>
              <a:rPr lang="cs-CZ" dirty="0"/>
              <a:t>. </a:t>
            </a:r>
          </a:p>
          <a:p>
            <a:r>
              <a:rPr lang="cs-CZ" dirty="0"/>
              <a:t>Velmi důležitá je </a:t>
            </a:r>
            <a:r>
              <a:rPr lang="cs-CZ" b="1" dirty="0"/>
              <a:t>motivace všech účastníků </a:t>
            </a:r>
            <a:r>
              <a:rPr lang="cs-CZ" dirty="0"/>
              <a:t>procesu a to nejen v úvodu plánování, ale v celém průběhu přípravy plánu a v následné realizaci. </a:t>
            </a:r>
          </a:p>
          <a:p>
            <a:r>
              <a:rPr lang="cs-CZ" dirty="0" smtClean="0"/>
              <a:t>Komunitní práce a komunitní plánování má smysl, pokud je dobře veden, prospěje všem v daném území</a:t>
            </a:r>
            <a:endParaRPr lang="cs-CZ" dirty="0"/>
          </a:p>
          <a:p>
            <a:pPr>
              <a:buNone/>
            </a:pPr>
            <a:endParaRPr lang="cs-CZ" sz="2400" dirty="0"/>
          </a:p>
          <a:p>
            <a:endParaRPr lang="cs-CZ" sz="2400" dirty="0"/>
          </a:p>
        </p:txBody>
      </p:sp>
      <p:sp>
        <p:nvSpPr>
          <p:cNvPr id="7" name="Obdélník 6"/>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7318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181250" name="Rectangle 2"/>
          <p:cNvSpPr>
            <a:spLocks noGrp="1" noChangeArrowheads="1"/>
          </p:cNvSpPr>
          <p:nvPr>
            <p:ph type="title"/>
          </p:nvPr>
        </p:nvSpPr>
        <p:spPr>
          <a:xfrm>
            <a:off x="2351089" y="404814"/>
            <a:ext cx="8162925" cy="549275"/>
          </a:xfrm>
        </p:spPr>
        <p:txBody>
          <a:bodyPr>
            <a:normAutofit fontScale="90000"/>
          </a:bodyPr>
          <a:lstStyle/>
          <a:p>
            <a:r>
              <a:rPr lang="cs-CZ" b="1" dirty="0"/>
              <a:t/>
            </a:r>
            <a:br>
              <a:rPr lang="cs-CZ" b="1" dirty="0"/>
            </a:br>
            <a:r>
              <a:rPr lang="cs-CZ" sz="5300" b="1" dirty="0" smtClean="0"/>
              <a:t>!!!!</a:t>
            </a:r>
            <a:endParaRPr lang="cs-CZ" sz="5300" b="1" u="sng" dirty="0"/>
          </a:p>
        </p:txBody>
      </p:sp>
      <p:sp>
        <p:nvSpPr>
          <p:cNvPr id="181251" name="Rectangle 3"/>
          <p:cNvSpPr>
            <a:spLocks noGrp="1" noChangeArrowheads="1"/>
          </p:cNvSpPr>
          <p:nvPr>
            <p:ph sz="quarter" idx="1"/>
          </p:nvPr>
        </p:nvSpPr>
        <p:spPr/>
        <p:txBody>
          <a:bodyPr>
            <a:noAutofit/>
          </a:bodyPr>
          <a:lstStyle/>
          <a:p>
            <a:r>
              <a:rPr lang="cs-CZ" dirty="0" smtClean="0"/>
              <a:t>Důležité </a:t>
            </a:r>
            <a:r>
              <a:rPr lang="cs-CZ" dirty="0"/>
              <a:t>je, abyste měli kvalitní realizační tým, který ovládá facilitační dovednosti a díky tomu dokáže v rámci pracovních skupin získat všechny potřebné informace, náměty a návrhy. </a:t>
            </a:r>
          </a:p>
          <a:p>
            <a:r>
              <a:rPr lang="cs-CZ" dirty="0"/>
              <a:t>V každém procesu dříve, nebo později, dojde k částečnému vyhoření zájmu. Mějte stále na paměti, že se nesetkáváte jen proto, abyste získali financování svých aktivit, ale proto, že se navzájem potřebujete</a:t>
            </a:r>
            <a:r>
              <a:rPr lang="cs-CZ" dirty="0" smtClean="0"/>
              <a:t>. </a:t>
            </a:r>
            <a:endParaRPr lang="cs-CZ" dirty="0"/>
          </a:p>
          <a:p>
            <a:pPr>
              <a:buNone/>
            </a:pPr>
            <a:endParaRPr lang="cs-CZ" sz="2400" dirty="0"/>
          </a:p>
          <a:p>
            <a:endParaRPr lang="cs-CZ" sz="2400" dirty="0"/>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7578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477875"/>
          </a:xfrm>
          <a:prstGeom prst="rect">
            <a:avLst/>
          </a:prstGeom>
        </p:spPr>
        <p:txBody>
          <a:bodyPr wrap="square">
            <a:spAutoFit/>
          </a:bodyPr>
          <a:lstStyle/>
          <a:p>
            <a:r>
              <a:rPr lang="cs-CZ" sz="4000" dirty="0"/>
              <a:t> </a:t>
            </a:r>
            <a:endParaRPr lang="cs-CZ" sz="4800" dirty="0"/>
          </a:p>
          <a:p>
            <a:r>
              <a:rPr lang="cs-CZ" sz="2400" dirty="0"/>
              <a:t>Spolupráce mezi obcemi se uskutečňuje:</a:t>
            </a:r>
          </a:p>
          <a:p>
            <a:pPr lvl="0"/>
            <a:r>
              <a:rPr lang="cs-CZ" sz="2400" dirty="0"/>
              <a:t>na základě smlouvy uzavřené ke splnění konkrétního úkolu,</a:t>
            </a:r>
          </a:p>
          <a:p>
            <a:pPr lvl="0"/>
            <a:r>
              <a:rPr lang="cs-CZ" sz="2400" dirty="0"/>
              <a:t>na základě smlouvy o vytvoření dobrovolného svazku obcí (podle zákona č. 128/2000 Sb., o obcích) a </a:t>
            </a:r>
            <a:r>
              <a:rPr lang="cs-CZ" sz="2400" dirty="0" smtClean="0"/>
              <a:t>zakládáním </a:t>
            </a:r>
            <a:r>
              <a:rPr lang="cs-CZ" sz="2400" dirty="0"/>
              <a:t>právnických osob podle obchodního zákoníku dvěma nebo více obcemi. </a:t>
            </a:r>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9487031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Zástupný symbol pro obsah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56364" y="549276"/>
            <a:ext cx="5660526" cy="4401415"/>
          </a:xfrm>
        </p:spPr>
      </p:pic>
      <p:sp>
        <p:nvSpPr>
          <p:cNvPr id="19460" name="Rectangle 3"/>
          <p:cNvSpPr>
            <a:spLocks noGrp="1" noChangeArrowheads="1"/>
          </p:cNvSpPr>
          <p:nvPr>
            <p:ph type="body" sz="half" idx="2"/>
          </p:nvPr>
        </p:nvSpPr>
        <p:spPr>
          <a:xfrm>
            <a:off x="267855" y="404813"/>
            <a:ext cx="6044045" cy="5721350"/>
          </a:xfrm>
        </p:spPr>
        <p:txBody>
          <a:bodyPr>
            <a:noAutofit/>
          </a:bodyPr>
          <a:lstStyle/>
          <a:p>
            <a:pPr eaLnBrk="1" hangingPunct="1"/>
            <a:r>
              <a:rPr lang="cs-CZ" altLang="cs-CZ" sz="2000" b="1" dirty="0"/>
              <a:t>Za prvé:</a:t>
            </a:r>
            <a:r>
              <a:rPr lang="cs-CZ" altLang="cs-CZ" sz="2000" dirty="0"/>
              <a:t> Nezmeškat loď.</a:t>
            </a:r>
            <a:br>
              <a:rPr lang="cs-CZ" altLang="cs-CZ" sz="2000" dirty="0"/>
            </a:br>
            <a:r>
              <a:rPr lang="cs-CZ" altLang="cs-CZ" sz="2000" b="1" dirty="0"/>
              <a:t>Za druhé:</a:t>
            </a:r>
            <a:r>
              <a:rPr lang="cs-CZ" altLang="cs-CZ" sz="2000" dirty="0"/>
              <a:t> Pamatovat, že jsme všichni na jedné lodi.</a:t>
            </a:r>
            <a:br>
              <a:rPr lang="cs-CZ" altLang="cs-CZ" sz="2000" dirty="0"/>
            </a:br>
            <a:r>
              <a:rPr lang="cs-CZ" altLang="cs-CZ" sz="2000" b="1" dirty="0"/>
              <a:t>Za třetí:</a:t>
            </a:r>
            <a:r>
              <a:rPr lang="cs-CZ" altLang="cs-CZ" sz="2000" dirty="0"/>
              <a:t> Plánovat dopředu. Když Noe stavěl archu, nepršelo.</a:t>
            </a:r>
            <a:br>
              <a:rPr lang="cs-CZ" altLang="cs-CZ" sz="2000" dirty="0"/>
            </a:br>
            <a:r>
              <a:rPr lang="cs-CZ" altLang="cs-CZ" sz="2000" b="1" dirty="0"/>
              <a:t>Za čtvrté:</a:t>
            </a:r>
            <a:r>
              <a:rPr lang="cs-CZ" altLang="cs-CZ" sz="2000" dirty="0"/>
              <a:t> Udržet se fit. Když vám bude 600 let, někdo vás může požádat, abyste udělali něco opravdu velkého. </a:t>
            </a:r>
            <a:br>
              <a:rPr lang="cs-CZ" altLang="cs-CZ" sz="2000" dirty="0"/>
            </a:br>
            <a:r>
              <a:rPr lang="cs-CZ" altLang="cs-CZ" sz="2000" b="1" dirty="0"/>
              <a:t>Za páté:</a:t>
            </a:r>
            <a:r>
              <a:rPr lang="cs-CZ" altLang="cs-CZ" sz="2000" dirty="0"/>
              <a:t> Neposlouchejte kritiky; prostě pokračujte v práci, která se musí udělat. </a:t>
            </a:r>
            <a:br>
              <a:rPr lang="cs-CZ" altLang="cs-CZ" sz="2000" dirty="0"/>
            </a:br>
            <a:r>
              <a:rPr lang="cs-CZ" altLang="cs-CZ" sz="2000" b="1" dirty="0"/>
              <a:t>Za šesté:</a:t>
            </a:r>
            <a:r>
              <a:rPr lang="cs-CZ" altLang="cs-CZ" sz="2000" dirty="0"/>
              <a:t> Postavte svou budoucnost na vysokém základu. </a:t>
            </a:r>
            <a:br>
              <a:rPr lang="cs-CZ" altLang="cs-CZ" sz="2000" dirty="0"/>
            </a:br>
            <a:r>
              <a:rPr lang="cs-CZ" altLang="cs-CZ" sz="2000" b="1" dirty="0"/>
              <a:t>Za sedmé:</a:t>
            </a:r>
            <a:r>
              <a:rPr lang="cs-CZ" altLang="cs-CZ" sz="2000" dirty="0"/>
              <a:t> Z bezpečnostních důvodů cestujte v párech.</a:t>
            </a:r>
            <a:br>
              <a:rPr lang="cs-CZ" altLang="cs-CZ" sz="2000" dirty="0"/>
            </a:br>
            <a:r>
              <a:rPr lang="cs-CZ" altLang="cs-CZ" sz="2000" b="1" dirty="0"/>
              <a:t>Za osmé:</a:t>
            </a:r>
            <a:r>
              <a:rPr lang="cs-CZ" altLang="cs-CZ" sz="2000" dirty="0"/>
              <a:t> Rychlost není vždy výhodou. Šneci byli na palubě s gepardy. </a:t>
            </a:r>
            <a:br>
              <a:rPr lang="cs-CZ" altLang="cs-CZ" sz="2000" dirty="0"/>
            </a:br>
            <a:r>
              <a:rPr lang="cs-CZ" altLang="cs-CZ" sz="2000" b="1" dirty="0"/>
              <a:t>Za deváté:</a:t>
            </a:r>
            <a:r>
              <a:rPr lang="cs-CZ" altLang="cs-CZ" sz="2000" dirty="0"/>
              <a:t> Když jste ve stresu, chvilku si plavte.</a:t>
            </a:r>
            <a:br>
              <a:rPr lang="cs-CZ" altLang="cs-CZ" sz="2000" dirty="0"/>
            </a:br>
            <a:r>
              <a:rPr lang="cs-CZ" altLang="cs-CZ" sz="2000" b="1" dirty="0"/>
              <a:t>Za desáté:</a:t>
            </a:r>
            <a:r>
              <a:rPr lang="cs-CZ" altLang="cs-CZ" sz="2000" dirty="0"/>
              <a:t> Pamatujte, archu stavěli amatéři, Titanic profesionálové. </a:t>
            </a:r>
            <a:br>
              <a:rPr lang="cs-CZ" altLang="cs-CZ" sz="2000" dirty="0"/>
            </a:br>
            <a:r>
              <a:rPr lang="cs-CZ" altLang="cs-CZ" sz="2000" b="1" dirty="0"/>
              <a:t>Za jedenácté:</a:t>
            </a:r>
            <a:r>
              <a:rPr lang="cs-CZ" altLang="cs-CZ" sz="2000" dirty="0"/>
              <a:t> Bouřka nevadí, pročistí vzduch. </a:t>
            </a:r>
            <a:br>
              <a:rPr lang="cs-CZ" altLang="cs-CZ" sz="2000" dirty="0"/>
            </a:br>
            <a:r>
              <a:rPr lang="cs-CZ" altLang="cs-CZ" sz="2400" dirty="0"/>
              <a:t/>
            </a:r>
            <a:br>
              <a:rPr lang="cs-CZ" altLang="cs-CZ" sz="2400" dirty="0"/>
            </a:br>
            <a:endParaRPr lang="cs-CZ" altLang="cs-CZ" sz="2400" dirty="0"/>
          </a:p>
        </p:txBody>
      </p:sp>
      <p:sp>
        <p:nvSpPr>
          <p:cNvPr id="19464" name="Obdélník 3"/>
          <p:cNvSpPr>
            <a:spLocks noChangeArrowheads="1"/>
          </p:cNvSpPr>
          <p:nvPr/>
        </p:nvSpPr>
        <p:spPr bwMode="auto">
          <a:xfrm>
            <a:off x="6527800" y="3933826"/>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http://www.komik.cz/obrazkove-emaily/181-noemova-archa/</a:t>
            </a:r>
          </a:p>
        </p:txBody>
      </p:sp>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3836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59-liny"/>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38588" y="457200"/>
            <a:ext cx="5103812"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70298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5355312"/>
          </a:xfrm>
          <a:prstGeom prst="rect">
            <a:avLst/>
          </a:prstGeom>
        </p:spPr>
        <p:txBody>
          <a:bodyPr wrap="square">
            <a:spAutoFit/>
          </a:bodyPr>
          <a:lstStyle/>
          <a:p>
            <a:r>
              <a:rPr lang="cs-CZ" sz="4400" dirty="0"/>
              <a:t> </a:t>
            </a:r>
            <a:endParaRPr lang="cs-CZ" sz="5400" dirty="0"/>
          </a:p>
          <a:p>
            <a:r>
              <a:rPr lang="cs-CZ" sz="2000" dirty="0"/>
              <a:t>Mikroregiony vznikají dle přirozeného geografického rozložení obcí, není tedy omezeno okresy či jiným územním členěním.</a:t>
            </a:r>
          </a:p>
          <a:p>
            <a:r>
              <a:rPr lang="cs-CZ" sz="2000" dirty="0"/>
              <a:t> </a:t>
            </a:r>
          </a:p>
          <a:p>
            <a:r>
              <a:rPr lang="cs-CZ" sz="2000" dirty="0"/>
              <a:t>Kromě mikroregionů obcí existují také příhraniční mikroregiony – např. Euroregion Praděd, Euroregion </a:t>
            </a:r>
            <a:r>
              <a:rPr lang="cs-CZ" sz="2000" dirty="0" err="1"/>
              <a:t>Silesia</a:t>
            </a:r>
            <a:r>
              <a:rPr lang="cs-CZ" sz="2000" dirty="0"/>
              <a:t> apod.</a:t>
            </a:r>
          </a:p>
          <a:p>
            <a:r>
              <a:rPr lang="cs-CZ" sz="2000" dirty="0"/>
              <a:t> </a:t>
            </a:r>
          </a:p>
          <a:p>
            <a:r>
              <a:rPr lang="cs-CZ" sz="2000" dirty="0"/>
              <a:t>Mikroregiony vznikaly primárně jako možnost získávání finančních prostředků z EU, v současné době se zaměřují na rozvoj cestovního ruchu, rozvoj venkova a v neposlední řadě při zpracovávání komunitních plánů rozvoje sociálních služeb. </a:t>
            </a:r>
          </a:p>
          <a:p>
            <a:r>
              <a:rPr lang="cs-CZ" sz="2000" dirty="0"/>
              <a:t>Mikroregiony vznikají dle přirozeného geografického rozložení obcí, není tedy omezeno okresy či jiným územním členěním.</a:t>
            </a:r>
          </a:p>
          <a:p>
            <a:r>
              <a:rPr lang="cs-CZ" dirty="0"/>
              <a:t> </a:t>
            </a:r>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234372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5047536"/>
          </a:xfrm>
          <a:prstGeom prst="rect">
            <a:avLst/>
          </a:prstGeom>
        </p:spPr>
        <p:txBody>
          <a:bodyPr wrap="square">
            <a:spAutoFit/>
          </a:bodyPr>
          <a:lstStyle/>
          <a:p>
            <a:r>
              <a:rPr lang="cs-CZ" sz="4400" dirty="0"/>
              <a:t> </a:t>
            </a:r>
            <a:endParaRPr lang="cs-CZ" sz="5400" dirty="0"/>
          </a:p>
          <a:p>
            <a:r>
              <a:rPr lang="cs-CZ" sz="2000" b="1" dirty="0"/>
              <a:t>Výhody regionálního partnerství</a:t>
            </a:r>
            <a:endParaRPr lang="cs-CZ" sz="2000" dirty="0"/>
          </a:p>
          <a:p>
            <a:r>
              <a:rPr lang="cs-CZ" sz="2000" dirty="0"/>
              <a:t> </a:t>
            </a:r>
          </a:p>
          <a:p>
            <a:pPr lvl="0"/>
            <a:r>
              <a:rPr lang="cs-CZ" sz="2000" dirty="0"/>
              <a:t>Odstranění hranic mezi jednotlivými městy či obcemi</a:t>
            </a:r>
          </a:p>
          <a:p>
            <a:pPr lvl="0"/>
            <a:r>
              <a:rPr lang="cs-CZ" sz="2000" dirty="0"/>
              <a:t>Vytváření společných strategií </a:t>
            </a:r>
          </a:p>
          <a:p>
            <a:pPr lvl="0"/>
            <a:r>
              <a:rPr lang="cs-CZ" sz="2000" dirty="0"/>
              <a:t>Zlepšení vzájemné komunikace</a:t>
            </a:r>
          </a:p>
          <a:p>
            <a:r>
              <a:rPr lang="cs-CZ" sz="2000" dirty="0"/>
              <a:t> </a:t>
            </a:r>
          </a:p>
          <a:p>
            <a:r>
              <a:rPr lang="cs-CZ" sz="2000" b="1" dirty="0"/>
              <a:t>Nevýhody regionálního partnerství</a:t>
            </a:r>
            <a:endParaRPr lang="cs-CZ" sz="2000" dirty="0"/>
          </a:p>
          <a:p>
            <a:r>
              <a:rPr lang="cs-CZ" sz="2000" dirty="0"/>
              <a:t> </a:t>
            </a:r>
          </a:p>
          <a:p>
            <a:pPr lvl="0"/>
            <a:r>
              <a:rPr lang="cs-CZ" sz="2000" dirty="0"/>
              <a:t>Často jen formální záležitost bez konkrétního dopadu</a:t>
            </a:r>
          </a:p>
          <a:p>
            <a:pPr lvl="0"/>
            <a:r>
              <a:rPr lang="cs-CZ" sz="2000" dirty="0" err="1"/>
              <a:t>Dominace</a:t>
            </a:r>
            <a:r>
              <a:rPr lang="cs-CZ" sz="2000" dirty="0"/>
              <a:t> větších měst</a:t>
            </a:r>
          </a:p>
          <a:p>
            <a:pPr lvl="0"/>
            <a:r>
              <a:rPr lang="cs-CZ" sz="2000" dirty="0"/>
              <a:t>Účelové partnerství bez hlubšího dopadu</a:t>
            </a:r>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38382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5016758"/>
          </a:xfrm>
          <a:prstGeom prst="rect">
            <a:avLst/>
          </a:prstGeom>
        </p:spPr>
        <p:txBody>
          <a:bodyPr wrap="square">
            <a:spAutoFit/>
          </a:bodyPr>
          <a:lstStyle/>
          <a:p>
            <a:r>
              <a:rPr lang="cs-CZ" sz="4000" dirty="0"/>
              <a:t> </a:t>
            </a:r>
            <a:endParaRPr lang="cs-CZ" sz="4800" dirty="0"/>
          </a:p>
          <a:p>
            <a:pPr marL="285750" indent="-285750">
              <a:buFont typeface="Arial" panose="020B0604020202020204" pitchFamily="34" charset="0"/>
              <a:buChar char="•"/>
            </a:pPr>
            <a:r>
              <a:rPr lang="cs-CZ" sz="2000" dirty="0"/>
              <a:t>Mikroregiony vznikají dle přirozeného geografického rozložení obcí, není tedy omezeno okresy či jiným územním členěním.</a:t>
            </a:r>
          </a:p>
          <a:p>
            <a:endParaRPr lang="cs-CZ" sz="2000" dirty="0"/>
          </a:p>
          <a:p>
            <a:pPr marL="285750" indent="-285750">
              <a:buFont typeface="Arial" panose="020B0604020202020204" pitchFamily="34" charset="0"/>
              <a:buChar char="•"/>
            </a:pPr>
            <a:r>
              <a:rPr lang="cs-CZ" sz="2000" dirty="0"/>
              <a:t>Kromě mikroregionů obcí existují také příhraniční mikroregiony – např. Euroregion Praděd, Euroregion </a:t>
            </a:r>
            <a:r>
              <a:rPr lang="cs-CZ" sz="2000" dirty="0" err="1"/>
              <a:t>Silesia</a:t>
            </a:r>
            <a:r>
              <a:rPr lang="cs-CZ" sz="2000" dirty="0"/>
              <a:t> apod.</a:t>
            </a:r>
          </a:p>
          <a:p>
            <a:pPr marL="285750" indent="-285750">
              <a:buFont typeface="Arial" panose="020B0604020202020204" pitchFamily="34" charset="0"/>
              <a:buChar char="•"/>
            </a:pPr>
            <a:r>
              <a:rPr lang="cs-CZ" sz="2000" dirty="0" smtClean="0"/>
              <a:t>Mikroregiony </a:t>
            </a:r>
            <a:r>
              <a:rPr lang="cs-CZ" sz="2000" dirty="0"/>
              <a:t>vznikaly primárně jako možnost získávání finančních prostředků z EU, v současné době se zaměřují na rozvoj cestovního ruchu, rozvoj venkova a v neposlední řadě při zpracovávání komunitních plánů rozvoje sociálních služeb. </a:t>
            </a:r>
          </a:p>
          <a:p>
            <a:pPr marL="285750" indent="-285750">
              <a:buFont typeface="Arial" panose="020B0604020202020204" pitchFamily="34" charset="0"/>
              <a:buChar char="•"/>
            </a:pPr>
            <a:r>
              <a:rPr lang="cs-CZ" sz="2000" dirty="0"/>
              <a:t>Mikroregiony vznikají dle přirozeného geografického rozložení obcí, není tedy omezeno okresy či jiným územním členěním.</a:t>
            </a:r>
          </a:p>
          <a:p>
            <a:pPr marL="285750" indent="-285750">
              <a:buFont typeface="Arial" panose="020B0604020202020204" pitchFamily="34" charset="0"/>
              <a:buChar char="•"/>
            </a:pPr>
            <a:endParaRPr lang="cs-CZ" sz="2000" dirty="0"/>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94764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570208"/>
          </a:xfrm>
          <a:prstGeom prst="rect">
            <a:avLst/>
          </a:prstGeom>
        </p:spPr>
        <p:txBody>
          <a:bodyPr wrap="square">
            <a:spAutoFit/>
          </a:bodyPr>
          <a:lstStyle/>
          <a:p>
            <a:r>
              <a:rPr lang="cs-CZ" sz="4000" dirty="0"/>
              <a:t> </a:t>
            </a:r>
            <a:endParaRPr lang="cs-CZ" sz="4800" dirty="0"/>
          </a:p>
          <a:p>
            <a:r>
              <a:rPr lang="cs-CZ" dirty="0"/>
              <a:t> </a:t>
            </a:r>
          </a:p>
          <a:p>
            <a:r>
              <a:rPr lang="cs-CZ" dirty="0"/>
              <a:t>Kromě mikroregionů obcí existují také příhraniční mikroregiony – např. Euroregion Praděd, Euroregion </a:t>
            </a:r>
            <a:r>
              <a:rPr lang="cs-CZ" dirty="0" err="1"/>
              <a:t>Silesia</a:t>
            </a:r>
            <a:r>
              <a:rPr lang="cs-CZ" dirty="0"/>
              <a:t> apod.</a:t>
            </a:r>
          </a:p>
          <a:p>
            <a:r>
              <a:rPr lang="cs-CZ" dirty="0"/>
              <a:t> </a:t>
            </a:r>
          </a:p>
          <a:p>
            <a:r>
              <a:rPr lang="cs-CZ" dirty="0"/>
              <a:t>Mikroregiony vznikaly primárně jako možnost získávání finančních prostředků z EU, v současné době se zaměřují na rozvoj cestovního ruchu, rozvoj venkova a v neposlední řadě při zpracovávání komunitních plánů rozvoje sociálních služeb. </a:t>
            </a:r>
          </a:p>
          <a:p>
            <a:endParaRPr lang="cs-CZ" sz="60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83318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3416320"/>
          </a:xfrm>
          <a:prstGeom prst="rect">
            <a:avLst/>
          </a:prstGeom>
        </p:spPr>
        <p:txBody>
          <a:bodyPr wrap="square">
            <a:spAutoFit/>
          </a:bodyPr>
          <a:lstStyle/>
          <a:p>
            <a:pPr marL="342900" lvl="0" indent="-342900">
              <a:buFont typeface="Arial" panose="020B0604020202020204" pitchFamily="34" charset="0"/>
              <a:buChar char="•"/>
            </a:pPr>
            <a:r>
              <a:rPr lang="cs-CZ" sz="2400" dirty="0"/>
              <a:t>Partneři mají společný cíl  = partneři něco společně budují</a:t>
            </a:r>
          </a:p>
          <a:p>
            <a:pPr marL="342900" lvl="0" indent="-342900">
              <a:buFont typeface="Arial" panose="020B0604020202020204" pitchFamily="34" charset="0"/>
              <a:buChar char="•"/>
            </a:pPr>
            <a:r>
              <a:rPr lang="cs-CZ" sz="2400" dirty="0"/>
              <a:t>Partneři mají společný zájem = partneři spolu chtějí pracovat</a:t>
            </a:r>
          </a:p>
          <a:p>
            <a:pPr marL="342900" lvl="0" indent="-342900">
              <a:buFont typeface="Arial" panose="020B0604020202020204" pitchFamily="34" charset="0"/>
              <a:buChar char="•"/>
            </a:pPr>
            <a:r>
              <a:rPr lang="cs-CZ" sz="2400" dirty="0"/>
              <a:t>Partneři si chtějí a mohou vyměňovat zkušenosti = partneři profitují ze vzájemné spolupráce</a:t>
            </a:r>
          </a:p>
          <a:p>
            <a:pPr marL="342900" lvl="0" indent="-342900">
              <a:buFont typeface="Arial" panose="020B0604020202020204" pitchFamily="34" charset="0"/>
              <a:buChar char="•"/>
            </a:pPr>
            <a:r>
              <a:rPr lang="cs-CZ" sz="2400" dirty="0"/>
              <a:t>Partneři pracují i v rámci neformální spolupráce = partneři spolupracují nad rámec vytčených pravidel </a:t>
            </a:r>
          </a:p>
          <a:p>
            <a:pPr marL="342900" lvl="0" indent="-342900">
              <a:buFont typeface="Arial" panose="020B0604020202020204" pitchFamily="34" charset="0"/>
              <a:buChar char="•"/>
            </a:pPr>
            <a:r>
              <a:rPr lang="cs-CZ" sz="2400" dirty="0"/>
              <a:t>Partneři mají rovná práva, </a:t>
            </a:r>
          </a:p>
          <a:p>
            <a:pPr marL="342900" lvl="0" indent="-342900">
              <a:buFont typeface="Arial" panose="020B0604020202020204" pitchFamily="34" charset="0"/>
              <a:buChar char="•"/>
            </a:pPr>
            <a:r>
              <a:rPr lang="cs-CZ" sz="2400" dirty="0"/>
              <a:t>Partneři si navzájem důvěřují </a:t>
            </a:r>
          </a:p>
          <a:p>
            <a:pPr marL="342900" lvl="0" indent="-342900">
              <a:buFont typeface="Arial" panose="020B0604020202020204" pitchFamily="34" charset="0"/>
              <a:buChar char="•"/>
            </a:pPr>
            <a:r>
              <a:rPr lang="cs-CZ" sz="2400" dirty="0"/>
              <a:t>Partneři mají společnou zodpovědnost = partneři se navzájem jistí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88585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154984"/>
          </a:xfrm>
          <a:prstGeom prst="rect">
            <a:avLst/>
          </a:prstGeom>
        </p:spPr>
        <p:txBody>
          <a:bodyPr wrap="square">
            <a:spAutoFit/>
          </a:bodyPr>
          <a:lstStyle/>
          <a:p>
            <a:endParaRPr lang="cs-CZ" sz="1600" dirty="0"/>
          </a:p>
          <a:p>
            <a:pPr marL="342900" indent="-342900">
              <a:buFont typeface="Arial" panose="020B0604020202020204" pitchFamily="34" charset="0"/>
              <a:buChar char="•"/>
            </a:pPr>
            <a:r>
              <a:rPr lang="cs-CZ" sz="2400" b="1" dirty="0" smtClean="0"/>
              <a:t>MAS – místní akční skupiny</a:t>
            </a:r>
          </a:p>
          <a:p>
            <a:pPr marL="342900" indent="-342900">
              <a:buFont typeface="Arial" panose="020B0604020202020204" pitchFamily="34" charset="0"/>
              <a:buChar char="•"/>
            </a:pPr>
            <a:r>
              <a:rPr lang="cs-CZ" sz="2400" dirty="0" smtClean="0"/>
              <a:t>„je </a:t>
            </a:r>
            <a:r>
              <a:rPr lang="cs-CZ" sz="2400" dirty="0"/>
              <a:t>na politickém rozhodování nezávislým společenstvím občanů, neziskových organizací, soukromé podnikatelské sféry a veřejné správy (obcí, svazků obcí a institucí veřejného moci), které spolupracuje na rozvoji venkova, zemědělství a získávání finanční podpory z EU a z národních programů, pro svůj region, metodou LEADER. Základním cílem MAS je zlepšování kvality života a životního prostředí ve venkovských oblastech. Jedním z nástrojů je také aktivní získávání a rozdělování dotačních prostředků</a:t>
            </a:r>
            <a:r>
              <a:rPr lang="cs-CZ" sz="2400" dirty="0" smtClean="0"/>
              <a:t>.“</a:t>
            </a:r>
            <a:endParaRPr lang="cs-CZ" sz="2400" dirty="0"/>
          </a:p>
          <a:p>
            <a:endParaRPr lang="cs-CZ" sz="1600" dirty="0" smtClean="0"/>
          </a:p>
          <a:p>
            <a:r>
              <a:rPr lang="cs-CZ" sz="1600" dirty="0" smtClean="0"/>
              <a:t>NS MAS</a:t>
            </a:r>
            <a:endParaRPr lang="cs-CZ" sz="16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3262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1446550"/>
          </a:xfrm>
          <a:prstGeom prst="rect">
            <a:avLst/>
          </a:prstGeom>
        </p:spPr>
        <p:txBody>
          <a:bodyPr wrap="square">
            <a:spAutoFit/>
          </a:bodyPr>
          <a:lstStyle/>
          <a:p>
            <a:endParaRPr lang="cs-CZ" sz="1600" dirty="0"/>
          </a:p>
          <a:p>
            <a:pPr marL="342900" indent="-342900">
              <a:buFont typeface="Arial" panose="020B0604020202020204" pitchFamily="34" charset="0"/>
              <a:buChar char="•"/>
            </a:pPr>
            <a:r>
              <a:rPr lang="cs-CZ" sz="2400" dirty="0"/>
              <a:t>Oficiální informace o </a:t>
            </a:r>
            <a:r>
              <a:rPr lang="cs-CZ" sz="2400" b="1" dirty="0"/>
              <a:t>112 MAS, které mohou rozdělovat finance z Programu rozvoje venkova, </a:t>
            </a:r>
            <a:r>
              <a:rPr lang="cs-CZ" sz="2400" dirty="0"/>
              <a:t>naleznete na webu </a:t>
            </a:r>
            <a:r>
              <a:rPr lang="cs-CZ" sz="2400" dirty="0">
                <a:hlinkClick r:id="rId3"/>
              </a:rPr>
              <a:t>Ministerstva zemědělství</a:t>
            </a:r>
            <a:r>
              <a:rPr lang="cs-CZ" sz="2400" dirty="0"/>
              <a:t>. Činnost těchto MAS je každoročně </a:t>
            </a:r>
            <a:r>
              <a:rPr lang="cs-CZ" sz="2400" dirty="0">
                <a:hlinkClick r:id="rId4"/>
              </a:rPr>
              <a:t>hodnocena ze strany Ministerstva zemědělství</a:t>
            </a:r>
            <a:endParaRPr lang="cs-CZ" sz="16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85847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oborové</a:t>
            </a:r>
            <a:endParaRPr lang="cs-CZ" b="1" dirty="0"/>
          </a:p>
        </p:txBody>
      </p:sp>
      <p:sp>
        <p:nvSpPr>
          <p:cNvPr id="4" name="Obdélník 3"/>
          <p:cNvSpPr/>
          <p:nvPr/>
        </p:nvSpPr>
        <p:spPr>
          <a:xfrm>
            <a:off x="838200" y="1468975"/>
            <a:ext cx="10042236" cy="3570208"/>
          </a:xfrm>
          <a:prstGeom prst="rect">
            <a:avLst/>
          </a:prstGeom>
        </p:spPr>
        <p:txBody>
          <a:bodyPr wrap="square">
            <a:spAutoFit/>
          </a:bodyPr>
          <a:lstStyle/>
          <a:p>
            <a:endParaRPr lang="cs-CZ" sz="1600" dirty="0"/>
          </a:p>
          <a:p>
            <a:r>
              <a:rPr lang="cs-CZ" dirty="0"/>
              <a:t> </a:t>
            </a:r>
          </a:p>
          <a:p>
            <a:r>
              <a:rPr lang="cs-CZ" sz="2400" dirty="0"/>
              <a:t>Oborová partnerství tvoří především sdružení podnikatelských subjektů, odborové svazy, klastry, sdružení NNO apod.</a:t>
            </a:r>
          </a:p>
          <a:p>
            <a:r>
              <a:rPr lang="cs-CZ" sz="2400" dirty="0"/>
              <a:t> </a:t>
            </a:r>
          </a:p>
          <a:p>
            <a:pPr marL="342900" indent="-342900">
              <a:buFont typeface="Arial" panose="020B0604020202020204" pitchFamily="34" charset="0"/>
              <a:buChar char="•"/>
            </a:pPr>
            <a:r>
              <a:rPr lang="cs-CZ" sz="2400" dirty="0"/>
              <a:t>Nejvýznamnějším oborovým partnerstvím zůstává stále Hospodářská komora, která sdružuje podnikatele bez rozdílu působnosti či zaměření. </a:t>
            </a:r>
          </a:p>
          <a:p>
            <a:pPr marL="342900" indent="-342900">
              <a:buFont typeface="Arial" panose="020B0604020202020204" pitchFamily="34" charset="0"/>
              <a:buChar char="•"/>
            </a:pPr>
            <a:r>
              <a:rPr lang="cs-CZ" sz="2400" dirty="0"/>
              <a:t>Hospodářská komora jako instituce zajišťuje pro podnikatelské subjekty především servis, nicméně prostřednictvím seminářů a konferencí se podnikatelé setkávají a mohou vznikat nová partnerství.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547444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2677656"/>
          </a:xfrm>
          <a:prstGeom prst="rect">
            <a:avLst/>
          </a:prstGeom>
        </p:spPr>
        <p:txBody>
          <a:bodyPr wrap="square">
            <a:spAutoFit/>
          </a:bodyPr>
          <a:lstStyle/>
          <a:p>
            <a:r>
              <a:rPr lang="cs-CZ" sz="2400" dirty="0"/>
              <a:t>Primárně po transformaci ČR, kdy začal masivní rozvoj neziskových organizací, které postupně začaly zjišťovat, že jejich postavení „na trhu“ není veřejností ani politickou reprezentací vnímáno jako důležité a podstatné. </a:t>
            </a:r>
            <a:endParaRPr lang="cs-CZ" sz="2400" dirty="0" smtClean="0"/>
          </a:p>
          <a:p>
            <a:pPr marL="342900" indent="-342900">
              <a:buFont typeface="Arial" panose="020B0604020202020204" pitchFamily="34" charset="0"/>
              <a:buChar char="•"/>
            </a:pPr>
            <a:r>
              <a:rPr lang="cs-CZ" sz="2400" dirty="0" smtClean="0"/>
              <a:t>Neziskové </a:t>
            </a:r>
            <a:r>
              <a:rPr lang="cs-CZ" sz="2400" dirty="0"/>
              <a:t>organizace byly stále chápány často jen jako nátlakové skupiny, snažící se ovlivnit procesy pouze ve svůj prospěch. Přestože ve většině větších měst již existoval dotační systém pro NNO, chyběl tzv. společný tah na branku</a:t>
            </a:r>
            <a:r>
              <a:rPr lang="cs-CZ" sz="2400" dirty="0" smtClean="0"/>
              <a:t>.</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33771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2677656"/>
          </a:xfrm>
          <a:prstGeom prst="rect">
            <a:avLst/>
          </a:prstGeom>
        </p:spPr>
        <p:txBody>
          <a:bodyPr wrap="square">
            <a:spAutoFit/>
          </a:bodyPr>
          <a:lstStyle/>
          <a:p>
            <a:endParaRPr lang="cs-CZ" sz="2400" dirty="0"/>
          </a:p>
          <a:p>
            <a:pPr marL="342900" indent="-342900">
              <a:buFont typeface="Arial" panose="020B0604020202020204" pitchFamily="34" charset="0"/>
              <a:buChar char="•"/>
            </a:pPr>
            <a:r>
              <a:rPr lang="cs-CZ" sz="2400" dirty="0"/>
              <a:t>Proto začaly vznikat oborová partnerství neziskových organizací, tzv. koalice NNO, které měly různou podobu – od sdružení právnických osob až po zcela neformální sdružení. </a:t>
            </a:r>
            <a:endParaRPr lang="cs-CZ" sz="2400" dirty="0" smtClean="0"/>
          </a:p>
          <a:p>
            <a:pPr marL="342900" indent="-342900">
              <a:buFont typeface="Arial" panose="020B0604020202020204" pitchFamily="34" charset="0"/>
              <a:buChar char="•"/>
            </a:pPr>
            <a:r>
              <a:rPr lang="cs-CZ" sz="2400" dirty="0" smtClean="0"/>
              <a:t>V</a:t>
            </a:r>
            <a:r>
              <a:rPr lang="cs-CZ" sz="2400" dirty="0"/>
              <a:t> současné době je funkčních devět koalic neziskových organizací. Koalice sehrály ve své době velmi důležitou roli pro vnímání neziskového sektoru jako nezbytné součásti komunity, společenství.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25762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154984"/>
          </a:xfrm>
          <a:prstGeom prst="rect">
            <a:avLst/>
          </a:prstGeom>
        </p:spPr>
        <p:txBody>
          <a:bodyPr wrap="square">
            <a:spAutoFit/>
          </a:bodyPr>
          <a:lstStyle/>
          <a:p>
            <a:r>
              <a:rPr lang="cs-CZ" sz="2400" b="1" dirty="0"/>
              <a:t>Výhody oborového partnerství</a:t>
            </a:r>
            <a:endParaRPr lang="cs-CZ" sz="2400" dirty="0"/>
          </a:p>
          <a:p>
            <a:r>
              <a:rPr lang="cs-CZ" sz="2400" b="1" dirty="0"/>
              <a:t> </a:t>
            </a:r>
            <a:endParaRPr lang="cs-CZ" sz="2400" dirty="0"/>
          </a:p>
          <a:p>
            <a:pPr lvl="0"/>
            <a:r>
              <a:rPr lang="cs-CZ" sz="2400" dirty="0"/>
              <a:t>Možnost propojení různých subjektů</a:t>
            </a:r>
          </a:p>
          <a:p>
            <a:pPr lvl="0"/>
            <a:r>
              <a:rPr lang="cs-CZ" sz="2400" dirty="0"/>
              <a:t>Rozšíření kontaktů a aktivit</a:t>
            </a:r>
          </a:p>
          <a:p>
            <a:pPr lvl="0"/>
            <a:r>
              <a:rPr lang="cs-CZ" sz="2400" dirty="0"/>
              <a:t>Společný postup v krizových situacích</a:t>
            </a:r>
          </a:p>
          <a:p>
            <a:r>
              <a:rPr lang="cs-CZ" sz="2400" dirty="0"/>
              <a:t> </a:t>
            </a:r>
          </a:p>
          <a:p>
            <a:r>
              <a:rPr lang="cs-CZ" sz="2400" b="1" dirty="0"/>
              <a:t>Nevýhody oborového partnerství</a:t>
            </a:r>
            <a:endParaRPr lang="cs-CZ" sz="2400" dirty="0"/>
          </a:p>
          <a:p>
            <a:r>
              <a:rPr lang="cs-CZ" sz="2400" dirty="0"/>
              <a:t> </a:t>
            </a:r>
          </a:p>
          <a:p>
            <a:pPr lvl="0"/>
            <a:r>
              <a:rPr lang="cs-CZ" sz="2400" dirty="0"/>
              <a:t>Často formální záležitost bez konkrétního dopadu na rozvoj či projekty</a:t>
            </a:r>
          </a:p>
          <a:p>
            <a:pPr lvl="0"/>
            <a:r>
              <a:rPr lang="cs-CZ" sz="2400" dirty="0"/>
              <a:t>Obava z konkurence</a:t>
            </a:r>
          </a:p>
          <a:p>
            <a:pPr lvl="0"/>
            <a:r>
              <a:rPr lang="cs-CZ" sz="2400" dirty="0"/>
              <a:t>Nátlakové skupiny</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7778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647426"/>
          </a:xfrm>
          <a:prstGeom prst="rect">
            <a:avLst/>
          </a:prstGeom>
        </p:spPr>
        <p:txBody>
          <a:bodyPr wrap="square">
            <a:spAutoFit/>
          </a:bodyPr>
          <a:lstStyle/>
          <a:p>
            <a:pPr lvl="2"/>
            <a:r>
              <a:rPr lang="cs-CZ" sz="2000" b="1" dirty="0"/>
              <a:t>Neformální partnerství</a:t>
            </a:r>
            <a:endParaRPr lang="cs-CZ" sz="2000" dirty="0"/>
          </a:p>
          <a:p>
            <a:r>
              <a:rPr lang="cs-CZ" sz="2000" dirty="0"/>
              <a:t> </a:t>
            </a:r>
          </a:p>
          <a:p>
            <a:r>
              <a:rPr lang="cs-CZ" sz="2000" dirty="0"/>
              <a:t>Neformální partnerství vzniká často v rámci krátkodobých aktivit, zaměřených na jejich konkrétní  realizaci. Např. úprava veřejných prostranství se zapojením veřejnosti, realizace Dnů města ve spolupráci s dalšími subjekty apod.</a:t>
            </a:r>
          </a:p>
          <a:p>
            <a:r>
              <a:rPr lang="cs-CZ" sz="2000" dirty="0"/>
              <a:t>Neformální partnerství však často zakládá možnost dlouhodobější spolupráce a je velmi dobrou výchozí pozicí pro ověření partnerů před  uzavřením oficiálního partnerství. </a:t>
            </a:r>
          </a:p>
          <a:p>
            <a:r>
              <a:rPr lang="cs-CZ" sz="2000" b="1" dirty="0"/>
              <a:t> </a:t>
            </a:r>
            <a:endParaRPr lang="cs-CZ" sz="2000" dirty="0"/>
          </a:p>
          <a:p>
            <a:r>
              <a:rPr lang="cs-CZ" sz="2000" b="1" dirty="0"/>
              <a:t>Výhody neformálního partnerství</a:t>
            </a:r>
            <a:endParaRPr lang="cs-CZ" sz="2000" dirty="0"/>
          </a:p>
          <a:p>
            <a:r>
              <a:rPr lang="cs-CZ" sz="2000" dirty="0"/>
              <a:t> </a:t>
            </a:r>
          </a:p>
          <a:p>
            <a:pPr lvl="0"/>
            <a:r>
              <a:rPr lang="cs-CZ" sz="2000" dirty="0"/>
              <a:t>Rozdělení úkolů na jednotlivé partnery</a:t>
            </a:r>
          </a:p>
          <a:p>
            <a:pPr lvl="0"/>
            <a:r>
              <a:rPr lang="cs-CZ" sz="2000" dirty="0"/>
              <a:t>Větší propagace aktivity, akce</a:t>
            </a:r>
          </a:p>
          <a:p>
            <a:pPr lvl="0"/>
            <a:r>
              <a:rPr lang="cs-CZ" sz="2000" dirty="0"/>
              <a:t>Zlepšení vzájemné komunikace</a:t>
            </a:r>
          </a:p>
          <a:p>
            <a:pPr lvl="0"/>
            <a:r>
              <a:rPr lang="cs-CZ" sz="2000" dirty="0"/>
              <a:t>Ověření potenciálních oficiálních partnerů</a:t>
            </a:r>
          </a:p>
          <a:p>
            <a:r>
              <a:rPr lang="cs-CZ" dirty="0"/>
              <a:t> </a:t>
            </a:r>
          </a:p>
        </p:txBody>
      </p:sp>
      <p:sp>
        <p:nvSpPr>
          <p:cNvPr id="3" name="Zástupný symbol pro zápatí 2"/>
          <p:cNvSpPr>
            <a:spLocks noGrp="1"/>
          </p:cNvSpPr>
          <p:nvPr>
            <p:ph type="ftr" sz="quarter" idx="11"/>
          </p:nvPr>
        </p:nvSpPr>
        <p:spPr>
          <a:xfrm>
            <a:off x="6910338" y="6346201"/>
            <a:ext cx="4114800" cy="365125"/>
          </a:xfrm>
        </p:spPr>
        <p:txBody>
          <a:bodyPr/>
          <a:lstStyle/>
          <a:p>
            <a:r>
              <a:rPr lang="cs-CZ" dirty="0" smtClean="0"/>
              <a:t>CZ.02.3.68/0.0/0.0/15_001/0000283</a:t>
            </a:r>
            <a:endParaRPr lang="cs-CZ" dirty="0"/>
          </a:p>
        </p:txBody>
      </p:sp>
    </p:spTree>
    <p:extLst>
      <p:ext uri="{BB962C8B-B14F-4D97-AF65-F5344CB8AC3E}">
        <p14:creationId xmlns:p14="http://schemas.microsoft.com/office/powerpoint/2010/main" val="3575849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1569660"/>
          </a:xfrm>
          <a:prstGeom prst="rect">
            <a:avLst/>
          </a:prstGeom>
        </p:spPr>
        <p:txBody>
          <a:bodyPr wrap="square">
            <a:spAutoFit/>
          </a:bodyPr>
          <a:lstStyle/>
          <a:p>
            <a:r>
              <a:rPr lang="cs-CZ" sz="2400" b="1" dirty="0"/>
              <a:t>Nevýhody neformálního partnerství</a:t>
            </a:r>
            <a:endParaRPr lang="cs-CZ" sz="2400" dirty="0"/>
          </a:p>
          <a:p>
            <a:r>
              <a:rPr lang="cs-CZ" sz="2400" dirty="0"/>
              <a:t> </a:t>
            </a:r>
          </a:p>
          <a:p>
            <a:pPr lvl="0"/>
            <a:r>
              <a:rPr lang="cs-CZ" sz="2400" dirty="0"/>
              <a:t>Nemožnost vymáhat spolupráci</a:t>
            </a:r>
          </a:p>
          <a:p>
            <a:pPr lvl="0"/>
            <a:r>
              <a:rPr lang="cs-CZ" sz="2400" dirty="0"/>
              <a:t>Nejistota splnění úkolů partnery</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1986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154984"/>
          </a:xfrm>
          <a:prstGeom prst="rect">
            <a:avLst/>
          </a:prstGeom>
        </p:spPr>
        <p:txBody>
          <a:bodyPr wrap="square">
            <a:spAutoFit/>
          </a:bodyPr>
          <a:lstStyle/>
          <a:p>
            <a:r>
              <a:rPr lang="cs-CZ" sz="2400" dirty="0"/>
              <a:t> </a:t>
            </a:r>
          </a:p>
          <a:p>
            <a:pPr lvl="2"/>
            <a:r>
              <a:rPr lang="cs-CZ" sz="2400" b="1" dirty="0"/>
              <a:t>Strategické partnerství</a:t>
            </a:r>
            <a:endParaRPr lang="cs-CZ" sz="2400" dirty="0"/>
          </a:p>
          <a:p>
            <a:r>
              <a:rPr lang="cs-CZ" sz="2400" dirty="0"/>
              <a:t> </a:t>
            </a:r>
          </a:p>
          <a:p>
            <a:r>
              <a:rPr lang="cs-CZ" sz="2400" dirty="0"/>
              <a:t>Strategické partnerství je vždy formální. Jedná se především o vytváření partnerských koalic pro přípravu strategických plánů v různých oblastech – strategické plány měst a obcí, komunitní plány rozvoje sociálních služeb, strategické plány rozvoje cestovního ruchu apod.</a:t>
            </a:r>
          </a:p>
          <a:p>
            <a:r>
              <a:rPr lang="cs-CZ" sz="2400" dirty="0"/>
              <a:t> </a:t>
            </a:r>
          </a:p>
          <a:p>
            <a:r>
              <a:rPr lang="cs-CZ" sz="2400" dirty="0"/>
              <a:t>Strategické partnerství je vždy uzavíráno pouze po dobu zpracování toho kterého strategického dokumentu, nicméně je pravidlem, že akční partneři jsou pak nadále oslovováni  k účasti na dalších aktivitách.</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572659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847207"/>
          </a:xfrm>
          <a:prstGeom prst="rect">
            <a:avLst/>
          </a:prstGeom>
        </p:spPr>
        <p:txBody>
          <a:bodyPr wrap="square">
            <a:spAutoFit/>
          </a:bodyPr>
          <a:lstStyle/>
          <a:p>
            <a:r>
              <a:rPr lang="cs-CZ" sz="2400" dirty="0"/>
              <a:t> </a:t>
            </a:r>
          </a:p>
          <a:p>
            <a:r>
              <a:rPr lang="cs-CZ" sz="2000" b="1" dirty="0"/>
              <a:t>Výhody strategického partnerství</a:t>
            </a:r>
            <a:endParaRPr lang="cs-CZ" sz="2000" dirty="0"/>
          </a:p>
          <a:p>
            <a:r>
              <a:rPr lang="cs-CZ" sz="2000" dirty="0"/>
              <a:t> </a:t>
            </a:r>
          </a:p>
          <a:p>
            <a:pPr lvl="0"/>
            <a:r>
              <a:rPr lang="cs-CZ" sz="2000" dirty="0"/>
              <a:t>Zastoupení všech sociálních partnerů</a:t>
            </a:r>
          </a:p>
          <a:p>
            <a:pPr lvl="0"/>
            <a:r>
              <a:rPr lang="cs-CZ" sz="2000" dirty="0"/>
              <a:t>Vytváření plánů odpovídajících potřebám veřejnosti či regionu</a:t>
            </a:r>
          </a:p>
          <a:p>
            <a:pPr lvl="0"/>
            <a:r>
              <a:rPr lang="cs-CZ" sz="2000" dirty="0"/>
              <a:t>Mnohem větší „životaschopnost“ strategických plánů a především jejich následné realizace</a:t>
            </a:r>
          </a:p>
          <a:p>
            <a:r>
              <a:rPr lang="cs-CZ" sz="2000" dirty="0"/>
              <a:t> </a:t>
            </a:r>
          </a:p>
          <a:p>
            <a:r>
              <a:rPr lang="cs-CZ" sz="2000" b="1" dirty="0"/>
              <a:t>Nevýhody strategického partnerství</a:t>
            </a:r>
            <a:endParaRPr lang="cs-CZ" sz="2000" dirty="0"/>
          </a:p>
          <a:p>
            <a:r>
              <a:rPr lang="cs-CZ" sz="2000" dirty="0"/>
              <a:t> </a:t>
            </a:r>
          </a:p>
          <a:p>
            <a:pPr lvl="0"/>
            <a:r>
              <a:rPr lang="cs-CZ" sz="2000" dirty="0"/>
              <a:t>Často jen formální záležitost</a:t>
            </a:r>
          </a:p>
          <a:p>
            <a:pPr lvl="0"/>
            <a:r>
              <a:rPr lang="cs-CZ" sz="2000" dirty="0"/>
              <a:t>Krátkodobé partnerství </a:t>
            </a:r>
          </a:p>
          <a:p>
            <a:pPr lvl="0"/>
            <a:r>
              <a:rPr lang="cs-CZ" sz="2000" dirty="0"/>
              <a:t>Možnost partikulárních zájmů – záleží na tom, kdo a jaké partnery oslovuje</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5315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3539430"/>
          </a:xfrm>
          <a:prstGeom prst="rect">
            <a:avLst/>
          </a:prstGeom>
        </p:spPr>
        <p:txBody>
          <a:bodyPr wrap="square">
            <a:spAutoFit/>
          </a:bodyPr>
          <a:lstStyle/>
          <a:p>
            <a:pPr marL="457200" indent="-457200">
              <a:buFont typeface="Arial" panose="020B0604020202020204" pitchFamily="34" charset="0"/>
              <a:buChar char="•"/>
            </a:pPr>
            <a:r>
              <a:rPr lang="cs-CZ" sz="2800" dirty="0"/>
              <a:t>Hlavní výhodou Partnerství je </a:t>
            </a:r>
            <a:r>
              <a:rPr lang="cs-CZ" sz="2800" b="1" dirty="0"/>
              <a:t>synergický efekt</a:t>
            </a:r>
            <a:r>
              <a:rPr lang="cs-CZ" sz="2800" dirty="0"/>
              <a:t>, jímž se dosahují </a:t>
            </a:r>
            <a:r>
              <a:rPr lang="cs-CZ" sz="2800" b="1" dirty="0"/>
              <a:t>vyšší výkony </a:t>
            </a:r>
            <a:r>
              <a:rPr lang="cs-CZ" sz="2800" dirty="0"/>
              <a:t>při realizaci jednotlivých dílčích aktivit, </a:t>
            </a:r>
            <a:r>
              <a:rPr lang="cs-CZ" sz="2800" b="1" dirty="0"/>
              <a:t>sdílení dobrých i špatných zkušeností </a:t>
            </a:r>
            <a:r>
              <a:rPr lang="cs-CZ" sz="2800" dirty="0"/>
              <a:t>a zohlednění vzájemných potřeb všech partnerů.</a:t>
            </a:r>
          </a:p>
          <a:p>
            <a:pPr marL="457200" indent="-457200">
              <a:buFont typeface="Arial" panose="020B0604020202020204" pitchFamily="34" charset="0"/>
              <a:buChar char="•"/>
            </a:pPr>
            <a:r>
              <a:rPr lang="cs-CZ" sz="2800" dirty="0"/>
              <a:t>Dalšími výhodami potom jsou </a:t>
            </a:r>
            <a:r>
              <a:rPr lang="cs-CZ" sz="2800" b="1" dirty="0"/>
              <a:t>transparentnost celého procesu</a:t>
            </a:r>
            <a:r>
              <a:rPr lang="cs-CZ" sz="2800" dirty="0"/>
              <a:t> a to především </a:t>
            </a:r>
            <a:r>
              <a:rPr lang="cs-CZ" sz="2800" b="1" dirty="0"/>
              <a:t>díky rovnému postavení všech partnerů </a:t>
            </a:r>
            <a:r>
              <a:rPr lang="cs-CZ" sz="2800" dirty="0"/>
              <a:t>a společnému rozhodování, a </a:t>
            </a:r>
            <a:r>
              <a:rPr lang="cs-CZ" sz="2800" b="1" dirty="0"/>
              <a:t>udržitelnost díky vyšší motivaci </a:t>
            </a:r>
            <a:r>
              <a:rPr lang="cs-CZ" sz="2800" dirty="0"/>
              <a:t>všech zúčastněných, lepšímu klimatu a společným výsledkům.</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76698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4739759"/>
          </a:xfrm>
          <a:prstGeom prst="rect">
            <a:avLst/>
          </a:prstGeom>
        </p:spPr>
        <p:txBody>
          <a:bodyPr wrap="square">
            <a:spAutoFit/>
          </a:bodyPr>
          <a:lstStyle/>
          <a:p>
            <a:r>
              <a:rPr lang="cs-CZ" sz="2400" dirty="0"/>
              <a:t> </a:t>
            </a:r>
          </a:p>
          <a:p>
            <a:pPr lvl="2"/>
            <a:r>
              <a:rPr lang="cs-CZ" sz="2000" b="1" dirty="0"/>
              <a:t>Mezinárodní partnerství</a:t>
            </a:r>
            <a:endParaRPr lang="cs-CZ" sz="2000" dirty="0"/>
          </a:p>
          <a:p>
            <a:r>
              <a:rPr lang="cs-CZ" sz="2000" dirty="0"/>
              <a:t> </a:t>
            </a:r>
          </a:p>
          <a:p>
            <a:r>
              <a:rPr lang="cs-CZ" sz="2000" dirty="0"/>
              <a:t>Mezinárodní partnerství píše svou historii ve většině případů skutečně až s „příchodem“ evropských fondů do České republiky.</a:t>
            </a:r>
          </a:p>
          <a:p>
            <a:r>
              <a:rPr lang="cs-CZ" sz="2000" dirty="0"/>
              <a:t>V rámci předvstupních fondů existovaly programy na příhraniční spolupráci, které daly vzniknout nejen již zmiňovaným Euroregionům, tak také mezinárodním projektům, zaměřených na sousedící státy. </a:t>
            </a:r>
          </a:p>
          <a:p>
            <a:r>
              <a:rPr lang="cs-CZ" sz="2000" dirty="0"/>
              <a:t> </a:t>
            </a:r>
          </a:p>
          <a:p>
            <a:r>
              <a:rPr lang="cs-CZ" sz="2000" dirty="0"/>
              <a:t>Jako ve všech takovýchto případech, kdy jsou vyhlášeny výzvy a neexistuje předchozí spolupráce se zahraničím, vznikaly často „projekty pro projekty“, jejichž mezinárodní dopad byl minimální. </a:t>
            </a:r>
          </a:p>
          <a:p>
            <a:r>
              <a:rPr lang="cs-CZ" sz="2000" dirty="0"/>
              <a:t> </a:t>
            </a:r>
          </a:p>
          <a:p>
            <a:r>
              <a:rPr lang="cs-CZ" sz="2000" dirty="0"/>
              <a:t>Na druhou stranu jiné programy /např. EQUAL/ byly přímo zaměřeny na rozvoj partnerství včetně mezinárodní spolupráce.</a:t>
            </a:r>
          </a:p>
          <a:p>
            <a:r>
              <a:rPr lang="cs-CZ" dirty="0"/>
              <a:t>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55193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68975"/>
            <a:ext cx="10042236" cy="3877985"/>
          </a:xfrm>
          <a:prstGeom prst="rect">
            <a:avLst/>
          </a:prstGeom>
        </p:spPr>
        <p:txBody>
          <a:bodyPr wrap="square">
            <a:spAutoFit/>
          </a:bodyPr>
          <a:lstStyle/>
          <a:p>
            <a:r>
              <a:rPr lang="cs-CZ" sz="2800" dirty="0"/>
              <a:t> </a:t>
            </a:r>
          </a:p>
          <a:p>
            <a:pPr lvl="0"/>
            <a:r>
              <a:rPr lang="cs-CZ" sz="2000" b="1" dirty="0"/>
              <a:t>Přidaná hodnota partnerství</a:t>
            </a:r>
            <a:endParaRPr lang="cs-CZ" sz="2000" dirty="0"/>
          </a:p>
          <a:p>
            <a:r>
              <a:rPr lang="cs-CZ" sz="2000" b="1" dirty="0"/>
              <a:t> </a:t>
            </a:r>
            <a:endParaRPr lang="cs-CZ" sz="2000" dirty="0"/>
          </a:p>
          <a:p>
            <a:r>
              <a:rPr lang="cs-CZ" sz="2000" dirty="0"/>
              <a:t>Kromě již výše vyjmenovaných výhod partnerství v jednotlivých oblastech má partnerství zřejmou přidanou hodnotu. </a:t>
            </a:r>
          </a:p>
          <a:p>
            <a:pPr marL="342900" indent="-342900">
              <a:buFont typeface="Arial" panose="020B0604020202020204" pitchFamily="34" charset="0"/>
              <a:buChar char="•"/>
            </a:pPr>
            <a:r>
              <a:rPr lang="cs-CZ" sz="2000" dirty="0" smtClean="0"/>
              <a:t>lidský faktor </a:t>
            </a:r>
            <a:r>
              <a:rPr lang="cs-CZ" sz="2000" dirty="0"/>
              <a:t>– za každou partnerskou organizací jsou lidé, kteří ji řídí či v ní pracují. Často tedy vznikají nejen partnerské projekty, ale také dlouhodobě funkční přátelské vazby a vztahy, které mohou pozitivně ovlivňovat všechny již zmíněné procesy</a:t>
            </a:r>
            <a:r>
              <a:rPr lang="cs-CZ" sz="2000" dirty="0" smtClean="0"/>
              <a:t>.</a:t>
            </a:r>
            <a:endParaRPr lang="cs-CZ" sz="2000" dirty="0"/>
          </a:p>
          <a:p>
            <a:pPr marL="342900" indent="-342900">
              <a:buFont typeface="Arial" panose="020B0604020202020204" pitchFamily="34" charset="0"/>
              <a:buChar char="•"/>
            </a:pPr>
            <a:r>
              <a:rPr lang="cs-CZ" sz="2000" dirty="0" smtClean="0"/>
              <a:t>zvýšení </a:t>
            </a:r>
            <a:r>
              <a:rPr lang="cs-CZ" sz="2000" dirty="0"/>
              <a:t>zájmu dalších osob o řešenou problematiku – za každým pracovníkem, organizací, společností je další skupina osob, organizací či společností, kteří se o daných aktivitách dozvědí a mohou napomoci při jejich realizaci.</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026733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110836"/>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25175" y="1182648"/>
            <a:ext cx="10042236" cy="5416868"/>
          </a:xfrm>
          <a:prstGeom prst="rect">
            <a:avLst/>
          </a:prstGeom>
        </p:spPr>
        <p:txBody>
          <a:bodyPr wrap="square">
            <a:spAutoFit/>
          </a:bodyPr>
          <a:lstStyle/>
          <a:p>
            <a:r>
              <a:rPr lang="cs-CZ" sz="2800" dirty="0"/>
              <a:t> </a:t>
            </a:r>
          </a:p>
          <a:p>
            <a:r>
              <a:rPr lang="cs-CZ" dirty="0"/>
              <a:t> </a:t>
            </a:r>
          </a:p>
          <a:p>
            <a:pPr lvl="0"/>
            <a:r>
              <a:rPr lang="cs-CZ" sz="2400" b="1" dirty="0"/>
              <a:t>Zásady budování funkčního partnerství</a:t>
            </a:r>
            <a:endParaRPr lang="cs-CZ" sz="2400" dirty="0"/>
          </a:p>
          <a:p>
            <a:r>
              <a:rPr lang="cs-CZ" sz="2400" dirty="0"/>
              <a:t> </a:t>
            </a:r>
          </a:p>
          <a:p>
            <a:r>
              <a:rPr lang="cs-CZ" sz="2400" dirty="0"/>
              <a:t> </a:t>
            </a:r>
          </a:p>
          <a:p>
            <a:r>
              <a:rPr lang="cs-CZ" sz="2400" dirty="0"/>
              <a:t>Partnerství je často založeno na </a:t>
            </a:r>
            <a:r>
              <a:rPr lang="cs-CZ" sz="2400" b="1" dirty="0"/>
              <a:t>osobních vztazích a vazbách</a:t>
            </a:r>
            <a:r>
              <a:rPr lang="cs-CZ" sz="2400" dirty="0"/>
              <a:t>. </a:t>
            </a:r>
            <a:endParaRPr lang="cs-CZ" sz="2400" dirty="0" smtClean="0"/>
          </a:p>
          <a:p>
            <a:endParaRPr lang="cs-CZ" sz="2400" dirty="0"/>
          </a:p>
          <a:p>
            <a:r>
              <a:rPr lang="cs-CZ" sz="2400" dirty="0" smtClean="0"/>
              <a:t>To </a:t>
            </a:r>
            <a:r>
              <a:rPr lang="cs-CZ" sz="2400" dirty="0"/>
              <a:t>na jednu stranu přináší velké výhody, na druhou stranu jsou do partnerských vztahů přibíráni stále titíž lidé či organizace. To samozřejmě může značně ovlivnit výsledky realizované aktivity, pro kterou  partnerství vzniklo. </a:t>
            </a:r>
          </a:p>
          <a:p>
            <a:r>
              <a:rPr lang="cs-CZ" sz="2400" dirty="0"/>
              <a:t> </a:t>
            </a:r>
          </a:p>
          <a:p>
            <a:r>
              <a:rPr lang="cs-CZ" sz="2400" dirty="0"/>
              <a:t>Přestože fenomén partnerství se znovuobjevil až při přípravě a realizaci projektů v EU, existoval již dlouho před tím. </a:t>
            </a:r>
          </a:p>
          <a:p>
            <a:r>
              <a:rPr lang="cs-CZ" dirty="0"/>
              <a:t> </a:t>
            </a:r>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80793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25175" y="1182648"/>
            <a:ext cx="10042236" cy="3939540"/>
          </a:xfrm>
          <a:prstGeom prst="rect">
            <a:avLst/>
          </a:prstGeom>
        </p:spPr>
        <p:txBody>
          <a:bodyPr wrap="square">
            <a:spAutoFit/>
          </a:bodyPr>
          <a:lstStyle/>
          <a:p>
            <a:r>
              <a:rPr lang="cs-CZ" sz="2800" dirty="0"/>
              <a:t> </a:t>
            </a:r>
          </a:p>
          <a:p>
            <a:r>
              <a:rPr lang="cs-CZ" dirty="0"/>
              <a:t> </a:t>
            </a:r>
          </a:p>
          <a:p>
            <a:pPr lvl="1"/>
            <a:r>
              <a:rPr lang="cs-CZ" sz="2400" b="1" dirty="0"/>
              <a:t>Hlavní zásady budování partnerství</a:t>
            </a:r>
            <a:endParaRPr lang="cs-CZ" sz="2400" dirty="0"/>
          </a:p>
          <a:p>
            <a:r>
              <a:rPr lang="cs-CZ" sz="2400" dirty="0"/>
              <a:t> </a:t>
            </a:r>
          </a:p>
          <a:p>
            <a:pPr marL="342900" lvl="0" indent="-342900">
              <a:buFont typeface="Arial" panose="020B0604020202020204" pitchFamily="34" charset="0"/>
              <a:buChar char="•"/>
            </a:pPr>
            <a:r>
              <a:rPr lang="cs-CZ" sz="2400" dirty="0"/>
              <a:t>Poznej svého partnera</a:t>
            </a:r>
          </a:p>
          <a:p>
            <a:pPr marL="342900" lvl="0" indent="-342900">
              <a:buFont typeface="Arial" panose="020B0604020202020204" pitchFamily="34" charset="0"/>
              <a:buChar char="•"/>
            </a:pPr>
            <a:r>
              <a:rPr lang="cs-CZ" sz="2400" dirty="0"/>
              <a:t>Zhodnoť, co máte společného</a:t>
            </a:r>
          </a:p>
          <a:p>
            <a:pPr marL="342900" lvl="0" indent="-342900">
              <a:buFont typeface="Arial" panose="020B0604020202020204" pitchFamily="34" charset="0"/>
              <a:buChar char="•"/>
            </a:pPr>
            <a:r>
              <a:rPr lang="cs-CZ" sz="2400" dirty="0"/>
              <a:t>Vyhledej nebezpečná místa vzájemné spolupráce</a:t>
            </a:r>
          </a:p>
          <a:p>
            <a:pPr marL="342900" lvl="0" indent="-342900">
              <a:buFont typeface="Arial" panose="020B0604020202020204" pitchFamily="34" charset="0"/>
              <a:buChar char="•"/>
            </a:pPr>
            <a:r>
              <a:rPr lang="cs-CZ" sz="2400" dirty="0"/>
              <a:t>Postav společný projekt na zdravých základech</a:t>
            </a:r>
          </a:p>
          <a:p>
            <a:endParaRPr lang="cs-CZ" sz="2400" dirty="0"/>
          </a:p>
          <a:p>
            <a:r>
              <a:rPr lang="cs-CZ" dirty="0"/>
              <a:t> </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21064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25175" y="1182648"/>
            <a:ext cx="10042236" cy="3385542"/>
          </a:xfrm>
          <a:prstGeom prst="rect">
            <a:avLst/>
          </a:prstGeom>
        </p:spPr>
        <p:txBody>
          <a:bodyPr wrap="square">
            <a:spAutoFit/>
          </a:bodyPr>
          <a:lstStyle/>
          <a:p>
            <a:r>
              <a:rPr lang="cs-CZ" sz="2800" dirty="0"/>
              <a:t> </a:t>
            </a:r>
          </a:p>
          <a:p>
            <a:r>
              <a:rPr lang="cs-CZ" sz="2400" dirty="0" smtClean="0"/>
              <a:t>A </a:t>
            </a:r>
            <a:r>
              <a:rPr lang="cs-CZ" sz="2400" dirty="0"/>
              <a:t>jak na to? </a:t>
            </a:r>
          </a:p>
          <a:p>
            <a:r>
              <a:rPr lang="cs-CZ" sz="2400" dirty="0"/>
              <a:t> </a:t>
            </a:r>
          </a:p>
          <a:p>
            <a:r>
              <a:rPr lang="cs-CZ" sz="2400" dirty="0"/>
              <a:t>Partnerství nechceme jednorázové. S partnerem – stejně jako v životě – chceme spolupracovat dlouhodobě. Jedná se tedy o strategické rozhodnutí a jako k takovému je zapotřebí přistupovat.</a:t>
            </a:r>
          </a:p>
          <a:p>
            <a:r>
              <a:rPr lang="cs-CZ" sz="2400" dirty="0"/>
              <a:t> </a:t>
            </a:r>
          </a:p>
          <a:p>
            <a:endParaRPr lang="cs-CZ" sz="2400" b="1" dirty="0" smtClean="0"/>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41203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25175" y="1182648"/>
            <a:ext cx="10042236" cy="4124206"/>
          </a:xfrm>
          <a:prstGeom prst="rect">
            <a:avLst/>
          </a:prstGeom>
        </p:spPr>
        <p:txBody>
          <a:bodyPr wrap="square">
            <a:spAutoFit/>
          </a:bodyPr>
          <a:lstStyle/>
          <a:p>
            <a:r>
              <a:rPr lang="cs-CZ" sz="2800" dirty="0"/>
              <a:t> </a:t>
            </a:r>
          </a:p>
          <a:p>
            <a:endParaRPr lang="cs-CZ" sz="2400" dirty="0" smtClean="0"/>
          </a:p>
          <a:p>
            <a:r>
              <a:rPr lang="cs-CZ" sz="2400" dirty="0"/>
              <a:t> </a:t>
            </a:r>
          </a:p>
          <a:p>
            <a:r>
              <a:rPr lang="cs-CZ" sz="2400" b="1" dirty="0"/>
              <a:t>Připravte si SWOT analýzu vašeho partnerství. Nezapomeňte také na analýzu vnějšího prostředí /PEST analýza/. </a:t>
            </a:r>
            <a:endParaRPr lang="cs-CZ" sz="2400" dirty="0"/>
          </a:p>
          <a:p>
            <a:r>
              <a:rPr lang="cs-CZ" sz="2400" dirty="0"/>
              <a:t> </a:t>
            </a:r>
          </a:p>
          <a:p>
            <a:pPr lvl="0"/>
            <a:r>
              <a:rPr lang="cs-CZ" sz="2400" dirty="0"/>
              <a:t>Tedy – jaké jsou silné stránky realizace projektu v partnerství? </a:t>
            </a:r>
          </a:p>
          <a:p>
            <a:pPr lvl="0"/>
            <a:r>
              <a:rPr lang="cs-CZ" sz="2400" dirty="0"/>
              <a:t>Jaké jsou slabé stránky?</a:t>
            </a:r>
          </a:p>
          <a:p>
            <a:pPr lvl="0"/>
            <a:r>
              <a:rPr lang="cs-CZ" sz="2400" dirty="0"/>
              <a:t>Jaké jsou příležitosti pro rozvoj partnerství?</a:t>
            </a:r>
          </a:p>
          <a:p>
            <a:pPr lvl="0"/>
            <a:r>
              <a:rPr lang="cs-CZ" sz="2400" dirty="0"/>
              <a:t>Jaká jsou ohrožení potenciálního partnerství? </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698310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50024"/>
            <a:ext cx="10042236" cy="3816429"/>
          </a:xfrm>
          <a:prstGeom prst="rect">
            <a:avLst/>
          </a:prstGeom>
        </p:spPr>
        <p:txBody>
          <a:bodyPr wrap="square">
            <a:spAutoFit/>
          </a:bodyPr>
          <a:lstStyle/>
          <a:p>
            <a:endParaRPr lang="cs-CZ" sz="2800" dirty="0"/>
          </a:p>
          <a:p>
            <a:r>
              <a:rPr lang="cs-CZ" sz="2800" b="1" dirty="0"/>
              <a:t>SWOT analýza by vám měla odpovědět především na tyto otázky:</a:t>
            </a:r>
            <a:endParaRPr lang="cs-CZ" sz="2800" dirty="0"/>
          </a:p>
          <a:p>
            <a:r>
              <a:rPr lang="cs-CZ" sz="2800" dirty="0"/>
              <a:t> </a:t>
            </a:r>
          </a:p>
          <a:p>
            <a:pPr lvl="0"/>
            <a:r>
              <a:rPr lang="cs-CZ" sz="2800" dirty="0"/>
              <a:t>Máme dostatečnou kapacitu pro projekt realizovaný v partnerství?</a:t>
            </a:r>
          </a:p>
          <a:p>
            <a:pPr lvl="0"/>
            <a:r>
              <a:rPr lang="cs-CZ" sz="2800" dirty="0"/>
              <a:t>Máme dostatek zkušeností s řízením většího týmu?</a:t>
            </a:r>
          </a:p>
          <a:p>
            <a:pPr lvl="0"/>
            <a:r>
              <a:rPr lang="cs-CZ" sz="2800" dirty="0"/>
              <a:t>Známe dostatečně členy vlastního týmu?</a:t>
            </a:r>
          </a:p>
          <a:p>
            <a:pPr lvl="0"/>
            <a:r>
              <a:rPr lang="cs-CZ" sz="2800" dirty="0"/>
              <a:t>Známe dostatečně členy týmu partnera? </a:t>
            </a:r>
          </a:p>
          <a:p>
            <a:pPr lvl="0"/>
            <a:r>
              <a:rPr lang="cs-CZ" sz="2800" dirty="0"/>
              <a:t>Známe potřeby členů našeho týmu?</a:t>
            </a:r>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02788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50024"/>
            <a:ext cx="10042236" cy="3477875"/>
          </a:xfrm>
          <a:prstGeom prst="rect">
            <a:avLst/>
          </a:prstGeom>
        </p:spPr>
        <p:txBody>
          <a:bodyPr wrap="square">
            <a:spAutoFit/>
          </a:bodyPr>
          <a:lstStyle/>
          <a:p>
            <a:pPr lvl="0"/>
            <a:r>
              <a:rPr lang="cs-CZ" sz="2800" dirty="0" smtClean="0"/>
              <a:t>Známe </a:t>
            </a:r>
            <a:r>
              <a:rPr lang="cs-CZ" sz="2800" dirty="0"/>
              <a:t>potřeby členů týmu partnera? </a:t>
            </a:r>
          </a:p>
          <a:p>
            <a:pPr lvl="0"/>
            <a:r>
              <a:rPr lang="cs-CZ" sz="2800" dirty="0"/>
              <a:t>Máme dostatek finančních prostředků pro případné předfinancování projektu i za partnera?</a:t>
            </a:r>
          </a:p>
          <a:p>
            <a:pPr lvl="0"/>
            <a:r>
              <a:rPr lang="cs-CZ" sz="2800" dirty="0"/>
              <a:t>Bude se partner podílet na projektu i finančně? </a:t>
            </a:r>
          </a:p>
          <a:p>
            <a:pPr lvl="0"/>
            <a:r>
              <a:rPr lang="cs-CZ" sz="2800" dirty="0"/>
              <a:t>Jak budeme zajišťovat vzájemnou informovanost? </a:t>
            </a:r>
          </a:p>
          <a:p>
            <a:pPr lvl="0"/>
            <a:r>
              <a:rPr lang="cs-CZ" sz="2800" dirty="0"/>
              <a:t>Kdo bude provádět propagaci a publicitu?</a:t>
            </a:r>
          </a:p>
          <a:p>
            <a:pPr lvl="0"/>
            <a:r>
              <a:rPr lang="cs-CZ" sz="2800" dirty="0"/>
              <a:t>Kdo bude za partnera odpovědný za projekt?</a:t>
            </a:r>
          </a:p>
          <a:p>
            <a:pPr marL="285750" indent="-285750">
              <a:buFont typeface="Arial" panose="020B0604020202020204" pitchFamily="34" charset="0"/>
              <a:buChar char="•"/>
            </a:pP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57265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 motivace</a:t>
            </a:r>
            <a:endParaRPr lang="cs-CZ" b="1" dirty="0"/>
          </a:p>
        </p:txBody>
      </p:sp>
      <p:sp>
        <p:nvSpPr>
          <p:cNvPr id="4" name="Obdélník 3"/>
          <p:cNvSpPr/>
          <p:nvPr/>
        </p:nvSpPr>
        <p:spPr>
          <a:xfrm>
            <a:off x="838200" y="1450024"/>
            <a:ext cx="10042236" cy="3847207"/>
          </a:xfrm>
          <a:prstGeom prst="rect">
            <a:avLst/>
          </a:prstGeom>
        </p:spPr>
        <p:txBody>
          <a:bodyPr wrap="square">
            <a:spAutoFit/>
          </a:bodyPr>
          <a:lstStyle/>
          <a:p>
            <a:pPr lvl="0"/>
            <a:endParaRPr lang="cs-CZ" sz="2800" dirty="0" smtClean="0"/>
          </a:p>
          <a:p>
            <a:r>
              <a:rPr lang="cs-CZ" sz="2400" b="1" dirty="0" smtClean="0"/>
              <a:t>Proč?</a:t>
            </a:r>
          </a:p>
          <a:p>
            <a:endParaRPr lang="cs-CZ" sz="2400" b="1" dirty="0"/>
          </a:p>
          <a:p>
            <a:r>
              <a:rPr lang="cs-CZ" sz="2400" b="1" dirty="0" smtClean="0"/>
              <a:t>Co z toho budu mít?</a:t>
            </a:r>
          </a:p>
          <a:p>
            <a:endParaRPr lang="cs-CZ" sz="2400" b="1" dirty="0"/>
          </a:p>
          <a:p>
            <a:r>
              <a:rPr lang="cs-CZ" sz="2400" b="1" dirty="0" smtClean="0"/>
              <a:t>čemu/komu to prospěje? </a:t>
            </a:r>
          </a:p>
          <a:p>
            <a:endParaRPr lang="cs-CZ" sz="2400" b="1" dirty="0"/>
          </a:p>
          <a:p>
            <a:r>
              <a:rPr lang="cs-CZ" sz="2400" b="1" dirty="0" smtClean="0"/>
              <a:t>Má to všechno smysl? </a:t>
            </a:r>
          </a:p>
          <a:p>
            <a:endParaRPr lang="cs-CZ" sz="2400" b="1" dirty="0"/>
          </a:p>
          <a:p>
            <a:r>
              <a:rPr lang="cs-CZ" sz="2400" b="1" dirty="0" smtClean="0"/>
              <a:t>A jaký? </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993660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 motivace</a:t>
            </a:r>
            <a:endParaRPr lang="cs-CZ" b="1" dirty="0"/>
          </a:p>
        </p:txBody>
      </p:sp>
      <p:sp>
        <p:nvSpPr>
          <p:cNvPr id="4" name="Obdélník 3"/>
          <p:cNvSpPr/>
          <p:nvPr/>
        </p:nvSpPr>
        <p:spPr>
          <a:xfrm>
            <a:off x="838200" y="1450024"/>
            <a:ext cx="10042236" cy="3477875"/>
          </a:xfrm>
          <a:prstGeom prst="rect">
            <a:avLst/>
          </a:prstGeom>
        </p:spPr>
        <p:txBody>
          <a:bodyPr wrap="square">
            <a:spAutoFit/>
          </a:bodyPr>
          <a:lstStyle/>
          <a:p>
            <a:pPr lvl="0"/>
            <a:endParaRPr lang="cs-CZ" sz="2800" dirty="0" smtClean="0"/>
          </a:p>
          <a:p>
            <a:r>
              <a:rPr lang="cs-CZ" sz="2400" b="1" dirty="0"/>
              <a:t>Zdroje motivace -</a:t>
            </a:r>
            <a:r>
              <a:rPr lang="cs-CZ" sz="2400" dirty="0"/>
              <a:t> skutečnosti, faktory, které motivaci vytvářejí. Mohou být vnitřní a vnější povahy:</a:t>
            </a:r>
          </a:p>
          <a:p>
            <a:endParaRPr lang="cs-CZ" sz="2400" dirty="0"/>
          </a:p>
          <a:p>
            <a:pPr marL="457200" indent="-457200">
              <a:buAutoNum type="alphaLcParenR"/>
            </a:pPr>
            <a:r>
              <a:rPr lang="cs-CZ" sz="2400" b="1" dirty="0" smtClean="0"/>
              <a:t>vnitřní</a:t>
            </a:r>
            <a:r>
              <a:rPr lang="cs-CZ" sz="2400" dirty="0" smtClean="0"/>
              <a:t> </a:t>
            </a:r>
            <a:r>
              <a:rPr lang="cs-CZ" sz="2400" dirty="0"/>
              <a:t>(intrapsychické podněty, impulsy) - potřeby, zájmy, postoje, hodnoty a hodnotové orientace, ideály, aspirace, osobní cíle apod</a:t>
            </a:r>
            <a:r>
              <a:rPr lang="cs-CZ" sz="2400" dirty="0" smtClean="0"/>
              <a:t>.</a:t>
            </a:r>
          </a:p>
          <a:p>
            <a:pPr marL="457200" indent="-457200">
              <a:buAutoNum type="alphaLcParenR"/>
            </a:pPr>
            <a:endParaRPr lang="cs-CZ" sz="2400" dirty="0"/>
          </a:p>
          <a:p>
            <a:r>
              <a:rPr lang="cs-CZ" sz="2400" b="1" dirty="0"/>
              <a:t>b) vnější </a:t>
            </a:r>
            <a:r>
              <a:rPr lang="cs-CZ" sz="2400" dirty="0"/>
              <a:t>(z vnějšku přicházející podněty, iniciativy) - hmotné prostředky, pracovní a životní podmínky aj.</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7241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3385542"/>
          </a:xfrm>
          <a:prstGeom prst="rect">
            <a:avLst/>
          </a:prstGeom>
        </p:spPr>
        <p:txBody>
          <a:bodyPr wrap="square">
            <a:spAutoFit/>
          </a:bodyPr>
          <a:lstStyle/>
          <a:p>
            <a:r>
              <a:rPr lang="cs-CZ" dirty="0"/>
              <a:t> </a:t>
            </a:r>
          </a:p>
          <a:p>
            <a:pPr marL="457200" indent="-457200">
              <a:buFont typeface="Arial" panose="020B0604020202020204" pitchFamily="34" charset="0"/>
              <a:buChar char="•"/>
            </a:pPr>
            <a:r>
              <a:rPr lang="cs-CZ" sz="2800" dirty="0"/>
              <a:t>Hlavním úskalím partnerství je mnohem </a:t>
            </a:r>
            <a:r>
              <a:rPr lang="cs-CZ" sz="2800" b="1" dirty="0"/>
              <a:t>náročnější komunikace</a:t>
            </a:r>
            <a:r>
              <a:rPr lang="cs-CZ" sz="2800" dirty="0"/>
              <a:t>, což může způsobovat  prodloužení lhůt pro realizaci dílčích úkolů a při hledání přijatelných postupů pro všechny zúčastněné.</a:t>
            </a:r>
          </a:p>
          <a:p>
            <a:pPr marL="457200" indent="-457200">
              <a:buFont typeface="Arial" panose="020B0604020202020204" pitchFamily="34" charset="0"/>
              <a:buChar char="•"/>
            </a:pPr>
            <a:r>
              <a:rPr lang="cs-CZ" sz="2800" dirty="0"/>
              <a:t>Dalšími úskalími jsou </a:t>
            </a:r>
            <a:r>
              <a:rPr lang="cs-CZ" sz="2800" b="1" dirty="0"/>
              <a:t>náročnější administrace </a:t>
            </a:r>
            <a:r>
              <a:rPr lang="cs-CZ" sz="2800" dirty="0"/>
              <a:t>a vyšší riziko při selhání některého z partnerů.</a:t>
            </a:r>
          </a:p>
          <a:p>
            <a:pPr marL="457200" indent="-457200">
              <a:buFont typeface="Arial" panose="020B0604020202020204" pitchFamily="34" charset="0"/>
              <a:buChar char="•"/>
            </a:pPr>
            <a:r>
              <a:rPr lang="cs-CZ" sz="2800" dirty="0"/>
              <a:t>Dále v textu pak uvádíme hlavní výhody a nevýhody toho kterého partnerství.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42979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marL="571500" indent="-571500"/>
            <a:r>
              <a:rPr lang="cs-CZ" dirty="0" smtClean="0"/>
              <a:t>Motivace</a:t>
            </a:r>
            <a:endParaRPr lang="cs-CZ" b="1" dirty="0" smtClean="0"/>
          </a:p>
        </p:txBody>
      </p:sp>
      <p:sp>
        <p:nvSpPr>
          <p:cNvPr id="6149" name="Rectangle 3"/>
          <p:cNvSpPr>
            <a:spLocks noGrp="1" noChangeArrowheads="1"/>
          </p:cNvSpPr>
          <p:nvPr>
            <p:ph sz="quarter" idx="1"/>
          </p:nvPr>
        </p:nvSpPr>
        <p:spPr/>
        <p:txBody>
          <a:bodyPr>
            <a:normAutofit/>
          </a:bodyPr>
          <a:lstStyle/>
          <a:p>
            <a:pPr marL="0" indent="0">
              <a:buNone/>
            </a:pPr>
            <a:endParaRPr lang="cs-CZ" sz="2000" dirty="0"/>
          </a:p>
        </p:txBody>
      </p:sp>
      <p:pic>
        <p:nvPicPr>
          <p:cNvPr id="7" name="Obrázek 6" descr="maslow_hierarchy"/>
          <p:cNvPicPr/>
          <p:nvPr/>
        </p:nvPicPr>
        <p:blipFill>
          <a:blip r:embed="rId2">
            <a:extLst>
              <a:ext uri="{28A0092B-C50C-407E-A947-70E740481C1C}">
                <a14:useLocalDpi xmlns:a14="http://schemas.microsoft.com/office/drawing/2010/main" val="0"/>
              </a:ext>
            </a:extLst>
          </a:blip>
          <a:srcRect/>
          <a:stretch>
            <a:fillRect/>
          </a:stretch>
        </p:blipFill>
        <p:spPr bwMode="auto">
          <a:xfrm>
            <a:off x="3647729" y="1052737"/>
            <a:ext cx="5546674" cy="5258271"/>
          </a:xfrm>
          <a:prstGeom prst="rect">
            <a:avLst/>
          </a:prstGeom>
          <a:noFill/>
          <a:ln>
            <a:noFill/>
          </a:ln>
        </p:spPr>
      </p:pic>
      <p:sp>
        <p:nvSpPr>
          <p:cNvPr id="2" name="Zástupný symbol pro zápatí 1"/>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8498908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50024"/>
            <a:ext cx="10042236" cy="4124206"/>
          </a:xfrm>
          <a:prstGeom prst="rect">
            <a:avLst/>
          </a:prstGeom>
        </p:spPr>
        <p:txBody>
          <a:bodyPr wrap="square">
            <a:spAutoFit/>
          </a:bodyPr>
          <a:lstStyle/>
          <a:p>
            <a:endParaRPr lang="cs-CZ" sz="2800" dirty="0"/>
          </a:p>
          <a:p>
            <a:pPr lvl="1"/>
            <a:r>
              <a:rPr lang="cs-CZ" sz="2400" b="1" dirty="0"/>
              <a:t>Jak řídit a vést partnerství</a:t>
            </a:r>
            <a:endParaRPr lang="cs-CZ" sz="2400" dirty="0"/>
          </a:p>
          <a:p>
            <a:r>
              <a:rPr lang="cs-CZ" sz="2400" dirty="0"/>
              <a:t> </a:t>
            </a:r>
          </a:p>
          <a:p>
            <a:r>
              <a:rPr lang="cs-CZ" sz="2400" b="1" dirty="0"/>
              <a:t>Základní způsoby řízení</a:t>
            </a:r>
            <a:endParaRPr lang="cs-CZ" sz="2400" dirty="0"/>
          </a:p>
          <a:p>
            <a:r>
              <a:rPr lang="cs-CZ" sz="2400" dirty="0"/>
              <a:t> </a:t>
            </a:r>
          </a:p>
          <a:p>
            <a:r>
              <a:rPr lang="cs-CZ" sz="2400" dirty="0"/>
              <a:t>Způsoby řízení projektového partnerství se řídí naprosto stejnými principy, jako projektové řízení samotné.</a:t>
            </a:r>
          </a:p>
          <a:p>
            <a:r>
              <a:rPr lang="cs-CZ" sz="2400" dirty="0"/>
              <a:t> </a:t>
            </a:r>
          </a:p>
          <a:p>
            <a:r>
              <a:rPr lang="cs-CZ" sz="2400" dirty="0"/>
              <a:t>Pro partnerství v projektu je zapotřebí stanovit základní parametry budoucí spolupráce.</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48824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50024"/>
            <a:ext cx="10042236" cy="3754874"/>
          </a:xfrm>
          <a:prstGeom prst="rect">
            <a:avLst/>
          </a:prstGeom>
        </p:spPr>
        <p:txBody>
          <a:bodyPr wrap="square">
            <a:spAutoFit/>
          </a:bodyPr>
          <a:lstStyle/>
          <a:p>
            <a:endParaRPr lang="cs-CZ" sz="2800" dirty="0"/>
          </a:p>
          <a:p>
            <a:r>
              <a:rPr lang="cs-CZ" sz="2400" b="1" dirty="0"/>
              <a:t>Úvodní schůzka projektu</a:t>
            </a:r>
            <a:endParaRPr lang="cs-CZ" sz="2400" dirty="0"/>
          </a:p>
          <a:p>
            <a:pPr marL="342900" indent="-342900">
              <a:buFont typeface="Arial" panose="020B0604020202020204" pitchFamily="34" charset="0"/>
              <a:buChar char="•"/>
            </a:pPr>
            <a:r>
              <a:rPr lang="cs-CZ" sz="2400" dirty="0"/>
              <a:t>Jednodenní pracovní schůzka o definování projektu. V rámci této schůzky je definován základní rámec projektu. Tedy</a:t>
            </a:r>
          </a:p>
          <a:p>
            <a:pPr marL="342900" lvl="0" indent="-342900">
              <a:buFont typeface="Arial" panose="020B0604020202020204" pitchFamily="34" charset="0"/>
              <a:buChar char="•"/>
            </a:pPr>
            <a:r>
              <a:rPr lang="cs-CZ" sz="2400" dirty="0"/>
              <a:t>Cíle a přínos</a:t>
            </a:r>
          </a:p>
          <a:p>
            <a:pPr marL="342900" lvl="0" indent="-342900">
              <a:buFont typeface="Arial" panose="020B0604020202020204" pitchFamily="34" charset="0"/>
              <a:buChar char="•"/>
            </a:pPr>
            <a:r>
              <a:rPr lang="cs-CZ" sz="2400" dirty="0"/>
              <a:t>Struktura a rozsah práce</a:t>
            </a:r>
          </a:p>
          <a:p>
            <a:pPr marL="342900" lvl="0" indent="-342900">
              <a:buFont typeface="Arial" panose="020B0604020202020204" pitchFamily="34" charset="0"/>
              <a:buChar char="•"/>
            </a:pPr>
            <a:r>
              <a:rPr lang="cs-CZ" sz="2400" dirty="0"/>
              <a:t>Organizace – zodpovědnosti</a:t>
            </a:r>
          </a:p>
          <a:p>
            <a:pPr marL="342900" lvl="0" indent="-342900">
              <a:buFont typeface="Arial" panose="020B0604020202020204" pitchFamily="34" charset="0"/>
              <a:buChar char="•"/>
            </a:pPr>
            <a:r>
              <a:rPr lang="cs-CZ" sz="2400" dirty="0"/>
              <a:t>Systém řízení projektu</a:t>
            </a:r>
          </a:p>
          <a:p>
            <a:pPr marL="342900" lvl="0" indent="-342900">
              <a:buFont typeface="Arial" panose="020B0604020202020204" pitchFamily="34" charset="0"/>
              <a:buChar char="•"/>
            </a:pPr>
            <a:r>
              <a:rPr lang="cs-CZ" sz="2400" dirty="0"/>
              <a:t>Rizika</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92452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450024"/>
            <a:ext cx="10042236" cy="1169551"/>
          </a:xfrm>
          <a:prstGeom prst="rect">
            <a:avLst/>
          </a:prstGeom>
        </p:spPr>
        <p:txBody>
          <a:bodyPr wrap="square">
            <a:spAutoFit/>
          </a:bodyPr>
          <a:lstStyle/>
          <a:p>
            <a:endParaRPr lang="cs-CZ" sz="2800" dirty="0"/>
          </a:p>
          <a:p>
            <a:endParaRPr lang="cs-CZ" sz="2400" b="1" dirty="0" smtClean="0"/>
          </a:p>
          <a:p>
            <a:pPr marL="285750" indent="-285750">
              <a:buFont typeface="Arial" panose="020B0604020202020204" pitchFamily="34" charset="0"/>
              <a:buChar char="•"/>
            </a:pPr>
            <a:endParaRPr lang="cs-CZ" dirty="0"/>
          </a:p>
        </p:txBody>
      </p:sp>
      <p:graphicFrame>
        <p:nvGraphicFramePr>
          <p:cNvPr id="3" name="Tabulka 2"/>
          <p:cNvGraphicFramePr>
            <a:graphicFrameLocks noGrp="1"/>
          </p:cNvGraphicFramePr>
          <p:nvPr>
            <p:extLst>
              <p:ext uri="{D42A27DB-BD31-4B8C-83A1-F6EECF244321}">
                <p14:modId xmlns:p14="http://schemas.microsoft.com/office/powerpoint/2010/main" val="2423837963"/>
              </p:ext>
            </p:extLst>
          </p:nvPr>
        </p:nvGraphicFramePr>
        <p:xfrm>
          <a:off x="2115127" y="1590617"/>
          <a:ext cx="7177316" cy="3684416"/>
        </p:xfrm>
        <a:graphic>
          <a:graphicData uri="http://schemas.openxmlformats.org/drawingml/2006/table">
            <a:tbl>
              <a:tblPr>
                <a:tableStyleId>{5C22544A-7EE6-4342-B048-85BDC9FD1C3A}</a:tableStyleId>
              </a:tblPr>
              <a:tblGrid>
                <a:gridCol w="2177108">
                  <a:extLst>
                    <a:ext uri="{9D8B030D-6E8A-4147-A177-3AD203B41FA5}">
                      <a16:colId xmlns:a16="http://schemas.microsoft.com/office/drawing/2014/main" val="634983156"/>
                    </a:ext>
                  </a:extLst>
                </a:gridCol>
                <a:gridCol w="5000208">
                  <a:extLst>
                    <a:ext uri="{9D8B030D-6E8A-4147-A177-3AD203B41FA5}">
                      <a16:colId xmlns:a16="http://schemas.microsoft.com/office/drawing/2014/main" val="1185002592"/>
                    </a:ext>
                  </a:extLst>
                </a:gridCol>
              </a:tblGrid>
              <a:tr h="460552">
                <a:tc>
                  <a:txBody>
                    <a:bodyPr/>
                    <a:lstStyle/>
                    <a:p>
                      <a:pPr algn="l">
                        <a:spcAft>
                          <a:spcPts val="600"/>
                        </a:spcAft>
                      </a:pPr>
                      <a:r>
                        <a:rPr lang="cs-CZ" sz="2000" cap="all">
                          <a:effectLst/>
                        </a:rPr>
                        <a:t>Proč?</a:t>
                      </a:r>
                      <a:endParaRPr lang="cs-CZ" sz="2400" cap="a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cíle</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1924871721"/>
                  </a:ext>
                </a:extLst>
              </a:tr>
              <a:tr h="460552">
                <a:tc>
                  <a:txBody>
                    <a:bodyPr/>
                    <a:lstStyle/>
                    <a:p>
                      <a:pPr algn="l">
                        <a:spcAft>
                          <a:spcPts val="600"/>
                        </a:spcAft>
                      </a:pPr>
                      <a:r>
                        <a:rPr lang="cs-CZ" sz="2000" cap="all">
                          <a:effectLst/>
                        </a:rPr>
                        <a:t>Co</a:t>
                      </a:r>
                      <a:endParaRPr lang="cs-CZ" sz="2400" cap="a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výsledek</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2987440606"/>
                  </a:ext>
                </a:extLst>
              </a:tr>
              <a:tr h="460552">
                <a:tc>
                  <a:txBody>
                    <a:bodyPr/>
                    <a:lstStyle/>
                    <a:p>
                      <a:pPr algn="l">
                        <a:spcAft>
                          <a:spcPts val="600"/>
                        </a:spcAft>
                      </a:pPr>
                      <a:r>
                        <a:rPr lang="cs-CZ" sz="2000" cap="all">
                          <a:effectLst/>
                        </a:rPr>
                        <a:t>Pro koho?</a:t>
                      </a:r>
                      <a:endParaRPr lang="cs-CZ" sz="2400" cap="a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cílové skupiny</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3777356316"/>
                  </a:ext>
                </a:extLst>
              </a:tr>
              <a:tr h="460552">
                <a:tc>
                  <a:txBody>
                    <a:bodyPr/>
                    <a:lstStyle/>
                    <a:p>
                      <a:pPr algn="l">
                        <a:spcAft>
                          <a:spcPts val="600"/>
                        </a:spcAft>
                      </a:pPr>
                      <a:r>
                        <a:rPr lang="cs-CZ" sz="2000" cap="all" dirty="0">
                          <a:effectLst/>
                        </a:rPr>
                        <a:t>Kdo?</a:t>
                      </a:r>
                      <a:endParaRPr lang="cs-CZ" sz="2400" cap="all"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lidé a organizace</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1685144676"/>
                  </a:ext>
                </a:extLst>
              </a:tr>
              <a:tr h="460552">
                <a:tc>
                  <a:txBody>
                    <a:bodyPr/>
                    <a:lstStyle/>
                    <a:p>
                      <a:pPr algn="l">
                        <a:spcAft>
                          <a:spcPts val="600"/>
                        </a:spcAft>
                      </a:pPr>
                      <a:r>
                        <a:rPr lang="cs-CZ" sz="2000" cap="all" dirty="0">
                          <a:effectLst/>
                        </a:rPr>
                        <a:t>Kdy?</a:t>
                      </a:r>
                      <a:endParaRPr lang="cs-CZ" sz="2400" cap="all"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harmonogram</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816599163"/>
                  </a:ext>
                </a:extLst>
              </a:tr>
              <a:tr h="460552">
                <a:tc>
                  <a:txBody>
                    <a:bodyPr/>
                    <a:lstStyle/>
                    <a:p>
                      <a:pPr algn="l">
                        <a:spcAft>
                          <a:spcPts val="600"/>
                        </a:spcAft>
                      </a:pPr>
                      <a:r>
                        <a:rPr lang="cs-CZ" sz="2000" cap="all">
                          <a:effectLst/>
                        </a:rPr>
                        <a:t>Jak?</a:t>
                      </a:r>
                      <a:endParaRPr lang="cs-CZ" sz="2400" cap="a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dirty="0">
                          <a:effectLst/>
                        </a:rPr>
                        <a:t>metodika</a:t>
                      </a:r>
                      <a:endParaRPr lang="cs-CZ" sz="2400" dirty="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588302526"/>
                  </a:ext>
                </a:extLst>
              </a:tr>
              <a:tr h="460552">
                <a:tc>
                  <a:txBody>
                    <a:bodyPr/>
                    <a:lstStyle/>
                    <a:p>
                      <a:pPr algn="l">
                        <a:spcAft>
                          <a:spcPts val="600"/>
                        </a:spcAft>
                      </a:pPr>
                      <a:r>
                        <a:rPr lang="cs-CZ" sz="2000" cap="all">
                          <a:effectLst/>
                        </a:rPr>
                        <a:t>Kde?</a:t>
                      </a:r>
                      <a:endParaRPr lang="cs-CZ" sz="2400" cap="a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a:effectLst/>
                        </a:rPr>
                        <a:t>místo</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4153600810"/>
                  </a:ext>
                </a:extLst>
              </a:tr>
              <a:tr h="460552">
                <a:tc>
                  <a:txBody>
                    <a:bodyPr/>
                    <a:lstStyle/>
                    <a:p>
                      <a:pPr algn="l">
                        <a:spcAft>
                          <a:spcPts val="600"/>
                        </a:spcAft>
                      </a:pPr>
                      <a:r>
                        <a:rPr lang="cs-CZ" sz="2000" cap="all" dirty="0">
                          <a:effectLst/>
                        </a:rPr>
                        <a:t>Za kolik?</a:t>
                      </a:r>
                      <a:endParaRPr lang="cs-CZ" sz="2400" cap="all"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lnSpc>
                          <a:spcPct val="115000"/>
                        </a:lnSpc>
                        <a:spcAft>
                          <a:spcPts val="600"/>
                        </a:spcAft>
                      </a:pPr>
                      <a:r>
                        <a:rPr lang="cs-CZ" sz="2400" dirty="0">
                          <a:effectLst/>
                        </a:rPr>
                        <a:t>náklady</a:t>
                      </a:r>
                      <a:endParaRPr lang="cs-CZ" sz="2400" dirty="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1985956902"/>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2680387770"/>
              </p:ext>
            </p:extLst>
          </p:nvPr>
        </p:nvGraphicFramePr>
        <p:xfrm>
          <a:off x="2115127" y="5269664"/>
          <a:ext cx="7177316" cy="841248"/>
        </p:xfrm>
        <a:graphic>
          <a:graphicData uri="http://schemas.openxmlformats.org/drawingml/2006/table">
            <a:tbl>
              <a:tblPr>
                <a:tableStyleId>{5C22544A-7EE6-4342-B048-85BDC9FD1C3A}</a:tableStyleId>
              </a:tblPr>
              <a:tblGrid>
                <a:gridCol w="2177108">
                  <a:extLst>
                    <a:ext uri="{9D8B030D-6E8A-4147-A177-3AD203B41FA5}">
                      <a16:colId xmlns:a16="http://schemas.microsoft.com/office/drawing/2014/main" val="3334148680"/>
                    </a:ext>
                  </a:extLst>
                </a:gridCol>
                <a:gridCol w="5000208">
                  <a:extLst>
                    <a:ext uri="{9D8B030D-6E8A-4147-A177-3AD203B41FA5}">
                      <a16:colId xmlns:a16="http://schemas.microsoft.com/office/drawing/2014/main" val="2174280708"/>
                    </a:ext>
                  </a:extLst>
                </a:gridCol>
              </a:tblGrid>
              <a:tr h="0">
                <a:tc>
                  <a:txBody>
                    <a:bodyPr/>
                    <a:lstStyle/>
                    <a:p>
                      <a:pPr algn="just">
                        <a:spcAft>
                          <a:spcPts val="600"/>
                        </a:spcAft>
                      </a:pPr>
                      <a:r>
                        <a:rPr lang="cs-CZ" sz="2000" cap="all" dirty="0">
                          <a:effectLst/>
                        </a:rPr>
                        <a:t>Kdo to zaplatí?</a:t>
                      </a:r>
                      <a:endParaRPr lang="cs-CZ" sz="2400" cap="all"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5000"/>
                        </a:lnSpc>
                        <a:spcAft>
                          <a:spcPts val="600"/>
                        </a:spcAft>
                      </a:pPr>
                      <a:r>
                        <a:rPr lang="cs-CZ" sz="2400">
                          <a:effectLst/>
                        </a:rPr>
                        <a:t>Donor, sponzor, EU…..</a:t>
                      </a:r>
                      <a:endParaRPr lang="cs-CZ" sz="240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1632295354"/>
                  </a:ext>
                </a:extLst>
              </a:tr>
              <a:tr h="0">
                <a:tc>
                  <a:txBody>
                    <a:bodyPr/>
                    <a:lstStyle/>
                    <a:p>
                      <a:pPr algn="just">
                        <a:spcAft>
                          <a:spcPts val="600"/>
                        </a:spcAft>
                      </a:pPr>
                      <a:r>
                        <a:rPr lang="cs-CZ" sz="2000" cap="all" dirty="0">
                          <a:effectLst/>
                        </a:rPr>
                        <a:t>Kdy to zaplatí?</a:t>
                      </a:r>
                      <a:endParaRPr lang="cs-CZ" sz="2400" cap="all"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5000"/>
                        </a:lnSpc>
                        <a:spcAft>
                          <a:spcPts val="600"/>
                        </a:spcAft>
                      </a:pPr>
                      <a:r>
                        <a:rPr lang="cs-CZ" sz="2400" dirty="0">
                          <a:effectLst/>
                        </a:rPr>
                        <a:t>platební podmínky</a:t>
                      </a:r>
                      <a:endParaRPr lang="cs-CZ" sz="2400" dirty="0">
                        <a:effectLst/>
                        <a:latin typeface="Calibri" panose="020F0502020204030204" pitchFamily="34" charset="0"/>
                        <a:ea typeface="Times New Roman" panose="02020603050405020304" pitchFamily="18" charset="0"/>
                      </a:endParaRPr>
                    </a:p>
                  </a:txBody>
                  <a:tcPr marL="44450" marR="44450" marT="0" marB="0"/>
                </a:tc>
                <a:extLst>
                  <a:ext uri="{0D108BD9-81ED-4DB2-BD59-A6C34878D82A}">
                    <a16:rowId xmlns:a16="http://schemas.microsoft.com/office/drawing/2014/main" val="1575107396"/>
                  </a:ext>
                </a:extLst>
              </a:tr>
            </a:tbl>
          </a:graphicData>
        </a:graphic>
      </p:graphicFrame>
      <p:sp>
        <p:nvSpPr>
          <p:cNvPr id="7" name="Zástupný symbol pro zápatí 6"/>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83162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82902" y="1634690"/>
            <a:ext cx="10042236" cy="3385542"/>
          </a:xfrm>
          <a:prstGeom prst="rect">
            <a:avLst/>
          </a:prstGeom>
        </p:spPr>
        <p:txBody>
          <a:bodyPr wrap="square">
            <a:spAutoFit/>
          </a:bodyPr>
          <a:lstStyle/>
          <a:p>
            <a:endParaRPr lang="cs-CZ" sz="2800" dirty="0"/>
          </a:p>
          <a:p>
            <a:r>
              <a:rPr lang="cs-CZ" sz="2400" dirty="0"/>
              <a:t>Proč se projekty plánují?</a:t>
            </a:r>
          </a:p>
          <a:p>
            <a:r>
              <a:rPr lang="cs-CZ" sz="2400" dirty="0"/>
              <a:t> </a:t>
            </a:r>
          </a:p>
          <a:p>
            <a:pPr marL="342900" lvl="0" indent="-342900">
              <a:buFont typeface="Arial" panose="020B0604020202020204" pitchFamily="34" charset="0"/>
              <a:buChar char="•"/>
            </a:pPr>
            <a:r>
              <a:rPr lang="cs-CZ" sz="2400" dirty="0"/>
              <a:t>Aby bylo jasné, co se má udělat a proč.</a:t>
            </a:r>
          </a:p>
          <a:p>
            <a:pPr marL="342900" lvl="0" indent="-342900">
              <a:buFont typeface="Arial" panose="020B0604020202020204" pitchFamily="34" charset="0"/>
              <a:buChar char="•"/>
            </a:pPr>
            <a:r>
              <a:rPr lang="cs-CZ" sz="2400" dirty="0"/>
              <a:t>Abychom dokumentovali, jak rozumíme cíli a potřebám.</a:t>
            </a:r>
          </a:p>
          <a:p>
            <a:pPr marL="342900" lvl="0" indent="-342900">
              <a:buFont typeface="Arial" panose="020B0604020202020204" pitchFamily="34" charset="0"/>
              <a:buChar char="•"/>
            </a:pPr>
            <a:r>
              <a:rPr lang="cs-CZ" sz="2400" dirty="0"/>
              <a:t>Abychom snížili rizika pomocí přesnějších odhadů trvání a nákladů.</a:t>
            </a:r>
          </a:p>
          <a:p>
            <a:pPr marL="342900" lvl="0" indent="-342900">
              <a:buFont typeface="Arial" panose="020B0604020202020204" pitchFamily="34" charset="0"/>
              <a:buChar char="•"/>
            </a:pPr>
            <a:r>
              <a:rPr lang="cs-CZ" sz="2400" dirty="0"/>
              <a:t>Abychom mohli řídit a kontrolovat projektované činnosti.</a:t>
            </a:r>
          </a:p>
          <a:p>
            <a:pPr marL="342900" lvl="0" indent="-342900">
              <a:buFont typeface="Arial" panose="020B0604020202020204" pitchFamily="34" charset="0"/>
              <a:buChar char="•"/>
            </a:pPr>
            <a:r>
              <a:rPr lang="cs-CZ" sz="2400" dirty="0"/>
              <a:t>Abychom postavili základ pro vyhodnocení výsledků.</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6852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82902" y="1634690"/>
            <a:ext cx="10042236" cy="4801314"/>
          </a:xfrm>
          <a:prstGeom prst="rect">
            <a:avLst/>
          </a:prstGeom>
        </p:spPr>
        <p:txBody>
          <a:bodyPr wrap="square">
            <a:spAutoFit/>
          </a:bodyPr>
          <a:lstStyle/>
          <a:p>
            <a:r>
              <a:rPr lang="cs-CZ" sz="2400" b="1" dirty="0" smtClean="0"/>
              <a:t>Organizace </a:t>
            </a:r>
            <a:r>
              <a:rPr lang="cs-CZ" sz="2400" b="1" dirty="0"/>
              <a:t>– zodpovědnosti</a:t>
            </a:r>
            <a:endParaRPr lang="cs-CZ" sz="2400" dirty="0"/>
          </a:p>
          <a:p>
            <a:r>
              <a:rPr lang="cs-CZ" sz="2400" dirty="0"/>
              <a:t> </a:t>
            </a:r>
          </a:p>
          <a:p>
            <a:pPr marL="342900" indent="-342900">
              <a:buFont typeface="Arial" panose="020B0604020202020204" pitchFamily="34" charset="0"/>
              <a:buChar char="•"/>
            </a:pPr>
            <a:r>
              <a:rPr lang="cs-CZ" sz="2400" dirty="0"/>
              <a:t>V rámci přípravy projektu je naprosto nezbytné již v úvodní fázi připravit návrh zodpovědností za jednotlivé aktivity projektu a také to, jak celý projekt bude organizován. </a:t>
            </a:r>
            <a:endParaRPr lang="cs-CZ" sz="2400" dirty="0" smtClean="0"/>
          </a:p>
          <a:p>
            <a:pPr marL="342900" indent="-342900">
              <a:buFont typeface="Arial" panose="020B0604020202020204" pitchFamily="34" charset="0"/>
              <a:buChar char="•"/>
            </a:pPr>
            <a:r>
              <a:rPr lang="cs-CZ" sz="2400" dirty="0" smtClean="0"/>
              <a:t>Kdo </a:t>
            </a:r>
            <a:r>
              <a:rPr lang="cs-CZ" sz="2400" dirty="0"/>
              <a:t>bude vedoucím projektu, kdo bude zajišťovat jednotlivé aktivity a jaké osoby jsou tedy nezbytné pro realizaci projektu.</a:t>
            </a:r>
          </a:p>
          <a:p>
            <a:pPr marL="342900" indent="-342900">
              <a:buFont typeface="Arial" panose="020B0604020202020204" pitchFamily="34" charset="0"/>
              <a:buChar char="•"/>
            </a:pPr>
            <a:r>
              <a:rPr lang="cs-CZ" sz="2400" dirty="0"/>
              <a:t>Toto je podstatné především pro stanovení rozpočtu: není možné stanovit kvalitní rozpočet bez znalostí kvality projektového týmu.</a:t>
            </a:r>
          </a:p>
          <a:p>
            <a:pPr marL="342900" indent="-342900">
              <a:buFont typeface="Arial" panose="020B0604020202020204" pitchFamily="34" charset="0"/>
              <a:buChar char="•"/>
            </a:pPr>
            <a:r>
              <a:rPr lang="cs-CZ" sz="2400" dirty="0"/>
              <a:t>Zároveň je důležité znát zodpovědnosti, které jednotliví členové týmu budou mít při samotné realizaci. Předcházíme tím následnému stresu z nárůstu práce např. účetní, která v rámci projektu zajišťuje také vedení účetnictví.</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59717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82902" y="1634690"/>
            <a:ext cx="10042236" cy="4247317"/>
          </a:xfrm>
          <a:prstGeom prst="rect">
            <a:avLst/>
          </a:prstGeom>
        </p:spPr>
        <p:txBody>
          <a:bodyPr wrap="square">
            <a:spAutoFit/>
          </a:bodyPr>
          <a:lstStyle/>
          <a:p>
            <a:r>
              <a:rPr lang="cs-CZ" sz="2800" b="1" dirty="0"/>
              <a:t>Potenciál týmu</a:t>
            </a:r>
            <a:endParaRPr lang="cs-CZ" sz="2800" dirty="0"/>
          </a:p>
          <a:p>
            <a:r>
              <a:rPr lang="cs-CZ" sz="2800" b="1" dirty="0"/>
              <a:t> </a:t>
            </a:r>
            <a:endParaRPr lang="cs-CZ" sz="2800" dirty="0"/>
          </a:p>
          <a:p>
            <a:pPr marL="457200" indent="-457200">
              <a:buFont typeface="Arial" panose="020B0604020202020204" pitchFamily="34" charset="0"/>
              <a:buChar char="•"/>
            </a:pPr>
            <a:r>
              <a:rPr lang="cs-CZ" sz="2800" dirty="0"/>
              <a:t>Potenciál týmu je jedním ze zásadních kritérií pro jeho správné fungování. </a:t>
            </a:r>
            <a:endParaRPr lang="cs-CZ" sz="2800" dirty="0" smtClean="0"/>
          </a:p>
          <a:p>
            <a:pPr marL="457200" indent="-457200">
              <a:buFont typeface="Arial" panose="020B0604020202020204" pitchFamily="34" charset="0"/>
              <a:buChar char="•"/>
            </a:pPr>
            <a:r>
              <a:rPr lang="cs-CZ" sz="2800" dirty="0" smtClean="0"/>
              <a:t>Na </a:t>
            </a:r>
            <a:r>
              <a:rPr lang="cs-CZ" sz="2800" dirty="0"/>
              <a:t>začátku projektu je zapotřebí stanovit, jaké členy týmu bude projekt potřebovat. </a:t>
            </a:r>
            <a:endParaRPr lang="cs-CZ" sz="2800" dirty="0" smtClean="0"/>
          </a:p>
          <a:p>
            <a:pPr marL="457200" indent="-457200">
              <a:buFont typeface="Arial" panose="020B0604020202020204" pitchFamily="34" charset="0"/>
              <a:buChar char="•"/>
            </a:pPr>
            <a:r>
              <a:rPr lang="cs-CZ" sz="2800" dirty="0" smtClean="0"/>
              <a:t>Dalším </a:t>
            </a:r>
            <a:r>
              <a:rPr lang="cs-CZ" sz="2800" dirty="0"/>
              <a:t>nezbytným předpokladem je zhodnocení kvalifikačních a profesionálních schopností a dovedností jednotlivých členů týmu. Bez této znalosti je nemožné sestavit dobrý tým.</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86573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82902" y="1634690"/>
            <a:ext cx="10042236" cy="3693319"/>
          </a:xfrm>
          <a:prstGeom prst="rect">
            <a:avLst/>
          </a:prstGeom>
        </p:spPr>
        <p:txBody>
          <a:bodyPr wrap="square">
            <a:spAutoFit/>
          </a:bodyPr>
          <a:lstStyle/>
          <a:p>
            <a:r>
              <a:rPr lang="cs-CZ" sz="2400" b="1" dirty="0"/>
              <a:t>Výkonnost</a:t>
            </a:r>
            <a:endParaRPr lang="cs-CZ" sz="2400" dirty="0"/>
          </a:p>
          <a:p>
            <a:r>
              <a:rPr lang="cs-CZ" sz="2400" b="1" dirty="0"/>
              <a:t> </a:t>
            </a:r>
            <a:endParaRPr lang="cs-CZ" sz="2400" dirty="0"/>
          </a:p>
          <a:p>
            <a:r>
              <a:rPr lang="cs-CZ" sz="2400" dirty="0"/>
              <a:t>Jak je daný tým výkonný? </a:t>
            </a:r>
            <a:endParaRPr lang="cs-CZ" sz="2400" dirty="0" smtClean="0"/>
          </a:p>
          <a:p>
            <a:r>
              <a:rPr lang="cs-CZ" sz="2400" dirty="0" smtClean="0"/>
              <a:t>Jaká </a:t>
            </a:r>
            <a:r>
              <a:rPr lang="cs-CZ" sz="2400" dirty="0"/>
              <a:t>má omezení? </a:t>
            </a:r>
            <a:endParaRPr lang="cs-CZ" sz="2400" dirty="0" smtClean="0"/>
          </a:p>
          <a:p>
            <a:r>
              <a:rPr lang="cs-CZ" sz="2400" dirty="0" smtClean="0"/>
              <a:t>Jak </a:t>
            </a:r>
            <a:r>
              <a:rPr lang="cs-CZ" sz="2400" dirty="0"/>
              <a:t>bude schopen pracovat ve vypjatých situacích? </a:t>
            </a:r>
            <a:endParaRPr lang="cs-CZ" sz="2400" dirty="0" smtClean="0"/>
          </a:p>
          <a:p>
            <a:r>
              <a:rPr lang="cs-CZ" sz="2400" dirty="0" smtClean="0"/>
              <a:t>Jak </a:t>
            </a:r>
            <a:r>
              <a:rPr lang="cs-CZ" sz="2400" dirty="0"/>
              <a:t>jsou členové týmu mobilní? </a:t>
            </a:r>
            <a:endParaRPr lang="cs-CZ" sz="2400" dirty="0" smtClean="0"/>
          </a:p>
          <a:p>
            <a:endParaRPr lang="cs-CZ" sz="2400" dirty="0"/>
          </a:p>
          <a:p>
            <a:r>
              <a:rPr lang="cs-CZ" sz="2400" dirty="0" smtClean="0"/>
              <a:t>Tyto </a:t>
            </a:r>
            <a:r>
              <a:rPr lang="cs-CZ" sz="2400" dirty="0"/>
              <a:t>a další otázky je třeba si klást při sestavování týmu. </a:t>
            </a:r>
            <a:endParaRPr lang="cs-CZ" sz="2400" dirty="0" smtClean="0"/>
          </a:p>
          <a:p>
            <a:endParaRPr lang="cs-CZ" sz="2400" dirty="0" smtClean="0"/>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346918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982902" y="1634690"/>
            <a:ext cx="10042236" cy="3323987"/>
          </a:xfrm>
          <a:prstGeom prst="rect">
            <a:avLst/>
          </a:prstGeom>
        </p:spPr>
        <p:txBody>
          <a:bodyPr wrap="square">
            <a:spAutoFit/>
          </a:bodyPr>
          <a:lstStyle/>
          <a:p>
            <a:endParaRPr lang="cs-CZ" sz="2400" b="1" dirty="0" smtClean="0"/>
          </a:p>
          <a:p>
            <a:pPr marL="342900" indent="-342900">
              <a:buFont typeface="Arial" panose="020B0604020202020204" pitchFamily="34" charset="0"/>
              <a:buChar char="•"/>
            </a:pPr>
            <a:r>
              <a:rPr lang="cs-CZ" sz="2400" dirty="0" smtClean="0"/>
              <a:t>Je </a:t>
            </a:r>
            <a:r>
              <a:rPr lang="cs-CZ" sz="2400" dirty="0"/>
              <a:t>zapotřebí dobré personální práce při sestavování týmu. Např. není dobré mít tým sestaven pouze z mladých nezkušených pracovníků, tým sestavený pouze z žen či mužů. </a:t>
            </a:r>
            <a:endParaRPr lang="cs-CZ" sz="2400" dirty="0" smtClean="0"/>
          </a:p>
          <a:p>
            <a:pPr marL="342900" indent="-342900">
              <a:buFont typeface="Arial" panose="020B0604020202020204" pitchFamily="34" charset="0"/>
              <a:buChar char="•"/>
            </a:pPr>
            <a:r>
              <a:rPr lang="cs-CZ" sz="2400" dirty="0" smtClean="0"/>
              <a:t>Je </a:t>
            </a:r>
            <a:r>
              <a:rPr lang="cs-CZ" sz="2400" dirty="0"/>
              <a:t>nezbytné, aby tým – právě pro jeho dobrou výkonnost – byl sestaven nejen z </a:t>
            </a:r>
            <a:r>
              <a:rPr lang="cs-CZ" sz="2400" dirty="0" smtClean="0"/>
              <a:t>profesionálů s</a:t>
            </a:r>
            <a:r>
              <a:rPr lang="cs-CZ" sz="2400" dirty="0"/>
              <a:t> dobrými kvalifikačními předpoklady, ale zároveň tak, aby jeho jednotliví členové měli dostatek času na výkon své práce, dokázali se vzájemně akceptovat a spolupracovat.</a:t>
            </a:r>
          </a:p>
          <a:p>
            <a:pPr marL="285750" indent="-285750">
              <a:buFont typeface="Arial" panose="020B0604020202020204" pitchFamily="34" charset="0"/>
              <a:buChar char="•"/>
            </a:pPr>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35579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3416320"/>
          </a:xfrm>
          <a:prstGeom prst="rect">
            <a:avLst/>
          </a:prstGeom>
        </p:spPr>
        <p:txBody>
          <a:bodyPr wrap="square">
            <a:spAutoFit/>
          </a:bodyPr>
          <a:lstStyle/>
          <a:p>
            <a:endParaRPr lang="cs-CZ" sz="2400" b="1" dirty="0" smtClean="0"/>
          </a:p>
          <a:p>
            <a:r>
              <a:rPr lang="cs-CZ" sz="2400" b="1" dirty="0"/>
              <a:t>Sdílení vizí</a:t>
            </a:r>
            <a:endParaRPr lang="cs-CZ" sz="2400" dirty="0"/>
          </a:p>
          <a:p>
            <a:r>
              <a:rPr lang="cs-CZ" sz="2400" b="1" dirty="0"/>
              <a:t> </a:t>
            </a:r>
            <a:endParaRPr lang="cs-CZ" sz="2400" dirty="0"/>
          </a:p>
          <a:p>
            <a:pPr marL="342900" indent="-342900">
              <a:buFont typeface="Arial" panose="020B0604020202020204" pitchFamily="34" charset="0"/>
              <a:buChar char="•"/>
            </a:pPr>
            <a:r>
              <a:rPr lang="cs-CZ" sz="2400" dirty="0"/>
              <a:t>Ideální situací je, </a:t>
            </a:r>
            <a:r>
              <a:rPr lang="cs-CZ" sz="2400" dirty="0" smtClean="0"/>
              <a:t>podílejí-li </a:t>
            </a:r>
            <a:r>
              <a:rPr lang="cs-CZ" sz="2400" dirty="0"/>
              <a:t>se členové týmu již na přípravě projektu. </a:t>
            </a:r>
            <a:endParaRPr lang="cs-CZ" sz="2400" dirty="0" smtClean="0"/>
          </a:p>
          <a:p>
            <a:pPr marL="342900" indent="-342900">
              <a:buFont typeface="Arial" panose="020B0604020202020204" pitchFamily="34" charset="0"/>
              <a:buChar char="•"/>
            </a:pPr>
            <a:r>
              <a:rPr lang="cs-CZ" sz="2400" dirty="0" smtClean="0"/>
              <a:t>V</a:t>
            </a:r>
            <a:r>
              <a:rPr lang="cs-CZ" sz="2400" dirty="0"/>
              <a:t> takovémto případě je sdílení vizí velmi vysoké, neboť členové týmu jej od prvopočátku berou za svůj. </a:t>
            </a:r>
            <a:endParaRPr lang="cs-CZ" sz="2400" dirty="0" smtClean="0"/>
          </a:p>
          <a:p>
            <a:pPr marL="342900" indent="-342900">
              <a:buFont typeface="Arial" panose="020B0604020202020204" pitchFamily="34" charset="0"/>
              <a:buChar char="•"/>
            </a:pPr>
            <a:r>
              <a:rPr lang="cs-CZ" sz="2400" dirty="0" smtClean="0"/>
              <a:t>Jiná </a:t>
            </a:r>
            <a:r>
              <a:rPr lang="cs-CZ" sz="2400" dirty="0"/>
              <a:t>situace je při najímaní členů týmu pro již připravený a schválený projekt. </a:t>
            </a:r>
            <a:endParaRPr lang="cs-CZ" sz="2400" dirty="0" smtClean="0"/>
          </a:p>
          <a:p>
            <a:pPr marL="342900" indent="-342900">
              <a:buFont typeface="Arial" panose="020B0604020202020204" pitchFamily="34" charset="0"/>
              <a:buChar char="•"/>
            </a:pPr>
            <a:r>
              <a:rPr lang="cs-CZ" sz="2400" dirty="0" smtClean="0"/>
              <a:t>V</a:t>
            </a:r>
            <a:r>
              <a:rPr lang="cs-CZ" sz="2400" dirty="0"/>
              <a:t> tomto případě je zapotřebí podrobně informovat o projektu do všech detailů tak, aby sounáležitost s projektem i u těchto členů byla zajištěna.</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6389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2616101"/>
          </a:xfrm>
          <a:prstGeom prst="rect">
            <a:avLst/>
          </a:prstGeom>
        </p:spPr>
        <p:txBody>
          <a:bodyPr wrap="square">
            <a:spAutoFit/>
          </a:bodyPr>
          <a:lstStyle/>
          <a:p>
            <a:r>
              <a:rPr lang="cs-CZ" sz="2000" dirty="0"/>
              <a:t> </a:t>
            </a:r>
          </a:p>
          <a:p>
            <a:r>
              <a:rPr lang="cs-CZ" sz="2400" dirty="0"/>
              <a:t>Partnerství mezi veřejnou správou a dalšími subjekty je často charakterizováno jako participace. </a:t>
            </a:r>
          </a:p>
          <a:p>
            <a:r>
              <a:rPr lang="cs-CZ" sz="2400" dirty="0"/>
              <a:t> </a:t>
            </a:r>
          </a:p>
          <a:p>
            <a:r>
              <a:rPr lang="cs-CZ" sz="2400" dirty="0"/>
              <a:t>Co je participace</a:t>
            </a:r>
            <a:r>
              <a:rPr lang="cs-CZ" sz="2400" dirty="0" smtClean="0"/>
              <a:t>?</a:t>
            </a:r>
            <a:endParaRPr lang="cs-CZ" sz="2400" dirty="0"/>
          </a:p>
          <a:p>
            <a:pPr marL="342900" indent="-342900">
              <a:buFont typeface="Arial" panose="020B0604020202020204" pitchFamily="34" charset="0"/>
              <a:buChar char="•"/>
            </a:pPr>
            <a:r>
              <a:rPr lang="cs-CZ" sz="2400" b="1" dirty="0"/>
              <a:t>Participace je podílnictví všech municipalit daného místa na jeho rozvoji a to ve všech oblastech</a:t>
            </a:r>
            <a:r>
              <a:rPr lang="cs-CZ" sz="2400" b="1" dirty="0" smtClean="0"/>
              <a:t>.</a:t>
            </a: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72458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4524315"/>
          </a:xfrm>
          <a:prstGeom prst="rect">
            <a:avLst/>
          </a:prstGeom>
        </p:spPr>
        <p:txBody>
          <a:bodyPr wrap="square">
            <a:spAutoFit/>
          </a:bodyPr>
          <a:lstStyle/>
          <a:p>
            <a:endParaRPr lang="cs-CZ" sz="2400" b="1" dirty="0" smtClean="0"/>
          </a:p>
          <a:p>
            <a:r>
              <a:rPr lang="cs-CZ" sz="2400" b="1" dirty="0" smtClean="0"/>
              <a:t>Pravidla </a:t>
            </a:r>
            <a:r>
              <a:rPr lang="cs-CZ" sz="2400" b="1" dirty="0"/>
              <a:t>partnerského chování</a:t>
            </a:r>
            <a:endParaRPr lang="cs-CZ" sz="2400" dirty="0"/>
          </a:p>
          <a:p>
            <a:r>
              <a:rPr lang="cs-CZ" sz="2400" dirty="0"/>
              <a:t> </a:t>
            </a:r>
          </a:p>
          <a:p>
            <a:pPr marL="342900" indent="-342900">
              <a:buFont typeface="Arial" panose="020B0604020202020204" pitchFamily="34" charset="0"/>
              <a:buChar char="•"/>
            </a:pPr>
            <a:r>
              <a:rPr lang="cs-CZ" sz="2400" dirty="0"/>
              <a:t>Přestože ve většině případů je partnerství založeno na osobních vztazích, je dobré stanovit vnitřní pravidla partnerského chování. </a:t>
            </a:r>
          </a:p>
          <a:p>
            <a:pPr marL="342900" indent="-342900">
              <a:buFont typeface="Arial" panose="020B0604020202020204" pitchFamily="34" charset="0"/>
              <a:buChar char="•"/>
            </a:pPr>
            <a:r>
              <a:rPr lang="cs-CZ" sz="2400" dirty="0"/>
              <a:t>Částečně jsou ošetřena partnerskou smlouvou, ale často není možno ji striktně </a:t>
            </a:r>
            <a:r>
              <a:rPr lang="cs-CZ" sz="2400" dirty="0" smtClean="0"/>
              <a:t>dodržovat.</a:t>
            </a:r>
          </a:p>
          <a:p>
            <a:pPr marL="342900" indent="-342900">
              <a:buFont typeface="Arial" panose="020B0604020202020204" pitchFamily="34" charset="0"/>
              <a:buChar char="•"/>
            </a:pPr>
            <a:r>
              <a:rPr lang="cs-CZ" sz="2400" dirty="0" smtClean="0"/>
              <a:t>Stejně </a:t>
            </a:r>
            <a:r>
              <a:rPr lang="cs-CZ" sz="2400" dirty="0"/>
              <a:t>tak jako ve stálých týmech, je nezbytné v dočasných týmech – tedy týmech partnerských -  řídit se metodami týmové spolupráce a manažerského řízení. </a:t>
            </a:r>
          </a:p>
          <a:p>
            <a:endParaRPr lang="cs-CZ" sz="2400" dirty="0"/>
          </a:p>
          <a:p>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110051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3416320"/>
          </a:xfrm>
          <a:prstGeom prst="rect">
            <a:avLst/>
          </a:prstGeom>
        </p:spPr>
        <p:txBody>
          <a:bodyPr wrap="square">
            <a:spAutoFit/>
          </a:bodyPr>
          <a:lstStyle/>
          <a:p>
            <a:endParaRPr lang="cs-CZ" sz="2400" b="1" dirty="0" smtClean="0"/>
          </a:p>
          <a:p>
            <a:r>
              <a:rPr lang="cs-CZ" sz="2400" b="1" dirty="0" smtClean="0"/>
              <a:t>Pravidla </a:t>
            </a:r>
            <a:r>
              <a:rPr lang="cs-CZ" sz="2400" b="1" dirty="0"/>
              <a:t>partnerského chování</a:t>
            </a:r>
            <a:endParaRPr lang="cs-CZ" sz="2400" dirty="0"/>
          </a:p>
          <a:p>
            <a:r>
              <a:rPr lang="cs-CZ" sz="2400" dirty="0"/>
              <a:t> </a:t>
            </a:r>
          </a:p>
          <a:p>
            <a:pPr marL="342900" indent="-342900">
              <a:buFont typeface="Arial" panose="020B0604020202020204" pitchFamily="34" charset="0"/>
              <a:buChar char="•"/>
            </a:pPr>
            <a:r>
              <a:rPr lang="cs-CZ" sz="2400" dirty="0"/>
              <a:t>Partner přímo odpovídá za svůj tým. Je nicméně dobré znát i tým partnera. Jací pracovníci v týmu jsou? Jaká je jejich role? Jak dokáží spolupracovat či tvořit nové myšlenky.</a:t>
            </a:r>
          </a:p>
          <a:p>
            <a:endParaRPr lang="cs-CZ" sz="2400" dirty="0"/>
          </a:p>
          <a:p>
            <a:pPr marL="342900" indent="-342900">
              <a:buFont typeface="Arial" panose="020B0604020202020204" pitchFamily="34" charset="0"/>
              <a:buChar char="•"/>
            </a:pPr>
            <a:r>
              <a:rPr lang="cs-CZ" sz="2400" dirty="0"/>
              <a:t>Pro zjištění nastavení členů v týmu nám může pomoci </a:t>
            </a:r>
            <a:r>
              <a:rPr lang="cs-CZ" sz="2400" dirty="0" err="1"/>
              <a:t>Belbinova</a:t>
            </a:r>
            <a:r>
              <a:rPr lang="cs-CZ" sz="2400" dirty="0"/>
              <a:t> metoda rolí v týmu. </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433336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3785652"/>
          </a:xfrm>
          <a:prstGeom prst="rect">
            <a:avLst/>
          </a:prstGeom>
        </p:spPr>
        <p:txBody>
          <a:bodyPr wrap="square">
            <a:spAutoFit/>
          </a:bodyPr>
          <a:lstStyle/>
          <a:p>
            <a:r>
              <a:rPr lang="cs-CZ" sz="2000" b="1" dirty="0" smtClean="0"/>
              <a:t>Častá </a:t>
            </a:r>
            <a:r>
              <a:rPr lang="cs-CZ" sz="2000" b="1" dirty="0"/>
              <a:t>rizika partnerství</a:t>
            </a:r>
            <a:endParaRPr lang="cs-CZ" sz="2000" dirty="0"/>
          </a:p>
          <a:p>
            <a:r>
              <a:rPr lang="cs-CZ" sz="2000" dirty="0"/>
              <a:t> </a:t>
            </a:r>
          </a:p>
          <a:p>
            <a:r>
              <a:rPr lang="cs-CZ" sz="2000" b="1" dirty="0"/>
              <a:t>Nedostatek vzájemného porozumění, pochopení, empatie</a:t>
            </a:r>
            <a:endParaRPr lang="cs-CZ" sz="2000" dirty="0"/>
          </a:p>
          <a:p>
            <a:pPr marL="285750" indent="-285750">
              <a:buFont typeface="Arial" panose="020B0604020202020204" pitchFamily="34" charset="0"/>
              <a:buChar char="•"/>
            </a:pPr>
            <a:r>
              <a:rPr lang="cs-CZ" sz="2000" dirty="0"/>
              <a:t>V české společnosti stále převládá nedostatek empatie a vcítění se do situace toho druhého. </a:t>
            </a:r>
            <a:endParaRPr lang="cs-CZ" sz="2000" dirty="0" smtClean="0"/>
          </a:p>
          <a:p>
            <a:pPr marL="285750" indent="-285750">
              <a:buFont typeface="Arial" panose="020B0604020202020204" pitchFamily="34" charset="0"/>
              <a:buChar char="•"/>
            </a:pPr>
            <a:r>
              <a:rPr lang="cs-CZ" sz="2000" dirty="0" smtClean="0"/>
              <a:t>Neochota </a:t>
            </a:r>
            <a:r>
              <a:rPr lang="cs-CZ" sz="2000" dirty="0"/>
              <a:t>pochopit druhou stranu a spíše snaha vnutit druhým svůj způsob jednání a chování vedou v partnerských projektech ke konfliktům, nedorozuměním. </a:t>
            </a:r>
            <a:endParaRPr lang="cs-CZ" sz="2000" dirty="0" smtClean="0"/>
          </a:p>
          <a:p>
            <a:pPr marL="285750" indent="-285750">
              <a:buFont typeface="Arial" panose="020B0604020202020204" pitchFamily="34" charset="0"/>
              <a:buChar char="•"/>
            </a:pPr>
            <a:r>
              <a:rPr lang="cs-CZ" sz="2000" dirty="0" smtClean="0"/>
              <a:t>Zatímco </a:t>
            </a:r>
            <a:r>
              <a:rPr lang="cs-CZ" sz="2000" dirty="0"/>
              <a:t>např. školy si stěžují na to, že jim veřejná správa nenaslouchá v jejich potřebách, veřejné správě často vadí neustálé požadavky ze strany škol, které nepovažuje za důležité. </a:t>
            </a:r>
            <a:endParaRPr lang="cs-CZ" sz="2000" dirty="0" smtClean="0"/>
          </a:p>
          <a:p>
            <a:pPr marL="285750" indent="-285750">
              <a:buFont typeface="Arial" panose="020B0604020202020204" pitchFamily="34" charset="0"/>
              <a:buChar char="•"/>
            </a:pPr>
            <a:r>
              <a:rPr lang="cs-CZ" sz="2000" dirty="0" smtClean="0"/>
              <a:t>Žádná </a:t>
            </a:r>
            <a:r>
              <a:rPr lang="cs-CZ" sz="2000" dirty="0"/>
              <a:t>ze stran se pak nesnaží pochopit specifiku a důvody jednání, které kritizují. </a:t>
            </a:r>
            <a:endParaRPr lang="cs-CZ" sz="2000" dirty="0" smtClean="0"/>
          </a:p>
          <a:p>
            <a:pPr marL="285750" indent="-285750">
              <a:buFont typeface="Arial" panose="020B0604020202020204" pitchFamily="34" charset="0"/>
              <a:buChar char="•"/>
            </a:pPr>
            <a:r>
              <a:rPr lang="cs-CZ" sz="2000" dirty="0" smtClean="0"/>
              <a:t>Bohužel</a:t>
            </a:r>
            <a:r>
              <a:rPr lang="cs-CZ" sz="2000" dirty="0"/>
              <a:t>, ve značné míře se druhá strana ani nedovede a nemůže chovat jinak, protože ji k tomu mohou vést objektivní důvody (formální předpisy, potřeba jednat rychle a efektivně a nezdržovat se byrokratickými postupy).</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40805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4154984"/>
          </a:xfrm>
          <a:prstGeom prst="rect">
            <a:avLst/>
          </a:prstGeom>
        </p:spPr>
        <p:txBody>
          <a:bodyPr wrap="square">
            <a:spAutoFit/>
          </a:bodyPr>
          <a:lstStyle/>
          <a:p>
            <a:r>
              <a:rPr lang="cs-CZ" sz="2400" b="1" dirty="0"/>
              <a:t>Přizpůsobování se partnerů tomu, co je preferováno</a:t>
            </a:r>
            <a:endParaRPr lang="cs-CZ" sz="2400" dirty="0"/>
          </a:p>
          <a:p>
            <a:pPr marL="342900" indent="-342900">
              <a:buFont typeface="Arial" panose="020B0604020202020204" pitchFamily="34" charset="0"/>
              <a:buChar char="•"/>
            </a:pPr>
            <a:r>
              <a:rPr lang="cs-CZ" sz="2400" dirty="0"/>
              <a:t>Jedná se o klasické konjunkturální chování podle toho, „co se právě nosí”. </a:t>
            </a:r>
            <a:endParaRPr lang="cs-CZ" sz="2400" dirty="0" smtClean="0"/>
          </a:p>
          <a:p>
            <a:pPr marL="342900" indent="-342900">
              <a:buFont typeface="Arial" panose="020B0604020202020204" pitchFamily="34" charset="0"/>
              <a:buChar char="•"/>
            </a:pPr>
            <a:r>
              <a:rPr lang="cs-CZ" sz="2400" dirty="0" smtClean="0"/>
              <a:t>Jak </a:t>
            </a:r>
            <a:r>
              <a:rPr lang="cs-CZ" sz="2400" dirty="0"/>
              <a:t>již bylo dříve poukázáno, samotné partnerství začalo být módním konceptem, protože bylo vyžadováno u projektů financovaných EU. </a:t>
            </a:r>
            <a:endParaRPr lang="cs-CZ" sz="2400" dirty="0" smtClean="0"/>
          </a:p>
          <a:p>
            <a:pPr marL="342900" indent="-342900">
              <a:buFont typeface="Arial" panose="020B0604020202020204" pitchFamily="34" charset="0"/>
              <a:buChar char="•"/>
            </a:pPr>
            <a:r>
              <a:rPr lang="cs-CZ" sz="2400" dirty="0" smtClean="0"/>
              <a:t>Podobně </a:t>
            </a:r>
            <a:r>
              <a:rPr lang="cs-CZ" sz="2400" dirty="0"/>
              <a:t>v situaci, kdy je v českých podmínkách jeden z partnerů dominantní (a bývá to v drtivé většině případů veřejná správa), je ze strany partnerů využívána taktika zalíbení se, navázání bližších kontaktů na úkor ostatních partnerů. </a:t>
            </a:r>
            <a:endParaRPr lang="cs-CZ" sz="2400" dirty="0" smtClean="0"/>
          </a:p>
          <a:p>
            <a:pPr marL="342900" indent="-342900">
              <a:buFont typeface="Arial" panose="020B0604020202020204" pitchFamily="34" charset="0"/>
              <a:buChar char="•"/>
            </a:pPr>
            <a:r>
              <a:rPr lang="cs-CZ" sz="2400" dirty="0" smtClean="0"/>
              <a:t>V </a:t>
            </a:r>
            <a:r>
              <a:rPr lang="cs-CZ" sz="2400" dirty="0"/>
              <a:t>takové situaci není daleko ke zneužívání svého postavení a vlivu. </a:t>
            </a:r>
            <a:endParaRPr lang="cs-CZ" sz="2400" dirty="0" smtClean="0"/>
          </a:p>
          <a:p>
            <a:pPr marL="342900" indent="-342900">
              <a:buFont typeface="Arial" panose="020B0604020202020204" pitchFamily="34" charset="0"/>
              <a:buChar char="•"/>
            </a:pPr>
            <a:r>
              <a:rPr lang="cs-CZ" sz="2400" dirty="0" smtClean="0"/>
              <a:t>Partneři </a:t>
            </a:r>
            <a:r>
              <a:rPr lang="cs-CZ" sz="2400" dirty="0"/>
              <a:t>jsou tak nuceni „zapomenout” na svoje původní pohnutky a identitu, se kterými vstupovaly do partnerství.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878103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2246769"/>
          </a:xfrm>
          <a:prstGeom prst="rect">
            <a:avLst/>
          </a:prstGeom>
        </p:spPr>
        <p:txBody>
          <a:bodyPr wrap="square">
            <a:spAutoFit/>
          </a:bodyPr>
          <a:lstStyle/>
          <a:p>
            <a:r>
              <a:rPr lang="cs-CZ" sz="2800" b="1" dirty="0"/>
              <a:t>Různá očekávání partnerů, která nejsou navíc komunikována mezi sebou</a:t>
            </a:r>
            <a:endParaRPr lang="cs-CZ" sz="2800" dirty="0"/>
          </a:p>
          <a:p>
            <a:r>
              <a:rPr lang="cs-CZ" sz="2800" dirty="0"/>
              <a:t>Jakmile si partneři na samotném začátku partnerské spolupráce nevyříkají a </a:t>
            </a:r>
            <a:r>
              <a:rPr lang="cs-CZ" sz="2800" dirty="0" err="1"/>
              <a:t>nevykomunikují</a:t>
            </a:r>
            <a:r>
              <a:rPr lang="cs-CZ" sz="2800" dirty="0"/>
              <a:t>, proč a s čím do daného partnerství jdou, co si od něj slibují a </a:t>
            </a:r>
            <a:r>
              <a:rPr lang="cs-CZ" sz="2800" dirty="0" smtClean="0"/>
              <a:t>očekávají</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94072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1815882"/>
          </a:xfrm>
          <a:prstGeom prst="rect">
            <a:avLst/>
          </a:prstGeom>
        </p:spPr>
        <p:txBody>
          <a:bodyPr wrap="square">
            <a:spAutoFit/>
          </a:bodyPr>
          <a:lstStyle/>
          <a:p>
            <a:r>
              <a:rPr lang="cs-CZ" sz="2800" dirty="0" smtClean="0"/>
              <a:t>V</a:t>
            </a:r>
            <a:r>
              <a:rPr lang="cs-CZ" sz="2800" dirty="0"/>
              <a:t> každém případě nedostatečná prvotní komunikace a vyříkání si vzájemných očekávání na začátku partnerské spolupráce se může stát zásadní překážkou a problémem v dalších fázích této spolupráce.</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829016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0"/>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2677656"/>
          </a:xfrm>
          <a:prstGeom prst="rect">
            <a:avLst/>
          </a:prstGeom>
        </p:spPr>
        <p:txBody>
          <a:bodyPr wrap="square">
            <a:spAutoFit/>
          </a:bodyPr>
          <a:lstStyle/>
          <a:p>
            <a:r>
              <a:rPr lang="cs-CZ" sz="2800" b="1" dirty="0"/>
              <a:t>Osobní, lidská kultura, kultivovanost</a:t>
            </a:r>
            <a:endParaRPr lang="cs-CZ" sz="2800" dirty="0"/>
          </a:p>
          <a:p>
            <a:r>
              <a:rPr lang="cs-CZ" sz="2800" dirty="0"/>
              <a:t>Partnerství je vždy založeno na konkrétních lidech, kteří ho dokázali domluvit a založit. </a:t>
            </a:r>
            <a:endParaRPr lang="cs-CZ" sz="2800" dirty="0" smtClean="0"/>
          </a:p>
          <a:p>
            <a:r>
              <a:rPr lang="cs-CZ" sz="2800" dirty="0" smtClean="0"/>
              <a:t>Jejich </a:t>
            </a:r>
            <a:r>
              <a:rPr lang="cs-CZ" sz="2800" dirty="0"/>
              <a:t>osobní kvality, schopnosti a přednosti, osobní kultura a kultivovanost proto hrají klíčovou úlohu při vytváření funkčních partnerství v ČR.</a:t>
            </a:r>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586348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4154984"/>
          </a:xfrm>
          <a:prstGeom prst="rect">
            <a:avLst/>
          </a:prstGeom>
        </p:spPr>
        <p:txBody>
          <a:bodyPr wrap="square">
            <a:spAutoFit/>
          </a:bodyPr>
          <a:lstStyle/>
          <a:p>
            <a:endParaRPr lang="cs-CZ" sz="2400" b="1" dirty="0" smtClean="0"/>
          </a:p>
          <a:p>
            <a:pPr lvl="0"/>
            <a:r>
              <a:rPr lang="cs-CZ" sz="2000" b="1" dirty="0"/>
              <a:t>Přístup k partnerství v zahraničí</a:t>
            </a:r>
            <a:endParaRPr lang="cs-CZ" sz="2000" dirty="0"/>
          </a:p>
          <a:p>
            <a:r>
              <a:rPr lang="cs-CZ" sz="2000" b="1" dirty="0"/>
              <a:t> </a:t>
            </a:r>
            <a:endParaRPr lang="cs-CZ" sz="2000" dirty="0"/>
          </a:p>
          <a:p>
            <a:r>
              <a:rPr lang="cs-CZ" sz="2000" dirty="0"/>
              <a:t>Přístup k partnerství v zahraničí se liší a v podstatě odráží historický vývoj té které země. V anglosaských zemích se často využívá princip takzvaného PPP (</a:t>
            </a:r>
            <a:r>
              <a:rPr lang="cs-CZ" sz="2000" dirty="0" err="1"/>
              <a:t>Private</a:t>
            </a:r>
            <a:r>
              <a:rPr lang="cs-CZ" sz="2000" dirty="0"/>
              <a:t>-Public </a:t>
            </a:r>
            <a:r>
              <a:rPr lang="cs-CZ" sz="2000" dirty="0" err="1"/>
              <a:t>Partneship</a:t>
            </a:r>
            <a:r>
              <a:rPr lang="cs-CZ" sz="2000" dirty="0"/>
              <a:t>). Toto partnerství je založeno na smluvním vztahu mezi orgánem veřejné správy a podnikatelským subjektem. </a:t>
            </a:r>
            <a:endParaRPr lang="cs-CZ" sz="2000" dirty="0" smtClean="0"/>
          </a:p>
          <a:p>
            <a:r>
              <a:rPr lang="cs-CZ" sz="2000" dirty="0" smtClean="0"/>
              <a:t>Smyslem </a:t>
            </a:r>
            <a:r>
              <a:rPr lang="cs-CZ" sz="2000" dirty="0"/>
              <a:t>smlouvy je sdílet zdroje, zkušenosti a dovednosti každého z partnerů za účelem poskytování služeb veřejného užitku a zájmu. </a:t>
            </a:r>
            <a:endParaRPr lang="cs-CZ" sz="2000" dirty="0" smtClean="0"/>
          </a:p>
          <a:p>
            <a:r>
              <a:rPr lang="cs-CZ" sz="2000" dirty="0" smtClean="0"/>
              <a:t>Společným </a:t>
            </a:r>
            <a:r>
              <a:rPr lang="cs-CZ" sz="2000" dirty="0"/>
              <a:t>sdílením se zde rozumí i společné dělení se zodpovědností, </a:t>
            </a:r>
            <a:r>
              <a:rPr lang="cs-CZ" sz="2000" u="sng" dirty="0"/>
              <a:t>riziky</a:t>
            </a:r>
            <a:r>
              <a:rPr lang="cs-CZ" sz="2000" dirty="0"/>
              <a:t>, ale i přínosy vznikajícími během poskytování veřejných služeb. </a:t>
            </a:r>
            <a:endParaRPr lang="cs-CZ" sz="2000" dirty="0" smtClean="0"/>
          </a:p>
          <a:p>
            <a:r>
              <a:rPr lang="cs-CZ" sz="2000" dirty="0" smtClean="0"/>
              <a:t>Výhodou </a:t>
            </a:r>
            <a:r>
              <a:rPr lang="cs-CZ" sz="2000" dirty="0"/>
              <a:t>je efektivní řešení problémů, na které veřejná správa nemá prostředky. </a:t>
            </a:r>
            <a:endParaRPr lang="cs-CZ" sz="2000" dirty="0" smtClean="0"/>
          </a:p>
          <a:p>
            <a:endParaRPr lang="cs-CZ" sz="2000" dirty="0" smtClean="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75264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1157552" y="1486908"/>
            <a:ext cx="10042236" cy="4185761"/>
          </a:xfrm>
          <a:prstGeom prst="rect">
            <a:avLst/>
          </a:prstGeom>
        </p:spPr>
        <p:txBody>
          <a:bodyPr wrap="square">
            <a:spAutoFit/>
          </a:bodyPr>
          <a:lstStyle/>
          <a:p>
            <a:endParaRPr lang="cs-CZ" sz="2400" b="1" dirty="0" smtClean="0"/>
          </a:p>
          <a:p>
            <a:pPr lvl="0"/>
            <a:r>
              <a:rPr lang="cs-CZ" sz="2000" b="1" dirty="0"/>
              <a:t>Přístup k partnerství v zahraničí</a:t>
            </a:r>
            <a:endParaRPr lang="cs-CZ" sz="2000" dirty="0"/>
          </a:p>
          <a:p>
            <a:r>
              <a:rPr lang="cs-CZ" sz="2000" b="1" dirty="0"/>
              <a:t> </a:t>
            </a:r>
            <a:endParaRPr lang="cs-CZ" sz="2000" dirty="0" smtClean="0"/>
          </a:p>
          <a:p>
            <a:r>
              <a:rPr lang="cs-CZ" sz="2000" dirty="0" smtClean="0"/>
              <a:t>Nevýhodou </a:t>
            </a:r>
            <a:r>
              <a:rPr lang="cs-CZ" sz="2000" dirty="0"/>
              <a:t>je často neprůhledný systém financování, který ve skutečnosti může vést k diskreditaci celého systému</a:t>
            </a:r>
            <a:r>
              <a:rPr lang="cs-CZ" sz="2000" dirty="0" smtClean="0"/>
              <a:t>.</a:t>
            </a:r>
          </a:p>
          <a:p>
            <a:r>
              <a:rPr lang="cs-CZ" sz="2000" dirty="0" smtClean="0"/>
              <a:t> </a:t>
            </a:r>
            <a:r>
              <a:rPr lang="cs-CZ" sz="2000" dirty="0"/>
              <a:t>U nás tento systém ještě stále není dostatečně vyzkoušen, i když již má oporu v zákonech (koncesní smlouvy</a:t>
            </a:r>
            <a:r>
              <a:rPr lang="cs-CZ" sz="2000" dirty="0" smtClean="0"/>
              <a:t>).</a:t>
            </a:r>
          </a:p>
          <a:p>
            <a:endParaRPr lang="cs-CZ" sz="2000" dirty="0"/>
          </a:p>
          <a:p>
            <a:r>
              <a:rPr lang="cs-CZ" sz="2000" dirty="0"/>
              <a:t>Přestože jsme měli možnost navštívit evropské velmoci, které o principu partnerství v projektech měly zpracovány studie a prezentace, nebyli jsme zcela přesvědčeni o jejich přímé účinnosti na cílové skupiny či projekty.</a:t>
            </a:r>
          </a:p>
          <a:p>
            <a:pPr marL="342900" indent="-342900">
              <a:buFont typeface="Arial" panose="020B0604020202020204" pitchFamily="34" charset="0"/>
              <a:buChar char="•"/>
            </a:pPr>
            <a:endParaRPr lang="cs-CZ" sz="24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640465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09"/>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062651"/>
          </a:xfrm>
          <a:prstGeom prst="rect">
            <a:avLst/>
          </a:prstGeom>
        </p:spPr>
        <p:txBody>
          <a:bodyPr wrap="square">
            <a:spAutoFit/>
          </a:bodyPr>
          <a:lstStyle/>
          <a:p>
            <a:endParaRPr lang="cs-CZ" sz="2400" b="1" dirty="0" smtClean="0"/>
          </a:p>
          <a:p>
            <a:r>
              <a:rPr lang="cs-CZ" sz="2400" b="1" dirty="0"/>
              <a:t>Než-</a:t>
            </a:r>
            <a:r>
              <a:rPr lang="cs-CZ" sz="2400" b="1" dirty="0" err="1"/>
              <a:t>li</a:t>
            </a:r>
            <a:r>
              <a:rPr lang="cs-CZ" sz="2400" b="1" dirty="0"/>
              <a:t> vejdete do partnerství, ověřte si:</a:t>
            </a:r>
            <a:endParaRPr lang="cs-CZ" sz="2400" dirty="0"/>
          </a:p>
          <a:p>
            <a:r>
              <a:rPr lang="cs-CZ" sz="2400" dirty="0"/>
              <a:t> </a:t>
            </a:r>
          </a:p>
          <a:p>
            <a:pPr marL="342900" lvl="0" indent="-342900">
              <a:buFont typeface="Arial" panose="020B0604020202020204" pitchFamily="34" charset="0"/>
              <a:buChar char="•"/>
            </a:pPr>
            <a:r>
              <a:rPr lang="cs-CZ" sz="2400" dirty="0"/>
              <a:t>Kdo je představitelem organizace</a:t>
            </a:r>
          </a:p>
          <a:p>
            <a:pPr marL="342900" lvl="0" indent="-342900">
              <a:buFont typeface="Arial" panose="020B0604020202020204" pitchFamily="34" charset="0"/>
              <a:buChar char="•"/>
            </a:pPr>
            <a:r>
              <a:rPr lang="cs-CZ" sz="2400" dirty="0"/>
              <a:t>Jaké postavení ve své organizaci a navenek má</a:t>
            </a:r>
          </a:p>
          <a:p>
            <a:pPr marL="342900" lvl="0" indent="-342900">
              <a:buFont typeface="Arial" panose="020B0604020202020204" pitchFamily="34" charset="0"/>
              <a:buChar char="•"/>
            </a:pPr>
            <a:r>
              <a:rPr lang="cs-CZ" sz="2400" dirty="0"/>
              <a:t>Jaké jsou reference organizace</a:t>
            </a:r>
          </a:p>
          <a:p>
            <a:pPr marL="342900" lvl="0" indent="-342900">
              <a:buFont typeface="Arial" panose="020B0604020202020204" pitchFamily="34" charset="0"/>
              <a:buChar char="•"/>
            </a:pPr>
            <a:r>
              <a:rPr lang="cs-CZ" sz="2400" dirty="0"/>
              <a:t>Jaké aktivity a s jakým výsledkem dosud realizovala</a:t>
            </a:r>
          </a:p>
          <a:p>
            <a:pPr marL="342900" lvl="0" indent="-342900">
              <a:buFont typeface="Arial" panose="020B0604020202020204" pitchFamily="34" charset="0"/>
              <a:buChar char="•"/>
            </a:pPr>
            <a:r>
              <a:rPr lang="cs-CZ" sz="2400" dirty="0"/>
              <a:t>Jak dokáže komunikovat </a:t>
            </a:r>
          </a:p>
          <a:p>
            <a:pPr marL="342900" lvl="0" indent="-342900">
              <a:buFont typeface="Arial" panose="020B0604020202020204" pitchFamily="34" charset="0"/>
              <a:buChar char="•"/>
            </a:pPr>
            <a:r>
              <a:rPr lang="cs-CZ" sz="2400" dirty="0"/>
              <a:t>Jak je stabilní z hlediska všech zdrojů – materiální, personální</a:t>
            </a:r>
          </a:p>
          <a:p>
            <a:pPr marL="342900" indent="-342900">
              <a:buFont typeface="Arial" panose="020B0604020202020204" pitchFamily="34" charset="0"/>
              <a:buChar char="•"/>
            </a:pPr>
            <a:endParaRPr lang="cs-CZ" sz="2400" dirty="0" smtClean="0"/>
          </a:p>
          <a:p>
            <a:endParaRPr lang="cs-CZ" dirty="0"/>
          </a:p>
        </p:txBody>
      </p:sp>
      <p:sp>
        <p:nvSpPr>
          <p:cNvPr id="3" name="Zástupný symbol pro zápatí 2"/>
          <p:cNvSpPr>
            <a:spLocks noGrp="1"/>
          </p:cNvSpPr>
          <p:nvPr>
            <p:ph type="ftr" sz="quarter" idx="11"/>
          </p:nvPr>
        </p:nvSpPr>
        <p:spPr/>
        <p:txBody>
          <a:bodyPr/>
          <a:lstStyle/>
          <a:p>
            <a:r>
              <a:rPr lang="cs-CZ" dirty="0" smtClean="0"/>
              <a:t>CZ.02.3.68/0.0/0.0/15_001/0000283</a:t>
            </a:r>
            <a:endParaRPr lang="cs-CZ" dirty="0"/>
          </a:p>
        </p:txBody>
      </p:sp>
    </p:spTree>
    <p:extLst>
      <p:ext uri="{BB962C8B-B14F-4D97-AF65-F5344CB8AC3E}">
        <p14:creationId xmlns:p14="http://schemas.microsoft.com/office/powerpoint/2010/main" val="120179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3354765"/>
          </a:xfrm>
          <a:prstGeom prst="rect">
            <a:avLst/>
          </a:prstGeom>
        </p:spPr>
        <p:txBody>
          <a:bodyPr wrap="square">
            <a:spAutoFit/>
          </a:bodyPr>
          <a:lstStyle/>
          <a:p>
            <a:r>
              <a:rPr lang="cs-CZ" sz="2000" dirty="0"/>
              <a:t> </a:t>
            </a:r>
          </a:p>
          <a:p>
            <a:r>
              <a:rPr lang="cs-CZ" sz="2400" b="1" dirty="0" smtClean="0"/>
              <a:t>Účastníci </a:t>
            </a:r>
            <a:r>
              <a:rPr lang="cs-CZ" sz="2400" b="1" dirty="0"/>
              <a:t>participačního </a:t>
            </a:r>
            <a:r>
              <a:rPr lang="cs-CZ" sz="2400" b="1" dirty="0" smtClean="0"/>
              <a:t>procesu</a:t>
            </a:r>
          </a:p>
          <a:p>
            <a:endParaRPr lang="cs-CZ" sz="2400" dirty="0"/>
          </a:p>
          <a:p>
            <a:pPr marL="342900" indent="-342900">
              <a:buFont typeface="Arial" panose="020B0604020202020204" pitchFamily="34" charset="0"/>
              <a:buChar char="•"/>
            </a:pPr>
            <a:r>
              <a:rPr lang="cs-CZ" sz="2400" dirty="0"/>
              <a:t>Každý z účastníků participačního procesu se na něm podílí z různých zájmů.</a:t>
            </a: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400" b="1" dirty="0"/>
              <a:t>Veřejnost</a:t>
            </a:r>
            <a:r>
              <a:rPr lang="cs-CZ" sz="2400" dirty="0"/>
              <a:t>, tedy občan, chce něco změnit, chce, aby byl slyšet jeho názor, chce být součástí komunity, chce si být vědom, že někdo uznává jeho argumenty</a:t>
            </a:r>
            <a:r>
              <a:rPr lang="cs-CZ" sz="2400" dirty="0" smtClean="0"/>
              <a:t>.</a:t>
            </a:r>
          </a:p>
          <a:p>
            <a:pPr marL="342900" indent="-342900">
              <a:buFont typeface="Arial" panose="020B0604020202020204" pitchFamily="34" charset="0"/>
              <a:buChar char="•"/>
            </a:pPr>
            <a:endParaRPr lang="cs-CZ" sz="2400"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343564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09"/>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185761"/>
          </a:xfrm>
          <a:prstGeom prst="rect">
            <a:avLst/>
          </a:prstGeom>
        </p:spPr>
        <p:txBody>
          <a:bodyPr wrap="square">
            <a:spAutoFit/>
          </a:bodyPr>
          <a:lstStyle/>
          <a:p>
            <a:endParaRPr lang="cs-CZ" sz="3200" b="1" dirty="0" smtClean="0"/>
          </a:p>
          <a:p>
            <a:r>
              <a:rPr lang="cs-CZ" sz="2400" b="1" dirty="0"/>
              <a:t>Uskutečněte první schůzku a dávejte si pozor na:</a:t>
            </a:r>
            <a:endParaRPr lang="cs-CZ" sz="2400" dirty="0"/>
          </a:p>
          <a:p>
            <a:r>
              <a:rPr lang="cs-CZ" sz="2400" dirty="0"/>
              <a:t> </a:t>
            </a:r>
          </a:p>
          <a:p>
            <a:pPr marL="342900" lvl="0" indent="-342900">
              <a:buFont typeface="Arial" panose="020B0604020202020204" pitchFamily="34" charset="0"/>
              <a:buChar char="•"/>
            </a:pPr>
            <a:r>
              <a:rPr lang="cs-CZ" sz="2400" dirty="0"/>
              <a:t>Kdy potenciální partner přijde/přijede /včas, dříve, pozdě…/</a:t>
            </a:r>
          </a:p>
          <a:p>
            <a:pPr marL="342900" lvl="0" indent="-342900">
              <a:buFont typeface="Arial" panose="020B0604020202020204" pitchFamily="34" charset="0"/>
              <a:buChar char="•"/>
            </a:pPr>
            <a:r>
              <a:rPr lang="cs-CZ" sz="2400" dirty="0"/>
              <a:t>Jak je na schůzku připraven</a:t>
            </a:r>
          </a:p>
          <a:p>
            <a:pPr marL="342900" lvl="0" indent="-342900">
              <a:buFont typeface="Arial" panose="020B0604020202020204" pitchFamily="34" charset="0"/>
              <a:buChar char="•"/>
            </a:pPr>
            <a:r>
              <a:rPr lang="cs-CZ" sz="2400" dirty="0"/>
              <a:t>Jak je oblečen, jak se chová</a:t>
            </a:r>
          </a:p>
          <a:p>
            <a:pPr marL="342900" lvl="0" indent="-342900">
              <a:buFont typeface="Arial" panose="020B0604020202020204" pitchFamily="34" charset="0"/>
              <a:buChar char="•"/>
            </a:pPr>
            <a:r>
              <a:rPr lang="cs-CZ" sz="2400" dirty="0"/>
              <a:t>Jak hovoří o svých spolupracovnících</a:t>
            </a:r>
          </a:p>
          <a:p>
            <a:pPr marL="342900" lvl="0" indent="-342900">
              <a:buFont typeface="Arial" panose="020B0604020202020204" pitchFamily="34" charset="0"/>
              <a:buChar char="•"/>
            </a:pPr>
            <a:r>
              <a:rPr lang="cs-CZ" sz="2400" dirty="0"/>
              <a:t>Jak hovoří o své organizaci</a:t>
            </a:r>
          </a:p>
          <a:p>
            <a:pPr marL="342900" lvl="0" indent="-342900">
              <a:buFont typeface="Arial" panose="020B0604020202020204" pitchFamily="34" charset="0"/>
              <a:buChar char="•"/>
            </a:pPr>
            <a:r>
              <a:rPr lang="cs-CZ" sz="2400" dirty="0"/>
              <a:t>Jak hovoří o svých předchozích či současných partnerech</a:t>
            </a:r>
          </a:p>
          <a:p>
            <a:pPr marL="342900" indent="-342900">
              <a:buFont typeface="Arial" panose="020B0604020202020204" pitchFamily="34" charset="0"/>
              <a:buChar char="•"/>
            </a:pPr>
            <a:endParaRPr lang="cs-CZ" sz="24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2151816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09"/>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185761"/>
          </a:xfrm>
          <a:prstGeom prst="rect">
            <a:avLst/>
          </a:prstGeom>
        </p:spPr>
        <p:txBody>
          <a:bodyPr wrap="square">
            <a:spAutoFit/>
          </a:bodyPr>
          <a:lstStyle/>
          <a:p>
            <a:endParaRPr lang="cs-CZ" sz="3200" b="1" dirty="0" smtClean="0"/>
          </a:p>
          <a:p>
            <a:r>
              <a:rPr lang="cs-CZ" sz="2400" b="1" dirty="0"/>
              <a:t>Jedete-li na schůzku vy, zaměřte se na:</a:t>
            </a:r>
            <a:endParaRPr lang="cs-CZ" sz="2400" dirty="0"/>
          </a:p>
          <a:p>
            <a:r>
              <a:rPr lang="cs-CZ" sz="2400" dirty="0"/>
              <a:t> </a:t>
            </a:r>
          </a:p>
          <a:p>
            <a:pPr marL="342900" lvl="0" indent="-342900">
              <a:buFont typeface="Arial" panose="020B0604020202020204" pitchFamily="34" charset="0"/>
              <a:buChar char="•"/>
            </a:pPr>
            <a:r>
              <a:rPr lang="cs-CZ" sz="2400" dirty="0"/>
              <a:t>Kde má organizace sídlo</a:t>
            </a:r>
          </a:p>
          <a:p>
            <a:pPr marL="342900" lvl="0" indent="-342900">
              <a:buFont typeface="Arial" panose="020B0604020202020204" pitchFamily="34" charset="0"/>
              <a:buChar char="•"/>
            </a:pPr>
            <a:r>
              <a:rPr lang="cs-CZ" sz="2400" dirty="0"/>
              <a:t>Jak vypadá zařízení</a:t>
            </a:r>
          </a:p>
          <a:p>
            <a:pPr marL="342900" lvl="0" indent="-342900">
              <a:buFont typeface="Arial" panose="020B0604020202020204" pitchFamily="34" charset="0"/>
              <a:buChar char="•"/>
            </a:pPr>
            <a:r>
              <a:rPr lang="cs-CZ" sz="2400" dirty="0"/>
              <a:t>Jakými auty pracovníci jezdí</a:t>
            </a:r>
          </a:p>
          <a:p>
            <a:pPr marL="342900" lvl="0" indent="-342900">
              <a:buFont typeface="Arial" panose="020B0604020202020204" pitchFamily="34" charset="0"/>
              <a:buChar char="•"/>
            </a:pPr>
            <a:r>
              <a:rPr lang="cs-CZ" sz="2400" dirty="0"/>
              <a:t>Jaká je atmosféra v organizaci</a:t>
            </a:r>
          </a:p>
          <a:p>
            <a:pPr marL="342900" lvl="0" indent="-342900">
              <a:buFont typeface="Arial" panose="020B0604020202020204" pitchFamily="34" charset="0"/>
              <a:buChar char="•"/>
            </a:pPr>
            <a:r>
              <a:rPr lang="cs-CZ" sz="2400" dirty="0"/>
              <a:t>Kam vás potenciální partner posadí</a:t>
            </a:r>
          </a:p>
          <a:p>
            <a:pPr marL="342900" lvl="0" indent="-342900">
              <a:buFont typeface="Arial" panose="020B0604020202020204" pitchFamily="34" charset="0"/>
              <a:buChar char="•"/>
            </a:pPr>
            <a:r>
              <a:rPr lang="cs-CZ" sz="2400" dirty="0"/>
              <a:t>+ vše ostatní viz výše</a:t>
            </a:r>
          </a:p>
          <a:p>
            <a:pPr marL="342900" indent="-342900">
              <a:buFont typeface="Arial" panose="020B0604020202020204" pitchFamily="34" charset="0"/>
              <a:buChar char="•"/>
            </a:pPr>
            <a:endParaRPr lang="cs-CZ" sz="24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581202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83127"/>
            <a:ext cx="9824867" cy="6858000"/>
          </a:xfrm>
          <a:prstGeom prst="rect">
            <a:avLst/>
          </a:prstGeom>
        </p:spPr>
      </p:pic>
      <p:sp>
        <p:nvSpPr>
          <p:cNvPr id="3" name="Obdélník 2"/>
          <p:cNvSpPr/>
          <p:nvPr/>
        </p:nvSpPr>
        <p:spPr>
          <a:xfrm>
            <a:off x="7461908" y="5120416"/>
            <a:ext cx="3635932" cy="369332"/>
          </a:xfrm>
          <a:prstGeom prst="rect">
            <a:avLst/>
          </a:prstGeom>
        </p:spPr>
        <p:txBody>
          <a:bodyPr wrap="none">
            <a:spAutoFit/>
          </a:bodyPr>
          <a:lstStyle/>
          <a:p>
            <a:r>
              <a:rPr lang="cs-CZ" dirty="0"/>
              <a:t>CZ.02.3.68/0.0/0.0/15_001/0000283</a:t>
            </a:r>
          </a:p>
        </p:txBody>
      </p:sp>
      <p:sp>
        <p:nvSpPr>
          <p:cNvPr id="2" name="Obdélník 1"/>
          <p:cNvSpPr/>
          <p:nvPr/>
        </p:nvSpPr>
        <p:spPr>
          <a:xfrm>
            <a:off x="2982033" y="1886635"/>
            <a:ext cx="6096000" cy="2523768"/>
          </a:xfrm>
          <a:prstGeom prst="rect">
            <a:avLst/>
          </a:prstGeom>
        </p:spPr>
        <p:txBody>
          <a:bodyPr>
            <a:spAutoFit/>
          </a:bodyPr>
          <a:lstStyle/>
          <a:p>
            <a:r>
              <a:rPr lang="cs-CZ" altLang="cs-CZ" sz="3200" b="1" dirty="0" smtClean="0"/>
              <a:t>Komunitní práce</a:t>
            </a:r>
          </a:p>
          <a:p>
            <a:endParaRPr lang="cs-CZ" b="1" dirty="0" smtClean="0"/>
          </a:p>
          <a:p>
            <a:r>
              <a:rPr lang="cs-CZ" b="1" dirty="0" smtClean="0"/>
              <a:t>Podklad pro </a:t>
            </a:r>
            <a:r>
              <a:rPr lang="cs-CZ" b="1" dirty="0" err="1" smtClean="0"/>
              <a:t>webinář</a:t>
            </a:r>
            <a:endParaRPr lang="cs-CZ" b="1" dirty="0"/>
          </a:p>
          <a:p>
            <a:endParaRPr lang="cs-CZ" b="1" dirty="0" smtClean="0"/>
          </a:p>
          <a:p>
            <a:r>
              <a:rPr lang="cs-CZ" altLang="cs-CZ" b="1" dirty="0" smtClean="0"/>
              <a:t>Kapitola Komunita, strategické plánování, komunitní plánování </a:t>
            </a:r>
            <a:endParaRPr lang="cs-CZ" altLang="cs-CZ" b="1" dirty="0"/>
          </a:p>
          <a:p>
            <a:r>
              <a:rPr lang="cs-CZ" altLang="cs-CZ" b="1" dirty="0" smtClean="0"/>
              <a:t>Lektor Dana Diváková</a:t>
            </a:r>
            <a:endParaRPr lang="cs-CZ" altLang="cs-CZ" dirty="0"/>
          </a:p>
          <a:p>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572693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Komunitní práce</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185761"/>
          </a:xfrm>
          <a:prstGeom prst="rect">
            <a:avLst/>
          </a:prstGeom>
        </p:spPr>
        <p:txBody>
          <a:bodyPr wrap="square">
            <a:spAutoFit/>
          </a:bodyPr>
          <a:lstStyle/>
          <a:p>
            <a:endParaRPr lang="cs-CZ" sz="2400" b="1" dirty="0" smtClean="0"/>
          </a:p>
          <a:p>
            <a:r>
              <a:rPr lang="cs-CZ" sz="2400" dirty="0"/>
              <a:t>Sousloví komunitní práce může vyvolat klamný dojem, že se jedná pouze o práci ve vyloučených lokalitách. </a:t>
            </a:r>
            <a:endParaRPr lang="cs-CZ" sz="2400" dirty="0" smtClean="0"/>
          </a:p>
          <a:p>
            <a:r>
              <a:rPr lang="cs-CZ" sz="2400" dirty="0" smtClean="0"/>
              <a:t>Ale </a:t>
            </a:r>
            <a:r>
              <a:rPr lang="cs-CZ" sz="2400" dirty="0"/>
              <a:t>nejdříve, jak chápeme komunitu. </a:t>
            </a:r>
            <a:endParaRPr lang="cs-CZ" sz="2400" dirty="0" smtClean="0"/>
          </a:p>
          <a:p>
            <a:r>
              <a:rPr lang="cs-CZ" sz="2400" dirty="0" smtClean="0"/>
              <a:t>Zjednodušeně </a:t>
            </a:r>
            <a:r>
              <a:rPr lang="cs-CZ" sz="2400" dirty="0"/>
              <a:t>lze říci, že se jedná o společenství lidí, které spojuje stejný zájem. </a:t>
            </a:r>
            <a:endParaRPr lang="cs-CZ" sz="2400" dirty="0" smtClean="0"/>
          </a:p>
          <a:p>
            <a:endParaRPr lang="cs-CZ" sz="2400" dirty="0"/>
          </a:p>
          <a:p>
            <a:r>
              <a:rPr lang="cs-CZ" sz="2400" dirty="0" smtClean="0"/>
              <a:t>Principem </a:t>
            </a:r>
            <a:r>
              <a:rPr lang="cs-CZ" sz="2400" dirty="0"/>
              <a:t>komunitní práce v našem smyslu slova je spojení lidí, kterým jde o rozvoj vzdělávání v daném místě (to je onen společný zájem) a chtějí pracovat na určitém úkolu (to je ona práce). </a:t>
            </a:r>
          </a:p>
          <a:p>
            <a:pPr marL="342900" indent="-342900">
              <a:buFont typeface="Arial" panose="020B0604020202020204" pitchFamily="34" charset="0"/>
              <a:buChar char="•"/>
            </a:pPr>
            <a:endParaRPr lang="cs-CZ" sz="32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43598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err="1" smtClean="0"/>
              <a:t>Komuntní</a:t>
            </a:r>
            <a:r>
              <a:rPr lang="cs-CZ" b="1" dirty="0" smtClean="0"/>
              <a:t> práce</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093428"/>
          </a:xfrm>
          <a:prstGeom prst="rect">
            <a:avLst/>
          </a:prstGeom>
        </p:spPr>
        <p:txBody>
          <a:bodyPr wrap="square">
            <a:spAutoFit/>
          </a:bodyPr>
          <a:lstStyle/>
          <a:p>
            <a:endParaRPr lang="cs-CZ" sz="2400" b="1" dirty="0" smtClean="0"/>
          </a:p>
          <a:p>
            <a:r>
              <a:rPr lang="cs-CZ" dirty="0"/>
              <a:t> </a:t>
            </a:r>
          </a:p>
          <a:p>
            <a:r>
              <a:rPr lang="cs-CZ" sz="2800" dirty="0"/>
              <a:t>Cíle komunitní práce v oblasti vzdělávání jsou  následující:</a:t>
            </a:r>
          </a:p>
          <a:p>
            <a:pPr marL="457200" lvl="0" indent="-457200">
              <a:buFont typeface="Arial" panose="020B0604020202020204" pitchFamily="34" charset="0"/>
              <a:buChar char="•"/>
            </a:pPr>
            <a:r>
              <a:rPr lang="cs-CZ" sz="2800" dirty="0"/>
              <a:t>analýza vzdělávacích potřeb a problémů území</a:t>
            </a:r>
          </a:p>
          <a:p>
            <a:pPr marL="457200" lvl="0" indent="-457200">
              <a:buFont typeface="Arial" panose="020B0604020202020204" pitchFamily="34" charset="0"/>
              <a:buChar char="•"/>
            </a:pPr>
            <a:r>
              <a:rPr lang="cs-CZ" sz="2800" dirty="0"/>
              <a:t>zpracování návrhů řešení potřeb a problémů</a:t>
            </a:r>
          </a:p>
          <a:p>
            <a:pPr marL="457200" lvl="0" indent="-457200">
              <a:buFont typeface="Arial" panose="020B0604020202020204" pitchFamily="34" charset="0"/>
              <a:buChar char="•"/>
            </a:pPr>
            <a:r>
              <a:rPr lang="cs-CZ" sz="2800" dirty="0"/>
              <a:t>zajištění podpory pro navrhovaná řešení</a:t>
            </a:r>
          </a:p>
          <a:p>
            <a:pPr marL="457200" lvl="0" indent="-457200">
              <a:buFont typeface="Arial" panose="020B0604020202020204" pitchFamily="34" charset="0"/>
              <a:buChar char="•"/>
            </a:pPr>
            <a:r>
              <a:rPr lang="cs-CZ" sz="2800" dirty="0"/>
              <a:t>integrace všech dostupných prostředků komunity k realizaci projektu</a:t>
            </a:r>
          </a:p>
          <a:p>
            <a:pPr marL="342900" indent="-342900">
              <a:buFont typeface="Arial" panose="020B0604020202020204" pitchFamily="34" charset="0"/>
              <a:buChar char="•"/>
            </a:pPr>
            <a:endParaRPr lang="cs-CZ" sz="32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27939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Komunitní práce</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093428"/>
          </a:xfrm>
          <a:prstGeom prst="rect">
            <a:avLst/>
          </a:prstGeom>
        </p:spPr>
        <p:txBody>
          <a:bodyPr wrap="square">
            <a:spAutoFit/>
          </a:bodyPr>
          <a:lstStyle/>
          <a:p>
            <a:endParaRPr lang="cs-CZ" sz="2400" b="1" dirty="0" smtClean="0"/>
          </a:p>
          <a:p>
            <a:r>
              <a:rPr lang="cs-CZ" dirty="0"/>
              <a:t> </a:t>
            </a:r>
          </a:p>
          <a:p>
            <a:r>
              <a:rPr lang="cs-CZ" sz="2800" dirty="0"/>
              <a:t>Cíle komunitní práce v oblasti vzdělávání jsou  následující:</a:t>
            </a:r>
          </a:p>
          <a:p>
            <a:pPr marL="457200" lvl="0" indent="-457200">
              <a:buFont typeface="Arial" panose="020B0604020202020204" pitchFamily="34" charset="0"/>
              <a:buChar char="•"/>
            </a:pPr>
            <a:r>
              <a:rPr lang="cs-CZ" sz="2800" dirty="0"/>
              <a:t>analýza vzdělávacích potřeb a problémů území</a:t>
            </a:r>
          </a:p>
          <a:p>
            <a:pPr marL="457200" lvl="0" indent="-457200">
              <a:buFont typeface="Arial" panose="020B0604020202020204" pitchFamily="34" charset="0"/>
              <a:buChar char="•"/>
            </a:pPr>
            <a:r>
              <a:rPr lang="cs-CZ" sz="2800" dirty="0"/>
              <a:t>zpracování návrhů řešení potřeb a problémů</a:t>
            </a:r>
          </a:p>
          <a:p>
            <a:pPr marL="457200" lvl="0" indent="-457200">
              <a:buFont typeface="Arial" panose="020B0604020202020204" pitchFamily="34" charset="0"/>
              <a:buChar char="•"/>
            </a:pPr>
            <a:r>
              <a:rPr lang="cs-CZ" sz="2800" dirty="0"/>
              <a:t>zajištění podpory pro navrhovaná řešení</a:t>
            </a:r>
          </a:p>
          <a:p>
            <a:pPr marL="457200" lvl="0" indent="-457200">
              <a:buFont typeface="Arial" panose="020B0604020202020204" pitchFamily="34" charset="0"/>
              <a:buChar char="•"/>
            </a:pPr>
            <a:r>
              <a:rPr lang="cs-CZ" sz="2800" dirty="0"/>
              <a:t>integrace všech dostupných prostředků komunity k realizaci projektu</a:t>
            </a:r>
          </a:p>
          <a:p>
            <a:pPr marL="342900" indent="-342900">
              <a:buFont typeface="Arial" panose="020B0604020202020204" pitchFamily="34" charset="0"/>
              <a:buChar char="•"/>
            </a:pPr>
            <a:endParaRPr lang="cs-CZ" sz="32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71095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Plánování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4185761"/>
          </a:xfrm>
          <a:prstGeom prst="rect">
            <a:avLst/>
          </a:prstGeom>
        </p:spPr>
        <p:txBody>
          <a:bodyPr wrap="square">
            <a:spAutoFit/>
          </a:bodyPr>
          <a:lstStyle/>
          <a:p>
            <a:r>
              <a:rPr lang="cs-CZ" sz="2400" dirty="0" smtClean="0"/>
              <a:t>Plánování </a:t>
            </a:r>
            <a:r>
              <a:rPr lang="cs-CZ" sz="2400" dirty="0"/>
              <a:t>je rozhodovací proces zahrnující stanovení organizačních cílů, výběr vhodných prostředků a způsobu jejich dosažení. (co, s čím, jak – chceme dosáhnout)</a:t>
            </a:r>
          </a:p>
          <a:p>
            <a:r>
              <a:rPr lang="cs-CZ" sz="2400" dirty="0"/>
              <a:t>Plánování tedy je </a:t>
            </a:r>
            <a:r>
              <a:rPr lang="cs-CZ" sz="2400" b="1" dirty="0"/>
              <a:t>proces,</a:t>
            </a:r>
            <a:r>
              <a:rPr lang="cs-CZ" sz="2400" dirty="0"/>
              <a:t> </a:t>
            </a:r>
            <a:r>
              <a:rPr lang="cs-CZ" sz="2400" dirty="0" smtClean="0"/>
              <a:t>ve kterém </a:t>
            </a:r>
            <a:r>
              <a:rPr lang="cs-CZ" sz="2400" b="1" dirty="0" smtClean="0"/>
              <a:t>stanovujeme </a:t>
            </a:r>
            <a:r>
              <a:rPr lang="cs-CZ" sz="2400" dirty="0" smtClean="0"/>
              <a:t>své </a:t>
            </a:r>
            <a:r>
              <a:rPr lang="cs-CZ" sz="2400" b="1" dirty="0"/>
              <a:t>cíle</a:t>
            </a:r>
            <a:r>
              <a:rPr lang="cs-CZ" sz="2400" dirty="0"/>
              <a:t> a zároveň </a:t>
            </a:r>
            <a:r>
              <a:rPr lang="cs-CZ" sz="2400" b="1" dirty="0" smtClean="0"/>
              <a:t>určujeme strategii </a:t>
            </a:r>
            <a:r>
              <a:rPr lang="cs-CZ" sz="2400" b="1" dirty="0"/>
              <a:t>pro realizaci.</a:t>
            </a:r>
          </a:p>
          <a:p>
            <a:r>
              <a:rPr lang="cs-CZ" sz="2400" dirty="0"/>
              <a:t>Plánování je chápáno jako rozhodovací proces, který je spojen s formulací cílů a formulací cest, jak těchto cílů dosáhnout.</a:t>
            </a:r>
          </a:p>
          <a:p>
            <a:r>
              <a:rPr lang="cs-CZ" sz="2400" dirty="0"/>
              <a:t> </a:t>
            </a:r>
          </a:p>
          <a:p>
            <a:endParaRPr lang="cs-CZ" sz="2400" u="sng" dirty="0" smtClean="0"/>
          </a:p>
          <a:p>
            <a:pPr marL="342900" indent="-342900">
              <a:buFont typeface="Arial" panose="020B0604020202020204" pitchFamily="34" charset="0"/>
              <a:buChar char="•"/>
            </a:pPr>
            <a:endParaRPr lang="cs-CZ" sz="32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10141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Plánování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1157552" y="1486908"/>
            <a:ext cx="10042236" cy="3447098"/>
          </a:xfrm>
          <a:prstGeom prst="rect">
            <a:avLst/>
          </a:prstGeom>
        </p:spPr>
        <p:txBody>
          <a:bodyPr wrap="square">
            <a:spAutoFit/>
          </a:bodyPr>
          <a:lstStyle/>
          <a:p>
            <a:r>
              <a:rPr lang="cs-CZ" sz="2400" dirty="0"/>
              <a:t> </a:t>
            </a:r>
          </a:p>
          <a:p>
            <a:r>
              <a:rPr lang="cs-CZ" sz="2400" u="sng" dirty="0"/>
              <a:t>Charakter plánování:</a:t>
            </a:r>
            <a:endParaRPr lang="cs-CZ" sz="2400" dirty="0"/>
          </a:p>
          <a:p>
            <a:r>
              <a:rPr lang="cs-CZ" sz="2400" dirty="0"/>
              <a:t>Plánování je zaměřeno do budoucnosti. Určuje, čeho má  být dosaženo a jak. </a:t>
            </a:r>
            <a:endParaRPr lang="cs-CZ" sz="2400" dirty="0" smtClean="0"/>
          </a:p>
          <a:p>
            <a:endParaRPr lang="cs-CZ" sz="2400" dirty="0"/>
          </a:p>
          <a:p>
            <a:r>
              <a:rPr lang="cs-CZ" sz="2400" dirty="0" smtClean="0"/>
              <a:t>V</a:t>
            </a:r>
            <a:r>
              <a:rPr lang="cs-CZ" sz="2400" dirty="0"/>
              <a:t> podstatě zahrnuje plánovací funkce manažerské aktivity zaměřené na:</a:t>
            </a:r>
          </a:p>
          <a:p>
            <a:pPr lvl="0"/>
            <a:r>
              <a:rPr lang="cs-CZ" sz="2400" b="1" dirty="0"/>
              <a:t>stanovení budoucích cílů a</a:t>
            </a:r>
            <a:endParaRPr lang="cs-CZ" sz="2400" dirty="0"/>
          </a:p>
          <a:p>
            <a:pPr lvl="0"/>
            <a:r>
              <a:rPr lang="cs-CZ" sz="2400" b="1" dirty="0"/>
              <a:t>vhodných prostředků pro jejich dosažení.</a:t>
            </a:r>
            <a:endParaRPr lang="cs-CZ" sz="2400" dirty="0"/>
          </a:p>
          <a:p>
            <a:pPr marL="342900" indent="-342900">
              <a:buFont typeface="Arial" panose="020B0604020202020204" pitchFamily="34" charset="0"/>
              <a:buChar char="•"/>
            </a:pPr>
            <a:endParaRPr lang="cs-CZ" sz="3200" dirty="0" smtClean="0"/>
          </a:p>
          <a:p>
            <a:endParaRPr lang="cs-CZ" dirty="0"/>
          </a:p>
        </p:txBody>
      </p:sp>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258846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p>
        </p:txBody>
      </p:sp>
      <p:sp>
        <p:nvSpPr>
          <p:cNvPr id="3" name="Zástupný symbol pro obsah 2"/>
          <p:cNvSpPr>
            <a:spLocks noGrp="1"/>
          </p:cNvSpPr>
          <p:nvPr>
            <p:ph idx="1"/>
          </p:nvPr>
        </p:nvSpPr>
        <p:spPr/>
        <p:txBody>
          <a:bodyPr>
            <a:noAutofit/>
          </a:bodyPr>
          <a:lstStyle/>
          <a:p>
            <a:r>
              <a:rPr lang="cs-CZ" b="1" dirty="0"/>
              <a:t>Přínos:</a:t>
            </a:r>
          </a:p>
          <a:p>
            <a:pPr lvl="0"/>
            <a:r>
              <a:rPr lang="cs-CZ" dirty="0"/>
              <a:t>Co chceme</a:t>
            </a:r>
          </a:p>
          <a:p>
            <a:pPr lvl="0"/>
            <a:r>
              <a:rPr lang="cs-CZ" dirty="0"/>
              <a:t>Co je nejdůležitější</a:t>
            </a:r>
          </a:p>
          <a:p>
            <a:pPr lvl="0"/>
            <a:r>
              <a:rPr lang="cs-CZ" dirty="0"/>
              <a:t>jak to uděláme</a:t>
            </a:r>
          </a:p>
          <a:p>
            <a:pPr lvl="0"/>
            <a:r>
              <a:rPr lang="cs-CZ" dirty="0"/>
              <a:t>kdo to udělá</a:t>
            </a:r>
          </a:p>
          <a:p>
            <a:pPr lvl="0"/>
            <a:r>
              <a:rPr lang="cs-CZ" dirty="0"/>
              <a:t>co k tomu potřebujeme</a:t>
            </a:r>
          </a:p>
          <a:p>
            <a:pPr lvl="0"/>
            <a:r>
              <a:rPr lang="cs-CZ" dirty="0"/>
              <a:t>jaké dopady to bude mít na místní komunitu a udržitelný rozvoj</a:t>
            </a:r>
          </a:p>
          <a:p>
            <a:pPr marL="0" indent="0">
              <a:buNone/>
            </a:pP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13408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p>
        </p:txBody>
      </p:sp>
      <p:sp>
        <p:nvSpPr>
          <p:cNvPr id="3" name="Zástupný symbol pro obsah 2"/>
          <p:cNvSpPr>
            <a:spLocks noGrp="1"/>
          </p:cNvSpPr>
          <p:nvPr>
            <p:ph idx="1"/>
          </p:nvPr>
        </p:nvSpPr>
        <p:spPr/>
        <p:txBody>
          <a:bodyPr>
            <a:noAutofit/>
          </a:bodyPr>
          <a:lstStyle/>
          <a:p>
            <a:r>
              <a:rPr lang="cs-CZ" b="1" dirty="0"/>
              <a:t>Strategický plán</a:t>
            </a:r>
            <a:r>
              <a:rPr lang="cs-CZ" dirty="0"/>
              <a:t> by měl splňovat následující kritéria: </a:t>
            </a:r>
          </a:p>
          <a:p>
            <a:pPr lvl="0"/>
            <a:r>
              <a:rPr lang="cs-CZ" dirty="0"/>
              <a:t>dlouhodobost </a:t>
            </a:r>
          </a:p>
          <a:p>
            <a:pPr lvl="0"/>
            <a:r>
              <a:rPr lang="cs-CZ" dirty="0"/>
              <a:t>systematičnost </a:t>
            </a:r>
          </a:p>
          <a:p>
            <a:pPr lvl="0"/>
            <a:r>
              <a:rPr lang="cs-CZ" dirty="0"/>
              <a:t>selektivnost </a:t>
            </a:r>
          </a:p>
          <a:p>
            <a:pPr lvl="0"/>
            <a:r>
              <a:rPr lang="cs-CZ" dirty="0"/>
              <a:t>provázanost </a:t>
            </a:r>
          </a:p>
          <a:p>
            <a:pPr lvl="0"/>
            <a:r>
              <a:rPr lang="cs-CZ" dirty="0"/>
              <a:t>soustavnost </a:t>
            </a:r>
          </a:p>
          <a:p>
            <a:pPr lvl="0"/>
            <a:r>
              <a:rPr lang="cs-CZ" dirty="0"/>
              <a:t>otevřenost </a:t>
            </a:r>
          </a:p>
          <a:p>
            <a:pPr lvl="0"/>
            <a:r>
              <a:rPr lang="cs-CZ" dirty="0"/>
              <a:t>reálnost</a:t>
            </a:r>
          </a:p>
        </p:txBody>
      </p:sp>
      <p:sp>
        <p:nvSpPr>
          <p:cNvPr id="6" name="Obdélník 5"/>
          <p:cNvSpPr/>
          <p:nvPr/>
        </p:nvSpPr>
        <p:spPr>
          <a:xfrm>
            <a:off x="7389206" y="6127234"/>
            <a:ext cx="3635932" cy="369332"/>
          </a:xfrm>
          <a:prstGeom prst="rect">
            <a:avLst/>
          </a:prstGeom>
        </p:spPr>
        <p:txBody>
          <a:bodyPr wrap="none">
            <a:spAutoFit/>
          </a:bodyPr>
          <a:lstStyle/>
          <a:p>
            <a:r>
              <a:rPr lang="cs-CZ"/>
              <a:t>CZ.02.3.68/0.0/0.0/15_001/0000283</a:t>
            </a:r>
          </a:p>
        </p:txBody>
      </p:sp>
      <p:sp>
        <p:nvSpPr>
          <p:cNvPr id="7" name="Zástupný symbol pro zápatí 6"/>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89352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4" name="Obdélník 3"/>
          <p:cNvSpPr/>
          <p:nvPr/>
        </p:nvSpPr>
        <p:spPr>
          <a:xfrm>
            <a:off x="838200" y="1802117"/>
            <a:ext cx="10042236" cy="1046440"/>
          </a:xfrm>
          <a:prstGeom prst="rect">
            <a:avLst/>
          </a:prstGeom>
        </p:spPr>
        <p:txBody>
          <a:bodyPr wrap="square">
            <a:spAutoFit/>
          </a:bodyPr>
          <a:lstStyle/>
          <a:p>
            <a:r>
              <a:rPr lang="cs-CZ" sz="2000" dirty="0"/>
              <a:t> </a:t>
            </a:r>
            <a:r>
              <a:rPr lang="cs-CZ" dirty="0" smtClean="0"/>
              <a:t>Jak </a:t>
            </a:r>
            <a:r>
              <a:rPr lang="cs-CZ" dirty="0"/>
              <a:t>je zřejmé z níže uvedeného grafu, všechny tři sektory jsou v rámci komunitní práce (a komunitního plánování) na stejné úrovni. </a:t>
            </a:r>
          </a:p>
          <a:p>
            <a:pPr marL="342900" indent="-342900">
              <a:buFont typeface="Arial" panose="020B0604020202020204" pitchFamily="34" charset="0"/>
              <a:buChar char="•"/>
            </a:pPr>
            <a:endParaRPr lang="cs-CZ" sz="2400" dirty="0"/>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649" y="2328753"/>
            <a:ext cx="7720919" cy="3630919"/>
          </a:xfrm>
          <a:prstGeom prst="rect">
            <a:avLst/>
          </a:prstGeom>
        </p:spPr>
      </p:pic>
      <p:sp>
        <p:nvSpPr>
          <p:cNvPr id="3" name="Zástupný symbol pro zápatí 2"/>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148399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r>
              <a:rPr lang="cs-CZ" b="1" dirty="0" smtClean="0">
                <a:effectLst/>
              </a:rPr>
              <a:t/>
            </a:r>
            <a:br>
              <a:rPr lang="cs-CZ" b="1" dirty="0" smtClean="0">
                <a:effectLst/>
              </a:rPr>
            </a:br>
            <a:endParaRPr lang="cs-CZ" b="1" dirty="0">
              <a:effectLst/>
            </a:endParaRPr>
          </a:p>
        </p:txBody>
      </p:sp>
      <p:sp>
        <p:nvSpPr>
          <p:cNvPr id="3" name="Zástupný symbol pro obsah 2"/>
          <p:cNvSpPr>
            <a:spLocks noGrp="1"/>
          </p:cNvSpPr>
          <p:nvPr>
            <p:ph idx="1"/>
          </p:nvPr>
        </p:nvSpPr>
        <p:spPr/>
        <p:txBody>
          <a:bodyPr>
            <a:noAutofit/>
          </a:bodyPr>
          <a:lstStyle/>
          <a:p>
            <a:r>
              <a:rPr lang="cs-CZ" b="1" dirty="0"/>
              <a:t>Strategické plánování jako takové představuje ucelený systém postupných kroků, vedoucích k naplnění potřeb města, obce, regionu. </a:t>
            </a:r>
            <a:endParaRPr lang="cs-CZ" b="1" dirty="0" smtClean="0"/>
          </a:p>
          <a:p>
            <a:r>
              <a:rPr lang="cs-CZ" b="1" dirty="0" smtClean="0"/>
              <a:t>Strategické </a:t>
            </a:r>
            <a:r>
              <a:rPr lang="cs-CZ" b="1" dirty="0"/>
              <a:t>plánování v rámci </a:t>
            </a:r>
            <a:r>
              <a:rPr lang="cs-CZ" b="1" dirty="0" smtClean="0"/>
              <a:t>rozvoje vzdělávání </a:t>
            </a:r>
            <a:r>
              <a:rPr lang="cs-CZ" b="1" dirty="0"/>
              <a:t>pak zohledňuje primárně potřeby </a:t>
            </a:r>
            <a:r>
              <a:rPr lang="cs-CZ" b="1" dirty="0" smtClean="0"/>
              <a:t>komunity v daném území.  s</a:t>
            </a:r>
            <a:endParaRPr lang="cs-CZ" b="1" dirty="0"/>
          </a:p>
        </p:txBody>
      </p:sp>
      <p:sp>
        <p:nvSpPr>
          <p:cNvPr id="6" name="Obdélník 5"/>
          <p:cNvSpPr/>
          <p:nvPr/>
        </p:nvSpPr>
        <p:spPr>
          <a:xfrm>
            <a:off x="7717868" y="6189713"/>
            <a:ext cx="3635932" cy="369332"/>
          </a:xfrm>
          <a:prstGeom prst="rect">
            <a:avLst/>
          </a:prstGeom>
        </p:spPr>
        <p:txBody>
          <a:bodyPr wrap="none">
            <a:spAutoFit/>
          </a:bodyPr>
          <a:lstStyle/>
          <a:p>
            <a:r>
              <a:rPr lang="cs-CZ" dirty="0"/>
              <a:t>CZ.02.3.68/0.0/0.0/15_001/0000283</a:t>
            </a:r>
          </a:p>
        </p:txBody>
      </p:sp>
      <p:sp>
        <p:nvSpPr>
          <p:cNvPr id="7" name="Zástupný symbol pro zápatí 6"/>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661796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p>
        </p:txBody>
      </p:sp>
      <p:sp>
        <p:nvSpPr>
          <p:cNvPr id="3" name="Zástupný symbol pro obsah 2"/>
          <p:cNvSpPr>
            <a:spLocks noGrp="1"/>
          </p:cNvSpPr>
          <p:nvPr>
            <p:ph idx="1"/>
          </p:nvPr>
        </p:nvSpPr>
        <p:spPr/>
        <p:txBody>
          <a:bodyPr>
            <a:noAutofit/>
          </a:bodyPr>
          <a:lstStyle/>
          <a:p>
            <a:r>
              <a:rPr lang="cs-CZ" dirty="0"/>
              <a:t>Hlavní, klíčová témata pro zpracování strategického plánu s důrazem na </a:t>
            </a:r>
            <a:r>
              <a:rPr lang="cs-CZ" dirty="0" smtClean="0"/>
              <a:t>vzdělávání, </a:t>
            </a:r>
            <a:r>
              <a:rPr lang="cs-CZ" dirty="0"/>
              <a:t>mohou vyplynout ze soustavné komunikace s veřejností, např. z Fóra udržitelného rozvoje, tzv. 10 P neboli 10 problematických oblastí. </a:t>
            </a:r>
          </a:p>
        </p:txBody>
      </p:sp>
      <p:sp>
        <p:nvSpPr>
          <p:cNvPr id="5" name="Obdélník 4"/>
          <p:cNvSpPr/>
          <p:nvPr/>
        </p:nvSpPr>
        <p:spPr>
          <a:xfrm>
            <a:off x="7553537" y="612723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715709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endParaRPr lang="cs-CZ" b="1" dirty="0">
              <a:effectLst/>
            </a:endParaRPr>
          </a:p>
        </p:txBody>
      </p:sp>
      <p:sp>
        <p:nvSpPr>
          <p:cNvPr id="3" name="Zástupný symbol pro obsah 2"/>
          <p:cNvSpPr>
            <a:spLocks noGrp="1"/>
          </p:cNvSpPr>
          <p:nvPr>
            <p:ph idx="1"/>
          </p:nvPr>
        </p:nvSpPr>
        <p:spPr/>
        <p:txBody>
          <a:bodyPr>
            <a:noAutofit/>
          </a:bodyPr>
          <a:lstStyle/>
          <a:p>
            <a:pPr lvl="0"/>
            <a:endParaRPr lang="cs-CZ" dirty="0" smtClean="0"/>
          </a:p>
          <a:p>
            <a:r>
              <a:rPr lang="cs-CZ" dirty="0"/>
              <a:t>formulace VIZE (žádoucího cílového stavu, společně sdílené představy o tom, jak má město v budoucnosti ve vymezených strategických oblastech vypadat). </a:t>
            </a:r>
            <a:r>
              <a:rPr lang="cs-CZ" b="1" dirty="0"/>
              <a:t>Veřejnost je součástí pracovních skupin, podílí se na formulaci. </a:t>
            </a:r>
          </a:p>
          <a:p>
            <a:pPr lvl="0"/>
            <a:r>
              <a:rPr lang="cs-CZ" dirty="0" smtClean="0"/>
              <a:t>SWOT </a:t>
            </a:r>
            <a:r>
              <a:rPr lang="cs-CZ" dirty="0"/>
              <a:t>ANALÝZA (zhodnocení vlastních předpokladů a vnějších faktorů subjektu pro rozvoj). </a:t>
            </a:r>
            <a:r>
              <a:rPr lang="cs-CZ" b="1" dirty="0"/>
              <a:t>Veřejnost je zapojena přímým dotazováním (dotazníky, anketa, internet) a </a:t>
            </a:r>
            <a:r>
              <a:rPr lang="cs-CZ" b="1" dirty="0" smtClean="0"/>
              <a:t>zároveň jsou zástupci veřejnosti součástí pracovních skupin. </a:t>
            </a:r>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90157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a:effectLst/>
              </a:rPr>
              <a:t>Strategické plánování ve vztahu k MA 21</a:t>
            </a:r>
            <a:endParaRPr lang="cs-CZ" b="1" dirty="0">
              <a:effectLst/>
            </a:endParaRPr>
          </a:p>
        </p:txBody>
      </p:sp>
      <p:sp>
        <p:nvSpPr>
          <p:cNvPr id="3" name="Zástupný symbol pro obsah 2"/>
          <p:cNvSpPr>
            <a:spLocks noGrp="1"/>
          </p:cNvSpPr>
          <p:nvPr>
            <p:ph idx="1"/>
          </p:nvPr>
        </p:nvSpPr>
        <p:spPr/>
        <p:txBody>
          <a:bodyPr>
            <a:noAutofit/>
          </a:bodyPr>
          <a:lstStyle/>
          <a:p>
            <a:pPr lvl="0"/>
            <a:r>
              <a:rPr lang="cs-CZ" dirty="0"/>
              <a:t>vymezení STRATEGICKÝCH OBLASTÍ (oblastí, které mají klíčový význam pro rozvoj</a:t>
            </a:r>
            <a:r>
              <a:rPr lang="cs-CZ" dirty="0" smtClean="0"/>
              <a:t>).</a:t>
            </a:r>
          </a:p>
          <a:p>
            <a:pPr lvl="0"/>
            <a:r>
              <a:rPr lang="cs-CZ" dirty="0"/>
              <a:t>stanovení priorit a opatření, </a:t>
            </a:r>
            <a:r>
              <a:rPr lang="cs-CZ" b="1" dirty="0"/>
              <a:t>veřejnost je zapojena v pracovních skupinách. Po stanovení priorit a opatření jsou konzultována v rámci konzultačního procesu (či komunikační strategie). </a:t>
            </a:r>
          </a:p>
          <a:p>
            <a:r>
              <a:rPr lang="cs-CZ" dirty="0"/>
              <a:t>zpracování akčních plánů </a:t>
            </a:r>
            <a:r>
              <a:rPr lang="cs-CZ" b="1" dirty="0"/>
              <a:t>informování veřejnosti, vyvěšení akčních plánů na internetu, veřejnost není přímo zapojena do tvorby. </a:t>
            </a:r>
          </a:p>
          <a:p>
            <a:pPr lvl="0"/>
            <a:endParaRPr lang="cs-CZ" b="1" dirty="0"/>
          </a:p>
          <a:p>
            <a:pPr lvl="0"/>
            <a:endParaRPr lang="cs-CZ" dirty="0"/>
          </a:p>
        </p:txBody>
      </p:sp>
      <p:sp>
        <p:nvSpPr>
          <p:cNvPr id="5" name="Obdélník 4"/>
          <p:cNvSpPr/>
          <p:nvPr/>
        </p:nvSpPr>
        <p:spPr>
          <a:xfrm>
            <a:off x="7473816" y="612723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3093813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endParaRPr lang="cs-CZ" b="1" dirty="0">
              <a:effectLst/>
            </a:endParaRPr>
          </a:p>
        </p:txBody>
      </p:sp>
      <p:sp>
        <p:nvSpPr>
          <p:cNvPr id="3" name="Zástupný symbol pro obsah 2"/>
          <p:cNvSpPr>
            <a:spLocks noGrp="1"/>
          </p:cNvSpPr>
          <p:nvPr>
            <p:ph idx="1"/>
          </p:nvPr>
        </p:nvSpPr>
        <p:spPr/>
        <p:txBody>
          <a:bodyPr>
            <a:noAutofit/>
          </a:bodyPr>
          <a:lstStyle/>
          <a:p>
            <a:pPr lvl="0"/>
            <a:r>
              <a:rPr lang="cs-CZ" dirty="0"/>
              <a:t>Zpracování kritérií, jejich monitoring, kontrola. </a:t>
            </a:r>
            <a:r>
              <a:rPr lang="cs-CZ" b="1" dirty="0"/>
              <a:t>Veřejnost se účastní jednotlivých aktivit (tam, kde je to relevantní).  </a:t>
            </a:r>
          </a:p>
          <a:p>
            <a:pPr lvl="0"/>
            <a:r>
              <a:rPr lang="cs-CZ" dirty="0"/>
              <a:t>Realizace akčních plánů (provádění praktických opatření) </a:t>
            </a:r>
          </a:p>
          <a:p>
            <a:pPr lvl="0"/>
            <a:r>
              <a:rPr lang="cs-CZ" dirty="0"/>
              <a:t>Hodnocení kritérií – jak se podařilo uskutečnit aktivity, jak byla kritéria naplněna. </a:t>
            </a:r>
          </a:p>
          <a:p>
            <a:pPr marL="0" indent="0">
              <a:buNone/>
            </a:pPr>
            <a:endParaRPr lang="cs-CZ" b="1" dirty="0"/>
          </a:p>
        </p:txBody>
      </p:sp>
      <p:sp>
        <p:nvSpPr>
          <p:cNvPr id="5" name="Obdélník 4"/>
          <p:cNvSpPr/>
          <p:nvPr/>
        </p:nvSpPr>
        <p:spPr>
          <a:xfrm>
            <a:off x="7717868" y="612723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634139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endParaRPr lang="cs-CZ" b="1" dirty="0">
              <a:effectLst/>
            </a:endParaRPr>
          </a:p>
        </p:txBody>
      </p:sp>
      <p:sp>
        <p:nvSpPr>
          <p:cNvPr id="3" name="Zástupný symbol pro obsah 2"/>
          <p:cNvSpPr>
            <a:spLocks noGrp="1"/>
          </p:cNvSpPr>
          <p:nvPr>
            <p:ph idx="1"/>
          </p:nvPr>
        </p:nvSpPr>
        <p:spPr/>
        <p:txBody>
          <a:bodyPr>
            <a:noAutofit/>
          </a:bodyPr>
          <a:lstStyle/>
          <a:p>
            <a:r>
              <a:rPr lang="cs-CZ" dirty="0"/>
              <a:t>Při vhodném způsobu zveřejňování vytváří strategické plánování novou, poměrně efektivní platformu komunikace s veřejností a zainteresování občanů na veřejném dění. </a:t>
            </a:r>
          </a:p>
          <a:p>
            <a:r>
              <a:rPr lang="cs-CZ" dirty="0"/>
              <a:t>Působí tak jako prostředek posilování lokální demokracie.</a:t>
            </a:r>
          </a:p>
          <a:p>
            <a:pPr marL="0" indent="0">
              <a:buNone/>
            </a:pPr>
            <a:endParaRPr lang="cs-CZ" b="1" dirty="0"/>
          </a:p>
        </p:txBody>
      </p:sp>
      <p:sp>
        <p:nvSpPr>
          <p:cNvPr id="5" name="Obdélník 4"/>
          <p:cNvSpPr/>
          <p:nvPr/>
        </p:nvSpPr>
        <p:spPr>
          <a:xfrm>
            <a:off x="7095124" y="6189713"/>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43956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plánování </a:t>
            </a:r>
          </a:p>
        </p:txBody>
      </p:sp>
      <p:sp>
        <p:nvSpPr>
          <p:cNvPr id="3" name="Zástupný symbol pro obsah 2"/>
          <p:cNvSpPr>
            <a:spLocks noGrp="1"/>
          </p:cNvSpPr>
          <p:nvPr>
            <p:ph idx="1"/>
          </p:nvPr>
        </p:nvSpPr>
        <p:spPr/>
        <p:txBody>
          <a:bodyPr>
            <a:noAutofit/>
          </a:bodyPr>
          <a:lstStyle/>
          <a:p>
            <a:r>
              <a:rPr lang="cs-CZ" dirty="0"/>
              <a:t>Strategický plán (udržitelného rozvoje) má</a:t>
            </a:r>
            <a:r>
              <a:rPr lang="cs-CZ" dirty="0" smtClean="0"/>
              <a:t>:</a:t>
            </a:r>
          </a:p>
          <a:p>
            <a:pPr lvl="0"/>
            <a:r>
              <a:rPr lang="cs-CZ" dirty="0" smtClean="0"/>
              <a:t>pomáhat </a:t>
            </a:r>
            <a:r>
              <a:rPr lang="cs-CZ" dirty="0"/>
              <a:t>mobilizovat místní kapacitu obce, města, mikroregionu pro cíleně orientovaný ekonomický a sociální rozvoj, jakož i pro absorbování možné finanční podpory z fondů na národní úrovni a na úrovni EU</a:t>
            </a:r>
            <a:r>
              <a:rPr lang="cs-CZ" dirty="0" smtClean="0"/>
              <a:t>,</a:t>
            </a:r>
          </a:p>
          <a:p>
            <a:pPr lvl="0"/>
            <a:r>
              <a:rPr lang="cs-CZ" dirty="0"/>
              <a:t>čerpat ze znalostí pracovníků, odborníků, veřejnosti</a:t>
            </a:r>
          </a:p>
          <a:p>
            <a:pPr lvl="0"/>
            <a:r>
              <a:rPr lang="cs-CZ" dirty="0"/>
              <a:t>stanovit prioritní potřeby rozvoje a příslušné finanční potřeby pro jejich realizaci,</a:t>
            </a:r>
          </a:p>
          <a:p>
            <a:pPr lvl="0"/>
            <a:endParaRPr lang="cs-CZ" dirty="0"/>
          </a:p>
          <a:p>
            <a:pPr marL="0" indent="0">
              <a:buNone/>
            </a:pPr>
            <a:endParaRPr lang="cs-CZ" b="1" dirty="0"/>
          </a:p>
        </p:txBody>
      </p:sp>
      <p:sp>
        <p:nvSpPr>
          <p:cNvPr id="5" name="Obdélník 4"/>
          <p:cNvSpPr/>
          <p:nvPr/>
        </p:nvSpPr>
        <p:spPr>
          <a:xfrm>
            <a:off x="7076652" y="6189713"/>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5427313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x-none" b="1" dirty="0">
                <a:effectLst/>
              </a:rPr>
              <a:t>Strategické </a:t>
            </a:r>
            <a:r>
              <a:rPr lang="x-none" b="1" dirty="0" smtClean="0">
                <a:effectLst/>
              </a:rPr>
              <a:t>plánování</a:t>
            </a:r>
            <a:endParaRPr lang="cs-CZ" b="1" dirty="0">
              <a:effectLst/>
            </a:endParaRPr>
          </a:p>
        </p:txBody>
      </p:sp>
      <p:sp>
        <p:nvSpPr>
          <p:cNvPr id="3" name="Zástupný symbol pro obsah 2"/>
          <p:cNvSpPr>
            <a:spLocks noGrp="1"/>
          </p:cNvSpPr>
          <p:nvPr>
            <p:ph idx="1"/>
          </p:nvPr>
        </p:nvSpPr>
        <p:spPr/>
        <p:txBody>
          <a:bodyPr>
            <a:noAutofit/>
          </a:bodyPr>
          <a:lstStyle/>
          <a:p>
            <a:pPr lvl="0"/>
            <a:endParaRPr lang="cs-CZ" dirty="0" smtClean="0"/>
          </a:p>
          <a:p>
            <a:pPr lvl="0"/>
            <a:r>
              <a:rPr lang="cs-CZ" dirty="0" smtClean="0"/>
              <a:t>zohledňovat </a:t>
            </a:r>
            <a:r>
              <a:rPr lang="cs-CZ" dirty="0"/>
              <a:t>principy udržitelného rozvoje ve všech jeho aspektech, </a:t>
            </a:r>
          </a:p>
          <a:p>
            <a:pPr lvl="0"/>
            <a:r>
              <a:rPr lang="cs-CZ" dirty="0"/>
              <a:t>umožňovat pracovníkům, zaměstnancům, občanům podílet se na rozvoji obce. </a:t>
            </a:r>
          </a:p>
          <a:p>
            <a:pPr marL="0" indent="0">
              <a:buNone/>
            </a:pPr>
            <a:endParaRPr lang="cs-CZ" b="1" dirty="0"/>
          </a:p>
        </p:txBody>
      </p:sp>
      <p:sp>
        <p:nvSpPr>
          <p:cNvPr id="5" name="Obdélník 4"/>
          <p:cNvSpPr/>
          <p:nvPr/>
        </p:nvSpPr>
        <p:spPr>
          <a:xfrm>
            <a:off x="7473816" y="612723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735927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p:txBody>
          <a:bodyPr>
            <a:noAutofit/>
          </a:bodyPr>
          <a:lstStyle/>
          <a:p>
            <a:pPr lvl="0"/>
            <a:endParaRPr lang="cs-CZ" dirty="0" smtClean="0"/>
          </a:p>
          <a:p>
            <a:pPr lvl="0"/>
            <a:r>
              <a:rPr lang="cs-CZ" dirty="0" smtClean="0"/>
              <a:t>Strategický plán, tvořený „zespod“ se zapojením všech aktérů na daném území</a:t>
            </a:r>
            <a:endParaRPr lang="cs-CZ" dirty="0"/>
          </a:p>
          <a:p>
            <a:pPr marL="0" indent="0">
              <a:buNone/>
            </a:pPr>
            <a:endParaRPr lang="cs-CZ" b="1" dirty="0"/>
          </a:p>
        </p:txBody>
      </p:sp>
      <p:sp>
        <p:nvSpPr>
          <p:cNvPr id="5" name="Obdélník 4"/>
          <p:cNvSpPr/>
          <p:nvPr/>
        </p:nvSpPr>
        <p:spPr>
          <a:xfrm>
            <a:off x="7389206" y="6189713"/>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94916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p:txBody>
          <a:bodyPr>
            <a:noAutofit/>
          </a:bodyPr>
          <a:lstStyle/>
          <a:p>
            <a:pPr lvl="0"/>
            <a:endParaRPr lang="cs-CZ" dirty="0" smtClean="0"/>
          </a:p>
          <a:p>
            <a:r>
              <a:rPr lang="cs-CZ" dirty="0"/>
              <a:t>Jak je uvedeno </a:t>
            </a:r>
            <a:r>
              <a:rPr lang="cs-CZ" dirty="0" smtClean="0"/>
              <a:t>v </a:t>
            </a:r>
            <a:r>
              <a:rPr lang="cs-CZ" dirty="0" err="1" smtClean="0"/>
              <a:t>Inspiromatech</a:t>
            </a:r>
            <a:r>
              <a:rPr lang="cs-CZ" dirty="0" smtClean="0"/>
              <a:t> je </a:t>
            </a:r>
            <a:r>
              <a:rPr lang="cs-CZ" dirty="0"/>
              <a:t>vytvoření funkčního partnerství, které je tvořeno třemi hlavními skupinami a to:</a:t>
            </a:r>
          </a:p>
          <a:p>
            <a:pPr lvl="0"/>
            <a:r>
              <a:rPr lang="cs-CZ" dirty="0"/>
              <a:t>Zadavatel</a:t>
            </a:r>
          </a:p>
          <a:p>
            <a:pPr lvl="0"/>
            <a:r>
              <a:rPr lang="cs-CZ" dirty="0"/>
              <a:t>Poskytovatel</a:t>
            </a:r>
          </a:p>
          <a:p>
            <a:pPr lvl="0"/>
            <a:r>
              <a:rPr lang="cs-CZ" dirty="0" smtClean="0"/>
              <a:t>Uživatel</a:t>
            </a:r>
            <a:endParaRPr lang="cs-CZ" dirty="0"/>
          </a:p>
          <a:p>
            <a:pPr marL="0" indent="0">
              <a:buNone/>
            </a:pPr>
            <a:endParaRPr lang="cs-CZ" b="1" dirty="0"/>
          </a:p>
        </p:txBody>
      </p:sp>
      <p:sp>
        <p:nvSpPr>
          <p:cNvPr id="5" name="Obdélník 4"/>
          <p:cNvSpPr/>
          <p:nvPr/>
        </p:nvSpPr>
        <p:spPr>
          <a:xfrm>
            <a:off x="7473816" y="612723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03627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r>
              <a:rPr lang="cs-CZ" b="1" dirty="0" smtClean="0"/>
              <a:t>Partnerství </a:t>
            </a:r>
            <a:endParaRPr lang="cs-CZ" b="1" dirty="0"/>
          </a:p>
        </p:txBody>
      </p:sp>
      <p:sp>
        <p:nvSpPr>
          <p:cNvPr id="6" name="Obdélník 5"/>
          <p:cNvSpPr/>
          <p:nvPr/>
        </p:nvSpPr>
        <p:spPr>
          <a:xfrm>
            <a:off x="8530544" y="6311900"/>
            <a:ext cx="2494594" cy="276999"/>
          </a:xfrm>
          <a:prstGeom prst="rect">
            <a:avLst/>
          </a:prstGeom>
        </p:spPr>
        <p:txBody>
          <a:bodyPr wrap="none">
            <a:spAutoFit/>
          </a:bodyPr>
          <a:lstStyle/>
          <a:p>
            <a:r>
              <a:rPr lang="cs-CZ" sz="1200" dirty="0"/>
              <a:t>CZ.02.3.68/0.0/0.0/15_001/0000283</a:t>
            </a:r>
          </a:p>
        </p:txBody>
      </p:sp>
      <p:sp>
        <p:nvSpPr>
          <p:cNvPr id="4" name="Obdélník 3"/>
          <p:cNvSpPr/>
          <p:nvPr/>
        </p:nvSpPr>
        <p:spPr>
          <a:xfrm>
            <a:off x="789709" y="1690688"/>
            <a:ext cx="10042236" cy="4955203"/>
          </a:xfrm>
          <a:prstGeom prst="rect">
            <a:avLst/>
          </a:prstGeom>
        </p:spPr>
        <p:txBody>
          <a:bodyPr wrap="square">
            <a:spAutoFit/>
          </a:bodyPr>
          <a:lstStyle/>
          <a:p>
            <a:r>
              <a:rPr lang="cs-CZ" sz="2000" dirty="0"/>
              <a:t> </a:t>
            </a:r>
          </a:p>
          <a:p>
            <a:r>
              <a:rPr lang="cs-CZ" sz="2400" b="1" dirty="0"/>
              <a:t>Experti</a:t>
            </a:r>
            <a:r>
              <a:rPr lang="cs-CZ" sz="2400" dirty="0"/>
              <a:t> jsou ve většině případů v nějakém druhu </a:t>
            </a:r>
            <a:r>
              <a:rPr lang="cs-CZ" sz="2400" b="1" dirty="0"/>
              <a:t>kontraktačního vztahu </a:t>
            </a:r>
            <a:r>
              <a:rPr lang="cs-CZ" sz="2400" dirty="0"/>
              <a:t>se státní správou či samosprávou. Zároveň mohou být najímáni investory či občany, vždy se však jedná o nezávislou účast na procesu.</a:t>
            </a:r>
          </a:p>
          <a:p>
            <a:r>
              <a:rPr lang="cs-CZ" sz="2400" dirty="0"/>
              <a:t> </a:t>
            </a:r>
          </a:p>
          <a:p>
            <a:r>
              <a:rPr lang="cs-CZ" sz="2400" b="1" dirty="0"/>
              <a:t>Politici</a:t>
            </a:r>
            <a:r>
              <a:rPr lang="cs-CZ" sz="2400" dirty="0"/>
              <a:t> v prvních třech stupních zapojení veřejnosti – participačního procesu – chtějí jen obecný souhlas se svými rozhodnutími, ve vyšších stupních jsou si vědomi pozitivního dopadu participačního procesu, který již někdy vyzkoušeli či mají příklady odjinud. </a:t>
            </a:r>
            <a:endParaRPr lang="cs-CZ" sz="2400" dirty="0" smtClean="0"/>
          </a:p>
          <a:p>
            <a:r>
              <a:rPr lang="cs-CZ" sz="2400" dirty="0" smtClean="0"/>
              <a:t>Měli </a:t>
            </a:r>
            <a:r>
              <a:rPr lang="cs-CZ" sz="2400" dirty="0"/>
              <a:t>by mít největší zájem naslouchat a uspokojovat potřeby a požadavky svých voličů. Vždy je míra zapojení do participačního procesu u politiků závislá na konkrétních osobách.</a:t>
            </a:r>
          </a:p>
          <a:p>
            <a:pPr marL="342900" indent="-342900">
              <a:buFont typeface="Arial" panose="020B0604020202020204" pitchFamily="34" charset="0"/>
              <a:buChar char="•"/>
            </a:pPr>
            <a:endParaRPr lang="cs-CZ" sz="3200" dirty="0"/>
          </a:p>
        </p:txBody>
      </p:sp>
      <p:sp>
        <p:nvSpPr>
          <p:cNvPr id="3" name="Zástupný symbol pro zápatí 2"/>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1877273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p:txBody>
          <a:bodyPr>
            <a:noAutofit/>
          </a:bodyPr>
          <a:lstStyle/>
          <a:p>
            <a:pPr lvl="0"/>
            <a:endParaRPr lang="cs-CZ" dirty="0" smtClean="0"/>
          </a:p>
          <a:p>
            <a:r>
              <a:rPr lang="cs-CZ" b="1" dirty="0"/>
              <a:t>Zadavatel</a:t>
            </a:r>
            <a:endParaRPr lang="cs-CZ" dirty="0"/>
          </a:p>
          <a:p>
            <a:r>
              <a:rPr lang="cs-CZ" dirty="0"/>
              <a:t>Zřizovateli mateřských a základních škol jsou obce. A jsou to rovněž ony, kdož jsou ve většině případů při zpracování MAP hlavními nositeli zpracování plánů a projektů. Mají tedy největší zodpovědnost za celý průběh práce a také za výsledky a realizaci projektů. Ve smyslu komunitního plánování jsou tedy zadavateli. </a:t>
            </a:r>
          </a:p>
          <a:p>
            <a:r>
              <a:rPr lang="cs-CZ" dirty="0"/>
              <a:t>Rovněž mají nejvíce informací o možných finančních zdrojích, o jiných realizátorech jak MAP, tak dalších komunitních projektů. </a:t>
            </a:r>
          </a:p>
          <a:p>
            <a:pPr marL="0" indent="0">
              <a:buNone/>
            </a:pPr>
            <a:endParaRPr lang="cs-CZ" b="1" dirty="0"/>
          </a:p>
        </p:txBody>
      </p:sp>
      <p:sp>
        <p:nvSpPr>
          <p:cNvPr id="5" name="Obdélník 4"/>
          <p:cNvSpPr/>
          <p:nvPr/>
        </p:nvSpPr>
        <p:spPr>
          <a:xfrm>
            <a:off x="7553537" y="6189713"/>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141983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lvl="0" indent="0">
              <a:buNone/>
            </a:pPr>
            <a:endParaRPr lang="cs-CZ" dirty="0" smtClean="0"/>
          </a:p>
          <a:p>
            <a:r>
              <a:rPr lang="cs-CZ" sz="2400" b="1" dirty="0"/>
              <a:t>Poskytovatel</a:t>
            </a:r>
            <a:endParaRPr lang="cs-CZ" sz="2400" dirty="0"/>
          </a:p>
          <a:p>
            <a:r>
              <a:rPr lang="cs-CZ" sz="2400" dirty="0"/>
              <a:t>Poskytovateli vzdělávání jsou školy, školky. Zástupci škol nejlépe vědí, co je zapotřebí změnit v dosavadním fungování, jaké investiční záměry by měly vzniknout. Velmi často už i základní školy komunikují s podnikatelskými subjekty ještě před nástupem žáků na střední školy. </a:t>
            </a:r>
          </a:p>
          <a:p>
            <a:endParaRPr lang="cs-CZ" sz="2400" b="1" dirty="0" smtClean="0"/>
          </a:p>
          <a:p>
            <a:pPr marL="0" indent="0">
              <a:buNone/>
            </a:pPr>
            <a:endParaRPr lang="cs-CZ" b="1" dirty="0"/>
          </a:p>
        </p:txBody>
      </p:sp>
      <p:sp>
        <p:nvSpPr>
          <p:cNvPr id="5" name="Obdélník 4"/>
          <p:cNvSpPr/>
          <p:nvPr/>
        </p:nvSpPr>
        <p:spPr>
          <a:xfrm>
            <a:off x="7553537" y="620812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1306785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lvl="0" indent="0">
              <a:buNone/>
            </a:pPr>
            <a:endParaRPr lang="cs-CZ" dirty="0" smtClean="0"/>
          </a:p>
          <a:p>
            <a:endParaRPr lang="cs-CZ" sz="2400" b="1" dirty="0" smtClean="0"/>
          </a:p>
          <a:p>
            <a:r>
              <a:rPr lang="cs-CZ" sz="2400" b="1" dirty="0" smtClean="0"/>
              <a:t>Uživatel</a:t>
            </a:r>
            <a:endParaRPr lang="cs-CZ" sz="2400" dirty="0"/>
          </a:p>
          <a:p>
            <a:r>
              <a:rPr lang="cs-CZ" sz="2400" dirty="0"/>
              <a:t>Uživateli ve smyslu komunitního plánování jsou rodiče žáků a žáci. Jsou těmi, kdož jednotlivé naplánované a následně realizované aktivity budou užívat, kterým celé plánování prospěje. Nicméně i oni mají své představy rozvoje vzdělávání v daném území a není tedy možné je vynechat</a:t>
            </a:r>
            <a:r>
              <a:rPr lang="cs-CZ" dirty="0"/>
              <a:t>. </a:t>
            </a:r>
          </a:p>
          <a:p>
            <a:pPr marL="0" indent="0">
              <a:buNone/>
            </a:pPr>
            <a:endParaRPr lang="cs-CZ" b="1" dirty="0"/>
          </a:p>
        </p:txBody>
      </p:sp>
      <p:sp>
        <p:nvSpPr>
          <p:cNvPr id="5" name="Obdélník 4"/>
          <p:cNvSpPr/>
          <p:nvPr/>
        </p:nvSpPr>
        <p:spPr>
          <a:xfrm>
            <a:off x="7389206" y="6329279"/>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483320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lvl="0" indent="0">
              <a:buNone/>
            </a:pPr>
            <a:endParaRPr lang="cs-CZ" dirty="0" smtClean="0"/>
          </a:p>
          <a:p>
            <a:endParaRPr lang="cs-CZ" sz="2400" b="1" dirty="0" smtClean="0"/>
          </a:p>
          <a:p>
            <a:pPr marL="0" indent="0">
              <a:buNone/>
            </a:pPr>
            <a:endParaRPr lang="cs-CZ" b="1" dirty="0"/>
          </a:p>
        </p:txBody>
      </p:sp>
      <p:sp>
        <p:nvSpPr>
          <p:cNvPr id="5" name="Rovnoramenný trojúhelník 4"/>
          <p:cNvSpPr/>
          <p:nvPr/>
        </p:nvSpPr>
        <p:spPr>
          <a:xfrm>
            <a:off x="3910891" y="3284984"/>
            <a:ext cx="2088232" cy="1584176"/>
          </a:xfrm>
          <a:prstGeom prst="triangle">
            <a:avLst/>
          </a:prstGeom>
          <a:solidFill>
            <a:schemeClr val="tx2">
              <a:lumMod val="40000"/>
              <a:lumOff val="60000"/>
            </a:schemeClr>
          </a:solidFill>
          <a:effectLst>
            <a:outerShdw blurRad="38100" dist="25400" dir="5400000" algn="t" rotWithShape="0">
              <a:srgbClr val="000000">
                <a:alpha val="50000"/>
              </a:srgbClr>
            </a:outerShdw>
            <a:softEdge rad="25400"/>
          </a:effectLst>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cs-CZ"/>
          </a:p>
        </p:txBody>
      </p:sp>
      <p:sp>
        <p:nvSpPr>
          <p:cNvPr id="6" name="TextovéPole 5"/>
          <p:cNvSpPr txBox="1"/>
          <p:nvPr/>
        </p:nvSpPr>
        <p:spPr>
          <a:xfrm rot="18120000">
            <a:off x="3136025" y="3534447"/>
            <a:ext cx="1800200" cy="369332"/>
          </a:xfrm>
          <a:prstGeom prst="rect">
            <a:avLst/>
          </a:prstGeom>
          <a:noFill/>
          <a:scene3d>
            <a:camera prst="orthographicFront">
              <a:rot lat="0" lon="1200000" rev="0"/>
            </a:camera>
            <a:lightRig rig="threePt" dir="t"/>
          </a:scene3d>
        </p:spPr>
        <p:txBody>
          <a:bodyPr>
            <a:spAutoFit/>
          </a:bodyPr>
          <a:lstStyle/>
          <a:p>
            <a:pPr eaLnBrk="1" hangingPunct="1">
              <a:defRPr/>
            </a:pPr>
            <a:r>
              <a:rPr lang="cs-CZ" dirty="0"/>
              <a:t>Poskytovatel </a:t>
            </a:r>
          </a:p>
        </p:txBody>
      </p:sp>
      <p:sp>
        <p:nvSpPr>
          <p:cNvPr id="7" name="TextovéPole 9"/>
          <p:cNvSpPr txBox="1">
            <a:spLocks noChangeArrowheads="1"/>
          </p:cNvSpPr>
          <p:nvPr/>
        </p:nvSpPr>
        <p:spPr bwMode="auto">
          <a:xfrm rot="3420000">
            <a:off x="5272087" y="40941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a:t>Uživatel</a:t>
            </a:r>
          </a:p>
        </p:txBody>
      </p:sp>
      <p:sp>
        <p:nvSpPr>
          <p:cNvPr id="9" name="TextovéPole 2"/>
          <p:cNvSpPr txBox="1">
            <a:spLocks noChangeArrowheads="1"/>
          </p:cNvSpPr>
          <p:nvPr/>
        </p:nvSpPr>
        <p:spPr bwMode="auto">
          <a:xfrm>
            <a:off x="4140200" y="522922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a:t>Zadavatel  </a:t>
            </a:r>
          </a:p>
        </p:txBody>
      </p:sp>
      <p:sp>
        <p:nvSpPr>
          <p:cNvPr id="8" name="Zástupný symbol pro zápatí 7"/>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770280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r>
              <a:rPr lang="cs-CZ" b="1" dirty="0"/>
              <a:t>Obecné principy participace</a:t>
            </a:r>
            <a:endParaRPr lang="cs-CZ" dirty="0"/>
          </a:p>
          <a:p>
            <a:pPr lvl="0"/>
            <a:r>
              <a:rPr lang="cs-CZ" dirty="0"/>
              <a:t>vysvětlujeme smysl participace, upozorňujeme na limity</a:t>
            </a:r>
          </a:p>
          <a:p>
            <a:pPr lvl="0"/>
            <a:r>
              <a:rPr lang="cs-CZ" dirty="0"/>
              <a:t>užíváme různé metody přizpůsobené konkrétním podmínkám</a:t>
            </a:r>
          </a:p>
          <a:p>
            <a:pPr lvl="0"/>
            <a:r>
              <a:rPr lang="cs-CZ" dirty="0"/>
              <a:t>ke spolupráci vyzýváme všechny občany</a:t>
            </a:r>
          </a:p>
          <a:p>
            <a:pPr lvl="0"/>
            <a:r>
              <a:rPr lang="cs-CZ" dirty="0"/>
              <a:t>volíme vtipné formy komunikace a práce</a:t>
            </a:r>
          </a:p>
          <a:p>
            <a:pPr lvl="0"/>
            <a:r>
              <a:rPr lang="cs-CZ" dirty="0"/>
              <a:t>setkání s občany zpříjemňujeme</a:t>
            </a:r>
          </a:p>
          <a:p>
            <a:pPr lvl="0"/>
            <a:r>
              <a:rPr lang="cs-CZ" dirty="0"/>
              <a:t>důvěřujeme dovednostem a zkušenostem lidí</a:t>
            </a:r>
          </a:p>
          <a:p>
            <a:pPr lvl="0"/>
            <a:endParaRPr lang="cs-CZ" dirty="0" smtClean="0"/>
          </a:p>
          <a:p>
            <a:pPr marL="0" indent="0">
              <a:buNone/>
            </a:pPr>
            <a:endParaRPr lang="cs-CZ" b="1" dirty="0"/>
          </a:p>
        </p:txBody>
      </p:sp>
      <p:sp>
        <p:nvSpPr>
          <p:cNvPr id="5" name="Obdélník 4"/>
          <p:cNvSpPr/>
          <p:nvPr/>
        </p:nvSpPr>
        <p:spPr>
          <a:xfrm>
            <a:off x="7389206" y="6208124"/>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340272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pPr lvl="0"/>
            <a:r>
              <a:rPr lang="cs-CZ" dirty="0" smtClean="0"/>
              <a:t>v</a:t>
            </a:r>
            <a:r>
              <a:rPr lang="cs-CZ" dirty="0"/>
              <a:t> diskuzích volíme osobní kontakt</a:t>
            </a:r>
          </a:p>
          <a:p>
            <a:pPr lvl="0"/>
            <a:r>
              <a:rPr lang="cs-CZ" dirty="0"/>
              <a:t>zdůrazňujeme respekt k názorům ostatních</a:t>
            </a:r>
          </a:p>
          <a:p>
            <a:pPr lvl="0"/>
            <a:r>
              <a:rPr lang="cs-CZ" dirty="0"/>
              <a:t>jasně formulujeme své vidění problému a jsme připraveni vyslechnout kritiku</a:t>
            </a:r>
          </a:p>
          <a:p>
            <a:pPr lvl="0"/>
            <a:r>
              <a:rPr lang="cs-CZ" dirty="0"/>
              <a:t>nasloucháme</a:t>
            </a:r>
          </a:p>
          <a:p>
            <a:pPr marL="0" indent="0">
              <a:buNone/>
            </a:pPr>
            <a:endParaRPr lang="cs-CZ" b="1" dirty="0"/>
          </a:p>
        </p:txBody>
      </p:sp>
      <p:sp>
        <p:nvSpPr>
          <p:cNvPr id="5" name="Obdélník 4"/>
          <p:cNvSpPr/>
          <p:nvPr/>
        </p:nvSpPr>
        <p:spPr>
          <a:xfrm>
            <a:off x="7553537" y="6023458"/>
            <a:ext cx="3635932" cy="369332"/>
          </a:xfrm>
          <a:prstGeom prst="rect">
            <a:avLst/>
          </a:prstGeom>
        </p:spPr>
        <p:txBody>
          <a:bodyPr wrap="none">
            <a:spAutoFit/>
          </a:bodyPr>
          <a:lstStyle/>
          <a:p>
            <a:r>
              <a:rPr lang="cs-CZ" dirty="0"/>
              <a:t>CZ.02.3.68/0.0/0.0/15_001/0000283</a:t>
            </a:r>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024631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r>
              <a:rPr lang="cs-CZ" dirty="0"/>
              <a:t>Komunitní plánování (dále jen KP) je metoda, která umožňuje zpracovávat rozvojové materiály pro různé oblasti veřejného života na úrovni obce, regionu, kraje a to se širokým zapojením všech důležitých aktérů a v otevřeném procesu vůči nezapojené veřejnosti. </a:t>
            </a:r>
          </a:p>
          <a:p>
            <a:r>
              <a:rPr lang="cs-CZ" dirty="0"/>
              <a:t>KP slouží k tomu, aby se dotčené cílové skupiny i široká veřejnost mohly vyjádřit a aktivně zapojit do přípravy podkladů pro strategické rozhodnutí, v našem případě výstupy MAP. </a:t>
            </a:r>
          </a:p>
          <a:p>
            <a:r>
              <a:rPr lang="cs-CZ" dirty="0"/>
              <a:t>Postupy a metody, používané při KP, se obecně nazývají plánování se širokým zapojením veřejnosti. Tento princip je užíván také např.:</a:t>
            </a:r>
          </a:p>
          <a:p>
            <a:pPr marL="0" indent="0">
              <a:buNone/>
            </a:pPr>
            <a:endParaRPr lang="cs-CZ" b="1" dirty="0"/>
          </a:p>
        </p:txBody>
      </p:sp>
      <p:sp>
        <p:nvSpPr>
          <p:cNvPr id="6" name="Zástupný symbol pro zápatí 5"/>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8114500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pPr lvl="0"/>
            <a:r>
              <a:rPr lang="cs-CZ" dirty="0"/>
              <a:t>Při zpracování rozvojových strategií obcí, měst a mikroregionů</a:t>
            </a:r>
          </a:p>
          <a:p>
            <a:pPr lvl="0"/>
            <a:r>
              <a:rPr lang="cs-CZ" dirty="0"/>
              <a:t>Při zpracování a realizaci strategií MA 21</a:t>
            </a:r>
          </a:p>
          <a:p>
            <a:pPr lvl="0"/>
            <a:r>
              <a:rPr lang="cs-CZ" dirty="0"/>
              <a:t>Při plánování a realizaci projektů Zdravé město</a:t>
            </a:r>
          </a:p>
          <a:p>
            <a:pPr lvl="0"/>
            <a:r>
              <a:rPr lang="cs-CZ" dirty="0"/>
              <a:t>Při plánování a realizaci dalších komunitních projektů</a:t>
            </a:r>
          </a:p>
          <a:p>
            <a:pPr marL="0" indent="0">
              <a:buNone/>
            </a:pPr>
            <a:endParaRPr lang="cs-CZ" b="1"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133896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sz="2400" b="1" dirty="0" smtClean="0"/>
          </a:p>
          <a:p>
            <a:r>
              <a:rPr lang="cs-CZ" b="1" dirty="0"/>
              <a:t>Základní principy komunitního </a:t>
            </a:r>
            <a:r>
              <a:rPr lang="cs-CZ" b="1" dirty="0" smtClean="0"/>
              <a:t>plánování</a:t>
            </a:r>
            <a:endParaRPr lang="cs-CZ" dirty="0"/>
          </a:p>
          <a:p>
            <a:pPr lvl="0"/>
            <a:r>
              <a:rPr lang="cs-CZ" dirty="0"/>
              <a:t>Princip triády – spolupráce tří stran (zadavatel, poskytovatel, uživatel).</a:t>
            </a:r>
          </a:p>
          <a:p>
            <a:pPr lvl="0"/>
            <a:r>
              <a:rPr lang="cs-CZ" dirty="0"/>
              <a:t>Princip rovnosti – každý má právo vyjádřit svůj názor.</a:t>
            </a:r>
          </a:p>
          <a:p>
            <a:pPr lvl="0"/>
            <a:r>
              <a:rPr lang="cs-CZ" dirty="0"/>
              <a:t>Princip skutečných potřeb – analýza potřeb stojí před normativy a domnělými potřebami.</a:t>
            </a:r>
          </a:p>
          <a:p>
            <a:pPr lvl="0"/>
            <a:r>
              <a:rPr lang="cs-CZ" dirty="0"/>
              <a:t>Princip dohody – přednost má souhlasné rozhodnutí před hlasováním.</a:t>
            </a:r>
          </a:p>
          <a:p>
            <a:pPr lvl="0"/>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24585560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03" y="83127"/>
            <a:ext cx="9692935" cy="6858000"/>
          </a:xfrm>
          <a:prstGeom prst="rect">
            <a:avLst/>
          </a:prstGeom>
        </p:spPr>
      </p:pic>
      <p:sp>
        <p:nvSpPr>
          <p:cNvPr id="2" name="Nadpis 1"/>
          <p:cNvSpPr>
            <a:spLocks noGrp="1"/>
          </p:cNvSpPr>
          <p:nvPr>
            <p:ph type="title"/>
          </p:nvPr>
        </p:nvSpPr>
        <p:spPr/>
        <p:txBody>
          <a:bodyPr/>
          <a:lstStyle/>
          <a:p>
            <a:pPr lvl="0"/>
            <a:r>
              <a:rPr lang="cs-CZ" b="1" dirty="0" smtClean="0">
                <a:effectLst/>
              </a:rPr>
              <a:t>Komunitní </a:t>
            </a:r>
            <a:r>
              <a:rPr lang="x-none" b="1" dirty="0" smtClean="0">
                <a:effectLst/>
              </a:rPr>
              <a:t> plánování</a:t>
            </a:r>
            <a:endParaRPr lang="cs-CZ" b="1" dirty="0">
              <a:effectLst/>
            </a:endParaRPr>
          </a:p>
        </p:txBody>
      </p:sp>
      <p:sp>
        <p:nvSpPr>
          <p:cNvPr id="3" name="Zástupný symbol pro obsah 2"/>
          <p:cNvSpPr>
            <a:spLocks noGrp="1"/>
          </p:cNvSpPr>
          <p:nvPr>
            <p:ph idx="1"/>
          </p:nvPr>
        </p:nvSpPr>
        <p:spPr>
          <a:xfrm>
            <a:off x="821894" y="1493116"/>
            <a:ext cx="10515600" cy="4351338"/>
          </a:xfrm>
        </p:spPr>
        <p:txBody>
          <a:bodyPr>
            <a:noAutofit/>
          </a:bodyPr>
          <a:lstStyle/>
          <a:p>
            <a:pPr marL="0" indent="0">
              <a:buNone/>
            </a:pPr>
            <a:endParaRPr lang="cs-CZ" b="1" dirty="0" smtClean="0"/>
          </a:p>
          <a:p>
            <a:pPr lvl="0"/>
            <a:r>
              <a:rPr lang="cs-CZ" dirty="0" smtClean="0"/>
              <a:t>Princip </a:t>
            </a:r>
            <a:r>
              <a:rPr lang="cs-CZ" dirty="0"/>
              <a:t>„vše je veřejné“ – plánování sociálních služeb se zabývá věcmi veřejnými, informace o dění v něm jsou veřejně dostupné.</a:t>
            </a:r>
          </a:p>
          <a:p>
            <a:pPr lvl="0"/>
            <a:r>
              <a:rPr lang="cs-CZ" dirty="0"/>
              <a:t>Princip dosažitelnosti řešení – řešení, v něž komunitní plán vyústí, jsou kompromisem přání a možností místních zdrojů.</a:t>
            </a:r>
          </a:p>
          <a:p>
            <a:pPr lvl="0"/>
            <a:r>
              <a:rPr lang="cs-CZ" dirty="0"/>
              <a:t>Princip cyklického opakování – komunitní plánování není uzavřený proces. Fáze, témata, problémy se cyklicky opakují. Je nutné se jimi opakovaně zabývat na nové úrovni</a:t>
            </a:r>
            <a:r>
              <a:rPr lang="cs-CZ" dirty="0" smtClean="0"/>
              <a:t>.</a:t>
            </a:r>
            <a:endParaRPr lang="cs-CZ" dirty="0"/>
          </a:p>
        </p:txBody>
      </p:sp>
      <p:sp>
        <p:nvSpPr>
          <p:cNvPr id="5" name="Zástupný symbol pro zápatí 4"/>
          <p:cNvSpPr>
            <a:spLocks noGrp="1"/>
          </p:cNvSpPr>
          <p:nvPr>
            <p:ph type="ftr" sz="quarter" idx="11"/>
          </p:nvPr>
        </p:nvSpPr>
        <p:spPr/>
        <p:txBody>
          <a:bodyPr/>
          <a:lstStyle/>
          <a:p>
            <a:r>
              <a:rPr lang="cs-CZ" smtClean="0"/>
              <a:t>CZ.02.3.68/0.0/0.0/15_001/0000283</a:t>
            </a:r>
            <a:endParaRPr lang="cs-CZ"/>
          </a:p>
        </p:txBody>
      </p:sp>
    </p:spTree>
    <p:extLst>
      <p:ext uri="{BB962C8B-B14F-4D97-AF65-F5344CB8AC3E}">
        <p14:creationId xmlns:p14="http://schemas.microsoft.com/office/powerpoint/2010/main" val="630158804"/>
      </p:ext>
    </p:extLst>
  </p:cSld>
  <p:clrMapOvr>
    <a:masterClrMapping/>
  </p:clrMapOvr>
</p:sld>
</file>

<file path=ppt/theme/theme1.xml><?xml version="1.0" encoding="utf-8"?>
<a:theme xmlns:a="http://schemas.openxmlformats.org/drawingml/2006/main" name="MotivSRP">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SRP" id="{3E76C045-5377-4612-AB49-2A4E2E269AFB}" vid="{97CB8A28-D7E5-4162-AD01-576F813CB6F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MotivSRP</Template>
  <TotalTime>1366</TotalTime>
  <Words>6916</Words>
  <Application>Microsoft Office PowerPoint</Application>
  <PresentationFormat>Širokoúhlá obrazovka</PresentationFormat>
  <Paragraphs>1911</Paragraphs>
  <Slides>251</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251</vt:i4>
      </vt:variant>
    </vt:vector>
  </HeadingPairs>
  <TitlesOfParts>
    <vt:vector size="257" baseType="lpstr">
      <vt:lpstr>Arial</vt:lpstr>
      <vt:lpstr>Calibri</vt:lpstr>
      <vt:lpstr>Calibri Light</vt:lpstr>
      <vt:lpstr>Symbol</vt:lpstr>
      <vt:lpstr>Times New Roman</vt:lpstr>
      <vt:lpstr>MotivSRP</vt:lpstr>
      <vt:lpstr>Prezentace aplikace PowerPoint</vt:lpstr>
      <vt:lpstr>Partnerství </vt:lpstr>
      <vt:lpstr>Partnerství </vt:lpstr>
      <vt:lpstr>Partnerství </vt:lpstr>
      <vt:lpstr>Partnerství </vt:lpstr>
      <vt:lpstr>Partnerství </vt:lpstr>
      <vt:lpstr>Partnerství </vt:lpstr>
      <vt:lpstr>Partnerství </vt:lpstr>
      <vt:lpstr>Partnerství </vt:lpstr>
      <vt:lpstr>Partnerství </vt:lpstr>
      <vt:lpstr>Žebřík participace</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oborové</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a motivace</vt:lpstr>
      <vt:lpstr>Partnerství a motivace</vt:lpstr>
      <vt:lpstr>Motivace</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Partnerství </vt:lpstr>
      <vt:lpstr>Prezentace aplikace PowerPoint</vt:lpstr>
      <vt:lpstr>Komunitní práce</vt:lpstr>
      <vt:lpstr>Komuntní práce</vt:lpstr>
      <vt:lpstr>Komunitní práce</vt:lpstr>
      <vt:lpstr>Plánování </vt:lpstr>
      <vt:lpstr>Plánování </vt:lpstr>
      <vt:lpstr>Strategické plánování </vt:lpstr>
      <vt:lpstr>Strategické plánování </vt:lpstr>
      <vt:lpstr>Strategické plánování  </vt:lpstr>
      <vt:lpstr>Strategické plánování </vt:lpstr>
      <vt:lpstr>Strategické plánování </vt:lpstr>
      <vt:lpstr>Strategické plánování ve vztahu k MA 21</vt:lpstr>
      <vt:lpstr>Strategické plánování </vt:lpstr>
      <vt:lpstr>Strategické plánování </vt:lpstr>
      <vt:lpstr>Strategické plánování </vt:lpstr>
      <vt:lpstr>Strategické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Řídící výbor</vt:lpstr>
      <vt:lpstr>Řídící výbor</vt:lpstr>
      <vt:lpstr>Řídící výbor</vt:lpstr>
      <vt:lpstr>Pracovní skupiny</vt:lpstr>
      <vt:lpstr>Organizační schéma</vt:lpstr>
      <vt:lpstr>Partnerství</vt:lpstr>
      <vt:lpstr>Partnerství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Komunitní  plánování</vt:lpstr>
      <vt:lpstr>Úskalí komunitního plánování</vt:lpstr>
      <vt:lpstr>Úskalí komunitního plánování</vt:lpstr>
      <vt:lpstr>Úskalí komunitního plánování</vt:lpstr>
      <vt:lpstr>Úskalí komunitního plánování</vt:lpstr>
      <vt:lpstr>Partnerská koalice</vt:lpstr>
      <vt:lpstr>Partnerská koalice</vt:lpstr>
      <vt:lpstr>Práce v pracovní skupině</vt:lpstr>
      <vt:lpstr>Práce v pracovní skupině</vt:lpstr>
      <vt:lpstr>Výstupy </vt:lpstr>
      <vt:lpstr>Výstupy </vt:lpstr>
      <vt:lpstr>Výstupy </vt:lpstr>
      <vt:lpstr>Prezentace aplikace PowerPoint</vt:lpstr>
      <vt:lpstr> </vt:lpstr>
      <vt:lpstr> Komunikace s veřejností</vt:lpstr>
      <vt:lpstr> Komunikace s veřejností</vt:lpstr>
      <vt:lpstr> Komunikace s veřejností</vt:lpstr>
      <vt:lpstr> Komunikace s veřejností</vt:lpstr>
      <vt:lpstr>Technika otevřených dlaní </vt:lpstr>
      <vt:lpstr> Komunikace s veřejností</vt:lpstr>
      <vt:lpstr>Technika počítáme s vámi</vt:lpstr>
      <vt:lpstr> Komunikace s veřejností</vt:lpstr>
      <vt:lpstr>Technika rozpuštěný a vypuštěný</vt:lpstr>
      <vt:lpstr> Komunikace s veřejností</vt:lpstr>
      <vt:lpstr>Technika sousedského syndromu</vt:lpstr>
      <vt:lpstr> Komunikace s veřejností</vt:lpstr>
      <vt:lpstr> Jak to udělat</vt:lpstr>
      <vt:lpstr> Jak to udělat</vt:lpstr>
      <vt:lpstr> Jak to udělat</vt:lpstr>
      <vt:lpstr> Koordinace procesu</vt:lpstr>
      <vt:lpstr> Koordinace procesu</vt:lpstr>
      <vt:lpstr>Prezentace aplikace PowerPoint</vt:lpstr>
      <vt:lpstr>Partnerská koalice</vt:lpstr>
      <vt:lpstr>Partnerská koalice</vt:lpstr>
      <vt:lpstr>Partnerská koalice</vt:lpstr>
      <vt:lpstr>Partnerská koalice</vt:lpstr>
      <vt:lpstr>Partnerská koalice</vt:lpstr>
      <vt:lpstr>Partnerská koalice</vt:lpstr>
      <vt:lpstr>Partnerská koalice</vt:lpstr>
      <vt:lpstr>Partnerská koalice</vt:lpstr>
      <vt:lpstr>Partnerská koalice</vt:lpstr>
      <vt:lpstr>Pracovní skupiny</vt:lpstr>
      <vt:lpstr>Pracovní skupiny</vt:lpstr>
      <vt:lpstr>Pracovní skupiny</vt:lpstr>
      <vt:lpstr>Organizační schéma</vt:lpstr>
      <vt:lpstr>Partnerská koalice</vt:lpstr>
      <vt:lpstr>Partnerská koalice</vt:lpstr>
      <vt:lpstr>Práce v pracovní skupině</vt:lpstr>
      <vt:lpstr>Práce v pracovní skupině</vt:lpstr>
      <vt:lpstr>Prezentace aplikace PowerPoint</vt:lpstr>
      <vt:lpstr>Komunikační strategie</vt:lpstr>
      <vt:lpstr>Jak komunikovat</vt:lpstr>
      <vt:lpstr>Jak komunikovat</vt:lpstr>
      <vt:lpstr>Jak komunikovat</vt:lpstr>
      <vt:lpstr>Jak komunikovat</vt:lpstr>
      <vt:lpstr>Jak komunikovat</vt:lpstr>
      <vt:lpstr>Jak komunikovat</vt:lpstr>
      <vt:lpstr>Jak komunikovat</vt:lpstr>
      <vt:lpstr>Příprava na zpracování MAP</vt:lpstr>
      <vt:lpstr>Zpracování MAP</vt:lpstr>
      <vt:lpstr>Realizace MAP a výsledky monitorování a vyhodnocení</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Jak komunikovat</vt:lpstr>
      <vt:lpstr> Komunikace s veřejností</vt:lpstr>
      <vt:lpstr> </vt:lpstr>
      <vt:lpstr> Komunikace s veřejností</vt:lpstr>
      <vt:lpstr> Komunikace s veřejností</vt:lpstr>
      <vt:lpstr> Komunikace s veřejností</vt:lpstr>
      <vt:lpstr> Komunikace s veřejností</vt:lpstr>
      <vt:lpstr>Technika otevřených dlaní </vt:lpstr>
      <vt:lpstr> Komunikace s veřejností</vt:lpstr>
      <vt:lpstr>Technika počítáme s vámi</vt:lpstr>
      <vt:lpstr> Komunikace s veřejností</vt:lpstr>
      <vt:lpstr>Technika rozpuštěný a vypuštěný</vt:lpstr>
      <vt:lpstr> Komunikace s veřejností</vt:lpstr>
      <vt:lpstr>Technika sousedského syndromu</vt:lpstr>
      <vt:lpstr> Komunikace s veřejností</vt:lpstr>
      <vt:lpstr> Jak to udělat</vt:lpstr>
      <vt:lpstr> Jak to udělat</vt:lpstr>
      <vt:lpstr> Jak to udělat</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Koordinace procesu</vt:lpstr>
      <vt:lpstr> Projektové řízení </vt:lpstr>
      <vt:lpstr> Projektové řízení </vt:lpstr>
      <vt:lpstr> Projektové řízení </vt:lpstr>
      <vt:lpstr> Projektové řízení </vt:lpstr>
      <vt:lpstr> Projektové řízení </vt:lpstr>
      <vt:lpstr> Projektové řízení </vt:lpstr>
      <vt:lpstr> Projektové řízení </vt:lpstr>
      <vt:lpstr> Projektové řízení </vt:lpstr>
      <vt:lpstr> !!!!</vt:lpstr>
      <vt:lpstr> !!!!</vt:lpstr>
      <vt:lpstr>Prezentace aplikace PowerPoint</vt:lpstr>
      <vt:lpstr>Prezentace aplikace PowerPoint</vt:lpstr>
    </vt:vector>
  </TitlesOfParts>
  <Company>NIDV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Lehmann Jakub</dc:creator>
  <cp:lastModifiedBy>Gazdagová Marie</cp:lastModifiedBy>
  <cp:revision>140</cp:revision>
  <dcterms:created xsi:type="dcterms:W3CDTF">2016-08-03T13:16:34Z</dcterms:created>
  <dcterms:modified xsi:type="dcterms:W3CDTF">2017-01-31T12:56:49Z</dcterms:modified>
</cp:coreProperties>
</file>