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424" r:id="rId2"/>
    <p:sldId id="425" r:id="rId3"/>
    <p:sldId id="426" r:id="rId4"/>
    <p:sldId id="427" r:id="rId5"/>
    <p:sldId id="428" r:id="rId6"/>
    <p:sldId id="444" r:id="rId7"/>
    <p:sldId id="445" r:id="rId8"/>
    <p:sldId id="446" r:id="rId9"/>
    <p:sldId id="451" r:id="rId10"/>
    <p:sldId id="447" r:id="rId11"/>
    <p:sldId id="448" r:id="rId12"/>
    <p:sldId id="449" r:id="rId13"/>
    <p:sldId id="450" r:id="rId14"/>
    <p:sldId id="452" r:id="rId15"/>
    <p:sldId id="453" r:id="rId16"/>
    <p:sldId id="454" r:id="rId17"/>
    <p:sldId id="455" r:id="rId18"/>
    <p:sldId id="429" r:id="rId19"/>
    <p:sldId id="430" r:id="rId20"/>
    <p:sldId id="431" r:id="rId21"/>
    <p:sldId id="432" r:id="rId22"/>
    <p:sldId id="433" r:id="rId23"/>
    <p:sldId id="434" r:id="rId24"/>
    <p:sldId id="435" r:id="rId25"/>
    <p:sldId id="436" r:id="rId26"/>
    <p:sldId id="437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03.02.2017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2032" y="1886635"/>
            <a:ext cx="624823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/>
              <a:t>Tvorba MAP</a:t>
            </a:r>
            <a:br>
              <a:rPr lang="cs-CZ" altLang="cs-CZ" sz="3200" b="1" dirty="0"/>
            </a:br>
            <a:r>
              <a:rPr lang="cs-CZ" altLang="cs-CZ" sz="3200" dirty="0" err="1" smtClean="0"/>
              <a:t>Webinář</a:t>
            </a:r>
            <a:r>
              <a:rPr lang="cs-CZ" altLang="cs-CZ" sz="3200" dirty="0" smtClean="0"/>
              <a:t> A4: </a:t>
            </a:r>
            <a:r>
              <a:rPr lang="cs-CZ" altLang="cs-CZ" sz="3200" b="1" dirty="0" smtClean="0"/>
              <a:t>Monitoring a evaluace</a:t>
            </a:r>
          </a:p>
          <a:p>
            <a:endParaRPr lang="cs-CZ" b="1" dirty="0" smtClean="0"/>
          </a:p>
          <a:p>
            <a:r>
              <a:rPr lang="cs-CZ" b="1" dirty="0" smtClean="0"/>
              <a:t>Podklad pro </a:t>
            </a:r>
            <a:r>
              <a:rPr lang="cs-CZ" b="1" dirty="0" err="1" smtClean="0"/>
              <a:t>webinář</a:t>
            </a:r>
            <a:endParaRPr lang="cs-CZ" b="1" dirty="0"/>
          </a:p>
          <a:p>
            <a:endParaRPr lang="cs-CZ" b="1" dirty="0" smtClean="0"/>
          </a:p>
          <a:p>
            <a:r>
              <a:rPr lang="cs-CZ" altLang="cs-CZ" b="1" dirty="0" err="1" smtClean="0"/>
              <a:t>Inspiromat</a:t>
            </a:r>
            <a:r>
              <a:rPr lang="cs-CZ" altLang="cs-CZ" b="1" dirty="0" smtClean="0"/>
              <a:t> č. 8, Metodika pro vnitřní evaluaci</a:t>
            </a:r>
          </a:p>
          <a:p>
            <a:endParaRPr lang="cs-CZ" altLang="cs-CZ" b="1" dirty="0"/>
          </a:p>
          <a:p>
            <a:r>
              <a:rPr lang="cs-CZ" altLang="cs-CZ" b="1" dirty="0" smtClean="0"/>
              <a:t>Lektor Dana Diváková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Pro účel sledování realizace, účinnosti a efektivity strategie a jejich rozvojových projektů podle stanovených pravidel mohou být použity tři základní typy hodnocení: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b="1" i="1" dirty="0"/>
              <a:t>Předběžné (ex ante) hodnocení </a:t>
            </a:r>
            <a:endParaRPr lang="cs-CZ" dirty="0"/>
          </a:p>
          <a:p>
            <a:r>
              <a:rPr lang="cs-CZ" dirty="0" smtClean="0"/>
              <a:t>uskutečňuje </a:t>
            </a:r>
            <a:r>
              <a:rPr lang="cs-CZ" dirty="0"/>
              <a:t>se před samotnou realizací aktivit definovaných ve strategii. </a:t>
            </a:r>
            <a:endParaRPr lang="cs-CZ" dirty="0" smtClean="0"/>
          </a:p>
          <a:p>
            <a:r>
              <a:rPr lang="cs-CZ" dirty="0" smtClean="0"/>
              <a:t>Slouží </a:t>
            </a:r>
            <a:r>
              <a:rPr lang="cs-CZ" dirty="0"/>
              <a:t>pro plánování a stanovení startovací úrovně nebo stavu tematických okruhů na začátku jejich řešení. </a:t>
            </a:r>
            <a:endParaRPr lang="cs-CZ" dirty="0" smtClean="0"/>
          </a:p>
          <a:p>
            <a:r>
              <a:rPr lang="cs-CZ" dirty="0" smtClean="0"/>
              <a:t>Výsledkem </a:t>
            </a:r>
            <a:r>
              <a:rPr lang="cs-CZ" dirty="0"/>
              <a:t>předběžného hodnocení by mělo být rozhodnutí </a:t>
            </a:r>
            <a:r>
              <a:rPr lang="cs-CZ" dirty="0" smtClean="0"/>
              <a:t>o realizaci či </a:t>
            </a:r>
            <a:r>
              <a:rPr lang="cs-CZ" dirty="0" err="1" smtClean="0"/>
              <a:t>nerealizaci</a:t>
            </a:r>
            <a:r>
              <a:rPr lang="cs-CZ" dirty="0" smtClean="0"/>
              <a:t> definované </a:t>
            </a:r>
            <a:r>
              <a:rPr lang="cs-CZ" dirty="0"/>
              <a:t>aktivity, připravované projekty nebo dokonce rozhodnutí o schválení strategie. 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161130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2. </a:t>
            </a:r>
            <a:r>
              <a:rPr lang="cs-CZ" b="1" i="1" dirty="0"/>
              <a:t>Průběžné (interim) hodnocení </a:t>
            </a:r>
            <a:endParaRPr lang="cs-CZ" dirty="0"/>
          </a:p>
          <a:p>
            <a:r>
              <a:rPr lang="cs-CZ" dirty="0" smtClean="0"/>
              <a:t>při </a:t>
            </a:r>
            <a:r>
              <a:rPr lang="cs-CZ" dirty="0"/>
              <a:t>průběžném hodnocení aktivit strategie je zjišťováno, zda jejich realizace probíhá podle stanovených pravidel a zda jednotlivé činnosti naplňují stanovené cíle. </a:t>
            </a:r>
            <a:endParaRPr lang="cs-CZ" dirty="0" smtClean="0"/>
          </a:p>
          <a:p>
            <a:r>
              <a:rPr lang="cs-CZ" dirty="0" smtClean="0"/>
              <a:t>Toto </a:t>
            </a:r>
            <a:r>
              <a:rPr lang="cs-CZ" dirty="0"/>
              <a:t>hodnocení by mělo být </a:t>
            </a:r>
            <a:r>
              <a:rPr lang="cs-CZ" dirty="0" smtClean="0"/>
              <a:t>pravidelné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6275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3. </a:t>
            </a:r>
            <a:r>
              <a:rPr lang="cs-CZ" b="1" i="1" dirty="0"/>
              <a:t>Závěrečné (ex post) hodnocení </a:t>
            </a:r>
            <a:endParaRPr lang="cs-CZ" dirty="0"/>
          </a:p>
          <a:p>
            <a:r>
              <a:rPr lang="cs-CZ" dirty="0" smtClean="0"/>
              <a:t>po </a:t>
            </a:r>
            <a:r>
              <a:rPr lang="cs-CZ" dirty="0"/>
              <a:t>ukončení realizace rozvojové aktivity (projektu), resp. po skončení platnosti strategie proběhne jejich závěrečné monitorování a hodnocení. </a:t>
            </a:r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by mělo být zjistit, zda realizace projektů a dané strategie skutečně přispěla k deklarovaným cílům a zda došlo k požadovanému pokroku při rozvoji daného území ve sledované tematické oblasti.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906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 </a:t>
            </a:r>
            <a:r>
              <a:rPr lang="cs-CZ" dirty="0"/>
              <a:t>adekvátní nastavení </a:t>
            </a:r>
            <a:r>
              <a:rPr lang="cs-CZ" b="1" dirty="0"/>
              <a:t>monitoringu </a:t>
            </a:r>
            <a:r>
              <a:rPr lang="cs-CZ" dirty="0"/>
              <a:t>je nezbytná vazba na cíle, měřitelné ukazatele, vytvoření odpovídajícího systému sledování a průběžného záznamu sledovaných informací. </a:t>
            </a:r>
          </a:p>
          <a:p>
            <a:r>
              <a:rPr lang="cs-CZ" b="1" dirty="0"/>
              <a:t>Evaluace </a:t>
            </a:r>
            <a:r>
              <a:rPr lang="cs-CZ" dirty="0"/>
              <a:t>vyžaduje předchozí monitoring, stanovení jasného účelu hodnocení, relevantní nastavení a realizaci zpětné vazby. Základním nedostatkem při uskutečňování obou procesů, způsobujícím jejich znehodnocení, je ad hoc konání – tedy nekoncepčnost, nepřipravenost celého přístupu.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8249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Obecně platí, že v koncepčních dokumentech, rovněž při monitorování a evaluaci musí být ke každé charakteristice sociálního nebo ekonomického jevu přiřazeny: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přesný </a:t>
            </a:r>
            <a:r>
              <a:rPr lang="cs-CZ" dirty="0"/>
              <a:t>název a definice indikátoru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způsob </a:t>
            </a:r>
            <a:r>
              <a:rPr lang="cs-CZ" dirty="0"/>
              <a:t>měření, resp. měrná jednotka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zdroje </a:t>
            </a:r>
            <a:r>
              <a:rPr lang="cs-CZ" dirty="0"/>
              <a:t>informací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periodicita </a:t>
            </a:r>
            <a:r>
              <a:rPr lang="cs-CZ" dirty="0"/>
              <a:t>zjišťování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tam</a:t>
            </a:r>
            <a:r>
              <a:rPr lang="cs-CZ" dirty="0"/>
              <a:t>, kde to je relevantní také výchozí hodnota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kvantifikovaný </a:t>
            </a:r>
            <a:r>
              <a:rPr lang="cs-CZ" dirty="0"/>
              <a:t>cíl – konečná hodnota, které chceme dosáhnout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11070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INDIKÁTORY </a:t>
            </a:r>
            <a:r>
              <a:rPr lang="cs-CZ" dirty="0"/>
              <a:t>představují kvantifikované ukazatele vedoucí k zhodnocení stavu a vývoje daného jevu. Indikátor je nástroj pro měření cíle / plánu, postupu či dosažených efektů jednotlivých úrovní implementace. </a:t>
            </a:r>
          </a:p>
          <a:p>
            <a:r>
              <a:rPr lang="cs-CZ" dirty="0"/>
              <a:t>Indikátory jsou konstruovány z primárních dat získaných různými metodami – monitoringem, statistickým zjišťováním, výpočtem, modelováním apod.</a:t>
            </a:r>
          </a:p>
          <a:p>
            <a:r>
              <a:rPr lang="cs-CZ" dirty="0"/>
              <a:t>Správně nastavené indikátory jsou základem pro efektivní monitorování a evaluování. Indikátory musí splňovat řadu kritérií, jako např. vztah indikátoru k naplnění cílů strategií, relevantnost indikátoru, důvěryhodnost, pochopitelnost aj. Indikátory splňující tyto kritéria, řadíme mezi nejdůležitější kvantifikovatelnou informaci nezbytnou v procesu hodnocení.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6286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hlediska potřeb komplexní evaluace rozvoje může zpracovat (sbírat) monitoring různé typy informací prostřednictvím monitorovacích indikátorů. </a:t>
            </a:r>
            <a:endParaRPr lang="cs-CZ" dirty="0" smtClean="0"/>
          </a:p>
          <a:p>
            <a:r>
              <a:rPr lang="cs-CZ" dirty="0" smtClean="0"/>
              <a:t>Oba </a:t>
            </a:r>
            <a:r>
              <a:rPr lang="cs-CZ" dirty="0"/>
              <a:t>procesy (monitoring i evaluace) jsou úzce provázány, vzájemně se doplňují a vždy se musí připravovat v interakci od samého začátku. </a:t>
            </a:r>
          </a:p>
          <a:p>
            <a:r>
              <a:rPr lang="cs-CZ" dirty="0"/>
              <a:t>Při evaluaci rozvoje </a:t>
            </a:r>
            <a:r>
              <a:rPr lang="cs-CZ" dirty="0" smtClean="0"/>
              <a:t>vzdělávání v území </a:t>
            </a:r>
            <a:r>
              <a:rPr lang="cs-CZ" dirty="0"/>
              <a:t>je důležité si uvědomit, že by cílem většiny rozvojových projektů neměly být jejich výstupy, ale změny situace a řešení problémů daného území (dopady rozvojových aktivit a kam se </a:t>
            </a:r>
            <a:r>
              <a:rPr lang="cs-CZ" dirty="0" smtClean="0"/>
              <a:t>vzdělávání v území </a:t>
            </a:r>
            <a:r>
              <a:rPr lang="cs-CZ" dirty="0"/>
              <a:t>posunulo).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6142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Vytvořené výstupy projektů jsou pouze prostředkem k dosažení komplexního cíle rozvoje území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Pro jednoduchost procesu monitorování je vhodné, aby realizátorům jednotlivých aktivit byl každý rok předložen formulář, do něhož zaznamenají pokrok, jehož bylo v rámci daného projektu </a:t>
            </a:r>
            <a:r>
              <a:rPr lang="cs-CZ" dirty="0" smtClean="0"/>
              <a:t>dosaženo.</a:t>
            </a:r>
          </a:p>
          <a:p>
            <a:r>
              <a:rPr lang="cs-CZ" dirty="0" smtClean="0"/>
              <a:t>Každý </a:t>
            </a:r>
            <a:r>
              <a:rPr lang="cs-CZ" dirty="0"/>
              <a:t>z realizátorů zaznamená hodnoty ukazatelů u „svých“ projektů. Souhrn ukazatelů výstupů za všechny aktivity zpracuje </a:t>
            </a:r>
            <a:r>
              <a:rPr lang="cs-CZ" dirty="0" smtClean="0"/>
              <a:t>realizační tým. </a:t>
            </a:r>
            <a:r>
              <a:rPr lang="cs-CZ" dirty="0"/>
              <a:t>Kromě toho budou </a:t>
            </a:r>
            <a:r>
              <a:rPr lang="cs-CZ" dirty="0" smtClean="0"/>
              <a:t>realizačním týmem zjišťovány </a:t>
            </a:r>
            <a:r>
              <a:rPr lang="cs-CZ" dirty="0"/>
              <a:t>také identifikované hodnoty indikátorů výsledků a dopadů.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3117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4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Realizační tým organizuje pravidelně (např. 1x ročně) vyhodnocení, jehož obsahem je například:</a:t>
            </a:r>
            <a:endParaRPr lang="cs-CZ" dirty="0"/>
          </a:p>
          <a:p>
            <a:r>
              <a:rPr lang="cs-CZ" dirty="0" smtClean="0"/>
              <a:t>jak </a:t>
            </a:r>
            <a:r>
              <a:rPr lang="cs-CZ" dirty="0"/>
              <a:t>se daří naplňovat cíle priorit,</a:t>
            </a:r>
          </a:p>
          <a:p>
            <a:r>
              <a:rPr lang="cs-CZ" dirty="0" smtClean="0"/>
              <a:t>jak </a:t>
            </a:r>
            <a:r>
              <a:rPr lang="cs-CZ" dirty="0"/>
              <a:t>účinné jsou aktivity pro plnění cílů projektu,</a:t>
            </a:r>
          </a:p>
          <a:p>
            <a:r>
              <a:rPr lang="cs-CZ" dirty="0" smtClean="0"/>
              <a:t>zda </a:t>
            </a:r>
            <a:r>
              <a:rPr lang="cs-CZ" dirty="0"/>
              <a:t>má realizace aktivit původně zamýšlený smysl (zda stále vedou k naplňování vize),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15556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jak efektivní jsou aktivity vzhledem k finančním, lidským a materiálním zdrojům,</a:t>
            </a:r>
          </a:p>
          <a:p>
            <a:r>
              <a:rPr lang="cs-CZ" dirty="0" smtClean="0"/>
              <a:t>jak </a:t>
            </a:r>
            <a:r>
              <a:rPr lang="cs-CZ" dirty="0"/>
              <a:t>užitečné jsou aktivity z hlediska dopadů a důsledků pro cílové skupiny (např. žáky) a jak jsou vnímány veřejností,</a:t>
            </a:r>
          </a:p>
          <a:p>
            <a:r>
              <a:rPr lang="cs-CZ" dirty="0" smtClean="0"/>
              <a:t>jak </a:t>
            </a:r>
            <a:r>
              <a:rPr lang="cs-CZ" dirty="0"/>
              <a:t>jsou aktivity udržitelné do budoucna, jaká je potřeba a vůle je udržet a co je potřeba pro udržení udělat,</a:t>
            </a:r>
          </a:p>
          <a:p>
            <a:r>
              <a:rPr lang="cs-CZ" dirty="0" smtClean="0"/>
              <a:t>zda </a:t>
            </a:r>
            <a:r>
              <a:rPr lang="cs-CZ" dirty="0"/>
              <a:t>se nezměnily podmínky natolik, že je třeba přehodnotit priority MAP (sleduje posuny ve SWOT analýze).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42383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Monitorování stavu realizace a vyhodnocování plnění cílů priorit je důležité pro:</a:t>
            </a:r>
          </a:p>
          <a:p>
            <a:r>
              <a:rPr lang="cs-CZ" dirty="0" smtClean="0"/>
              <a:t>rozhodování </a:t>
            </a:r>
            <a:r>
              <a:rPr lang="cs-CZ" dirty="0"/>
              <a:t>Řídicího výboru a realizačního týmu o dalším postupu při řízení realizace MAP,</a:t>
            </a:r>
          </a:p>
          <a:p>
            <a:r>
              <a:rPr lang="cs-CZ" dirty="0" smtClean="0"/>
              <a:t>získání </a:t>
            </a:r>
            <a:r>
              <a:rPr lang="cs-CZ" dirty="0"/>
              <a:t>informací pro veřejnost o tom, jak se MAP postupně realizuje a co je jeho přínosem.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9091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/>
              <a:t>Vyhodnocování se provádí technikami a metodami srovnávání, vysvětlení, prognózování; průzkumy pomocí přímého pozorování (kontroly na místě) a dotazováním. </a:t>
            </a:r>
          </a:p>
          <a:p>
            <a:r>
              <a:rPr lang="cs-CZ" dirty="0"/>
              <a:t>Realizační tým předkládá výsledky vyhodnocení Řídicímu výboru. Na základě vyhodnocení rozhoduje Řídicí výbor o dalším postupu, například o tom, zda:</a:t>
            </a:r>
          </a:p>
          <a:p>
            <a:pPr lvl="1"/>
            <a:r>
              <a:rPr lang="cs-CZ" dirty="0"/>
              <a:t>je nutné zkontrolovat či přehodnotit akční plán nebo cíle,</a:t>
            </a:r>
          </a:p>
          <a:p>
            <a:pPr lvl="1"/>
            <a:r>
              <a:rPr lang="cs-CZ" dirty="0"/>
              <a:t>je nutné původní plán doplnit.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9854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615895"/>
              </p:ext>
            </p:extLst>
          </p:nvPr>
        </p:nvGraphicFramePr>
        <p:xfrm>
          <a:off x="1038687" y="1349408"/>
          <a:ext cx="9903777" cy="469339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800543">
                  <a:extLst>
                    <a:ext uri="{9D8B030D-6E8A-4147-A177-3AD203B41FA5}">
                      <a16:colId xmlns:a16="http://schemas.microsoft.com/office/drawing/2014/main" val="126794585"/>
                    </a:ext>
                  </a:extLst>
                </a:gridCol>
                <a:gridCol w="4103234">
                  <a:extLst>
                    <a:ext uri="{9D8B030D-6E8A-4147-A177-3AD203B41FA5}">
                      <a16:colId xmlns:a16="http://schemas.microsoft.com/office/drawing/2014/main" val="512769636"/>
                    </a:ext>
                  </a:extLst>
                </a:gridCol>
              </a:tblGrid>
              <a:tr h="2044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MONITOROVÁNÍ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EVALUACE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23821334"/>
                  </a:ext>
                </a:extLst>
              </a:tr>
              <a:tr h="2044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Využívá monitorovací indikátory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Využívá hodnoticí otázky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2835137240"/>
                  </a:ext>
                </a:extLst>
              </a:tr>
              <a:tr h="3263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Je kontinuální nebo periodické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Je prováděna periodicky, ve specifickém čase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3231092400"/>
                  </a:ext>
                </a:extLst>
              </a:tr>
              <a:tr h="2044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Používá kvantitativní metody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Používá kvantitativní i kvalitativní metody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3570977284"/>
                  </a:ext>
                </a:extLst>
              </a:tr>
              <a:tr h="3263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Nezjišťuje kauzální vztahy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Zjišťuje kauzální vztahy, provádí zkoumání v širších vazbách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256746131"/>
                  </a:ext>
                </a:extLst>
              </a:tr>
              <a:tr h="6527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Pracuje s předem stanovenými cíli, plánovanými hodnotami a shromažďuje data o jejich plnění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 rámci evaluace je posuzována také platnost, reálnost, dosažitelnost a relevance předem stanovených cílů a indikátorů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3686652273"/>
                  </a:ext>
                </a:extLst>
              </a:tr>
              <a:tr h="4895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Posuzuje průběh intervence na základě stanovených věcných a finančních ukazatelů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Využívá monitoring jako jeden ze zdrojů dat a informací, se kterými však dále pracuje a vyvozuje z nich závěry a doporučení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1382174531"/>
                  </a:ext>
                </a:extLst>
              </a:tr>
              <a:tr h="6527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Finanční monitoring sleduje plnění finančních ukazatelů, věcný monitoring sleduje plnění hodnot indikátorů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Zabývá se širokým spektrem otázek a využívá různé zdroje dat a informací, jednak monitoring, ale i další zdroje (statistika, vlastní šetření atd.)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2154706249"/>
                  </a:ext>
                </a:extLst>
              </a:tr>
              <a:tr h="9791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Průběžně sleduje plnění finančních i věcných indikátorů, které jsou stanoveny, a vypracovává pravidelné zprávy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Vyhodnocuje systém implementace a případně navrhuje řešení problémů a odstraňování překážek, hodnotí dosahování cílů strategie a to i ve vztahu k širšímu prostředí, zjišťuje důvody pro (ne)plnění cílů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3341824416"/>
                  </a:ext>
                </a:extLst>
              </a:tr>
              <a:tr h="3263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Zaměřuje se na plánované výsledky a milníky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Identifikuje plánované i neplánované efekty v širších souvislostech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1863747803"/>
                  </a:ext>
                </a:extLst>
              </a:tr>
              <a:tr h="3263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Je zpravidla realizován jako součást řízení strategie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Je zpravidla realizována externími nezávislými evaluátory 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extLst>
                  <a:ext uri="{0D108BD9-81ED-4DB2-BD59-A6C34878D82A}">
                    <a16:rowId xmlns:a16="http://schemas.microsoft.com/office/drawing/2014/main" val="428567912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76750" y="16811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4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Z</a:t>
            </a:r>
            <a:r>
              <a:rPr lang="cs-CZ" b="1" dirty="0"/>
              <a:t> hlediska vztahu k procesu plánování rozlišujeme indikátory vstupů, výstupů, výsledků a dopadů.</a:t>
            </a:r>
            <a:r>
              <a:rPr lang="cs-CZ" dirty="0"/>
              <a:t> Monitorování vychází z MAP, ve kterém jsou stanoveny indikátory. Ty jsou sledovány a jednotlivými subjekty naplňovány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 potřeby monitorování a vyhodnocování se věnujeme dvěma oblastem, a to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	výstupy </a:t>
            </a:r>
            <a:r>
              <a:rPr lang="cs-CZ" b="1" dirty="0"/>
              <a:t>(</a:t>
            </a:r>
            <a:r>
              <a:rPr lang="cs-CZ" b="1" dirty="0" err="1"/>
              <a:t>outputs</a:t>
            </a:r>
            <a:r>
              <a:rPr lang="cs-CZ" b="1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	dopady </a:t>
            </a:r>
            <a:r>
              <a:rPr lang="cs-CZ" b="1" dirty="0"/>
              <a:t>(</a:t>
            </a:r>
            <a:r>
              <a:rPr lang="cs-CZ" b="1" dirty="0" err="1"/>
              <a:t>impacts</a:t>
            </a:r>
            <a:r>
              <a:rPr lang="cs-CZ" b="1" dirty="0"/>
              <a:t>, důsledky)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8232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Výstupy (</a:t>
            </a:r>
            <a:r>
              <a:rPr lang="cs-CZ" b="1" dirty="0" err="1"/>
              <a:t>outputs</a:t>
            </a:r>
            <a:r>
              <a:rPr lang="cs-CZ" b="1" dirty="0"/>
              <a:t>)</a:t>
            </a:r>
            <a:endParaRPr lang="cs-CZ" dirty="0"/>
          </a:p>
          <a:p>
            <a:r>
              <a:rPr lang="cs-CZ" dirty="0"/>
              <a:t>Zde jde do značné míry o formální ukazatele, u značného množství aktivit převažují (počet akcí, projektů, účastníků apod.); mají svou roli při sledování rozvojových aktivit, neměly by však být těmi hlavními.</a:t>
            </a:r>
          </a:p>
          <a:p>
            <a:r>
              <a:rPr lang="cs-CZ" dirty="0"/>
              <a:t>Výstupy stanovujeme a monitorujeme na úrovni ročních akčních plánů.</a:t>
            </a:r>
          </a:p>
          <a:p>
            <a:r>
              <a:rPr lang="cs-CZ" dirty="0"/>
              <a:t>Vzhledem k tomu, že řada aktivit MAP obvykle spolupůsobí na dosažení určitých žádoucích efektů (výsledků a dopadů), je vhodné u jednotlivých aktivit přiřazovat spíše indikátory výstupů sloužící k vyhodnocení plnění MAP.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274731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Dopady (</a:t>
            </a:r>
            <a:r>
              <a:rPr lang="cs-CZ" b="1" dirty="0" err="1"/>
              <a:t>impacts</a:t>
            </a:r>
            <a:r>
              <a:rPr lang="cs-CZ" b="1" dirty="0"/>
              <a:t>, důsledky)</a:t>
            </a:r>
            <a:endParaRPr lang="cs-CZ" dirty="0"/>
          </a:p>
          <a:p>
            <a:r>
              <a:rPr lang="cs-CZ" dirty="0"/>
              <a:t>Jak se změnila situace oproti výchozímu stavu. Velmi často se stává, že dopady jsou formulovány velmi vágně, jde však o velmi důležitý indikátor. Jedná se o dlouhodobější nebo širší dopady, efekty projektu, např. k jakým změnám ve škole, v komunitě nebo ve společnosti přispěl.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9754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96551"/>
            <a:ext cx="10515600" cy="3580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Sledování dosažených výstupů a výsledků MAP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Indikátory </a:t>
            </a:r>
            <a:r>
              <a:rPr lang="cs-CZ" dirty="0"/>
              <a:t>výstupů a dopadů sleduje realizační tým a dodává je pro vyhodnocení Řídicímu výboru MAP.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24533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Sledování dosažených výstupů a výsledků </a:t>
            </a:r>
            <a:r>
              <a:rPr lang="cs-CZ" b="1" dirty="0" smtClean="0"/>
              <a:t>MAP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	shromáždění </a:t>
            </a:r>
            <a:r>
              <a:rPr lang="cs-CZ" dirty="0"/>
              <a:t>indikátorů výstupů a dopadů od jednotlivých </a:t>
            </a:r>
            <a:r>
              <a:rPr lang="cs-CZ" dirty="0" smtClean="0"/>
              <a:t>  	realizátorů aktivit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       předání </a:t>
            </a:r>
            <a:r>
              <a:rPr lang="cs-CZ" dirty="0"/>
              <a:t>přehledu výstupů a dopadů za jednotlivé cíle, aktivity </a:t>
            </a:r>
            <a:r>
              <a:rPr lang="cs-CZ" dirty="0" smtClean="0"/>
              <a:t>	Řídicímu výboru</a:t>
            </a:r>
            <a:endParaRPr lang="cs-CZ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cs-CZ" dirty="0" smtClean="0"/>
              <a:t>        realizační </a:t>
            </a:r>
            <a:r>
              <a:rPr lang="cs-CZ" dirty="0"/>
              <a:t>tým soustředí údaje za jednotlivé cíle včetně </a:t>
            </a:r>
            <a:r>
              <a:rPr lang="cs-CZ" dirty="0" smtClean="0"/>
              <a:t>	vyhodnocení efektů </a:t>
            </a:r>
            <a:endParaRPr lang="cs-CZ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cs-CZ" dirty="0" smtClean="0"/>
              <a:t>       zpracování </a:t>
            </a:r>
            <a:r>
              <a:rPr lang="cs-CZ" dirty="0"/>
              <a:t>informativní zprávy s doporučeními </a:t>
            </a:r>
            <a:r>
              <a:rPr lang="cs-CZ"/>
              <a:t>na </a:t>
            </a:r>
            <a:r>
              <a:rPr lang="cs-CZ" smtClean="0"/>
              <a:t>aktualizace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41234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zda </a:t>
            </a:r>
            <a:r>
              <a:rPr lang="cs-CZ" dirty="0"/>
              <a:t>a jak se daří realizovat plán aktivit - zda se naplňují monitorovací indikátory aktivit,</a:t>
            </a:r>
          </a:p>
          <a:p>
            <a:r>
              <a:rPr lang="cs-CZ" b="1" dirty="0"/>
              <a:t>TIP: V rámci monitorování můžete sledovat například i realizaci šablon ve školách. </a:t>
            </a:r>
          </a:p>
          <a:p>
            <a:r>
              <a:rPr lang="cs-CZ" dirty="0" smtClean="0"/>
              <a:t>zda </a:t>
            </a:r>
            <a:r>
              <a:rPr lang="cs-CZ" dirty="0"/>
              <a:t>se plán aktivit daří realizovat podle časového harmonogramu, </a:t>
            </a:r>
          </a:p>
          <a:p>
            <a:r>
              <a:rPr lang="cs-CZ" dirty="0" smtClean="0"/>
              <a:t>zda </a:t>
            </a:r>
            <a:r>
              <a:rPr lang="cs-CZ" dirty="0"/>
              <a:t>potřebuje někdo pomoci nebo podpořit,</a:t>
            </a:r>
          </a:p>
          <a:p>
            <a:r>
              <a:rPr lang="cs-CZ" dirty="0" smtClean="0"/>
              <a:t>zda </a:t>
            </a:r>
            <a:r>
              <a:rPr lang="cs-CZ" dirty="0"/>
              <a:t>vznikly nějaké problémy,</a:t>
            </a:r>
          </a:p>
          <a:p>
            <a:r>
              <a:rPr lang="cs-CZ" dirty="0" smtClean="0"/>
              <a:t>zda </a:t>
            </a:r>
            <a:r>
              <a:rPr lang="cs-CZ" dirty="0"/>
              <a:t>je nutné poskytnout dodatečnou motivaci,</a:t>
            </a:r>
          </a:p>
          <a:p>
            <a:r>
              <a:rPr lang="cs-CZ" dirty="0" smtClean="0"/>
              <a:t>zda </a:t>
            </a:r>
            <a:r>
              <a:rPr lang="cs-CZ" dirty="0"/>
              <a:t>se realizují aktivity zaměřené na informování a zapojení veřejnosti,</a:t>
            </a:r>
          </a:p>
          <a:p>
            <a:r>
              <a:rPr lang="cs-CZ" dirty="0" smtClean="0"/>
              <a:t>zda </a:t>
            </a:r>
            <a:r>
              <a:rPr lang="cs-CZ" dirty="0"/>
              <a:t>se realizuje MAP podle pravidel výzvy a Postupů MAP, zda probíhá financování práce MAP bez problémů.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535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případě, že bude nezbytná aktualizace (např. aktivity, </a:t>
            </a:r>
            <a:r>
              <a:rPr lang="cs-CZ" dirty="0" err="1"/>
              <a:t>nerealizace</a:t>
            </a:r>
            <a:r>
              <a:rPr lang="cs-CZ" dirty="0"/>
              <a:t> aktivit z objektivních důvodů apod.), svolá realizační tým setkání pracovních skupin.</a:t>
            </a:r>
          </a:p>
          <a:p>
            <a:r>
              <a:rPr lang="cs-CZ" dirty="0"/>
              <a:t>Vzhledem k tomu, že do tvorby MAP jsou zapojeni jednotliví aktéři v rámci partnerství (tam, kde je to relevantní, také pracovní skupiny), je nezbytné zjišťovat důvody případné </a:t>
            </a:r>
            <a:r>
              <a:rPr lang="cs-CZ" dirty="0" err="1"/>
              <a:t>nerealizace</a:t>
            </a:r>
            <a:r>
              <a:rPr lang="cs-CZ" dirty="0"/>
              <a:t> aktivit i u nich.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4675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 a vyhodnocování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Monitorování je rutinní sběr informací a jejich průběžná evidence, využití ukazatelů výstupů a výsledků. Realizační tým archivuje doklady z monitoringu a výstupy z realizované komunikační strategie</a:t>
            </a:r>
            <a:r>
              <a:rPr lang="cs-CZ" dirty="0" smtClean="0"/>
              <a:t>.</a:t>
            </a:r>
          </a:p>
          <a:p>
            <a:r>
              <a:rPr lang="cs-CZ" dirty="0"/>
              <a:t>Realizační tým informuje o zjištěných skutečnostech Řídicí výbor, který na základě těchto informací rozhoduje o dalším postupu.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22119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Procesy „</a:t>
            </a:r>
            <a:r>
              <a:rPr lang="cs-CZ" b="1" dirty="0"/>
              <a:t>sledování</a:t>
            </a:r>
            <a:r>
              <a:rPr lang="cs-CZ" dirty="0"/>
              <a:t>“ plnění bývají označovány jako </a:t>
            </a:r>
            <a:r>
              <a:rPr lang="cs-CZ" b="1" dirty="0" smtClean="0"/>
              <a:t>MONITORING</a:t>
            </a:r>
          </a:p>
          <a:p>
            <a:r>
              <a:rPr lang="cs-CZ" dirty="0" smtClean="0"/>
              <a:t>jedná </a:t>
            </a:r>
            <a:r>
              <a:rPr lang="cs-CZ" dirty="0"/>
              <a:t>se o vytváření systému sběru informací, provádění sběru, shromažďování tříděním a agregováním informací. </a:t>
            </a:r>
            <a:endParaRPr lang="cs-CZ" dirty="0" smtClean="0"/>
          </a:p>
          <a:p>
            <a:r>
              <a:rPr lang="cs-CZ" dirty="0" smtClean="0"/>
              <a:t>Monitoring </a:t>
            </a:r>
            <a:r>
              <a:rPr lang="cs-CZ" dirty="0"/>
              <a:t>zjednodušeně představuje pravidelné sledování aktivit s využitím kvantitativních a kvalitativních indikátorů.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nastavení monitoringu je nezbytná vazba na cíle a měřitelné indikátory a vytvoření odpovídajícího systému sledování a průběžného záznamu sledovaných dat a informací. </a:t>
            </a:r>
            <a:endParaRPr lang="cs-CZ" dirty="0" smtClean="0"/>
          </a:p>
          <a:p>
            <a:r>
              <a:rPr lang="cs-CZ" dirty="0" smtClean="0"/>
              <a:t>Monitoring </a:t>
            </a:r>
            <a:r>
              <a:rPr lang="cs-CZ" dirty="0"/>
              <a:t>na rozdíl od evaluace nenabízí žádné vyhodnocení a řešení identifikovaných problémů. 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33346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Monitorování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Monitoring se zaměřuje na: </a:t>
            </a:r>
            <a:endParaRPr lang="cs-CZ" dirty="0"/>
          </a:p>
          <a:p>
            <a:r>
              <a:rPr lang="cs-CZ" dirty="0" smtClean="0"/>
              <a:t>finanční </a:t>
            </a:r>
            <a:r>
              <a:rPr lang="cs-CZ" dirty="0"/>
              <a:t>plnění (finanční monitoring) </a:t>
            </a:r>
          </a:p>
          <a:p>
            <a:r>
              <a:rPr lang="cs-CZ" dirty="0" smtClean="0"/>
              <a:t>plnění </a:t>
            </a:r>
            <a:r>
              <a:rPr lang="cs-CZ" dirty="0"/>
              <a:t>indikátorů (věcný monitoring) 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18296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proces „</a:t>
            </a:r>
            <a:r>
              <a:rPr lang="cs-CZ" b="1" dirty="0"/>
              <a:t>hodnocení</a:t>
            </a:r>
            <a:r>
              <a:rPr lang="cs-CZ" dirty="0"/>
              <a:t>“ se často používá označení </a:t>
            </a:r>
            <a:r>
              <a:rPr lang="cs-CZ" b="1" dirty="0" smtClean="0"/>
              <a:t>EVALUACE</a:t>
            </a:r>
          </a:p>
          <a:p>
            <a:r>
              <a:rPr lang="cs-CZ" dirty="0" smtClean="0"/>
              <a:t>zpracování </a:t>
            </a:r>
            <a:r>
              <a:rPr lang="cs-CZ" dirty="0"/>
              <a:t>informací získaných v rámci monitoringu, které jsou následně interpretovány a formulovány k doporučení pro zlepšení efektivnosti procesu naplňování jednotlivých opatření strategií k rozvoji </a:t>
            </a:r>
            <a:r>
              <a:rPr lang="cs-CZ" dirty="0" smtClean="0"/>
              <a:t>území</a:t>
            </a:r>
            <a:r>
              <a:rPr lang="cs-CZ" dirty="0"/>
              <a:t> </a:t>
            </a:r>
            <a:r>
              <a:rPr lang="cs-CZ" dirty="0" smtClean="0"/>
              <a:t>v oblasti vzdělávání.  </a:t>
            </a:r>
          </a:p>
          <a:p>
            <a:r>
              <a:rPr lang="cs-CZ" dirty="0" smtClean="0"/>
              <a:t>Hodnocení </a:t>
            </a:r>
            <a:r>
              <a:rPr lang="cs-CZ" dirty="0"/>
              <a:t>přispívá k hospodárnosti při nakládání s veřejnými prostředky.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21004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Hodnotící kritéria pro evaluaci: </a:t>
            </a:r>
            <a:endParaRPr lang="cs-CZ" dirty="0"/>
          </a:p>
          <a:p>
            <a:r>
              <a:rPr lang="cs-CZ" b="1" dirty="0" smtClean="0"/>
              <a:t>relevance </a:t>
            </a:r>
            <a:r>
              <a:rPr lang="cs-CZ" dirty="0"/>
              <a:t>– zhodnocení přiměřenosti s ohledem na danou problematiku </a:t>
            </a:r>
          </a:p>
          <a:p>
            <a:r>
              <a:rPr lang="cs-CZ" b="1" dirty="0" smtClean="0"/>
              <a:t>účinnosti </a:t>
            </a:r>
            <a:r>
              <a:rPr lang="cs-CZ" dirty="0"/>
              <a:t>– posuzující čeho dosáhneme hodnocením, jaké faktory pozitivních nebo negativních výsledků a dopadů hodnocením dosáhneme </a:t>
            </a:r>
          </a:p>
          <a:p>
            <a:r>
              <a:rPr lang="cs-CZ" b="1" dirty="0" smtClean="0"/>
              <a:t>efektivita </a:t>
            </a:r>
            <a:r>
              <a:rPr lang="cs-CZ" dirty="0"/>
              <a:t>– jaké informace hodnocením získáme, zda jsou efekty hodnocení přiměřené vstupním nákladům </a:t>
            </a:r>
          </a:p>
          <a:p>
            <a:r>
              <a:rPr lang="cs-CZ" b="1" dirty="0" smtClean="0"/>
              <a:t>užitečnost/udržitelnost </a:t>
            </a:r>
            <a:r>
              <a:rPr lang="cs-CZ" dirty="0"/>
              <a:t>– zhodnoceni přínosů a efektů v širším kontextu nejen s předmětem hodnoceni a monitoringu, zároveň se jedná o motivační efekty a faktory ovlivňující </a:t>
            </a:r>
            <a:r>
              <a:rPr lang="cs-CZ" dirty="0" smtClean="0"/>
              <a:t>hodnocení</a:t>
            </a:r>
            <a:endParaRPr lang="cs-CZ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</p:spTree>
    <p:extLst>
      <p:ext uri="{BB962C8B-B14F-4D97-AF65-F5344CB8AC3E}">
        <p14:creationId xmlns:p14="http://schemas.microsoft.com/office/powerpoint/2010/main" val="40669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829</TotalTime>
  <Words>1500</Words>
  <Application>Microsoft Office PowerPoint</Application>
  <PresentationFormat>Širokoúhlá obrazovka</PresentationFormat>
  <Paragraphs>172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MotivSRP</vt:lpstr>
      <vt:lpstr>Prezentace aplikace PowerPoint</vt:lpstr>
      <vt:lpstr>Monitorování a vyhodnocování</vt:lpstr>
      <vt:lpstr>Monitorování a vyhodnocování</vt:lpstr>
      <vt:lpstr>Monitorování a vyhodnocování</vt:lpstr>
      <vt:lpstr>Monitorování a vyhodnocování</vt:lpstr>
      <vt:lpstr>Monitorování</vt:lpstr>
      <vt:lpstr>Monitorování</vt:lpstr>
      <vt:lpstr>Evaluace</vt:lpstr>
      <vt:lpstr>Evaluace</vt:lpstr>
      <vt:lpstr>Monitorování a vyhodnocení</vt:lpstr>
      <vt:lpstr>Monitorování a vyhodnocení</vt:lpstr>
      <vt:lpstr>Monitorování a vyhodnocení</vt:lpstr>
      <vt:lpstr>Monitorování a vyhodnocení</vt:lpstr>
      <vt:lpstr>Monitorování a vyhodnocení</vt:lpstr>
      <vt:lpstr>Monitorování a vyhodnocení</vt:lpstr>
      <vt:lpstr>Monitorování a vyhodnocení</vt:lpstr>
      <vt:lpstr>Monitorování a vyhodnocení</vt:lpstr>
      <vt:lpstr>Monitorování a vyhodnocování</vt:lpstr>
      <vt:lpstr>Monitorování a vyhodnocování</vt:lpstr>
      <vt:lpstr>Monitorování a vyhodnocování</vt:lpstr>
      <vt:lpstr>Monitorování a vyhodnocování</vt:lpstr>
      <vt:lpstr>Monitorování a vyhodnocování</vt:lpstr>
      <vt:lpstr>Monitorování a vyhodnocování</vt:lpstr>
      <vt:lpstr>Monitorování a vyhodnocování</vt:lpstr>
      <vt:lpstr>Monitorování a vyhodnocování</vt:lpstr>
      <vt:lpstr>Monitorování a vyhodnocování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Gazdagová Marie</cp:lastModifiedBy>
  <cp:revision>104</cp:revision>
  <dcterms:created xsi:type="dcterms:W3CDTF">2016-08-03T13:16:34Z</dcterms:created>
  <dcterms:modified xsi:type="dcterms:W3CDTF">2017-02-03T10:01:33Z</dcterms:modified>
</cp:coreProperties>
</file>