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sldIdLst>
    <p:sldId id="263" r:id="rId2"/>
    <p:sldId id="265" r:id="rId3"/>
    <p:sldId id="268" r:id="rId4"/>
    <p:sldId id="269" r:id="rId5"/>
    <p:sldId id="270" r:id="rId6"/>
    <p:sldId id="272" r:id="rId7"/>
    <p:sldId id="273" r:id="rId8"/>
    <p:sldId id="274" r:id="rId9"/>
    <p:sldId id="340" r:id="rId10"/>
    <p:sldId id="275" r:id="rId11"/>
    <p:sldId id="341" r:id="rId12"/>
    <p:sldId id="343" r:id="rId13"/>
    <p:sldId id="344" r:id="rId14"/>
    <p:sldId id="345" r:id="rId15"/>
    <p:sldId id="276" r:id="rId16"/>
    <p:sldId id="346" r:id="rId17"/>
    <p:sldId id="347" r:id="rId18"/>
    <p:sldId id="348" r:id="rId19"/>
    <p:sldId id="277" r:id="rId20"/>
    <p:sldId id="349" r:id="rId21"/>
    <p:sldId id="350" r:id="rId22"/>
    <p:sldId id="351" r:id="rId23"/>
    <p:sldId id="353" r:id="rId24"/>
    <p:sldId id="352" r:id="rId25"/>
    <p:sldId id="278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64" r:id="rId37"/>
    <p:sldId id="366" r:id="rId38"/>
    <p:sldId id="367" r:id="rId39"/>
    <p:sldId id="368" r:id="rId40"/>
    <p:sldId id="369" r:id="rId41"/>
    <p:sldId id="370" r:id="rId42"/>
    <p:sldId id="371" r:id="rId43"/>
    <p:sldId id="372" r:id="rId44"/>
    <p:sldId id="373" r:id="rId45"/>
    <p:sldId id="374" r:id="rId46"/>
    <p:sldId id="375" r:id="rId47"/>
    <p:sldId id="376" r:id="rId48"/>
    <p:sldId id="377" r:id="rId49"/>
    <p:sldId id="378" r:id="rId50"/>
    <p:sldId id="295" r:id="rId51"/>
    <p:sldId id="297" r:id="rId52"/>
    <p:sldId id="298" r:id="rId5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strukturalni-fondy-1/monitorovaci-indikatory-op-vvv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0"/>
            <a:ext cx="9824867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461908" y="5120416"/>
            <a:ext cx="3635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CZ.02.3.68/0.0/0.0/15_001/0000283</a:t>
            </a:r>
          </a:p>
        </p:txBody>
      </p:sp>
      <p:sp>
        <p:nvSpPr>
          <p:cNvPr id="2" name="Obdélník 1"/>
          <p:cNvSpPr/>
          <p:nvPr/>
        </p:nvSpPr>
        <p:spPr>
          <a:xfrm>
            <a:off x="2982033" y="1886635"/>
            <a:ext cx="6096000" cy="30162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cs-CZ" sz="3200" b="1" dirty="0"/>
              <a:t>Tvorba </a:t>
            </a:r>
            <a:r>
              <a:rPr lang="cs-CZ" altLang="cs-CZ" sz="3200" b="1" dirty="0" smtClean="0"/>
              <a:t>MAP</a:t>
            </a:r>
          </a:p>
          <a:p>
            <a:r>
              <a:rPr lang="cs-CZ" altLang="cs-CZ" sz="3200" dirty="0" err="1"/>
              <a:t>Webinář</a:t>
            </a:r>
            <a:r>
              <a:rPr lang="cs-CZ" altLang="cs-CZ" sz="3200"/>
              <a:t> </a:t>
            </a:r>
            <a:r>
              <a:rPr lang="cs-CZ" altLang="cs-CZ" sz="3200" smtClean="0"/>
              <a:t>A3: </a:t>
            </a:r>
            <a:r>
              <a:rPr lang="cs-CZ" altLang="cs-CZ" sz="3200" b="1" smtClean="0"/>
              <a:t>Návrhová </a:t>
            </a:r>
            <a:r>
              <a:rPr lang="cs-CZ" altLang="cs-CZ" sz="3200" b="1" dirty="0" smtClean="0"/>
              <a:t>část MAP</a:t>
            </a:r>
          </a:p>
          <a:p>
            <a:endParaRPr lang="cs-CZ" b="1" dirty="0" smtClean="0"/>
          </a:p>
          <a:p>
            <a:r>
              <a:rPr lang="cs-CZ" b="1" dirty="0" smtClean="0"/>
              <a:t>Podklad pro </a:t>
            </a:r>
            <a:r>
              <a:rPr lang="cs-CZ" b="1" dirty="0" err="1" smtClean="0"/>
              <a:t>webinář</a:t>
            </a:r>
            <a:endParaRPr lang="cs-CZ" b="1" dirty="0"/>
          </a:p>
          <a:p>
            <a:endParaRPr lang="cs-CZ" b="1" dirty="0" smtClean="0"/>
          </a:p>
          <a:p>
            <a:r>
              <a:rPr lang="cs-CZ" altLang="cs-CZ" b="1" dirty="0" err="1" smtClean="0"/>
              <a:t>Inspiromat</a:t>
            </a:r>
            <a:r>
              <a:rPr lang="cs-CZ" altLang="cs-CZ" b="1" dirty="0" smtClean="0"/>
              <a:t> č. 5</a:t>
            </a:r>
          </a:p>
          <a:p>
            <a:endParaRPr lang="cs-CZ" altLang="cs-CZ" b="1" dirty="0"/>
          </a:p>
          <a:p>
            <a:r>
              <a:rPr lang="cs-CZ" altLang="cs-CZ" b="1" dirty="0" smtClean="0"/>
              <a:t>Lektor Dana Diváková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2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skupiny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 smtClean="0"/>
              <a:t>Návrhy </a:t>
            </a:r>
            <a:r>
              <a:rPr lang="cs-CZ" sz="2800" dirty="0"/>
              <a:t>se prodiskutují v pracovních skupinách. </a:t>
            </a:r>
            <a:endParaRPr lang="cs-CZ" sz="2800" dirty="0" smtClean="0"/>
          </a:p>
          <a:p>
            <a:pPr lvl="0"/>
            <a:endParaRPr lang="cs-CZ" sz="2800" dirty="0" smtClean="0"/>
          </a:p>
          <a:p>
            <a:r>
              <a:rPr lang="cs-CZ" sz="2800" dirty="0" smtClean="0"/>
              <a:t>Proces diskuze </a:t>
            </a:r>
            <a:r>
              <a:rPr lang="cs-CZ" sz="2800" dirty="0"/>
              <a:t>o problémových oblastech a klíčových problémech posuneme o úroveň dále, pokud začneme klást otázky, které se týkají konkrétních zkoumaných problémových oblastí. </a:t>
            </a:r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93061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skupiny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385055"/>
            <a:ext cx="103632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 smtClean="0"/>
              <a:t>Pokud dojde ke shodě na změnách, zpracujte je přímo do původního podkladového dokumentu</a:t>
            </a:r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11243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skupiny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69782"/>
            <a:ext cx="10363201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dirty="0" smtClean="0"/>
              <a:t>Realizační tým zpracuje </a:t>
            </a:r>
            <a:r>
              <a:rPr lang="cs-CZ" sz="2400" dirty="0"/>
              <a:t>druhou verzi materiálu se zapracovanými závěry z jednání pracovních </a:t>
            </a:r>
            <a:r>
              <a:rPr lang="cs-CZ" sz="2400" dirty="0" smtClean="0"/>
              <a:t>skupin</a:t>
            </a:r>
          </a:p>
          <a:p>
            <a:pPr lvl="0"/>
            <a:r>
              <a:rPr lang="cs-CZ" sz="2400" dirty="0" smtClean="0"/>
              <a:t>zašle </a:t>
            </a:r>
            <a:r>
              <a:rPr lang="cs-CZ" sz="2400" dirty="0"/>
              <a:t>členům pracovních skupin k posledním </a:t>
            </a:r>
            <a:r>
              <a:rPr lang="cs-CZ" sz="2400" dirty="0" smtClean="0"/>
              <a:t>připomínkám</a:t>
            </a:r>
            <a:r>
              <a:rPr lang="cs-CZ" sz="2400" dirty="0"/>
              <a:t> </a:t>
            </a:r>
            <a:r>
              <a:rPr lang="cs-CZ" sz="2400" dirty="0" smtClean="0"/>
              <a:t>se stanovením termínu zaslání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 smtClean="0"/>
              <a:t>Doporučení</a:t>
            </a:r>
          </a:p>
          <a:p>
            <a:pPr lvl="0"/>
            <a:r>
              <a:rPr lang="cs-CZ" sz="2400" dirty="0" smtClean="0"/>
              <a:t>Připomínkový list (viz vzor)</a:t>
            </a:r>
          </a:p>
          <a:p>
            <a:pPr lvl="0"/>
            <a:r>
              <a:rPr lang="cs-CZ" sz="2400" dirty="0" smtClean="0"/>
              <a:t>Internet </a:t>
            </a:r>
          </a:p>
          <a:p>
            <a:pPr lvl="0"/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370635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skupiny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69782"/>
            <a:ext cx="10363201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Internet</a:t>
            </a:r>
          </a:p>
          <a:p>
            <a:pPr lvl="0"/>
            <a:r>
              <a:rPr lang="cs-CZ" sz="2400" dirty="0" smtClean="0"/>
              <a:t>Dokument v PDF uložíte na internet</a:t>
            </a:r>
          </a:p>
          <a:p>
            <a:pPr lvl="0"/>
            <a:r>
              <a:rPr lang="cs-CZ" sz="2400" dirty="0" smtClean="0"/>
              <a:t>Všechny části jsou tzv. živé, tedy dají se otevřít dle obsahu</a:t>
            </a:r>
          </a:p>
          <a:p>
            <a:pPr lvl="0"/>
            <a:r>
              <a:rPr lang="cs-CZ" sz="2400" dirty="0" smtClean="0"/>
              <a:t>Pod textem je další oddíl, do kterého se rovnou píší připomínky</a:t>
            </a:r>
          </a:p>
          <a:p>
            <a:pPr lvl="0"/>
            <a:r>
              <a:rPr lang="cs-CZ" sz="2400" dirty="0" smtClean="0"/>
              <a:t>Připomínky se poté automaticky zobrazí v </a:t>
            </a:r>
            <a:r>
              <a:rPr lang="cs-CZ" sz="2400" dirty="0" err="1" smtClean="0"/>
              <a:t>excelovské</a:t>
            </a:r>
            <a:r>
              <a:rPr lang="cs-CZ" sz="2400" dirty="0" smtClean="0"/>
              <a:t> tabulce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 smtClean="0"/>
              <a:t>Toto řešení je rychlé, přehledné, ale musíte mít osobu, která toto umí (není to vůbec složité, každý informatik to umí)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 smtClean="0"/>
              <a:t>Doporučujeme skloubit obě řešení.  </a:t>
            </a:r>
          </a:p>
          <a:p>
            <a:pPr lvl="0"/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28856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skupiny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69782"/>
            <a:ext cx="10363201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dirty="0" smtClean="0"/>
              <a:t>Pokud </a:t>
            </a:r>
            <a:r>
              <a:rPr lang="cs-CZ" sz="2400" dirty="0"/>
              <a:t>je materiál dostatečně kvalitně připraven na základě analytické části, odůvodněn a projednán během jednání pracovních skupin, neočekávají se zásadní připomínky k obsahu, ale spíše připomínky upozorňující na to, že je něco napsáno v rozporu s projednáním.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 smtClean="0"/>
              <a:t>Nová témata je </a:t>
            </a:r>
            <a:r>
              <a:rPr lang="cs-CZ" sz="2400" dirty="0"/>
              <a:t>třeba odmítnout s odkazem na předchozí dohodu na jednání. </a:t>
            </a:r>
            <a:endParaRPr lang="cs-CZ" sz="2400" dirty="0" smtClean="0"/>
          </a:p>
          <a:p>
            <a:pPr lvl="0"/>
            <a:r>
              <a:rPr lang="cs-CZ" sz="2400" dirty="0" smtClean="0"/>
              <a:t>Připomínkování </a:t>
            </a:r>
            <a:r>
              <a:rPr lang="cs-CZ" sz="2400" dirty="0"/>
              <a:t>neslouží k prosazení jiného názoru, než jaký byl jako dohoda vytvořen při jednání pracovní skupiny.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Po vypořádání připomínek vznikne třetí verze materiálu shrnující problémové oblasti a klíčové problémy jako závěry pracovních skupin.</a:t>
            </a:r>
          </a:p>
          <a:p>
            <a:pPr lvl="0"/>
            <a:endParaRPr lang="cs-CZ" sz="2400" dirty="0" smtClean="0"/>
          </a:p>
          <a:p>
            <a:pPr lvl="0"/>
            <a:endParaRPr lang="cs-CZ" sz="2400" dirty="0" smtClean="0"/>
          </a:p>
          <a:p>
            <a:pPr lvl="0"/>
            <a:endParaRPr lang="cs-CZ" sz="2800" dirty="0"/>
          </a:p>
          <a:p>
            <a:endParaRPr lang="cs-CZ" sz="6000" dirty="0" smtClean="0"/>
          </a:p>
          <a:p>
            <a:endParaRPr lang="cs-CZ" sz="6000" dirty="0"/>
          </a:p>
          <a:p>
            <a:endParaRPr lang="cs-CZ" sz="6000" dirty="0" smtClean="0"/>
          </a:p>
        </p:txBody>
      </p:sp>
    </p:spTree>
    <p:extLst>
      <p:ext uri="{BB962C8B-B14F-4D97-AF65-F5344CB8AC3E}">
        <p14:creationId xmlns:p14="http://schemas.microsoft.com/office/powerpoint/2010/main" val="165718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Řídící výbor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69817" y="1885244"/>
            <a:ext cx="9716655" cy="387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Realizační tým zašle členům Řídicího výboru výstup práce pracovních skupin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(tam, kde je relevantní)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popis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problémových oblastí a klíčových problémů včetně tabulky připomínek pracovních skupin a popisu jejich  vypořádání.  </a:t>
            </a:r>
            <a:endParaRPr lang="cs-CZ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Vyzve k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písemným připomínkám a pozve je k projednání materiálu. 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Materiál před projednáním a schválením Řídicího výboru zašle realizační tým v dostatečném časovém předstihu tak, aby členové Řídicího výboru mohli do předem daného termínu zaslat své písemné připomínky.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2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Řídící výbor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69817" y="1885244"/>
            <a:ext cx="9716655" cy="149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POZOR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TAM, KDE NEJSOU PRACOVNÍ SKUPINY, PLATÍ TOTÉŽ PROJEDNÁNÍ, JAKO U PRACOVNÍCH SKUPIN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Řídící výbor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69817" y="1885244"/>
            <a:ext cx="97166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200" dirty="0" smtClean="0"/>
              <a:t>prezentace </a:t>
            </a:r>
            <a:r>
              <a:rPr lang="cs-CZ" sz="3200" dirty="0"/>
              <a:t>materiálu a vypořádání připomínek Řídicího </a:t>
            </a:r>
            <a:r>
              <a:rPr lang="cs-CZ" sz="3200" dirty="0" smtClean="0"/>
              <a:t>výboru</a:t>
            </a:r>
          </a:p>
          <a:p>
            <a:pPr lvl="0"/>
            <a:endParaRPr lang="cs-CZ" sz="3200" dirty="0"/>
          </a:p>
          <a:p>
            <a:pPr lvl="0"/>
            <a:r>
              <a:rPr lang="cs-CZ" sz="3200" b="1" dirty="0" smtClean="0"/>
              <a:t>Po </a:t>
            </a:r>
            <a:r>
              <a:rPr lang="cs-CZ" sz="3200" b="1" dirty="0"/>
              <a:t>závěrečné diskusi Řídicího výboru dojde k finálnímu schválení problémových oblastí a klíčových problémů jako součásti MAP.</a:t>
            </a:r>
          </a:p>
        </p:txBody>
      </p:sp>
    </p:spTree>
    <p:extLst>
      <p:ext uri="{BB962C8B-B14F-4D97-AF65-F5344CB8AC3E}">
        <p14:creationId xmlns:p14="http://schemas.microsoft.com/office/powerpoint/2010/main" val="60624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INFORMOVÁNÍ VEŘEJNOSTI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4" name="Obdélník 3"/>
          <p:cNvSpPr/>
          <p:nvPr/>
        </p:nvSpPr>
        <p:spPr>
          <a:xfrm>
            <a:off x="969817" y="1885244"/>
            <a:ext cx="971665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200" dirty="0" smtClean="0"/>
              <a:t>Viz </a:t>
            </a:r>
            <a:r>
              <a:rPr lang="cs-CZ" sz="3200" dirty="0" err="1" smtClean="0"/>
              <a:t>webinář</a:t>
            </a:r>
            <a:r>
              <a:rPr lang="cs-CZ" sz="3200" dirty="0" smtClean="0"/>
              <a:t> č. 1</a:t>
            </a:r>
          </a:p>
          <a:p>
            <a:pPr lvl="0"/>
            <a:endParaRPr lang="cs-CZ" sz="3200" b="1" dirty="0"/>
          </a:p>
          <a:p>
            <a:pPr lvl="0"/>
            <a:r>
              <a:rPr lang="cs-CZ" sz="3200" b="1" dirty="0" smtClean="0"/>
              <a:t>Využijte všechny možnosti, které máte, pro informování široké veřejnosti o výstupech a plánovaných aktivitách.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13618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167" y="221673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Vytváření Strategického rámce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9" y="1510586"/>
            <a:ext cx="103632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Vytváření vize </a:t>
            </a:r>
            <a:endParaRPr lang="cs-CZ" sz="2000" dirty="0"/>
          </a:p>
          <a:p>
            <a:r>
              <a:rPr lang="cs-CZ" sz="2400" dirty="0"/>
              <a:t>Vytváření vize probíhá v každém území jinak a není možné říci, zda je lepší mít vizi před tím, než začneme vytvářet analytickou část, nebo až poté, kdy si zmapujeme stávající stav. </a:t>
            </a:r>
            <a:endParaRPr lang="cs-CZ" sz="2400" dirty="0" smtClean="0"/>
          </a:p>
          <a:p>
            <a:endParaRPr lang="cs-CZ" sz="2000" dirty="0"/>
          </a:p>
          <a:p>
            <a:r>
              <a:rPr lang="cs-CZ" sz="2400" dirty="0"/>
              <a:t>Ze zkušenosti vyplývá, že definování vize provází celý proces vytváření analytické části a východisek pro strategickou část. </a:t>
            </a:r>
            <a:endParaRPr lang="cs-CZ" sz="2400" dirty="0" smtClean="0"/>
          </a:p>
          <a:p>
            <a:endParaRPr lang="cs-CZ" sz="2000" dirty="0"/>
          </a:p>
          <a:p>
            <a:r>
              <a:rPr lang="cs-CZ" sz="2400" dirty="0"/>
              <a:t>V některých případech si Řídicí výbor stanoví vizi před zpracováním analytické části. Je to vize v pracovní podobě, která už svým zněním předjímá budoucí priority a vymezuje, na které oblasti se má následně zaměřit analytická část a východiska pro strategii.</a:t>
            </a:r>
            <a:endParaRPr lang="cs-CZ" sz="2000" dirty="0"/>
          </a:p>
          <a:p>
            <a:pPr marL="776288" lvl="1" indent="-457200">
              <a:buFont typeface="Arial" panose="020B0604020202020204" pitchFamily="34" charset="0"/>
              <a:buChar char="•"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4534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Strategická část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199" y="2213263"/>
            <a:ext cx="103632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/>
              <a:t>Motivace a hodnoty účastníků MAP ovlivňují vytváření strategické části stejnou měrou jako výstupy analýz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5481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3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Vytváření Strategického rámce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641594"/>
            <a:ext cx="103632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Jinde je nejdříve zpracována široká analytická část. Po projednání informací z analytické části si teprve Řídicí výbor definuje vizi a priority</a:t>
            </a:r>
            <a:r>
              <a:rPr lang="cs-CZ" sz="2800" dirty="0" smtClean="0"/>
              <a:t>.</a:t>
            </a:r>
          </a:p>
          <a:p>
            <a:endParaRPr lang="cs-CZ" sz="2800" dirty="0"/>
          </a:p>
          <a:p>
            <a:r>
              <a:rPr lang="cs-CZ" sz="2800" dirty="0"/>
              <a:t>Aby byla vize splnitelná, musíme ji neustále porovnávat s tím, jaké navrhujeme priority, cíle, opatření a aktivity.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V</a:t>
            </a:r>
            <a:r>
              <a:rPr lang="cs-CZ" sz="2800" dirty="0"/>
              <a:t> každém kroku se vraťte zpět k vizi s kontrolní otázkou „Umožní nám navržený postup dosáhnout naší vize?“.  Vizí tak řídíte směřování celé strategie. </a:t>
            </a:r>
          </a:p>
        </p:txBody>
      </p:sp>
    </p:spTree>
    <p:extLst>
      <p:ext uri="{BB962C8B-B14F-4D97-AF65-F5344CB8AC3E}">
        <p14:creationId xmlns:p14="http://schemas.microsoft.com/office/powerpoint/2010/main" val="30642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3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Vytváření Strategického rámce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641594"/>
            <a:ext cx="103632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 některých případech, např. pokud byla vize projednávána v krátkém čase, nebo v začínajících řídicích výborech, nebo pokud je vize příliš obecná, může se stát, že směřování celé strategie se lépe vyjasní až při definování cílů, opatření a aktivit. Původní vize pak nevyhovuje. V tom případě může Řídicí výbor vizi přeformulovat, aby lépe vymezovala směřování celé strategie, a znovu ji projednat.</a:t>
            </a:r>
          </a:p>
          <a:p>
            <a:r>
              <a:rPr lang="cs-CZ" sz="2400" dirty="0"/>
              <a:t>Příliš obecná a široká vize brání efektivnímu plánování. Z dobře formulované vize by mělo být jasné, jak bude vzdělávání v budoucnu vypadat, kdo se do vzdělávání zapojí, jak zacílíme podporu ve vzdělávání a jaké rozvojové směry vzdělávání budeme podporovat.</a:t>
            </a:r>
          </a:p>
          <a:p>
            <a:r>
              <a:rPr lang="cs-CZ" sz="2400" dirty="0"/>
              <a:t>Poté, co je vize svázána logicky s prioritami, cíli, opatřeními a aktivitami, je již zafixována, a spolu s celým MAP  je základem pro řízení vývoje vzdělávání na celém území do roku 2023.</a:t>
            </a:r>
          </a:p>
        </p:txBody>
      </p:sp>
    </p:spTree>
    <p:extLst>
      <p:ext uri="{BB962C8B-B14F-4D97-AF65-F5344CB8AC3E}">
        <p14:creationId xmlns:p14="http://schemas.microsoft.com/office/powerpoint/2010/main" val="166592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3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641594"/>
            <a:ext cx="103632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err="1" smtClean="0"/>
              <a:t>Přeformulace</a:t>
            </a:r>
            <a:r>
              <a:rPr lang="cs-CZ" sz="2400" dirty="0" smtClean="0"/>
              <a:t> vize v průběhu zpracování cílů, opatření a priorit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Projednání v krátkém čase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Začínající řídící výbor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Vize je příliš obecná</a:t>
            </a:r>
          </a:p>
          <a:p>
            <a:endParaRPr lang="cs-CZ" sz="24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2902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13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641594"/>
            <a:ext cx="103632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Co je vize? </a:t>
            </a:r>
          </a:p>
          <a:p>
            <a:endParaRPr lang="cs-CZ" sz="2400" dirty="0" smtClean="0"/>
          </a:p>
          <a:p>
            <a:r>
              <a:rPr lang="cs-CZ" sz="2400" dirty="0" smtClean="0"/>
              <a:t>Jak bude vzdělávání v budoucnu vypadat</a:t>
            </a:r>
          </a:p>
          <a:p>
            <a:r>
              <a:rPr lang="cs-CZ" sz="2400" dirty="0" smtClean="0"/>
              <a:t>Kdo se do vzdělávání zapojí</a:t>
            </a:r>
          </a:p>
          <a:p>
            <a:r>
              <a:rPr lang="cs-CZ" sz="2400" dirty="0" smtClean="0"/>
              <a:t>Jak bude zacílena podpora ve vzdělávání</a:t>
            </a:r>
          </a:p>
          <a:p>
            <a:r>
              <a:rPr lang="cs-CZ" sz="2400" dirty="0" smtClean="0"/>
              <a:t>Jaké rozvojové směry vzdělávání budeme podporovat. </a:t>
            </a:r>
          </a:p>
          <a:p>
            <a:r>
              <a:rPr lang="cs-CZ" sz="2400" dirty="0" smtClean="0"/>
              <a:t>Poté</a:t>
            </a:r>
            <a:r>
              <a:rPr lang="cs-CZ" sz="2400" dirty="0"/>
              <a:t>, co je vize svázána logicky s prioritami, cíli, opatřeními a aktivitami, je již zafixována, a spolu s celým MAP  je základem pro řízení vývoje vzdělávání na celém území do roku 2023.</a:t>
            </a:r>
          </a:p>
        </p:txBody>
      </p:sp>
    </p:spTree>
    <p:extLst>
      <p:ext uri="{BB962C8B-B14F-4D97-AF65-F5344CB8AC3E}">
        <p14:creationId xmlns:p14="http://schemas.microsoft.com/office/powerpoint/2010/main" val="38154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2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641594"/>
            <a:ext cx="103632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3200" dirty="0" smtClean="0"/>
          </a:p>
          <a:p>
            <a:pPr algn="ctr"/>
            <a:r>
              <a:rPr lang="cs-CZ" sz="3200" dirty="0" smtClean="0"/>
              <a:t>Poté</a:t>
            </a:r>
            <a:r>
              <a:rPr lang="cs-CZ" sz="3200" dirty="0"/>
              <a:t>, co je vize svázána logicky s prioritami, cíli, opatřeními a aktivitami, je již zafixována, a spolu s celým MAP  je základem pro řízení vývoje vzdělávání na celém území do roku 2023.</a:t>
            </a:r>
          </a:p>
        </p:txBody>
      </p:sp>
    </p:spTree>
    <p:extLst>
      <p:ext uri="{BB962C8B-B14F-4D97-AF65-F5344CB8AC3E}">
        <p14:creationId xmlns:p14="http://schemas.microsoft.com/office/powerpoint/2010/main" val="258675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Zpracování vize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2128084"/>
            <a:ext cx="103632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ZÁSADNÍ otázky při vytváření VIZE</a:t>
            </a:r>
            <a:endParaRPr lang="cs-CZ" sz="2400" dirty="0"/>
          </a:p>
          <a:p>
            <a:r>
              <a:rPr lang="cs-CZ" sz="2800" dirty="0"/>
              <a:t>Ptáme se na to:</a:t>
            </a:r>
            <a:endParaRPr lang="cs-CZ" sz="2400" dirty="0"/>
          </a:p>
          <a:p>
            <a:r>
              <a:rPr lang="cs-CZ" sz="2800" dirty="0"/>
              <a:t>- jak chcete vzdělávání dětí a mládeže vidět v budoucnosti,</a:t>
            </a:r>
            <a:endParaRPr lang="cs-CZ" sz="2400" dirty="0"/>
          </a:p>
          <a:p>
            <a:r>
              <a:rPr lang="cs-CZ" sz="2800" dirty="0"/>
              <a:t>- co si přejí děti a mládež z vaší obce, vašeho území, kam to chtějí dotáhnout,</a:t>
            </a:r>
            <a:endParaRPr lang="cs-CZ" sz="2400" dirty="0"/>
          </a:p>
          <a:p>
            <a:r>
              <a:rPr lang="cs-CZ" sz="2800" dirty="0"/>
              <a:t>- čeho chcete dosáhnout pro zlepšení stavu vzdělávání.</a:t>
            </a:r>
            <a:endParaRPr lang="cs-CZ" sz="2400" dirty="0"/>
          </a:p>
          <a:p>
            <a:pPr marL="776288" lvl="1" indent="-457200">
              <a:buFont typeface="Arial" panose="020B0604020202020204" pitchFamily="34" charset="0"/>
              <a:buChar char="•"/>
            </a:pP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36130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Zpracování vize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2128084"/>
            <a:ext cx="1036320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„Představte si, že je rok 2023. Je veliká slavnost a všichni oslavují úspěchy procesu plánování. Zástupce vaší obce má proslov, děkuje vám a říká, čeho jste dosáhli. Jaká slova asi používá? Co zdůrazňuje? A o čem se baví lidé na té slavnosti? Co se jim nejvíce líbí, co ocenili?“ </a:t>
            </a:r>
          </a:p>
          <a:p>
            <a:pPr marL="776288" lvl="1" indent="-457200">
              <a:buFont typeface="Arial" panose="020B0604020202020204" pitchFamily="34" charset="0"/>
              <a:buChar char="•"/>
            </a:pP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123450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Zpracování vize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2128084"/>
            <a:ext cx="1036320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Vize Strategie vzdělávací politiky ČR do roku 2020</a:t>
            </a:r>
            <a:endParaRPr lang="cs-CZ" dirty="0"/>
          </a:p>
          <a:p>
            <a:r>
              <a:rPr lang="cs-CZ" i="1" dirty="0"/>
              <a:t>„Vzdělávací politika České republiky směřuje k rozvoji vzdělávacího systému v němž:</a:t>
            </a:r>
            <a:endParaRPr lang="cs-CZ" dirty="0"/>
          </a:p>
          <a:p>
            <a:pPr lvl="0"/>
            <a:r>
              <a:rPr lang="cs-CZ" i="1" dirty="0"/>
              <a:t>vzdělávání se nachází v popředí zájmu společnosti i jednotlivců a je považováno </a:t>
            </a:r>
            <a:br>
              <a:rPr lang="cs-CZ" i="1" dirty="0"/>
            </a:br>
            <a:r>
              <a:rPr lang="cs-CZ" i="1" dirty="0"/>
              <a:t>za významnou hodnotu,</a:t>
            </a:r>
            <a:endParaRPr lang="cs-CZ" dirty="0"/>
          </a:p>
          <a:p>
            <a:pPr lvl="0"/>
            <a:r>
              <a:rPr lang="cs-CZ" i="1" dirty="0"/>
              <a:t>lidé využívají rozmanité příležitosti k učení v průběhu celého života, </a:t>
            </a:r>
            <a:endParaRPr lang="cs-CZ" dirty="0"/>
          </a:p>
          <a:p>
            <a:pPr lvl="0"/>
            <a:r>
              <a:rPr lang="cs-CZ" i="1" dirty="0"/>
              <a:t>kvalitní vzdělávání je přístupné pro každého, funguje efektivně, spravedlivě a dává všem stejnou šanci,</a:t>
            </a:r>
            <a:endParaRPr lang="cs-CZ" dirty="0"/>
          </a:p>
          <a:p>
            <a:pPr lvl="0"/>
            <a:r>
              <a:rPr lang="cs-CZ" i="1" dirty="0"/>
              <a:t>děti, žáci a studenti vědí, co se od nich na každé úrovni a v každé oblasti vzdělávání očekává a co mohou oni očekávat od něj,</a:t>
            </a:r>
            <a:endParaRPr lang="cs-CZ" dirty="0"/>
          </a:p>
          <a:p>
            <a:pPr lvl="0"/>
            <a:r>
              <a:rPr lang="cs-CZ" i="1" dirty="0"/>
              <a:t>děti, žáci a studenti se rádi učí a jsou motivováni k celoživotnímu učení,</a:t>
            </a:r>
            <a:endParaRPr lang="cs-CZ" dirty="0"/>
          </a:p>
          <a:p>
            <a:pPr lvl="0"/>
            <a:r>
              <a:rPr lang="cs-CZ" i="1" dirty="0"/>
              <a:t>učitelé jsou dobře připraveni na výkon své profese, všestranně motivováni pomáhat dětem, žákům a studentům k dosažení maxima jejich možností a cíleně se rozvíjejí,</a:t>
            </a:r>
            <a:endParaRPr lang="cs-CZ" dirty="0"/>
          </a:p>
          <a:p>
            <a:pPr lvl="0"/>
            <a:r>
              <a:rPr lang="cs-CZ" i="1" dirty="0"/>
              <a:t>školy jsou otevřeny pro soustavnou spolupráci s vnějším světem,</a:t>
            </a:r>
            <a:endParaRPr lang="cs-CZ" dirty="0"/>
          </a:p>
          <a:p>
            <a:pPr lvl="0"/>
            <a:r>
              <a:rPr lang="cs-CZ" i="1" dirty="0"/>
              <a:t>vzdělávání se opírá o aktuální výsledky lidského poznání, podporuje tvořivost </a:t>
            </a:r>
            <a:br>
              <a:rPr lang="cs-CZ" i="1" dirty="0"/>
            </a:br>
            <a:r>
              <a:rPr lang="cs-CZ" i="1" dirty="0"/>
              <a:t>a vychází vstříc dlouhodobým potřebám společnosti a trhu práce,</a:t>
            </a:r>
            <a:endParaRPr lang="cs-CZ" dirty="0"/>
          </a:p>
          <a:p>
            <a:pPr lvl="0"/>
            <a:r>
              <a:rPr lang="cs-CZ" i="1" dirty="0"/>
              <a:t>úpravy v organizaci, struktuře a obsahu vzdělávání se opírají o empiricky podložené poznatky.“</a:t>
            </a:r>
            <a:endParaRPr lang="cs-CZ" dirty="0"/>
          </a:p>
          <a:p>
            <a:pPr marL="776288" lvl="1" indent="-457200">
              <a:buFont typeface="Arial" panose="020B0604020202020204" pitchFamily="34" charset="0"/>
              <a:buChar char="•"/>
            </a:pP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383855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Zpracování vize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2128084"/>
            <a:ext cx="103632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Vize akce KLIMA (viz „Postupy MAP“)</a:t>
            </a:r>
            <a:endParaRPr lang="cs-CZ" sz="2400" dirty="0"/>
          </a:p>
          <a:p>
            <a:r>
              <a:rPr lang="cs-CZ" sz="2400" i="1" dirty="0"/>
              <a:t>„Chceme v našich školách rozvíjet motivující kulturu zaměřenou na maximální úspěch pro každého žáka a každého učitele a na trvalý pedagogický rozvoj celé školy.“</a:t>
            </a:r>
            <a:endParaRPr lang="cs-CZ" sz="2400" dirty="0"/>
          </a:p>
          <a:p>
            <a:r>
              <a:rPr lang="cs-CZ" sz="2400" b="1" dirty="0"/>
              <a:t>Příklad: Vize Strategie rozvoje základního vzdělávání ORP Ostrov 2015–2018 </a:t>
            </a:r>
            <a:endParaRPr lang="cs-CZ" sz="2400" dirty="0"/>
          </a:p>
          <a:p>
            <a:r>
              <a:rPr lang="cs-CZ" sz="2400" i="1" dirty="0"/>
              <a:t>„Všechny děti na </a:t>
            </a:r>
            <a:r>
              <a:rPr lang="cs-CZ" sz="2400" i="1" dirty="0" err="1"/>
              <a:t>Ostrovsku</a:t>
            </a:r>
            <a:r>
              <a:rPr lang="cs-CZ" sz="2400" i="1" dirty="0"/>
              <a:t> se vzdělávají společně a zažívají ve škole úspěch a radost. Obce, školy, rodiče a spolupracující organizace tvoří síť aktérů, kteří se aktivně podílejí na rozvoji kultury vzdělávání v regionu.“</a:t>
            </a:r>
            <a:endParaRPr lang="cs-CZ" sz="2400" dirty="0"/>
          </a:p>
          <a:p>
            <a:pPr marL="776288" lvl="1" indent="-457200">
              <a:buFont typeface="Arial" panose="020B0604020202020204" pitchFamily="34" charset="0"/>
              <a:buChar char="•"/>
            </a:pPr>
            <a:endParaRPr lang="cs-CZ" sz="8800" dirty="0"/>
          </a:p>
        </p:txBody>
      </p:sp>
    </p:spTree>
    <p:extLst>
      <p:ext uri="{BB962C8B-B14F-4D97-AF65-F5344CB8AC3E}">
        <p14:creationId xmlns:p14="http://schemas.microsoft.com/office/powerpoint/2010/main" val="13986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2128084"/>
            <a:ext cx="1036320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u="sng" dirty="0"/>
              <a:t>P</a:t>
            </a:r>
            <a:r>
              <a:rPr lang="cs-CZ" sz="3200" b="1" u="sng" dirty="0" smtClean="0"/>
              <a:t>rioritní oblasti </a:t>
            </a:r>
            <a:r>
              <a:rPr lang="cs-CZ" sz="3200" b="1" u="sng" dirty="0"/>
              <a:t>rozvoje (zkráceně uváděno též „priority</a:t>
            </a:r>
            <a:r>
              <a:rPr lang="cs-CZ" sz="3200" b="1" u="sng" dirty="0" smtClean="0"/>
              <a:t>“)</a:t>
            </a:r>
          </a:p>
          <a:p>
            <a:r>
              <a:rPr lang="cs-CZ" sz="4000" dirty="0" smtClean="0"/>
              <a:t>Vychází ze zpracované vize, analytické části, výstupů projednaných v (pracovních skupinách), Řídícím výboru, připomínkovaných, upravených.</a:t>
            </a:r>
            <a:endParaRPr lang="cs-CZ" sz="4000" b="1" u="sng" dirty="0"/>
          </a:p>
        </p:txBody>
      </p:sp>
    </p:spTree>
    <p:extLst>
      <p:ext uri="{BB962C8B-B14F-4D97-AF65-F5344CB8AC3E}">
        <p14:creationId xmlns:p14="http://schemas.microsoft.com/office/powerpoint/2010/main" val="169538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199" y="2213263"/>
            <a:ext cx="103632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Motivace osob, zapojených do přípravy MAP, přímo ovlivní znění vize a nastavení celé strategie.</a:t>
            </a:r>
          </a:p>
          <a:p>
            <a:r>
              <a:rPr lang="cs-CZ" sz="2800" dirty="0"/>
              <a:t>Součástí jednání je přirozená diskuse, která se týká hodnot, jež sdílíme, a </a:t>
            </a:r>
            <a:r>
              <a:rPr lang="cs-CZ" sz="2800" dirty="0" smtClean="0"/>
              <a:t>diskuze </a:t>
            </a:r>
            <a:r>
              <a:rPr lang="cs-CZ" sz="2800" dirty="0"/>
              <a:t>o tom, jaké je naše poslání. 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26985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2128084"/>
            <a:ext cx="103632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Výsledkem jednání o prioritách je </a:t>
            </a:r>
            <a:r>
              <a:rPr lang="cs-CZ" sz="3200" b="1" dirty="0"/>
              <a:t>Dohoda o prioritách</a:t>
            </a:r>
            <a:r>
              <a:rPr lang="cs-CZ" sz="3200" dirty="0"/>
              <a:t> a </a:t>
            </a:r>
            <a:r>
              <a:rPr lang="cs-CZ" sz="3200" b="1" dirty="0"/>
              <a:t>Strategický rámec MAP do roku 2023 </a:t>
            </a:r>
            <a:r>
              <a:rPr lang="cs-CZ" sz="3200" dirty="0"/>
              <a:t>(viz též doporučená příloha výzvy „Strategický rámec</a:t>
            </a:r>
            <a:r>
              <a:rPr lang="cs-CZ" sz="3200" dirty="0" smtClean="0"/>
              <a:t>“).</a:t>
            </a:r>
          </a:p>
          <a:p>
            <a:endParaRPr lang="cs-CZ" sz="3200" dirty="0"/>
          </a:p>
          <a:p>
            <a:r>
              <a:rPr lang="cs-CZ" sz="3200" dirty="0"/>
              <a:t>V této fázi vytváříte celkový přehled priorit, ne jen investičních.</a:t>
            </a:r>
          </a:p>
        </p:txBody>
      </p:sp>
    </p:spTree>
    <p:extLst>
      <p:ext uri="{BB962C8B-B14F-4D97-AF65-F5344CB8AC3E}">
        <p14:creationId xmlns:p14="http://schemas.microsoft.com/office/powerpoint/2010/main" val="119317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2155793"/>
            <a:ext cx="103632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/>
              <a:t>Cílem aktivity je nalezení shody na dlouhodobé/střednědobé vizi do r. 2023 pro rozvoj v oblasti předškolního a základního vzdělávání. V této fázi ještě nejsou určovány konkrétní dílčí kroky/aktivity, ale pouze jejich „rámec“. Cílem tohoto rámce je především zajistit následnou korekci akčního plánu a konkrétních aktivit tak, aby nedocházelo k odchýlení od hlavních priorit strategie. To znamená, že strategie slouží jako referenční rámec akčním plánům a aktivitám a jejím úkolem je zajistit koncentraci a cílení aktivit na prioritní problémové oblasti.  </a:t>
            </a:r>
            <a:endParaRPr lang="cs-CZ" sz="2800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7731014" y="431401"/>
            <a:ext cx="3096344" cy="693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Postupy MAP, str. 35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80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2155793"/>
            <a:ext cx="103632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i="1" dirty="0"/>
              <a:t>Činnosti: </a:t>
            </a:r>
            <a:endParaRPr lang="cs-CZ" sz="3200" dirty="0"/>
          </a:p>
          <a:p>
            <a:r>
              <a:rPr lang="cs-CZ" sz="3200" i="1" dirty="0"/>
              <a:t>	-­‐ 	Územní strategie na úrovni vize do roku 2023 </a:t>
            </a:r>
            <a:endParaRPr lang="cs-CZ" sz="3200" dirty="0"/>
          </a:p>
          <a:p>
            <a:r>
              <a:rPr lang="cs-CZ" sz="3200" i="1" dirty="0"/>
              <a:t>	-­‐ 	Priority a popis jejich vazeb na existující strategie  </a:t>
            </a:r>
            <a:endParaRPr lang="cs-CZ" sz="3200" dirty="0"/>
          </a:p>
          <a:p>
            <a:r>
              <a:rPr lang="cs-CZ" sz="3200" i="1" dirty="0"/>
              <a:t>	-­‐ 	Strategie naplnění priorit, cílový stav v roce 2023 </a:t>
            </a:r>
            <a:endParaRPr lang="cs-CZ" sz="3200" dirty="0"/>
          </a:p>
          <a:p>
            <a:r>
              <a:rPr lang="cs-CZ" sz="3200" i="1" dirty="0"/>
              <a:t>-­‐ Vytvoření Strategického rámce MAP do roku 2023 </a:t>
            </a:r>
            <a:endParaRPr lang="cs-CZ" sz="3200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7731014" y="431401"/>
            <a:ext cx="3096344" cy="693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Postupy MAP, str. 35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94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2155793"/>
            <a:ext cx="103632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/>
              <a:t>Výstupy</a:t>
            </a:r>
            <a:r>
              <a:rPr lang="cs-CZ" sz="2800" i="1" dirty="0"/>
              <a:t>: </a:t>
            </a:r>
            <a:endParaRPr lang="cs-CZ" sz="2800" dirty="0"/>
          </a:p>
          <a:p>
            <a:r>
              <a:rPr lang="cs-CZ" sz="2800" i="1" dirty="0"/>
              <a:t>	-­‐ 	Strategická část MAP (volná forma zpracování) </a:t>
            </a:r>
            <a:endParaRPr lang="cs-CZ" sz="2800" dirty="0"/>
          </a:p>
          <a:p>
            <a:r>
              <a:rPr lang="cs-CZ" sz="2800" i="1" dirty="0"/>
              <a:t>-­‐ Závazným výstupem strategie je „Strategický rámec MAP do roku 2023“. Struktura dokumentu – vize (jeden odstavec), strategie (tabulka: cíle – strategie – indikátory) – max. rozsah dvě stránky A4. </a:t>
            </a:r>
            <a:endParaRPr lang="cs-CZ" sz="2800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7731014" y="431401"/>
            <a:ext cx="3096344" cy="693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Postupy MAP, str. 35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046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2155793"/>
            <a:ext cx="103632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/>
              <a:t>Strategický rámec MAP schvaluje Řídicí výbor MAP.  </a:t>
            </a:r>
            <a:r>
              <a:rPr lang="cs-CZ" sz="2800" i="1" dirty="0"/>
              <a:t> </a:t>
            </a:r>
            <a:endParaRPr lang="cs-CZ" sz="2800" dirty="0"/>
          </a:p>
          <a:p>
            <a:r>
              <a:rPr lang="cs-CZ" sz="2800" i="1" dirty="0"/>
              <a:t>Doporučený průběh:  </a:t>
            </a:r>
            <a:endParaRPr lang="cs-CZ" sz="2800" dirty="0"/>
          </a:p>
          <a:p>
            <a:r>
              <a:rPr lang="cs-CZ" sz="2800" i="1" dirty="0"/>
              <a:t>Průběh aktivity je analogický tvorbě analýzy. Realizační tým zorganizuje konzultační proces (workshopy, kulaté stoly apod.) s cílem stanovit dlouhodobé priority. Priority musí respektovat provedenou analýzu a musí vycházet z problémových oblastí a klíčových problémů. K návrhu strategie může realizační tým využít experty v daných oblastech, případně může vytvořit dílčí pracovní skupiny.  </a:t>
            </a:r>
            <a:endParaRPr lang="cs-CZ" sz="2800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7731014" y="431401"/>
            <a:ext cx="3096344" cy="693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Postupy MAP, str. 35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88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2155793"/>
            <a:ext cx="103632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i="1" dirty="0"/>
              <a:t>Součástí MAP bude souhrnná kapitola (nebo tabulka) popisující soulad Strategického rámce MAP a potvrzení potřebnosti a využitelnosti investic do infrastruktury ve vzdělávání v daném území. </a:t>
            </a:r>
            <a:endParaRPr lang="cs-CZ" sz="2800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7731014" y="431401"/>
            <a:ext cx="3096344" cy="693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Postupy MAP, str. 35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181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7" name="Vývojový diagram: děrná páska 6"/>
          <p:cNvSpPr/>
          <p:nvPr/>
        </p:nvSpPr>
        <p:spPr>
          <a:xfrm>
            <a:off x="7731014" y="431401"/>
            <a:ext cx="3096344" cy="693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Postupy MAP, str. 35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38199" y="1912253"/>
            <a:ext cx="9347200" cy="3925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" marR="26035" algn="just">
              <a:lnSpc>
                <a:spcPct val="115000"/>
              </a:lnSpc>
              <a:spcAft>
                <a:spcPts val="835"/>
              </a:spcAft>
            </a:pPr>
            <a:r>
              <a:rPr lang="cs-CZ" sz="2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Návrh strategie musí být projednán v rámci partnerství.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" marR="26035" algn="just">
              <a:lnSpc>
                <a:spcPct val="115000"/>
              </a:lnSpc>
              <a:spcAft>
                <a:spcPts val="925"/>
              </a:spcAft>
            </a:pPr>
            <a:r>
              <a:rPr lang="cs-CZ" sz="2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Zapojení partnerů partnerské platformy provede realizační tým v této formě (není určen počet akcí, pouze jejich obsah):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6035" lvl="0" indent="-342900" algn="just" fontAlgn="base">
              <a:lnSpc>
                <a:spcPct val="105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cs-CZ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Jednání Řídicího výboru s cílem definování vize do roku 2023; 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6035" lvl="0" indent="-342900" algn="just" fontAlgn="base">
              <a:lnSpc>
                <a:spcPct val="105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cs-CZ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Zapojení partnerů do rozhodování s cílem vytvořit návrh dlouhodobých priorit; 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6035" lvl="0" indent="-342900" algn="just" fontAlgn="base">
              <a:lnSpc>
                <a:spcPct val="105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cs-CZ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Jednání Řídicího výboru s cílem stanovení priorit do roku 2023. Podklady pro jednání zpracuje realizační tým na základě výstupů analýz a diskusí v území. Realizační tým zpracuje také jako podklad jednání soubor existujících strategií v území a popíše jejich vazby k prioritním oblastem identifikovaným v diskusích v území; </a:t>
            </a:r>
            <a:endParaRPr lang="cs-CZ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6035" lvl="0" indent="-342900" algn="just" fontAlgn="base">
              <a:lnSpc>
                <a:spcPct val="105000"/>
              </a:lnSpc>
              <a:spcAft>
                <a:spcPts val="2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cs-CZ" sz="20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Informování partnerů o prioritách do roku 2023 stanovených Řídicím výborem; </a:t>
            </a:r>
            <a:endParaRPr lang="cs-CZ" u="none" strike="no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46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90599" y="1593353"/>
            <a:ext cx="10363201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cs-CZ" sz="2000" i="1" dirty="0"/>
              <a:t>Konzultace s partnery – sběr připomínek k prioritám a jejich následné vypořádání, například formou projednání na Řídicím výboru; </a:t>
            </a:r>
            <a:endParaRPr lang="cs-CZ" sz="2000" i="1" dirty="0" smtClean="0"/>
          </a:p>
          <a:p>
            <a:pPr fontAlgn="base"/>
            <a:r>
              <a:rPr lang="cs-CZ" altLang="cs-CZ" sz="20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Jednání Řídicího výboru s cílem vytvoření návrhu Strategického rámce MAP do roku 2023 (cílový stav v roce 2023 a návrh, jaká bude strategie naplnění priorit); </a:t>
            </a:r>
            <a:endParaRPr lang="cs-CZ" altLang="cs-CZ" sz="2000" i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/>
            <a:r>
              <a:rPr lang="cs-CZ" sz="2000" i="1" dirty="0"/>
              <a:t>Jednání Řídicího výboru o souladu investičních potřeb s návrhem Strategického rámce MAP do roku 2023</a:t>
            </a:r>
            <a:r>
              <a:rPr lang="cs-CZ" sz="2000" i="1" dirty="0" smtClean="0"/>
              <a:t>;</a:t>
            </a:r>
          </a:p>
          <a:p>
            <a:pPr fontAlgn="base"/>
            <a:r>
              <a:rPr lang="cs-CZ" sz="2000" i="1" dirty="0"/>
              <a:t>Informování partnerů o návrhu Strategického rámce MAP do roku 2023, včetně návrhu kapitoly popisující soulad investičních potřeb se Strategickým rámcem MAP; </a:t>
            </a:r>
            <a:endParaRPr lang="cs-CZ" sz="2000" i="1" dirty="0" smtClean="0"/>
          </a:p>
          <a:p>
            <a:pPr lvl="0" fontAlgn="base"/>
            <a:r>
              <a:rPr lang="cs-CZ" sz="2000" i="1" dirty="0"/>
              <a:t>Konzultace s partnery – sběr připomínek ke Strategickému rámci MAP do roku 2023 (včetně kapitoly popisující soulad investičních priorit) a jejich následné vypořádání, například formou projednání na Řídicím výboru;</a:t>
            </a:r>
            <a:endParaRPr lang="cs-CZ" sz="2000" dirty="0"/>
          </a:p>
          <a:p>
            <a:pPr fontAlgn="base"/>
            <a:r>
              <a:rPr lang="cs-CZ" sz="2000" i="1" dirty="0"/>
              <a:t>Jednání Řídicího výboru s cílem schválení Strategického rámce MAP do roku 2023, včetně kapitoly popisující soulad investičních priorit se Strategickým rámcem MAP.</a:t>
            </a:r>
            <a:endParaRPr lang="cs-CZ" altLang="cs-CZ" sz="3200" dirty="0">
              <a:latin typeface="Arial" panose="020B0604020202020204" pitchFamily="34" charset="0"/>
            </a:endParaRPr>
          </a:p>
          <a:p>
            <a:pPr lvl="0" fontAlgn="base"/>
            <a:endParaRPr lang="cs-CZ" dirty="0"/>
          </a:p>
          <a:p>
            <a:endParaRPr lang="cs-CZ" sz="2800" i="1" dirty="0"/>
          </a:p>
          <a:p>
            <a:endParaRPr lang="cs-CZ" sz="2800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7731014" y="431401"/>
            <a:ext cx="3096344" cy="693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Postupy MAP, str. 35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47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90599" y="1593353"/>
            <a:ext cx="1036320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Zapracovat vazbu na povinná opatření můžete ve Strategickém rámci MAP několika způsoby:</a:t>
            </a:r>
            <a:endParaRPr lang="cs-CZ" sz="2800" dirty="0"/>
          </a:p>
          <a:p>
            <a:r>
              <a:rPr lang="cs-CZ" sz="2800" dirty="0"/>
              <a:t>1. Priority mohou být širší, s předpokladem, že později budete povinná opatření v nich realizovat.</a:t>
            </a:r>
          </a:p>
          <a:p>
            <a:r>
              <a:rPr lang="cs-CZ" sz="2800" dirty="0"/>
              <a:t>2. Priority mohou být přímo v souladu s povinnými opatřeními.</a:t>
            </a:r>
          </a:p>
          <a:p>
            <a:r>
              <a:rPr lang="cs-CZ" sz="2800" dirty="0"/>
              <a:t>3. Priority mohou být užší, s tím, že se vztah k povinným opatřením může prokázat napříč více prioritami.</a:t>
            </a:r>
          </a:p>
          <a:p>
            <a:pPr lvl="0" fontAlgn="base"/>
            <a:endParaRPr lang="cs-CZ" sz="2800" dirty="0"/>
          </a:p>
          <a:p>
            <a:endParaRPr lang="cs-CZ" sz="4000" i="1" dirty="0"/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61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90599" y="1593353"/>
            <a:ext cx="10363201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Volný, nebo více zacílený způsob zpracování priorit?</a:t>
            </a:r>
            <a:endParaRPr lang="cs-CZ" sz="2800" dirty="0"/>
          </a:p>
          <a:p>
            <a:r>
              <a:rPr lang="cs-CZ" sz="2800" dirty="0"/>
              <a:t>Způsob a detaily zpracování priorit závisí zejména na tom, kolik času můžete přípravě věnovat, a na tom, jak dlouho a jak efektivně spolu lidé v partnerství spolupracují. </a:t>
            </a:r>
          </a:p>
          <a:p>
            <a:r>
              <a:rPr lang="cs-CZ" sz="2800" b="1" dirty="0"/>
              <a:t>Můžete si vybrat buď volnější přístup při vytváření Strategického rámce MAP, nebo více zacílený. </a:t>
            </a:r>
            <a:endParaRPr lang="cs-CZ" sz="2800" dirty="0"/>
          </a:p>
          <a:p>
            <a:pPr lvl="0" fontAlgn="base"/>
            <a:endParaRPr lang="cs-CZ" sz="4000" dirty="0"/>
          </a:p>
          <a:p>
            <a:endParaRPr lang="cs-CZ" sz="5400" i="1" dirty="0"/>
          </a:p>
          <a:p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18216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na to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23632" y="1366581"/>
            <a:ext cx="103632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Diskutujte</a:t>
            </a:r>
          </a:p>
          <a:p>
            <a:r>
              <a:rPr lang="cs-CZ" sz="2800" dirty="0" smtClean="0"/>
              <a:t>Diskuze </a:t>
            </a:r>
            <a:r>
              <a:rPr lang="cs-CZ" sz="2800" dirty="0"/>
              <a:t>o hodnotách a poslání je přirozenou součástí práce pracovních skupin, realizačního týmu i Řídicího výboru. </a:t>
            </a:r>
          </a:p>
          <a:p>
            <a:r>
              <a:rPr lang="cs-CZ" sz="2800" dirty="0"/>
              <a:t>Klíčem k následné konstruktivní </a:t>
            </a:r>
            <a:r>
              <a:rPr lang="cs-CZ" sz="2800" dirty="0" smtClean="0"/>
              <a:t>diskuzi </a:t>
            </a:r>
            <a:r>
              <a:rPr lang="cs-CZ" sz="2800" dirty="0"/>
              <a:t>o prioritách, vizi a strategii je nejdříve najít společné hodnoty.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Zpracujte společně HODNOTY. </a:t>
            </a:r>
          </a:p>
          <a:p>
            <a:r>
              <a:rPr lang="cs-CZ" sz="2800" dirty="0" smtClean="0"/>
              <a:t>Využijete při zpracování úvodu MAP</a:t>
            </a:r>
          </a:p>
          <a:p>
            <a:r>
              <a:rPr lang="cs-CZ" sz="2800" dirty="0"/>
              <a:t>kde, kdo, kdy a </a:t>
            </a:r>
            <a:r>
              <a:rPr lang="cs-CZ" sz="2800" u="sng" dirty="0"/>
              <a:t>proč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73212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90599" y="1593353"/>
            <a:ext cx="1036320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Volnější způsob zpracování </a:t>
            </a:r>
            <a:endParaRPr lang="cs-CZ" sz="2400" dirty="0"/>
          </a:p>
          <a:p>
            <a:r>
              <a:rPr lang="cs-CZ" sz="2400" dirty="0" smtClean="0"/>
              <a:t>Tam, kde se začíná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hodný </a:t>
            </a:r>
            <a:r>
              <a:rPr lang="cs-CZ" sz="2400" dirty="0"/>
              <a:t>pro území, které je velmi heterogenní, protože v takovém území se mohou členové Řídicího výboru shodnout na společných prioritách pouze na obecné úrovni.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Mnoho území zpracovává priority v MAP jako souhrn priorit škol. Priority škol však mohou být velmi různé, odrážejí totiž přirozenou diverzitu škol. </a:t>
            </a:r>
          </a:p>
          <a:p>
            <a:pPr lvl="0" fontAlgn="base"/>
            <a:endParaRPr lang="cs-CZ" sz="4800" dirty="0"/>
          </a:p>
          <a:p>
            <a:endParaRPr lang="cs-CZ" sz="6600" i="1" dirty="0"/>
          </a:p>
          <a:p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8293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90599" y="1593353"/>
            <a:ext cx="10363201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Volnější způsob zpracování </a:t>
            </a:r>
            <a:endParaRPr lang="cs-CZ" sz="2400" dirty="0"/>
          </a:p>
          <a:p>
            <a:r>
              <a:rPr lang="cs-CZ" sz="2400" dirty="0" smtClean="0"/>
              <a:t>Tam, kde se začíná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hodný </a:t>
            </a:r>
            <a:r>
              <a:rPr lang="cs-CZ" sz="2400" dirty="0"/>
              <a:t>pro území, které je velmi heterogenní, protože v takovém území se mohou členové Řídicího výboru shodnout na společných prioritách pouze na obecné úrovni.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Mnoho území zpracovává priority v MAP jako souhrn priorit škol. Priority škol však mohou být velmi různé, odrážejí totiž přirozenou diverzitu škol.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více času bude vyžadováno pro další práci při zpracování vazby na povinná opatření MAP a na zpracování </a:t>
            </a:r>
            <a:r>
              <a:rPr lang="cs-CZ" sz="2400" dirty="0" smtClean="0"/>
              <a:t>aktivit</a:t>
            </a:r>
            <a:endParaRPr lang="cs-CZ" sz="3200" dirty="0"/>
          </a:p>
          <a:p>
            <a:pPr lvl="0" fontAlgn="base"/>
            <a:endParaRPr lang="cs-CZ" sz="4800" dirty="0"/>
          </a:p>
          <a:p>
            <a:endParaRPr lang="cs-CZ" sz="6600" i="1" dirty="0"/>
          </a:p>
          <a:p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2374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90599" y="1593353"/>
            <a:ext cx="10363201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Zacílený způsob zpracování</a:t>
            </a:r>
            <a:endParaRPr lang="cs-CZ" sz="2400" dirty="0"/>
          </a:p>
          <a:p>
            <a:endParaRPr lang="cs-CZ" sz="2400" b="1" dirty="0" smtClean="0"/>
          </a:p>
          <a:p>
            <a:r>
              <a:rPr lang="cs-CZ" sz="2400" dirty="0" smtClean="0"/>
              <a:t>více </a:t>
            </a:r>
            <a:r>
              <a:rPr lang="cs-CZ" sz="2400" dirty="0"/>
              <a:t>času pro diskusi účastníků na počátku,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při </a:t>
            </a:r>
            <a:r>
              <a:rPr lang="cs-CZ" sz="2400" dirty="0"/>
              <a:t>vytváření plánu aktivit a ročního akčního </a:t>
            </a:r>
            <a:r>
              <a:rPr lang="cs-CZ" sz="2400" dirty="0" smtClean="0"/>
              <a:t>plánu</a:t>
            </a:r>
          </a:p>
          <a:p>
            <a:endParaRPr lang="cs-CZ" sz="2400" dirty="0"/>
          </a:p>
          <a:p>
            <a:r>
              <a:rPr lang="cs-CZ" sz="2400" dirty="0" smtClean="0"/>
              <a:t>Tento </a:t>
            </a:r>
            <a:r>
              <a:rPr lang="cs-CZ" sz="2400" dirty="0"/>
              <a:t>způsob zpracování Strategického rámce zřejmě zvolí území, kde již partnerská spolupráce probíhá dobře po delší dobu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b="1" dirty="0"/>
              <a:t>Pro zacílený způsob zpracování můžete jako priority přímo převzít povinná opatření MAP a doplnit volitelná, průřezová opatření MAP.</a:t>
            </a:r>
            <a:endParaRPr lang="cs-CZ" sz="2400" dirty="0"/>
          </a:p>
          <a:p>
            <a:endParaRPr lang="cs-CZ" sz="2400" dirty="0"/>
          </a:p>
          <a:p>
            <a:pPr lvl="0" fontAlgn="base"/>
            <a:endParaRPr lang="cs-CZ" sz="6000" dirty="0"/>
          </a:p>
          <a:p>
            <a:endParaRPr lang="cs-CZ" sz="8000" i="1" dirty="0"/>
          </a:p>
          <a:p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274991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90599" y="1593353"/>
            <a:ext cx="10363201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Vazba cílů priorit na povinná a doporučená opatření (témata) dle Postupů MAP </a:t>
            </a:r>
            <a:endParaRPr lang="cs-CZ" sz="2800" dirty="0"/>
          </a:p>
          <a:p>
            <a:r>
              <a:rPr lang="cs-CZ" sz="2800" dirty="0"/>
              <a:t>UPOZORNĚNÍ:   </a:t>
            </a:r>
          </a:p>
          <a:p>
            <a:r>
              <a:rPr lang="cs-CZ" sz="2800" dirty="0"/>
              <a:t>Povinná opatření = povinná témata. Povinná opatření jsou 3 povinná témata nebo oblasti, ke kterým se povinně musí vztahovat cíle priorit vašeho MAP. Jde o to doložit, že se účastníci MAP shodli, že se povinnými opatřeními dle Postupů budou zabývat a v jaké míře, a aby byla zřetelná vazba.</a:t>
            </a:r>
          </a:p>
          <a:p>
            <a:pPr lvl="0" fontAlgn="base"/>
            <a:endParaRPr lang="cs-CZ" sz="8000" dirty="0"/>
          </a:p>
          <a:p>
            <a:endParaRPr lang="cs-CZ" sz="11500" i="1" dirty="0"/>
          </a:p>
          <a:p>
            <a:endParaRPr lang="cs-CZ" sz="11500" dirty="0"/>
          </a:p>
        </p:txBody>
      </p:sp>
    </p:spTree>
    <p:extLst>
      <p:ext uri="{BB962C8B-B14F-4D97-AF65-F5344CB8AC3E}">
        <p14:creationId xmlns:p14="http://schemas.microsoft.com/office/powerpoint/2010/main" val="313871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90599" y="1593353"/>
            <a:ext cx="10363201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 „Postupech MAP“ </a:t>
            </a:r>
            <a:r>
              <a:rPr lang="cs-CZ" sz="3200" dirty="0"/>
              <a:t>jsou</a:t>
            </a:r>
            <a:r>
              <a:rPr lang="cs-CZ" sz="2400" dirty="0"/>
              <a:t> povinná opatření přímo očíslována.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V „Postupech MAP“ jsou u doporučených opatření 3 odrážky s doporučenými opatřeními. Doporučená opatření jsou v tomto seznamu vyčleněna proto, že informace o vazbě na tato opatření budou poskytovány pro krajské akční plány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r>
              <a:rPr lang="cs-CZ" sz="2400" dirty="0"/>
              <a:t>Volitelná opatření jsou všechna možná ostatní opatření, která jsou potřebná v daném MAP. V Postupech MAP jsou vymezena pouze tím, že do aktivit, které mají vazbu na tato ostatní, volitelná opatření, musí být začleňovány děti s potřebou podpůrných opatření. V postupech MAP jsou uvedeny pouze nezávazné a neúplné náměty na inspiraci.</a:t>
            </a:r>
          </a:p>
          <a:p>
            <a:pPr lvl="0" fontAlgn="base"/>
            <a:endParaRPr lang="cs-CZ" sz="9600" dirty="0"/>
          </a:p>
          <a:p>
            <a:endParaRPr lang="cs-CZ" sz="16600" i="1" dirty="0"/>
          </a:p>
          <a:p>
            <a:endParaRPr lang="cs-CZ" sz="16600" dirty="0"/>
          </a:p>
        </p:txBody>
      </p:sp>
    </p:spTree>
    <p:extLst>
      <p:ext uri="{BB962C8B-B14F-4D97-AF65-F5344CB8AC3E}">
        <p14:creationId xmlns:p14="http://schemas.microsoft.com/office/powerpoint/2010/main" val="340535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90599" y="1593353"/>
            <a:ext cx="10363201" cy="12988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Vytvořte </a:t>
            </a:r>
            <a:r>
              <a:rPr lang="cs-CZ" sz="2400" b="1" dirty="0"/>
              <a:t>popis, jaký je vztah mezi cíli priorit a opatřeními z „Postupů MAP“. Tento popis se vepisuje do formuláře „Strategický rámec MAP</a:t>
            </a:r>
            <a:r>
              <a:rPr lang="cs-CZ" sz="2400" b="1" dirty="0" smtClean="0"/>
              <a:t>“.</a:t>
            </a:r>
          </a:p>
          <a:p>
            <a:endParaRPr lang="cs-CZ" sz="2400" dirty="0"/>
          </a:p>
          <a:p>
            <a:r>
              <a:rPr lang="cs-CZ" sz="2400" i="1" dirty="0"/>
              <a:t>Pokud jste v rámci analýzy potřeb v území identifikovali některá z povinných, doporučených nebo průřezových a volitelných opatření MAP, uvádějte je ve struktuře</a:t>
            </a:r>
            <a:r>
              <a:rPr lang="cs-CZ" sz="2400" i="1" dirty="0" smtClean="0"/>
              <a:t>:</a:t>
            </a:r>
          </a:p>
          <a:p>
            <a:r>
              <a:rPr lang="cs-CZ" i="1" dirty="0"/>
              <a:t>1.       Povinné opatření (téma) MAP (vždy jedno povinné opatření/téma) – jak je v daných cílech provázáno (průřezově nebo specificky, konkrétně, silně nebo slabě, dle identifikace problémů aktéry)</a:t>
            </a:r>
            <a:endParaRPr lang="cs-CZ" dirty="0"/>
          </a:p>
          <a:p>
            <a:r>
              <a:rPr lang="cs-CZ" i="1" dirty="0"/>
              <a:t>2.       Doporučené nebo průřezové a volitelné opatření MAP (obdobně). </a:t>
            </a:r>
            <a:endParaRPr lang="cs-CZ" dirty="0"/>
          </a:p>
          <a:p>
            <a:endParaRPr lang="cs-CZ" sz="2400" dirty="0"/>
          </a:p>
          <a:p>
            <a:pPr lvl="0" fontAlgn="base"/>
            <a:endParaRPr lang="cs-CZ" sz="13800" dirty="0"/>
          </a:p>
          <a:p>
            <a:endParaRPr lang="cs-CZ" sz="23900" i="1" dirty="0"/>
          </a:p>
          <a:p>
            <a:endParaRPr lang="cs-CZ" sz="23900" dirty="0"/>
          </a:p>
        </p:txBody>
      </p:sp>
    </p:spTree>
    <p:extLst>
      <p:ext uri="{BB962C8B-B14F-4D97-AF65-F5344CB8AC3E}">
        <p14:creationId xmlns:p14="http://schemas.microsoft.com/office/powerpoint/2010/main" val="10291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90599" y="1593353"/>
            <a:ext cx="10363201" cy="1425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Indikátory</a:t>
            </a:r>
            <a:endParaRPr lang="cs-CZ" sz="3200" b="1" dirty="0"/>
          </a:p>
          <a:p>
            <a:r>
              <a:rPr lang="cs-CZ" sz="2400" i="1" dirty="0"/>
              <a:t>Indikátor je nástrojem pro měření dosažené změny, resp. naplnění cíle. Uvádějte obecně, nekvantifikujte</a:t>
            </a:r>
            <a:r>
              <a:rPr lang="cs-CZ" sz="2400" i="1" dirty="0" smtClean="0"/>
              <a:t>.</a:t>
            </a:r>
          </a:p>
          <a:p>
            <a:endParaRPr lang="cs-CZ" sz="3200" i="1" dirty="0"/>
          </a:p>
          <a:p>
            <a:r>
              <a:rPr lang="cs-CZ" sz="2400" dirty="0"/>
              <a:t>Pokud mají aktivity MAP řešit místní specifika a „problémy“, indikátory se předem obecně nastavit nedají a měly by být vytvořeny samotným realizačním týmem v rámci zpracování MAP. Dohodněte se, jak zjistíte, že jste byli úspěšní, že jste realizovali aktivity, že jste splnili cíle a že jste se posunuli směrem k vizi. </a:t>
            </a:r>
          </a:p>
          <a:p>
            <a:endParaRPr lang="cs-CZ" sz="3200" dirty="0" smtClean="0"/>
          </a:p>
          <a:p>
            <a:r>
              <a:rPr lang="cs-CZ" sz="2400" u="sng" dirty="0">
                <a:hlinkClick r:id="rId3"/>
              </a:rPr>
              <a:t>http://www.msmt.cz/strukturalni-fondy-1/monitorovaci-indikatory-op-vvv</a:t>
            </a:r>
            <a:endParaRPr lang="cs-CZ" sz="2400" dirty="0"/>
          </a:p>
          <a:p>
            <a:endParaRPr lang="cs-CZ" sz="2400" dirty="0"/>
          </a:p>
          <a:p>
            <a:pPr lvl="0" fontAlgn="base"/>
            <a:endParaRPr lang="cs-CZ" sz="13800" dirty="0"/>
          </a:p>
          <a:p>
            <a:endParaRPr lang="cs-CZ" sz="23900" i="1" dirty="0"/>
          </a:p>
          <a:p>
            <a:endParaRPr lang="cs-CZ" sz="23900" dirty="0"/>
          </a:p>
        </p:txBody>
      </p:sp>
    </p:spTree>
    <p:extLst>
      <p:ext uri="{BB962C8B-B14F-4D97-AF65-F5344CB8AC3E}">
        <p14:creationId xmlns:p14="http://schemas.microsoft.com/office/powerpoint/2010/main" val="78580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90599" y="1593353"/>
            <a:ext cx="10363201" cy="1437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dirty="0"/>
              <a:t>Před vytvořením prvního návrhu strategie shromážděte maximum informací a podkladů včetně názorů a požadavků zainteresovaných stran, partnerů, zadavatelů, veřejnosti, nejlépe již prodiskutovaných za přítomnosti odborníků;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 smtClean="0"/>
              <a:t>tato </a:t>
            </a:r>
            <a:r>
              <a:rPr lang="cs-CZ" sz="2400" dirty="0"/>
              <a:t>fáze trvá oproti dřívějším postupům mnohem déle, ale výsledkem je, že se již v prvním návrhu objeví reálné a realistické návrhy a vznikne materiál, který „osloví“ dotčené skupiny. </a:t>
            </a:r>
            <a:endParaRPr lang="cs-CZ" sz="2400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Návrhy diskutujete v několika kolech, neomezujte se na výsledky jednoho setkání, průzkumu apod.</a:t>
            </a:r>
          </a:p>
          <a:p>
            <a:pPr lvl="0"/>
            <a:r>
              <a:rPr lang="cs-CZ" sz="2400" dirty="0"/>
              <a:t>K diskusím přizvěte odborníka na danou oblast, a to případně i z venku – jeho slovo bude bráno s větší váhou (doma není nikdo prorokem).</a:t>
            </a:r>
          </a:p>
          <a:p>
            <a:endParaRPr lang="cs-CZ" sz="2400" dirty="0"/>
          </a:p>
          <a:p>
            <a:pPr lvl="0" fontAlgn="base"/>
            <a:endParaRPr lang="cs-CZ" sz="13800" dirty="0"/>
          </a:p>
          <a:p>
            <a:endParaRPr lang="cs-CZ" sz="23900" i="1" dirty="0"/>
          </a:p>
          <a:p>
            <a:endParaRPr lang="cs-CZ" sz="23900" dirty="0"/>
          </a:p>
        </p:txBody>
      </p:sp>
    </p:spTree>
    <p:extLst>
      <p:ext uri="{BB962C8B-B14F-4D97-AF65-F5344CB8AC3E}">
        <p14:creationId xmlns:p14="http://schemas.microsoft.com/office/powerpoint/2010/main" val="179944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90599" y="1593353"/>
            <a:ext cx="10363201" cy="13665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s-CZ" dirty="0" smtClean="0"/>
          </a:p>
          <a:p>
            <a:pPr lvl="0"/>
            <a:r>
              <a:rPr lang="cs-CZ" sz="2400" dirty="0" smtClean="0"/>
              <a:t>Dbejte </a:t>
            </a:r>
            <a:r>
              <a:rPr lang="cs-CZ" sz="2400" dirty="0"/>
              <a:t>na koordinaci výstupů z jednotlivých oblastí - horizontální i vertikální propojení cílů na úrovni strategie i akcí; koordinační schůzky bývají podnětné</a:t>
            </a:r>
            <a:r>
              <a:rPr lang="cs-CZ" sz="2400" dirty="0" smtClean="0"/>
              <a:t>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Zajistěte informovanost a osvětu o oblastech vaší činnosti; předchází se tak zcela nevhodným návrhům (i když ty nelze také zcela vyloučit, ale je důležité objasňovat, proč jsou nevhodné</a:t>
            </a:r>
            <a:r>
              <a:rPr lang="cs-CZ" sz="2400" dirty="0" smtClean="0"/>
              <a:t>).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Proces zapojení při zpracování strategie by měl vést také k pocitu zodpovědnosti a potřebě spoluúčasti na rozvoji území.</a:t>
            </a:r>
          </a:p>
          <a:p>
            <a:endParaRPr lang="cs-CZ" sz="3200" dirty="0"/>
          </a:p>
          <a:p>
            <a:pPr lvl="0" fontAlgn="base"/>
            <a:endParaRPr lang="cs-CZ" sz="13800" dirty="0"/>
          </a:p>
          <a:p>
            <a:endParaRPr lang="cs-CZ" sz="23900" i="1" dirty="0"/>
          </a:p>
          <a:p>
            <a:endParaRPr lang="cs-CZ" sz="23900" dirty="0"/>
          </a:p>
        </p:txBody>
      </p:sp>
    </p:spTree>
    <p:extLst>
      <p:ext uri="{BB962C8B-B14F-4D97-AF65-F5344CB8AC3E}">
        <p14:creationId xmlns:p14="http://schemas.microsoft.com/office/powerpoint/2010/main" val="75883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Strategický rámec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90599" y="1593353"/>
            <a:ext cx="10363201" cy="13665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s-CZ" dirty="0" smtClean="0"/>
          </a:p>
          <a:p>
            <a:pPr lvl="0"/>
            <a:r>
              <a:rPr lang="cs-CZ" sz="2400" dirty="0" smtClean="0"/>
              <a:t>Dbejte </a:t>
            </a:r>
            <a:r>
              <a:rPr lang="cs-CZ" sz="2400" dirty="0"/>
              <a:t>na koordinaci výstupů z jednotlivých oblastí - horizontální i vertikální propojení cílů na úrovni strategie i akcí; koordinační schůzky bývají podnětné</a:t>
            </a:r>
            <a:r>
              <a:rPr lang="cs-CZ" sz="2400" dirty="0" smtClean="0"/>
              <a:t>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Zajistěte informovanost a osvětu o oblastech vaší činnosti; předchází se tak zcela nevhodným návrhům (i když ty nelze také zcela vyloučit, ale je důležité objasňovat, proč jsou nevhodné</a:t>
            </a:r>
            <a:r>
              <a:rPr lang="cs-CZ" sz="2400" dirty="0" smtClean="0"/>
              <a:t>).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Proces zapojení při zpracování strategie by měl vést také k pocitu zodpovědnosti a potřebě spoluúčasti na rozvoji území.</a:t>
            </a:r>
          </a:p>
          <a:p>
            <a:endParaRPr lang="cs-CZ" sz="3200" dirty="0"/>
          </a:p>
          <a:p>
            <a:pPr lvl="0" fontAlgn="base"/>
            <a:endParaRPr lang="cs-CZ" sz="13800" dirty="0"/>
          </a:p>
          <a:p>
            <a:endParaRPr lang="cs-CZ" sz="23900" i="1" dirty="0"/>
          </a:p>
          <a:p>
            <a:endParaRPr lang="cs-CZ" sz="23900" dirty="0"/>
          </a:p>
        </p:txBody>
      </p:sp>
    </p:spTree>
    <p:extLst>
      <p:ext uri="{BB962C8B-B14F-4D97-AF65-F5344CB8AC3E}">
        <p14:creationId xmlns:p14="http://schemas.microsoft.com/office/powerpoint/2010/main" val="42831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Východiska pro strategickou část 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Východiska pro strategickou část odpovídají v dokumentu „Struktura MAP“ části 3.3 analytické části</a:t>
            </a:r>
            <a:r>
              <a:rPr lang="cs-CZ" sz="2800" dirty="0" smtClean="0"/>
              <a:t>.</a:t>
            </a:r>
          </a:p>
          <a:p>
            <a:endParaRPr lang="cs-CZ" sz="2800" dirty="0"/>
          </a:p>
          <a:p>
            <a:r>
              <a:rPr lang="cs-CZ" sz="2800" dirty="0"/>
              <a:t>Východiskem pro strategickou část je společné vymezení problémových oblastí a definování klíčových problémů</a:t>
            </a:r>
            <a:r>
              <a:rPr lang="cs-CZ" sz="2800" dirty="0" smtClean="0"/>
              <a:t>.</a:t>
            </a:r>
          </a:p>
          <a:p>
            <a:endParaRPr lang="cs-CZ" sz="2800" dirty="0" smtClean="0"/>
          </a:p>
          <a:p>
            <a:r>
              <a:rPr lang="cs-CZ" sz="2800" dirty="0" smtClean="0"/>
              <a:t>Klíčové </a:t>
            </a:r>
            <a:r>
              <a:rPr lang="cs-CZ" sz="2800" dirty="0"/>
              <a:t>problémy jsou zároveň ty, ve kterých budete prioritně hledat řešení. Klíčové problémy předurčují další priority MAP.</a:t>
            </a:r>
          </a:p>
        </p:txBody>
      </p:sp>
    </p:spTree>
    <p:extLst>
      <p:ext uri="{BB962C8B-B14F-4D97-AF65-F5344CB8AC3E}">
        <p14:creationId xmlns:p14="http://schemas.microsoft.com/office/powerpoint/2010/main" val="31834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66" y="9236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komunikovat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32836"/>
            <a:ext cx="103632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Internetové </a:t>
            </a:r>
            <a:r>
              <a:rPr lang="cs-CZ" sz="2400" dirty="0"/>
              <a:t>stránky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Sociální </a:t>
            </a:r>
            <a:r>
              <a:rPr lang="cs-CZ" sz="2400" dirty="0" smtClean="0"/>
              <a:t>sítě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Regionální </a:t>
            </a:r>
            <a:r>
              <a:rPr lang="cs-CZ" sz="2400" dirty="0"/>
              <a:t>noviny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Místní </a:t>
            </a:r>
            <a:r>
              <a:rPr lang="cs-CZ" sz="2400" dirty="0"/>
              <a:t>zpravodaje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Placená </a:t>
            </a:r>
            <a:r>
              <a:rPr lang="cs-CZ" sz="2400" dirty="0"/>
              <a:t>inzerce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Prostory </a:t>
            </a:r>
            <a:r>
              <a:rPr lang="cs-CZ" sz="2400" dirty="0"/>
              <a:t>členů partnerství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Propagační </a:t>
            </a:r>
            <a:r>
              <a:rPr lang="cs-CZ" sz="2400" dirty="0"/>
              <a:t>materiály, </a:t>
            </a:r>
            <a:r>
              <a:rPr lang="cs-CZ" sz="2400" dirty="0" smtClean="0"/>
              <a:t>letáky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9859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66" y="9236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Zpracování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32836"/>
            <a:ext cx="103632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Všechny nástroje komunikace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Komunitní veřejné projednání (více v rámci samostatného </a:t>
            </a:r>
            <a:r>
              <a:rPr lang="cs-CZ" sz="2400" dirty="0" err="1" smtClean="0"/>
              <a:t>webináře</a:t>
            </a:r>
            <a:r>
              <a:rPr lang="cs-CZ" sz="2400" dirty="0" smtClean="0"/>
              <a:t> Komunitní práce, leden 2017)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413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66" y="9236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Realizace MAP a výsledky monitorování a vyhodnocení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2142436"/>
            <a:ext cx="1036320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Informování o </a:t>
            </a:r>
            <a:r>
              <a:rPr lang="cs-CZ" dirty="0"/>
              <a:t>jednoletém akčním plánu a realizaci konkrétních projektů, které budou (a postupně jsou) realizovány.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Všechny nástroje komunikace </a:t>
            </a:r>
          </a:p>
          <a:p>
            <a:r>
              <a:rPr lang="cs-CZ" dirty="0" smtClean="0"/>
              <a:t>+</a:t>
            </a:r>
          </a:p>
          <a:p>
            <a:r>
              <a:rPr lang="cs-CZ" dirty="0"/>
              <a:t>Tisková zpráva </a:t>
            </a:r>
          </a:p>
          <a:p>
            <a:r>
              <a:rPr lang="cs-CZ" dirty="0" smtClean="0"/>
              <a:t>Tisková </a:t>
            </a:r>
            <a:r>
              <a:rPr lang="cs-CZ" dirty="0"/>
              <a:t>beseda </a:t>
            </a:r>
          </a:p>
          <a:p>
            <a:r>
              <a:rPr lang="cs-CZ" dirty="0" smtClean="0"/>
              <a:t>Snídaně </a:t>
            </a:r>
            <a:r>
              <a:rPr lang="cs-CZ" dirty="0"/>
              <a:t>s novináři</a:t>
            </a:r>
          </a:p>
          <a:p>
            <a:r>
              <a:rPr lang="cs-CZ" dirty="0" smtClean="0"/>
              <a:t>Konference</a:t>
            </a:r>
            <a:endParaRPr lang="cs-CZ" dirty="0"/>
          </a:p>
          <a:p>
            <a:r>
              <a:rPr lang="cs-CZ" dirty="0" smtClean="0"/>
              <a:t>Komunitní </a:t>
            </a:r>
            <a:r>
              <a:rPr lang="cs-CZ" dirty="0"/>
              <a:t>veřejné projednání  </a:t>
            </a:r>
          </a:p>
          <a:p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227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Povinná opatření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412764"/>
            <a:ext cx="103632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Při vytváření východisek je potřeba zohlednit skutečnost, že každý MAP se musí svým způsobem vztahovat ke třem povinným opatřením. 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K</a:t>
            </a:r>
            <a:r>
              <a:rPr lang="cs-CZ" sz="2800" dirty="0"/>
              <a:t> tomu, abyste mohli později navrhnout aktivity v těchto opatřeních, potřebujete zahrnout i do východisek popis stávajícího stavu v tématech:</a:t>
            </a:r>
          </a:p>
          <a:p>
            <a:pPr lvl="0"/>
            <a:r>
              <a:rPr lang="cs-CZ" sz="2800" dirty="0"/>
              <a:t>Předškolní vzdělávání a péče: dostupnost – inkluze – kvalita</a:t>
            </a:r>
          </a:p>
          <a:p>
            <a:pPr lvl="0"/>
            <a:r>
              <a:rPr lang="cs-CZ" sz="2800" dirty="0"/>
              <a:t>Čtenářská a matematická gramotnost v základním vzdělávání</a:t>
            </a:r>
          </a:p>
          <a:p>
            <a:pPr lvl="0"/>
            <a:r>
              <a:rPr lang="cs-CZ" sz="2800" dirty="0"/>
              <a:t>Inkluzivní vzdělávání a podpora dětí a žáků ohrožených školním </a:t>
            </a:r>
            <a:r>
              <a:rPr lang="cs-CZ" sz="2800" dirty="0" smtClean="0"/>
              <a:t>neúspěchem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521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Projednávání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Tento proces můžete využít nejen pro definování problémových oblastí a klíčových problémů, ale i při projednávání jiných důležitých částí MAP</a:t>
            </a:r>
            <a:r>
              <a:rPr lang="cs-CZ" sz="3200" dirty="0" smtClean="0"/>
              <a:t>.</a:t>
            </a:r>
          </a:p>
          <a:p>
            <a:endParaRPr lang="cs-CZ" sz="2800" dirty="0"/>
          </a:p>
          <a:p>
            <a:r>
              <a:rPr lang="cs-CZ" sz="3200" dirty="0"/>
              <a:t>Jednání probíhá obvykle ve dvou kolech:</a:t>
            </a:r>
            <a:endParaRPr lang="cs-CZ" sz="2800" dirty="0"/>
          </a:p>
          <a:p>
            <a:r>
              <a:rPr lang="cs-CZ" sz="3200" dirty="0"/>
              <a:t>1. projednání v pracovních skupinách</a:t>
            </a:r>
            <a:r>
              <a:rPr lang="cs-CZ" sz="3200" dirty="0" smtClean="0"/>
              <a:t>, (tam, kde je relevantní)</a:t>
            </a:r>
            <a:endParaRPr lang="cs-CZ" sz="2800" dirty="0"/>
          </a:p>
          <a:p>
            <a:r>
              <a:rPr lang="cs-CZ" sz="3200" dirty="0"/>
              <a:t>2. projednání a schválení Řídicím výborem.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32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skupiny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464419"/>
            <a:ext cx="1036320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b="1" dirty="0"/>
              <a:t>Realizační tým </a:t>
            </a:r>
            <a:r>
              <a:rPr lang="cs-CZ" sz="2400" dirty="0"/>
              <a:t>zpracuje výsledky strategické analýzy. </a:t>
            </a:r>
            <a:endParaRPr lang="cs-CZ" sz="2400" dirty="0" smtClean="0"/>
          </a:p>
          <a:p>
            <a:pPr lvl="0"/>
            <a:r>
              <a:rPr lang="cs-CZ" sz="2400" dirty="0" smtClean="0"/>
              <a:t>Zpracuje podkladové </a:t>
            </a:r>
            <a:r>
              <a:rPr lang="cs-CZ" sz="2400" dirty="0"/>
              <a:t>materiály pro jednání pracovních </a:t>
            </a:r>
            <a:r>
              <a:rPr lang="cs-CZ" sz="2400" dirty="0" smtClean="0"/>
              <a:t>skupin</a:t>
            </a:r>
          </a:p>
          <a:p>
            <a:pPr lvl="0"/>
            <a:r>
              <a:rPr lang="cs-CZ" sz="2400" dirty="0" smtClean="0"/>
              <a:t>Zašle je v</a:t>
            </a:r>
            <a:r>
              <a:rPr lang="cs-CZ" sz="2400" dirty="0"/>
              <a:t> dostatečném předstihu před </a:t>
            </a:r>
            <a:r>
              <a:rPr lang="cs-CZ" sz="2400" dirty="0" smtClean="0"/>
              <a:t>projednáním (nejpozději týden před jednáním)</a:t>
            </a:r>
          </a:p>
          <a:p>
            <a:pPr lvl="0"/>
            <a:r>
              <a:rPr lang="cs-CZ" sz="2400" dirty="0" smtClean="0"/>
              <a:t>Uspořádá jednání PS</a:t>
            </a:r>
          </a:p>
          <a:p>
            <a:pPr lvl="0"/>
            <a:r>
              <a:rPr lang="cs-CZ" sz="2400" dirty="0" smtClean="0"/>
              <a:t>Prezentace dosud zjištěných skutečností (vnější a vnitřní analýza)</a:t>
            </a:r>
            <a:endParaRPr lang="cs-CZ" sz="2400" dirty="0"/>
          </a:p>
          <a:p>
            <a:pPr lvl="0"/>
            <a:endParaRPr lang="cs-CZ" sz="2400" dirty="0" smtClean="0"/>
          </a:p>
          <a:p>
            <a:r>
              <a:rPr lang="cs-CZ" sz="2400" dirty="0"/>
              <a:t>Popište problémové oblasti a klíčové problémy jako návrhy plynoucí z analýz. Upozorněte na to, že klíčové problémy jsou ty, které předurčují priority MAP</a:t>
            </a:r>
            <a:r>
              <a:rPr lang="cs-CZ" sz="2400" dirty="0" smtClean="0"/>
              <a:t>.</a:t>
            </a:r>
            <a:endParaRPr lang="cs-CZ" sz="2400" dirty="0"/>
          </a:p>
          <a:p>
            <a:pPr lvl="0"/>
            <a:r>
              <a:rPr lang="cs-CZ" sz="2400" dirty="0" smtClean="0"/>
              <a:t>Vzniká první verze popisu problémových oblastí a klíčových problémů jako návrhů plynoucích z analýz. </a:t>
            </a:r>
            <a:endParaRPr lang="cs-CZ" sz="1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alt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40456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skupiny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 smtClean="0"/>
              <a:t>Připravte si </a:t>
            </a:r>
            <a:r>
              <a:rPr lang="cs-CZ" altLang="cs-CZ" sz="2400" b="1" dirty="0" err="1" smtClean="0"/>
              <a:t>ppt</a:t>
            </a:r>
            <a:r>
              <a:rPr lang="cs-CZ" altLang="cs-CZ" sz="2400" b="1" dirty="0" smtClean="0"/>
              <a:t> prezentaci</a:t>
            </a:r>
          </a:p>
          <a:p>
            <a:endParaRPr lang="cs-CZ" altLang="cs-CZ" sz="2400" b="1" dirty="0"/>
          </a:p>
          <a:p>
            <a:r>
              <a:rPr lang="cs-CZ" altLang="cs-CZ" sz="2400" dirty="0" smtClean="0"/>
              <a:t>Nezapomeňte na to, že </a:t>
            </a:r>
            <a:r>
              <a:rPr lang="cs-CZ" altLang="cs-CZ" sz="2400" dirty="0" err="1" smtClean="0"/>
              <a:t>ppt</a:t>
            </a:r>
            <a:r>
              <a:rPr lang="cs-CZ" altLang="cs-CZ" sz="2400" dirty="0" smtClean="0"/>
              <a:t> je pouze podkladem pro jednání, jen osnova. </a:t>
            </a:r>
          </a:p>
          <a:p>
            <a:endParaRPr lang="cs-CZ" altLang="cs-CZ" sz="2400" dirty="0" smtClean="0"/>
          </a:p>
          <a:p>
            <a:r>
              <a:rPr lang="cs-CZ" altLang="cs-CZ" sz="2400" dirty="0" smtClean="0"/>
              <a:t>Účastníci musí mít k dispozici i tištěnou verzi výstupů. </a:t>
            </a:r>
          </a:p>
          <a:p>
            <a:endParaRPr lang="cs-CZ" altLang="cs-CZ" sz="2400" dirty="0" smtClean="0"/>
          </a:p>
          <a:p>
            <a:r>
              <a:rPr lang="cs-CZ" altLang="cs-CZ" sz="2400" dirty="0" smtClean="0"/>
              <a:t>Nespoléhejte na to, že si ji všichni prostudují po zaslání výstupů e-mailem, většinou tomu tak není. </a:t>
            </a:r>
          </a:p>
          <a:p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5029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MotivSRP</Template>
  <TotalTime>575</TotalTime>
  <Words>1715</Words>
  <Application>Microsoft Office PowerPoint</Application>
  <PresentationFormat>Širokoúhlá obrazovka</PresentationFormat>
  <Paragraphs>395</Paragraphs>
  <Slides>52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8" baseType="lpstr">
      <vt:lpstr>Arial</vt:lpstr>
      <vt:lpstr>Calibri</vt:lpstr>
      <vt:lpstr>Calibri Light</vt:lpstr>
      <vt:lpstr>Symbol</vt:lpstr>
      <vt:lpstr>Times New Roman</vt:lpstr>
      <vt:lpstr>MotivSRP</vt:lpstr>
      <vt:lpstr>Prezentace aplikace PowerPoint</vt:lpstr>
      <vt:lpstr>Strategická část MAP</vt:lpstr>
      <vt:lpstr>Principy</vt:lpstr>
      <vt:lpstr>Jak na to </vt:lpstr>
      <vt:lpstr>Východiska pro strategickou část </vt:lpstr>
      <vt:lpstr>Povinná opatření </vt:lpstr>
      <vt:lpstr>Projednávání </vt:lpstr>
      <vt:lpstr>Pracovní skupiny</vt:lpstr>
      <vt:lpstr>Pracovní skupiny</vt:lpstr>
      <vt:lpstr>Pracovní skupiny</vt:lpstr>
      <vt:lpstr>Pracovní skupiny</vt:lpstr>
      <vt:lpstr>Pracovní skupiny</vt:lpstr>
      <vt:lpstr>Pracovní skupiny</vt:lpstr>
      <vt:lpstr>Pracovní skupiny</vt:lpstr>
      <vt:lpstr>Řídící výbor</vt:lpstr>
      <vt:lpstr>Řídící výbor</vt:lpstr>
      <vt:lpstr>Řídící výbor</vt:lpstr>
      <vt:lpstr>INFORMOVÁNÍ VEŘEJNOSTI</vt:lpstr>
      <vt:lpstr>Vytváření Strategického rámce</vt:lpstr>
      <vt:lpstr>Vytváření Strategického rámce</vt:lpstr>
      <vt:lpstr>Vytváření Strategického rámce</vt:lpstr>
      <vt:lpstr>Vize</vt:lpstr>
      <vt:lpstr>Vize</vt:lpstr>
      <vt:lpstr>Vize</vt:lpstr>
      <vt:lpstr>Zpracování vize</vt:lpstr>
      <vt:lpstr>Zpracování vize</vt:lpstr>
      <vt:lpstr>Zpracování vize</vt:lpstr>
      <vt:lpstr>Zpracování vize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Strategický rámec MAP</vt:lpstr>
      <vt:lpstr>Jak komunikovat</vt:lpstr>
      <vt:lpstr>Zpracování MAP</vt:lpstr>
      <vt:lpstr>Realizace MAP a výsledky monitorování a vyhodnocení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Gazdagová Marie</cp:lastModifiedBy>
  <cp:revision>73</cp:revision>
  <dcterms:created xsi:type="dcterms:W3CDTF">2016-08-03T13:16:34Z</dcterms:created>
  <dcterms:modified xsi:type="dcterms:W3CDTF">2017-01-31T13:25:19Z</dcterms:modified>
</cp:coreProperties>
</file>