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0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zdelavani2020.cz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msmt.cz/vzdelavani/skolstvi-v-cr/dlouhodoby-zamer-vzdelavani-a-rozvoje-vzdelavaci-soustavy-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zdelavani2020.cz/images_obsah/dokumenty/apiv_2016_2018.pd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2033" y="1886635"/>
            <a:ext cx="609600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sz="3200" b="1" dirty="0"/>
              <a:t>Tvorba MAP</a:t>
            </a:r>
            <a:br>
              <a:rPr lang="cs-CZ" altLang="cs-CZ" sz="3200" b="1" dirty="0"/>
            </a:br>
            <a:endParaRPr lang="cs-CZ" altLang="cs-CZ" sz="3200" b="1" dirty="0" smtClean="0"/>
          </a:p>
          <a:p>
            <a:r>
              <a:rPr lang="cs-CZ" altLang="cs-CZ" sz="3200" dirty="0" err="1"/>
              <a:t>Webinář</a:t>
            </a:r>
            <a:r>
              <a:rPr lang="cs-CZ" altLang="cs-CZ" sz="3200" dirty="0"/>
              <a:t> </a:t>
            </a:r>
            <a:r>
              <a:rPr lang="cs-CZ" altLang="cs-CZ" sz="3200" dirty="0" smtClean="0"/>
              <a:t>A2: </a:t>
            </a:r>
            <a:r>
              <a:rPr lang="cs-CZ" altLang="cs-CZ" sz="3200" b="1" dirty="0" smtClean="0"/>
              <a:t>Analytická část, meta-analýza</a:t>
            </a:r>
          </a:p>
          <a:p>
            <a:endParaRPr lang="cs-CZ" b="1" dirty="0" smtClean="0"/>
          </a:p>
          <a:p>
            <a:r>
              <a:rPr lang="cs-CZ" b="1" dirty="0" smtClean="0"/>
              <a:t>Podklad pro </a:t>
            </a:r>
            <a:r>
              <a:rPr lang="cs-CZ" b="1" dirty="0" err="1" smtClean="0"/>
              <a:t>webinář</a:t>
            </a:r>
            <a:endParaRPr lang="cs-CZ" b="1" dirty="0"/>
          </a:p>
          <a:p>
            <a:r>
              <a:rPr lang="cs-CZ" altLang="cs-CZ" dirty="0" err="1" smtClean="0"/>
              <a:t>Inspiromat</a:t>
            </a:r>
            <a:r>
              <a:rPr lang="cs-CZ" altLang="cs-CZ" dirty="0" smtClean="0"/>
              <a:t> </a:t>
            </a:r>
            <a:r>
              <a:rPr lang="cs-CZ" altLang="cs-CZ" dirty="0" smtClean="0"/>
              <a:t>4</a:t>
            </a:r>
          </a:p>
          <a:p>
            <a:endParaRPr lang="cs-CZ" altLang="cs-CZ" b="1" dirty="0" smtClean="0"/>
          </a:p>
          <a:p>
            <a:r>
              <a:rPr lang="cs-CZ" altLang="cs-CZ" b="1" dirty="0" smtClean="0"/>
              <a:t>Lektor </a:t>
            </a:r>
            <a:r>
              <a:rPr lang="cs-CZ" altLang="cs-CZ" b="1" dirty="0"/>
              <a:t>Dana Diváková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35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vnějších zdrojů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Do obecného okolí, které lze v rámci MAP analyzovat, patří </a:t>
            </a:r>
            <a:r>
              <a:rPr lang="cs-CZ" dirty="0" smtClean="0"/>
              <a:t>faktory:</a:t>
            </a:r>
          </a:p>
          <a:p>
            <a:r>
              <a:rPr lang="cs-CZ" dirty="0" smtClean="0"/>
              <a:t>legislativní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sociální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ekologické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politické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technologické </a:t>
            </a:r>
            <a:r>
              <a:rPr lang="cs-CZ" dirty="0"/>
              <a:t>a </a:t>
            </a:r>
            <a:endParaRPr lang="cs-CZ" dirty="0" smtClean="0"/>
          </a:p>
          <a:p>
            <a:r>
              <a:rPr lang="cs-CZ" dirty="0" smtClean="0"/>
              <a:t>ekonomické</a:t>
            </a:r>
            <a:r>
              <a:rPr lang="cs-CZ" dirty="0"/>
              <a:t>. 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Zkoumají </a:t>
            </a:r>
            <a:r>
              <a:rPr lang="cs-CZ" dirty="0"/>
              <a:t>se vzájemné souvislosti i jednotlivé trendy.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analýza se nazývá SLEPTE (někdy také PEST, STEP nebo PESTLE – z </a:t>
            </a:r>
            <a:r>
              <a:rPr lang="cs-CZ" dirty="0" err="1"/>
              <a:t>anglickéhho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, </a:t>
            </a:r>
            <a:r>
              <a:rPr lang="cs-CZ" dirty="0" err="1"/>
              <a:t>Legislative</a:t>
            </a:r>
            <a:r>
              <a:rPr lang="cs-CZ" dirty="0"/>
              <a:t>, </a:t>
            </a:r>
            <a:r>
              <a:rPr lang="cs-CZ" dirty="0" err="1"/>
              <a:t>Economic</a:t>
            </a:r>
            <a:r>
              <a:rPr lang="cs-CZ" dirty="0"/>
              <a:t>, </a:t>
            </a:r>
            <a:r>
              <a:rPr lang="cs-CZ" dirty="0" err="1"/>
              <a:t>Political</a:t>
            </a:r>
            <a:r>
              <a:rPr lang="cs-CZ" dirty="0"/>
              <a:t>, </a:t>
            </a:r>
            <a:r>
              <a:rPr lang="cs-CZ" dirty="0" err="1"/>
              <a:t>Technological</a:t>
            </a:r>
            <a:r>
              <a:rPr lang="cs-CZ" dirty="0"/>
              <a:t>/</a:t>
            </a:r>
            <a:r>
              <a:rPr lang="cs-CZ" dirty="0" err="1"/>
              <a:t>Technical</a:t>
            </a:r>
            <a:r>
              <a:rPr lang="cs-CZ" dirty="0"/>
              <a:t> and </a:t>
            </a:r>
            <a:r>
              <a:rPr lang="cs-CZ" dirty="0" err="1"/>
              <a:t>Ecological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).</a:t>
            </a:r>
          </a:p>
          <a:p>
            <a:r>
              <a:rPr lang="cs-CZ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2205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vnitřního prostředí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Využijte data z hlášení škol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Doplňte o vlastní zjištění, např. dotazníky,, strukturované rozhovory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Zjistěte, kdo v daném území je významným aktérem v oblasti vzdělávání </a:t>
            </a:r>
            <a:endParaRPr lang="cs-CZ" sz="2400" dirty="0"/>
          </a:p>
          <a:p>
            <a:r>
              <a:rPr lang="cs-CZ" sz="2400" dirty="0"/>
              <a:t> 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4967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vnitřního prostředí – možné otázky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jakých oblastech byste měli zájem Vy či Vaši pedagogové se vzdělávat?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jakých oblastech máte zkušenosti s novými či netradičními metodami výuky, zkušenými pedagogy apod.?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Jaké aktivity můžete sami nabídnout v rámci spolupráce škol?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Jaké oblasti, aktivity, vám na škole chybí, ve kterých byste chtěli spolupracovat?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environmentální výchova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čtenářská a matematická gramotnost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kvalita předškolního vzdělávání a péče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rozvoj výuky regionálních / místních témat (příroda, historie, osobnosti)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inkluzivní vzdělávání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kariérové poradenství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rodinná výchova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rozvoj sociálních a občanských kompetencí dětí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rozvoj digitálních kompetencí dětí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spolupráce s rodinou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Co dalšího vám chybí, s čím máte problémy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čem byste chtěli spolupracovat se středními školami</a:t>
            </a:r>
          </a:p>
          <a:p>
            <a:r>
              <a:rPr lang="cs-CZ" sz="2400" dirty="0"/>
              <a:t> 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6103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vnitřního prostředí – možné otázky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jakých oblastech byste měli zájem Vy či Vaši pedagogové se vzdělávat?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 jakých oblastech máte zkušenosti s novými či netradičními metodami výuky, zkušenými pedagogy apod.?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Jaké aktivity můžete sami nabídnout v rámci spolupráce škol?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Jaké oblasti, aktivity, vám na škole chybí, ve kterých byste chtěli spolupracovat?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environmentální výchova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čtenářská a matematická gramotnost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kvalita předškolního vzdělávání a péče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rozvoj výuky regionálních / místních témat (příroda, historie, osobnosti)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inkluzivní vzdělávání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kariérové poradenství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rodinná výchova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rozvoj sociálních a občanských kompetencí dětí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rozvoj digitálních kompetencí dětí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spolupráce s rodinou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Co dalšího vám chybí, s čím máte problémy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čem byste chtěli spolupracovat se středními školami</a:t>
            </a:r>
          </a:p>
          <a:p>
            <a:r>
              <a:rPr lang="cs-CZ" sz="2400" dirty="0"/>
              <a:t> 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1260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Zpracování výsledků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Vnější prostředí</a:t>
            </a:r>
          </a:p>
          <a:p>
            <a:endParaRPr lang="cs-CZ" sz="2400" dirty="0"/>
          </a:p>
          <a:p>
            <a:r>
              <a:rPr lang="cs-CZ" sz="2400" dirty="0" smtClean="0"/>
              <a:t>Zohledňujeme jako možný vývoj území (a národní úrovně) a to jak v pozitivním, tak negativním smyslu</a:t>
            </a:r>
            <a:r>
              <a:rPr lang="cs-CZ" sz="2400" dirty="0"/>
              <a:t> 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Vnitřní prostředí</a:t>
            </a:r>
          </a:p>
          <a:p>
            <a:r>
              <a:rPr lang="cs-CZ" sz="2400" dirty="0" smtClean="0"/>
              <a:t>Zpracujeme všechny výstupy, včetně SWOT3 analýzy, dotazníkového šetření, strukturovaných rozhovorů a práce v pracovních skupinách, je-li relevantní. </a:t>
            </a:r>
          </a:p>
          <a:p>
            <a:r>
              <a:rPr lang="cs-CZ" sz="2400" dirty="0" smtClean="0"/>
              <a:t>Není nezbytný 30 stránkový dokument jen k analýze, zaměřte se na podstatná data a informace. 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8036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Již při analytické části tvorby MAP je potřeba zohlednit skutečnost, že každý místní akční plán rozvoje vzdělávání zohledňuje tři povinná opatření :</a:t>
            </a:r>
          </a:p>
          <a:p>
            <a:r>
              <a:rPr lang="cs-CZ" sz="2400" dirty="0"/>
              <a:t>Opatření 1. Předškolní vzdělávání a péče: dostupnost – inkluze – kvalita</a:t>
            </a:r>
          </a:p>
          <a:p>
            <a:r>
              <a:rPr lang="cs-CZ" sz="2400" dirty="0"/>
              <a:t>Opatření 2. Čtenářská a matematická gramotnost v základním vzdělávání</a:t>
            </a:r>
          </a:p>
          <a:p>
            <a:r>
              <a:rPr lang="cs-CZ" sz="2400" dirty="0"/>
              <a:t>Opatření 3. Inkluzivní vzdělávání a podpora dětí a žáků ohrožených školním neúspěchem</a:t>
            </a:r>
          </a:p>
          <a:p>
            <a:r>
              <a:rPr lang="cs-CZ" sz="2400" dirty="0"/>
              <a:t> 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8723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K tomu, abyste mohli provést </a:t>
            </a:r>
            <a:r>
              <a:rPr lang="cs-CZ" sz="2000" u="sng" dirty="0"/>
              <a:t>SWOT3</a:t>
            </a:r>
            <a:r>
              <a:rPr lang="cs-CZ" sz="2000" dirty="0"/>
              <a:t>  analýzu v prioritních oblastech, potřebujete analytické údaje, které Vám umožní vycházet ve SWOT3 analýze nejen z vlastních pocitů. </a:t>
            </a:r>
            <a:endParaRPr lang="cs-CZ" sz="2000" dirty="0" smtClean="0"/>
          </a:p>
          <a:p>
            <a:r>
              <a:rPr lang="cs-CZ" sz="2000" dirty="0" smtClean="0"/>
              <a:t>SWOT3 </a:t>
            </a:r>
            <a:r>
              <a:rPr lang="cs-CZ" sz="2000" dirty="0"/>
              <a:t>analýza musí být založená také na důkazech, nebo porovnání se situací na jiných územích, nebo s kritérii modelu kvalitní školy ČŠI.</a:t>
            </a:r>
          </a:p>
          <a:p>
            <a:r>
              <a:rPr lang="cs-CZ" sz="2000" dirty="0"/>
              <a:t>SWOT analýza je metoda, jejíž pomocí je možno identifikovat silné (</a:t>
            </a:r>
            <a:r>
              <a:rPr lang="cs-CZ" sz="2000" dirty="0" err="1"/>
              <a:t>ang</a:t>
            </a:r>
            <a:r>
              <a:rPr lang="cs-CZ" sz="2000" dirty="0"/>
              <a:t>: </a:t>
            </a:r>
            <a:r>
              <a:rPr lang="cs-CZ" sz="2000" dirty="0" err="1"/>
              <a:t>Strengths</a:t>
            </a:r>
            <a:r>
              <a:rPr lang="cs-CZ" sz="2000" dirty="0"/>
              <a:t>) a slabé (</a:t>
            </a:r>
            <a:r>
              <a:rPr lang="cs-CZ" sz="2000" dirty="0" err="1"/>
              <a:t>ang</a:t>
            </a:r>
            <a:r>
              <a:rPr lang="cs-CZ" sz="2000" dirty="0"/>
              <a:t>: </a:t>
            </a:r>
            <a:r>
              <a:rPr lang="cs-CZ" sz="2000" dirty="0" err="1"/>
              <a:t>Weaknesses</a:t>
            </a:r>
            <a:r>
              <a:rPr lang="cs-CZ" sz="2000" dirty="0"/>
              <a:t>) stránky, příležitosti (</a:t>
            </a:r>
            <a:r>
              <a:rPr lang="cs-CZ" sz="2000" dirty="0" err="1"/>
              <a:t>ang</a:t>
            </a:r>
            <a:r>
              <a:rPr lang="cs-CZ" sz="2000" dirty="0"/>
              <a:t>: </a:t>
            </a:r>
            <a:r>
              <a:rPr lang="cs-CZ" sz="2000" dirty="0" err="1"/>
              <a:t>Opportunities</a:t>
            </a:r>
            <a:r>
              <a:rPr lang="cs-CZ" sz="2000" dirty="0"/>
              <a:t>) a hrozby (</a:t>
            </a:r>
            <a:r>
              <a:rPr lang="cs-CZ" sz="2000" dirty="0" err="1"/>
              <a:t>ang</a:t>
            </a:r>
            <a:r>
              <a:rPr lang="cs-CZ" sz="2000" dirty="0"/>
              <a:t>: </a:t>
            </a:r>
            <a:r>
              <a:rPr lang="cs-CZ" sz="2000" dirty="0" err="1"/>
              <a:t>Threats</a:t>
            </a:r>
            <a:r>
              <a:rPr lang="cs-CZ" sz="2000" dirty="0"/>
              <a:t>). Jedná se o metodu analýzy užívanou mimo jiné právě při tvorbě plánů a politik (</a:t>
            </a:r>
            <a:r>
              <a:rPr lang="cs-CZ" sz="2000" dirty="0" err="1"/>
              <a:t>policy</a:t>
            </a:r>
            <a:r>
              <a:rPr lang="cs-CZ" sz="2000" dirty="0"/>
              <a:t> </a:t>
            </a:r>
            <a:r>
              <a:rPr lang="cs-CZ" sz="2000" dirty="0" err="1"/>
              <a:t>analysis</a:t>
            </a:r>
            <a:r>
              <a:rPr lang="cs-CZ" sz="2000" dirty="0"/>
              <a:t>). Číslo 3 pak znamená definovat minimálně 3 položky v každé z oblastí SWOT analýzy, tedy 3 silné, 3 slabé stránky, 3 příležitosti a 3 ohrožení. (</a:t>
            </a:r>
            <a:r>
              <a:rPr lang="cs-CZ" sz="2000" u="sng" dirty="0">
                <a:hlinkClick r:id="rId3"/>
              </a:rPr>
              <a:t>www.wikipedia.cz</a:t>
            </a:r>
            <a:r>
              <a:rPr lang="cs-CZ" sz="2000" dirty="0"/>
              <a:t>)</a:t>
            </a:r>
          </a:p>
          <a:p>
            <a:r>
              <a:rPr lang="cs-CZ" sz="2000" dirty="0"/>
              <a:t> </a:t>
            </a:r>
            <a:r>
              <a:rPr lang="cs-CZ" sz="2800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9008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Analýza vnějších zdrojů</a:t>
            </a:r>
          </a:p>
          <a:p>
            <a:endParaRPr lang="cs-CZ" sz="2000" dirty="0"/>
          </a:p>
          <a:p>
            <a:r>
              <a:rPr lang="cs-CZ" sz="2000" dirty="0" smtClean="0"/>
              <a:t>Mezinárodní srovnání</a:t>
            </a:r>
          </a:p>
          <a:p>
            <a:r>
              <a:rPr lang="cs-CZ" dirty="0"/>
              <a:t>Pro porovnání situace mezi státy OECD se využívá zejména šetření PISA nebo TIMMS, které se provádí v pravidelných několikaletých opakováních. O výsledcích šetření PISA, TIMMS a jiných informuje pravidelně Česká školní inspekce na svých webových stránkách.</a:t>
            </a:r>
            <a:r>
              <a:rPr lang="cs-CZ" u="sng" dirty="0">
                <a:hlinkClick r:id="rId3"/>
              </a:rPr>
              <a:t>www.csicr.cz</a:t>
            </a:r>
            <a:endParaRPr lang="cs-CZ" dirty="0"/>
          </a:p>
          <a:p>
            <a:endParaRPr lang="cs-CZ" sz="2000" dirty="0"/>
          </a:p>
          <a:p>
            <a:r>
              <a:rPr lang="cs-CZ" sz="2000" dirty="0"/>
              <a:t> </a:t>
            </a:r>
            <a:r>
              <a:rPr lang="cs-CZ" sz="2800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3598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vnějších zdrojů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Národní </a:t>
            </a:r>
            <a:r>
              <a:rPr lang="cs-CZ" b="1" dirty="0"/>
              <a:t>úroveň</a:t>
            </a:r>
            <a:endParaRPr lang="cs-CZ" dirty="0"/>
          </a:p>
          <a:p>
            <a:r>
              <a:rPr lang="cs-CZ" dirty="0" smtClean="0"/>
              <a:t>Všechny </a:t>
            </a:r>
            <a:r>
              <a:rPr lang="cs-CZ" dirty="0"/>
              <a:t>níže uvedené dokumenty definují rozvoj školství pouze v obecné rovině a nezohledňují místní specifika.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Strategie vzdělávací politiky České republiky do roku 2020</a:t>
            </a:r>
            <a:endParaRPr lang="cs-CZ" dirty="0"/>
          </a:p>
          <a:p>
            <a:r>
              <a:rPr lang="cs-CZ" b="1" u="sng" dirty="0" smtClean="0">
                <a:hlinkClick r:id="rId3"/>
              </a:rPr>
              <a:t>	http</a:t>
            </a:r>
            <a:r>
              <a:rPr lang="cs-CZ" b="1" u="sng" dirty="0">
                <a:hlinkClick r:id="rId3"/>
              </a:rPr>
              <a:t>://www.vzdelavani2020.cz/</a:t>
            </a:r>
            <a:r>
              <a:rPr lang="cs-CZ" sz="2000" dirty="0"/>
              <a:t> </a:t>
            </a:r>
            <a:r>
              <a:rPr lang="cs-CZ" dirty="0"/>
              <a:t> Přijde mi zbytečné tady je vyjmenovat a pak hned znovu opakovat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Dlouhodobý záměr vzdělávání a rozvoje vzdělávací soustavy České republiky 2015–2020</a:t>
            </a:r>
            <a:endParaRPr lang="cs-CZ" dirty="0"/>
          </a:p>
          <a:p>
            <a:r>
              <a:rPr lang="cs-CZ" b="1" u="sng" dirty="0" smtClean="0">
                <a:hlinkClick r:id="rId4"/>
              </a:rPr>
              <a:t>	http</a:t>
            </a:r>
            <a:r>
              <a:rPr lang="cs-CZ" b="1" u="sng" dirty="0">
                <a:hlinkClick r:id="rId4"/>
              </a:rPr>
              <a:t>://</a:t>
            </a:r>
            <a:r>
              <a:rPr lang="cs-CZ" b="1" u="sng" dirty="0" smtClean="0">
                <a:hlinkClick r:id="rId4"/>
              </a:rPr>
              <a:t>www.msmt.cz/vzdelavani/skolstvi-v-cr/dlouhodoby-zamer-vzdelavani-a-rozvoje-vzdelavaci-soustavy-3</a:t>
            </a:r>
            <a:endParaRPr lang="cs-CZ" b="1" u="sng" dirty="0" smtClean="0"/>
          </a:p>
          <a:p>
            <a:r>
              <a:rPr lang="cs-CZ" b="1" dirty="0"/>
              <a:t>S </a:t>
            </a:r>
            <a:r>
              <a:rPr lang="cs-CZ" b="1" dirty="0" err="1"/>
              <a:t>MAPem</a:t>
            </a:r>
            <a:r>
              <a:rPr lang="cs-CZ" b="1" dirty="0"/>
              <a:t> souvisí zejména tyto tematické bloky:  </a:t>
            </a:r>
            <a:endParaRPr lang="cs-CZ" dirty="0"/>
          </a:p>
          <a:p>
            <a:pPr lvl="0"/>
            <a:r>
              <a:rPr lang="cs-CZ" dirty="0"/>
              <a:t>předškolní vzdělávání</a:t>
            </a:r>
          </a:p>
          <a:p>
            <a:pPr lvl="0"/>
            <a:r>
              <a:rPr lang="cs-CZ" dirty="0"/>
              <a:t>základní vzdělávání</a:t>
            </a:r>
          </a:p>
          <a:p>
            <a:pPr lvl="0"/>
            <a:r>
              <a:rPr lang="cs-CZ" dirty="0"/>
              <a:t>snižování nerovnosti ve vzdělávání</a:t>
            </a:r>
          </a:p>
          <a:p>
            <a:pPr lvl="0"/>
            <a:r>
              <a:rPr lang="cs-CZ" dirty="0"/>
              <a:t>zájmové vzdělávání</a:t>
            </a:r>
          </a:p>
          <a:p>
            <a:pPr lvl="0"/>
            <a:r>
              <a:rPr lang="cs-CZ" dirty="0"/>
              <a:t>vzdělávání pro udržitelný rozvoj</a:t>
            </a:r>
          </a:p>
          <a:p>
            <a:endParaRPr lang="cs-CZ" dirty="0"/>
          </a:p>
          <a:p>
            <a:endParaRPr lang="cs-CZ" sz="2000" dirty="0"/>
          </a:p>
          <a:p>
            <a:r>
              <a:rPr lang="cs-CZ" sz="2000" dirty="0"/>
              <a:t> </a:t>
            </a:r>
            <a:r>
              <a:rPr lang="cs-CZ" sz="2800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8509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vnějších zdrojů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Národní </a:t>
            </a:r>
            <a:r>
              <a:rPr lang="cs-CZ" b="1" dirty="0"/>
              <a:t>úroveň</a:t>
            </a:r>
            <a:endParaRPr lang="cs-CZ" dirty="0"/>
          </a:p>
          <a:p>
            <a:r>
              <a:rPr lang="cs-CZ" b="1" dirty="0"/>
              <a:t>Akční plán inkluzivního vzdělávání na období 2016–2018</a:t>
            </a:r>
            <a:endParaRPr lang="cs-CZ" dirty="0"/>
          </a:p>
          <a:p>
            <a:r>
              <a:rPr lang="cs-CZ" b="1" u="sng" dirty="0">
                <a:hlinkClick r:id="rId3"/>
              </a:rPr>
              <a:t>http://</a:t>
            </a:r>
            <a:r>
              <a:rPr lang="cs-CZ" b="1" u="sng" dirty="0" smtClean="0">
                <a:hlinkClick r:id="rId3"/>
              </a:rPr>
              <a:t>www.vzdelavani2020.cz/images_obsah/dokumenty/apiv_2016_2018.pdf</a:t>
            </a:r>
            <a:endParaRPr lang="cs-CZ" b="1" u="sng" dirty="0" smtClean="0"/>
          </a:p>
          <a:p>
            <a:endParaRPr lang="cs-CZ" b="1" u="sng" dirty="0"/>
          </a:p>
          <a:p>
            <a:r>
              <a:rPr lang="cs-CZ" b="1" u="sng" dirty="0" smtClean="0"/>
              <a:t>Krajská úroveň</a:t>
            </a:r>
          </a:p>
          <a:p>
            <a:r>
              <a:rPr lang="cs-CZ" b="1" dirty="0"/>
              <a:t>Dlouhodobý záměr vzdělávání a rozvoje vzdělávací soustavy kraje</a:t>
            </a:r>
            <a:endParaRPr lang="cs-CZ" dirty="0"/>
          </a:p>
          <a:p>
            <a:r>
              <a:rPr lang="cs-CZ" b="1" dirty="0" smtClean="0"/>
              <a:t>Program rozvoje kraje</a:t>
            </a:r>
          </a:p>
          <a:p>
            <a:endParaRPr lang="cs-CZ" dirty="0"/>
          </a:p>
          <a:p>
            <a:r>
              <a:rPr lang="cs-CZ" dirty="0"/>
              <a:t>Dále sem také patří strategie zpracované např. jen pro určitá definovaná území krajů – Integrované územní investice (ITI), Integrované plány rozvoje území (IPRÚ), Sektorové dohody, Pakty zaměstnanosti apod.</a:t>
            </a:r>
          </a:p>
          <a:p>
            <a:endParaRPr lang="cs-CZ" sz="2000" dirty="0"/>
          </a:p>
          <a:p>
            <a:r>
              <a:rPr lang="cs-CZ" sz="2000" dirty="0"/>
              <a:t> </a:t>
            </a:r>
            <a:r>
              <a:rPr lang="cs-CZ" sz="2800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4525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vnějších zdrojů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Krajský akční plán</a:t>
            </a:r>
            <a:endParaRPr lang="cs-CZ" dirty="0"/>
          </a:p>
          <a:p>
            <a:r>
              <a:rPr lang="cs-CZ" dirty="0"/>
              <a:t>KAP je Krajský akční plán vzdělávání, který bude prioritně zaměřen na ty oblasti vzdělávání, které se přímo dotýkají regionálního trhu práce a inovací.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Tomuto </a:t>
            </a:r>
            <a:r>
              <a:rPr lang="cs-CZ" dirty="0"/>
              <a:t>zaměření odpovídá i výběr partnerů pro realizaci KAP a zaměření sběru dat. </a:t>
            </a:r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pohledu školské soustavy jsou to zejména střední a vyšší odborné školy, organizace zájmového </a:t>
            </a:r>
            <a:r>
              <a:rPr lang="cs-CZ" dirty="0" smtClean="0"/>
              <a:t>vzdělávání dětí a</a:t>
            </a:r>
            <a:r>
              <a:rPr lang="cs-CZ" dirty="0"/>
              <a:t>  mládeže. </a:t>
            </a:r>
          </a:p>
          <a:p>
            <a:r>
              <a:rPr lang="cs-CZ" dirty="0"/>
              <a:t> 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800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4736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vnějších zdrojů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Strategie na menších územích</a:t>
            </a:r>
            <a:r>
              <a:rPr lang="cs-CZ" dirty="0"/>
              <a:t> </a:t>
            </a:r>
          </a:p>
          <a:p>
            <a:r>
              <a:rPr lang="cs-CZ" dirty="0"/>
              <a:t>Strategie na menších územích, než je kraj nebo správní obvod ORP 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analýza </a:t>
            </a:r>
            <a:r>
              <a:rPr lang="cs-CZ" dirty="0"/>
              <a:t>existujících strategických záměrů a dokumentů v území majících souvislost s oblastí </a:t>
            </a:r>
            <a:r>
              <a:rPr lang="cs-CZ" dirty="0" smtClean="0"/>
              <a:t>vzdělávání školské </a:t>
            </a:r>
            <a:r>
              <a:rPr lang="cs-CZ" dirty="0"/>
              <a:t>koncepce, 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schválené </a:t>
            </a:r>
            <a:r>
              <a:rPr lang="cs-CZ" dirty="0"/>
              <a:t>strategie dobrovolných svazků obcí,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Strategie </a:t>
            </a:r>
            <a:r>
              <a:rPr lang="cs-CZ" dirty="0"/>
              <a:t>CLLD,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strategie </a:t>
            </a:r>
            <a:r>
              <a:rPr lang="cs-CZ" dirty="0"/>
              <a:t>sociálního začleňování zasahující sociálně vyloučené lokality v území atd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Strategie MAS</a:t>
            </a:r>
            <a:endParaRPr lang="cs-CZ" dirty="0"/>
          </a:p>
          <a:p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dirty="0"/>
              <a:t> 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800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1984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1" y="175491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vnějších zdrojů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7377" y="1401180"/>
            <a:ext cx="1036320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Některé obce mají vytvořenou </a:t>
            </a:r>
            <a:r>
              <a:rPr lang="cs-CZ" dirty="0"/>
              <a:t>koncepci v oblasti výchovy a vzdělávání na svém území, která by měla obsahovat: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priority obce nejen pro výchovu, vzdělávání a zájmovou činnost dětí a mládeže, ale i pro oblast dalšího vzdělávání dospělých občanů města a při přeměně škol v komunitní centra (otevření škol občanům města pro veřejně prospěšnou činnost v oblasti sociální, kulturní, sportovní, pro zájmovou činnost organizovanou pro občany města, pro pořádání vzdělávacích akcí pro občany apod.),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základní cíle, kterých má zkvalitněné vzdělávání dosáhnout,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nástroje a opatření, kterými má být stanovených cílů dosaženo.</a:t>
            </a:r>
          </a:p>
          <a:p>
            <a:r>
              <a:rPr lang="cs-CZ" sz="2000" dirty="0"/>
              <a:t> </a:t>
            </a:r>
            <a:r>
              <a:rPr lang="cs-CZ" sz="2800" dirty="0"/>
              <a:t> 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5719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299</TotalTime>
  <Words>370</Words>
  <Application>Microsoft Office PowerPoint</Application>
  <PresentationFormat>Širokoúhlá obrazovka</PresentationFormat>
  <Paragraphs>152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MotivSRP</vt:lpstr>
      <vt:lpstr>Prezentace aplikace PowerPoint</vt:lpstr>
      <vt:lpstr>Partnerství</vt:lpstr>
      <vt:lpstr>Analýza </vt:lpstr>
      <vt:lpstr>Analýza </vt:lpstr>
      <vt:lpstr>Analýza vnějších zdrojů</vt:lpstr>
      <vt:lpstr>Analýza vnějších zdrojů</vt:lpstr>
      <vt:lpstr>Analýza vnějších zdrojů</vt:lpstr>
      <vt:lpstr>Analýza vnějších zdrojů</vt:lpstr>
      <vt:lpstr>Analýza vnějších zdrojů</vt:lpstr>
      <vt:lpstr>Analýza vnějších zdrojů</vt:lpstr>
      <vt:lpstr>Analýza vnitřního prostředí</vt:lpstr>
      <vt:lpstr>Analýza vnitřního prostředí – možné otázky </vt:lpstr>
      <vt:lpstr>Analýza vnitřního prostředí – možné otázky </vt:lpstr>
      <vt:lpstr>Zpracování výsledků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Gazdagová Marie</cp:lastModifiedBy>
  <cp:revision>54</cp:revision>
  <dcterms:created xsi:type="dcterms:W3CDTF">2016-08-03T13:16:34Z</dcterms:created>
  <dcterms:modified xsi:type="dcterms:W3CDTF">2017-02-03T10:03:52Z</dcterms:modified>
</cp:coreProperties>
</file>