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75" r:id="rId3"/>
    <p:sldId id="260" r:id="rId4"/>
    <p:sldId id="261" r:id="rId5"/>
    <p:sldId id="286" r:id="rId6"/>
    <p:sldId id="279" r:id="rId7"/>
    <p:sldId id="280" r:id="rId8"/>
    <p:sldId id="287" r:id="rId9"/>
    <p:sldId id="288" r:id="rId10"/>
    <p:sldId id="289" r:id="rId11"/>
    <p:sldId id="292" r:id="rId12"/>
    <p:sldId id="293" r:id="rId13"/>
    <p:sldId id="294" r:id="rId14"/>
    <p:sldId id="295" r:id="rId15"/>
    <p:sldId id="281" r:id="rId16"/>
    <p:sldId id="291" r:id="rId17"/>
    <p:sldId id="296" r:id="rId18"/>
    <p:sldId id="284" r:id="rId19"/>
    <p:sldId id="290" r:id="rId20"/>
    <p:sldId id="283" r:id="rId21"/>
    <p:sldId id="297" r:id="rId22"/>
    <p:sldId id="282" r:id="rId23"/>
    <p:sldId id="298" r:id="rId24"/>
    <p:sldId id="299" r:id="rId25"/>
    <p:sldId id="285" r:id="rId26"/>
    <p:sldId id="268" r:id="rId27"/>
    <p:sldId id="300" r:id="rId2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D3196D7-1AFD-47C3-9740-72A0AF7161E3}">
          <p14:sldIdLst>
            <p14:sldId id="275"/>
            <p14:sldId id="260"/>
            <p14:sldId id="261"/>
            <p14:sldId id="286"/>
            <p14:sldId id="279"/>
            <p14:sldId id="280"/>
            <p14:sldId id="287"/>
            <p14:sldId id="288"/>
            <p14:sldId id="289"/>
            <p14:sldId id="292"/>
            <p14:sldId id="293"/>
            <p14:sldId id="294"/>
            <p14:sldId id="295"/>
            <p14:sldId id="281"/>
            <p14:sldId id="291"/>
            <p14:sldId id="296"/>
            <p14:sldId id="284"/>
            <p14:sldId id="290"/>
            <p14:sldId id="283"/>
            <p14:sldId id="297"/>
            <p14:sldId id="282"/>
            <p14:sldId id="298"/>
            <p14:sldId id="299"/>
            <p14:sldId id="285"/>
            <p14:sldId id="268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EB640-3672-45F5-AFCA-B05D3BDDEDA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174E011-DD81-4C22-842A-365838C1C229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4 děti s vážnějšími poruchami (</a:t>
          </a:r>
          <a:r>
            <a:rPr lang="cs-CZ" dirty="0" smtClean="0">
              <a:solidFill>
                <a:schemeClr val="tx1"/>
              </a:solidFill>
            </a:rPr>
            <a:t>např. autismus)</a:t>
          </a:r>
          <a:endParaRPr lang="cs-CZ" dirty="0">
            <a:solidFill>
              <a:schemeClr val="tx1"/>
            </a:solidFill>
          </a:endParaRPr>
        </a:p>
      </dgm:t>
    </dgm:pt>
    <dgm:pt modelId="{3394E901-4903-40CE-986F-FBAF3A903DA0}" type="parTrans" cxnId="{99BB838C-E4E8-426A-AC24-1AF8136FE72F}">
      <dgm:prSet/>
      <dgm:spPr/>
      <dgm:t>
        <a:bodyPr/>
        <a:lstStyle/>
        <a:p>
          <a:endParaRPr lang="cs-CZ"/>
        </a:p>
      </dgm:t>
    </dgm:pt>
    <dgm:pt modelId="{D14F42D5-39EE-49C9-BB76-88E8B0FDDC53}" type="sibTrans" cxnId="{99BB838C-E4E8-426A-AC24-1AF8136FE72F}">
      <dgm:prSet/>
      <dgm:spPr/>
      <dgm:t>
        <a:bodyPr/>
        <a:lstStyle/>
        <a:p>
          <a:endParaRPr lang="cs-CZ"/>
        </a:p>
      </dgm:t>
    </dgm:pt>
    <dgm:pt modelId="{48B03EEA-D6F0-4277-B5D7-C754405CCF24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32 žáků se speciálními vzdělávacími potřebami – II. stupeň ZŠ (11 – 16 let)</a:t>
          </a:r>
          <a:endParaRPr lang="cs-CZ" sz="1800" dirty="0">
            <a:solidFill>
              <a:schemeClr val="tx1"/>
            </a:solidFill>
          </a:endParaRPr>
        </a:p>
      </dgm:t>
    </dgm:pt>
    <dgm:pt modelId="{DB6B550C-F042-4C39-8BD1-D8C9F1EFE7AA}" type="parTrans" cxnId="{486015AE-2CC0-4536-8D90-60B000CAE89B}">
      <dgm:prSet/>
      <dgm:spPr/>
      <dgm:t>
        <a:bodyPr/>
        <a:lstStyle/>
        <a:p>
          <a:endParaRPr lang="cs-CZ"/>
        </a:p>
      </dgm:t>
    </dgm:pt>
    <dgm:pt modelId="{12C77F17-78D3-4E6D-A541-1ACDE69EEE7D}" type="sibTrans" cxnId="{486015AE-2CC0-4536-8D90-60B000CAE89B}">
      <dgm:prSet/>
      <dgm:spPr/>
      <dgm:t>
        <a:bodyPr/>
        <a:lstStyle/>
        <a:p>
          <a:endParaRPr lang="cs-CZ"/>
        </a:p>
      </dgm:t>
    </dgm:pt>
    <dgm:pt modelId="{73142D4F-5416-4BA0-AE6A-DF4CE999CEA2}">
      <dgm:prSet phldrT="[Text]" custT="1"/>
      <dgm:spPr/>
      <dgm:t>
        <a:bodyPr/>
        <a:lstStyle/>
        <a:p>
          <a:r>
            <a:rPr lang="cs-CZ" sz="2000" noProof="0" dirty="0" smtClean="0">
              <a:solidFill>
                <a:schemeClr val="tx1"/>
              </a:solidFill>
            </a:rPr>
            <a:t>Více než 50 dětí ze sociálně znevýhodněného prostředí (cca polovina z nich jsou </a:t>
          </a:r>
          <a:r>
            <a:rPr lang="cs-CZ" sz="2000" noProof="0" dirty="0" err="1" smtClean="0">
              <a:solidFill>
                <a:schemeClr val="tx1"/>
              </a:solidFill>
            </a:rPr>
            <a:t>Rómové</a:t>
          </a:r>
          <a:r>
            <a:rPr lang="cs-CZ" sz="2000" noProof="0" dirty="0" smtClean="0">
              <a:solidFill>
                <a:schemeClr val="tx1"/>
              </a:solidFill>
            </a:rPr>
            <a:t>)</a:t>
          </a:r>
          <a:endParaRPr lang="en-US" sz="2000" noProof="0" dirty="0">
            <a:solidFill>
              <a:schemeClr val="tx1"/>
            </a:solidFill>
          </a:endParaRPr>
        </a:p>
      </dgm:t>
    </dgm:pt>
    <dgm:pt modelId="{8F09400F-09DD-4424-A237-C61D0E838EB5}" type="parTrans" cxnId="{627EE4A4-8F3E-4F92-B04D-72BEC82F9A7E}">
      <dgm:prSet/>
      <dgm:spPr/>
      <dgm:t>
        <a:bodyPr/>
        <a:lstStyle/>
        <a:p>
          <a:endParaRPr lang="cs-CZ"/>
        </a:p>
      </dgm:t>
    </dgm:pt>
    <dgm:pt modelId="{CA12E67A-FB73-40FA-8EDC-4451D296D64B}" type="sibTrans" cxnId="{627EE4A4-8F3E-4F92-B04D-72BEC82F9A7E}">
      <dgm:prSet/>
      <dgm:spPr/>
      <dgm:t>
        <a:bodyPr/>
        <a:lstStyle/>
        <a:p>
          <a:endParaRPr lang="cs-CZ"/>
        </a:p>
      </dgm:t>
    </dgm:pt>
    <dgm:pt modelId="{A97AA6DA-17C5-4F84-B5B7-EC55E088E4A7}">
      <dgm:prSet phldrT="[Text]" custT="1"/>
      <dgm:spPr/>
      <dgm:t>
        <a:bodyPr/>
        <a:lstStyle/>
        <a:p>
          <a:r>
            <a:rPr lang="cs-CZ" sz="2000" dirty="0" smtClean="0">
              <a:solidFill>
                <a:schemeClr val="tx1"/>
              </a:solidFill>
            </a:rPr>
            <a:t>20 žáků se speciálními vzdělávacími potřebami – I. stupeň ZŠ (6 – 11 let)</a:t>
          </a:r>
        </a:p>
      </dgm:t>
    </dgm:pt>
    <dgm:pt modelId="{57617AC5-A306-4681-A0B6-9B6BA1CC9EFE}" type="parTrans" cxnId="{824FBBE3-66B8-4CFD-9117-2B99645BECB3}">
      <dgm:prSet/>
      <dgm:spPr/>
      <dgm:t>
        <a:bodyPr/>
        <a:lstStyle/>
        <a:p>
          <a:endParaRPr lang="cs-CZ"/>
        </a:p>
      </dgm:t>
    </dgm:pt>
    <dgm:pt modelId="{2EA35DE3-4B29-4F53-A2F8-CE209448023E}" type="sibTrans" cxnId="{824FBBE3-66B8-4CFD-9117-2B99645BECB3}">
      <dgm:prSet/>
      <dgm:spPr/>
      <dgm:t>
        <a:bodyPr/>
        <a:lstStyle/>
        <a:p>
          <a:endParaRPr lang="cs-CZ"/>
        </a:p>
      </dgm:t>
    </dgm:pt>
    <dgm:pt modelId="{4E532D48-C9F3-4767-8E9C-DA72BFCA2FC9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236 žáků školy  (58 </a:t>
          </a:r>
          <a:r>
            <a:rPr lang="cs-CZ" sz="2800" dirty="0" err="1" smtClean="0">
              <a:solidFill>
                <a:schemeClr val="tx1"/>
              </a:solidFill>
            </a:rPr>
            <a:t>Rómů</a:t>
          </a:r>
          <a:r>
            <a:rPr lang="cs-CZ" sz="2800" dirty="0" smtClean="0">
              <a:solidFill>
                <a:schemeClr val="tx1"/>
              </a:solidFill>
            </a:rPr>
            <a:t>)</a:t>
          </a:r>
          <a:endParaRPr lang="cs-CZ" sz="2800" dirty="0">
            <a:solidFill>
              <a:schemeClr val="tx1"/>
            </a:solidFill>
          </a:endParaRPr>
        </a:p>
      </dgm:t>
    </dgm:pt>
    <dgm:pt modelId="{849D63D6-89D1-49E1-B799-0B2FE748EB29}" type="parTrans" cxnId="{0F47FE20-292C-4B67-B7AC-7BA69B2136BF}">
      <dgm:prSet/>
      <dgm:spPr/>
      <dgm:t>
        <a:bodyPr/>
        <a:lstStyle/>
        <a:p>
          <a:endParaRPr lang="cs-CZ"/>
        </a:p>
      </dgm:t>
    </dgm:pt>
    <dgm:pt modelId="{54DB697F-B422-46FA-A307-5AF69BCA6980}" type="sibTrans" cxnId="{0F47FE20-292C-4B67-B7AC-7BA69B2136BF}">
      <dgm:prSet/>
      <dgm:spPr/>
      <dgm:t>
        <a:bodyPr/>
        <a:lstStyle/>
        <a:p>
          <a:endParaRPr lang="cs-CZ"/>
        </a:p>
      </dgm:t>
    </dgm:pt>
    <dgm:pt modelId="{06CDDACF-7B03-4B46-9CBF-143943EDDD34}">
      <dgm:prSet phldrT="[Text]" custT="1"/>
      <dgm:spPr/>
      <dgm:t>
        <a:bodyPr/>
        <a:lstStyle/>
        <a:p>
          <a:r>
            <a:rPr lang="cs-CZ" sz="1600" dirty="0" smtClean="0">
              <a:solidFill>
                <a:schemeClr val="tx1"/>
              </a:solidFill>
            </a:rPr>
            <a:t>     </a:t>
          </a:r>
        </a:p>
        <a:p>
          <a:r>
            <a:rPr lang="cs-CZ" sz="1400" dirty="0" smtClean="0">
              <a:solidFill>
                <a:schemeClr val="tx1"/>
              </a:solidFill>
            </a:rPr>
            <a:t>3 nadaní žáci    </a:t>
          </a:r>
          <a:endParaRPr lang="cs-CZ" sz="1400" dirty="0">
            <a:solidFill>
              <a:schemeClr val="tx1"/>
            </a:solidFill>
          </a:endParaRPr>
        </a:p>
      </dgm:t>
    </dgm:pt>
    <dgm:pt modelId="{242F4AD0-1B42-41EE-9070-B8C9474DF61D}" type="parTrans" cxnId="{3803BDC8-17B1-415A-B730-1BEB0711DD2B}">
      <dgm:prSet/>
      <dgm:spPr/>
      <dgm:t>
        <a:bodyPr/>
        <a:lstStyle/>
        <a:p>
          <a:endParaRPr lang="cs-CZ"/>
        </a:p>
      </dgm:t>
    </dgm:pt>
    <dgm:pt modelId="{0FED42BF-6F05-4ECC-9CAC-99F398363BB4}" type="sibTrans" cxnId="{3803BDC8-17B1-415A-B730-1BEB0711DD2B}">
      <dgm:prSet/>
      <dgm:spPr/>
      <dgm:t>
        <a:bodyPr/>
        <a:lstStyle/>
        <a:p>
          <a:endParaRPr lang="cs-CZ"/>
        </a:p>
      </dgm:t>
    </dgm:pt>
    <dgm:pt modelId="{DF4024AD-3E34-4196-86A0-E3DC17D48DDC}" type="pres">
      <dgm:prSet presAssocID="{D15EB640-3672-45F5-AFCA-B05D3BDDEDAA}" presName="Name0" presStyleCnt="0">
        <dgm:presLayoutVars>
          <dgm:dir/>
          <dgm:animLvl val="lvl"/>
          <dgm:resizeHandles val="exact"/>
        </dgm:presLayoutVars>
      </dgm:prSet>
      <dgm:spPr/>
    </dgm:pt>
    <dgm:pt modelId="{E3C3C55E-379E-4BC5-90B6-B4CDEBF0C339}" type="pres">
      <dgm:prSet presAssocID="{06CDDACF-7B03-4B46-9CBF-143943EDDD34}" presName="Name8" presStyleCnt="0"/>
      <dgm:spPr/>
    </dgm:pt>
    <dgm:pt modelId="{AD35EAC2-6796-4850-BC5A-8992E0C62CDD}" type="pres">
      <dgm:prSet presAssocID="{06CDDACF-7B03-4B46-9CBF-143943EDDD3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366C57-1C9D-48D2-8415-E2925C426D1B}" type="pres">
      <dgm:prSet presAssocID="{06CDDACF-7B03-4B46-9CBF-143943EDDD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CA40CB-66A5-4988-955A-D3F4507CC412}" type="pres">
      <dgm:prSet presAssocID="{B174E011-DD81-4C22-842A-365838C1C229}" presName="Name8" presStyleCnt="0"/>
      <dgm:spPr/>
    </dgm:pt>
    <dgm:pt modelId="{84D55B94-037E-4AA3-88ED-2F2F9AA55AB0}" type="pres">
      <dgm:prSet presAssocID="{B174E011-DD81-4C22-842A-365838C1C229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FC87BD-A14F-4E5E-B08F-A95B0990159A}" type="pres">
      <dgm:prSet presAssocID="{B174E011-DD81-4C22-842A-365838C1C2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D2C3DC-A639-491E-B93E-7693EB163380}" type="pres">
      <dgm:prSet presAssocID="{48B03EEA-D6F0-4277-B5D7-C754405CCF24}" presName="Name8" presStyleCnt="0"/>
      <dgm:spPr/>
    </dgm:pt>
    <dgm:pt modelId="{38436046-58BE-4F3D-B865-D44279C8CEC9}" type="pres">
      <dgm:prSet presAssocID="{48B03EEA-D6F0-4277-B5D7-C754405CCF24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5B60A6-BDD9-47F3-84ED-DDEC33DD0DFD}" type="pres">
      <dgm:prSet presAssocID="{48B03EEA-D6F0-4277-B5D7-C754405CCF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B0F7B5-21CD-4089-93FE-22029AF6EB8C}" type="pres">
      <dgm:prSet presAssocID="{A97AA6DA-17C5-4F84-B5B7-EC55E088E4A7}" presName="Name8" presStyleCnt="0"/>
      <dgm:spPr/>
    </dgm:pt>
    <dgm:pt modelId="{5387AF2A-40EB-4156-ADB4-18B1F95B322D}" type="pres">
      <dgm:prSet presAssocID="{A97AA6DA-17C5-4F84-B5B7-EC55E088E4A7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B7F162-7DAA-4FC3-9820-E8472FAA330C}" type="pres">
      <dgm:prSet presAssocID="{A97AA6DA-17C5-4F84-B5B7-EC55E088E4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E0EEC1-E7FC-4962-9D99-A7300A12992A}" type="pres">
      <dgm:prSet presAssocID="{73142D4F-5416-4BA0-AE6A-DF4CE999CEA2}" presName="Name8" presStyleCnt="0"/>
      <dgm:spPr/>
    </dgm:pt>
    <dgm:pt modelId="{EBB445CF-F173-4E71-9962-72C0A19EB9CF}" type="pres">
      <dgm:prSet presAssocID="{73142D4F-5416-4BA0-AE6A-DF4CE999CEA2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B6DAE2-6772-4BE4-B9D2-BA1D72BC12AA}" type="pres">
      <dgm:prSet presAssocID="{73142D4F-5416-4BA0-AE6A-DF4CE999CE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2F38A4-FE3B-4A21-89A9-25805B56D8B4}" type="pres">
      <dgm:prSet presAssocID="{4E532D48-C9F3-4767-8E9C-DA72BFCA2FC9}" presName="Name8" presStyleCnt="0"/>
      <dgm:spPr/>
    </dgm:pt>
    <dgm:pt modelId="{287009E7-08A5-4AE2-A562-9989BCFD95D4}" type="pres">
      <dgm:prSet presAssocID="{4E532D48-C9F3-4767-8E9C-DA72BFCA2FC9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D8DDD5-E8CC-4A68-982E-F013E7BFDECA}" type="pres">
      <dgm:prSet presAssocID="{4E532D48-C9F3-4767-8E9C-DA72BFCA2F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79B7ABF-5877-476A-9C2C-4752D7CE5BFD}" type="presOf" srcId="{D15EB640-3672-45F5-AFCA-B05D3BDDEDAA}" destId="{DF4024AD-3E34-4196-86A0-E3DC17D48DDC}" srcOrd="0" destOrd="0" presId="urn:microsoft.com/office/officeart/2005/8/layout/pyramid1"/>
    <dgm:cxn modelId="{6BDC864A-D8FD-4E4C-AC1E-0E358A23AF05}" type="presOf" srcId="{B174E011-DD81-4C22-842A-365838C1C229}" destId="{EBFC87BD-A14F-4E5E-B08F-A95B0990159A}" srcOrd="1" destOrd="0" presId="urn:microsoft.com/office/officeart/2005/8/layout/pyramid1"/>
    <dgm:cxn modelId="{99BB838C-E4E8-426A-AC24-1AF8136FE72F}" srcId="{D15EB640-3672-45F5-AFCA-B05D3BDDEDAA}" destId="{B174E011-DD81-4C22-842A-365838C1C229}" srcOrd="1" destOrd="0" parTransId="{3394E901-4903-40CE-986F-FBAF3A903DA0}" sibTransId="{D14F42D5-39EE-49C9-BB76-88E8B0FDDC53}"/>
    <dgm:cxn modelId="{E8F31E5B-4195-4509-A92F-05066123480E}" type="presOf" srcId="{48B03EEA-D6F0-4277-B5D7-C754405CCF24}" destId="{445B60A6-BDD9-47F3-84ED-DDEC33DD0DFD}" srcOrd="1" destOrd="0" presId="urn:microsoft.com/office/officeart/2005/8/layout/pyramid1"/>
    <dgm:cxn modelId="{7CE09B9C-8DA8-49D6-AC16-E33DB5D6B8B4}" type="presOf" srcId="{06CDDACF-7B03-4B46-9CBF-143943EDDD34}" destId="{4A366C57-1C9D-48D2-8415-E2925C426D1B}" srcOrd="1" destOrd="0" presId="urn:microsoft.com/office/officeart/2005/8/layout/pyramid1"/>
    <dgm:cxn modelId="{2114A463-57A8-49B1-8F92-80560F5BF186}" type="presOf" srcId="{A97AA6DA-17C5-4F84-B5B7-EC55E088E4A7}" destId="{5387AF2A-40EB-4156-ADB4-18B1F95B322D}" srcOrd="0" destOrd="0" presId="urn:microsoft.com/office/officeart/2005/8/layout/pyramid1"/>
    <dgm:cxn modelId="{E6E08417-B480-4233-91D6-11869B616E66}" type="presOf" srcId="{73142D4F-5416-4BA0-AE6A-DF4CE999CEA2}" destId="{EBB445CF-F173-4E71-9962-72C0A19EB9CF}" srcOrd="0" destOrd="0" presId="urn:microsoft.com/office/officeart/2005/8/layout/pyramid1"/>
    <dgm:cxn modelId="{4606B86C-7BC4-43CE-97E7-B464364F62EA}" type="presOf" srcId="{06CDDACF-7B03-4B46-9CBF-143943EDDD34}" destId="{AD35EAC2-6796-4850-BC5A-8992E0C62CDD}" srcOrd="0" destOrd="0" presId="urn:microsoft.com/office/officeart/2005/8/layout/pyramid1"/>
    <dgm:cxn modelId="{AA726EF2-4C91-45CA-A260-062D2233D242}" type="presOf" srcId="{73142D4F-5416-4BA0-AE6A-DF4CE999CEA2}" destId="{D6B6DAE2-6772-4BE4-B9D2-BA1D72BC12AA}" srcOrd="1" destOrd="0" presId="urn:microsoft.com/office/officeart/2005/8/layout/pyramid1"/>
    <dgm:cxn modelId="{078139C0-44CC-4CAE-BEEF-8B35D6B55A69}" type="presOf" srcId="{4E532D48-C9F3-4767-8E9C-DA72BFCA2FC9}" destId="{76D8DDD5-E8CC-4A68-982E-F013E7BFDECA}" srcOrd="1" destOrd="0" presId="urn:microsoft.com/office/officeart/2005/8/layout/pyramid1"/>
    <dgm:cxn modelId="{486015AE-2CC0-4536-8D90-60B000CAE89B}" srcId="{D15EB640-3672-45F5-AFCA-B05D3BDDEDAA}" destId="{48B03EEA-D6F0-4277-B5D7-C754405CCF24}" srcOrd="2" destOrd="0" parTransId="{DB6B550C-F042-4C39-8BD1-D8C9F1EFE7AA}" sibTransId="{12C77F17-78D3-4E6D-A541-1ACDE69EEE7D}"/>
    <dgm:cxn modelId="{D5EE1358-9DD3-4900-9A0E-E673B39CEB23}" type="presOf" srcId="{4E532D48-C9F3-4767-8E9C-DA72BFCA2FC9}" destId="{287009E7-08A5-4AE2-A562-9989BCFD95D4}" srcOrd="0" destOrd="0" presId="urn:microsoft.com/office/officeart/2005/8/layout/pyramid1"/>
    <dgm:cxn modelId="{627EE4A4-8F3E-4F92-B04D-72BEC82F9A7E}" srcId="{D15EB640-3672-45F5-AFCA-B05D3BDDEDAA}" destId="{73142D4F-5416-4BA0-AE6A-DF4CE999CEA2}" srcOrd="4" destOrd="0" parTransId="{8F09400F-09DD-4424-A237-C61D0E838EB5}" sibTransId="{CA12E67A-FB73-40FA-8EDC-4451D296D64B}"/>
    <dgm:cxn modelId="{3803BDC8-17B1-415A-B730-1BEB0711DD2B}" srcId="{D15EB640-3672-45F5-AFCA-B05D3BDDEDAA}" destId="{06CDDACF-7B03-4B46-9CBF-143943EDDD34}" srcOrd="0" destOrd="0" parTransId="{242F4AD0-1B42-41EE-9070-B8C9474DF61D}" sibTransId="{0FED42BF-6F05-4ECC-9CAC-99F398363BB4}"/>
    <dgm:cxn modelId="{824FBBE3-66B8-4CFD-9117-2B99645BECB3}" srcId="{D15EB640-3672-45F5-AFCA-B05D3BDDEDAA}" destId="{A97AA6DA-17C5-4F84-B5B7-EC55E088E4A7}" srcOrd="3" destOrd="0" parTransId="{57617AC5-A306-4681-A0B6-9B6BA1CC9EFE}" sibTransId="{2EA35DE3-4B29-4F53-A2F8-CE209448023E}"/>
    <dgm:cxn modelId="{0F47FE20-292C-4B67-B7AC-7BA69B2136BF}" srcId="{D15EB640-3672-45F5-AFCA-B05D3BDDEDAA}" destId="{4E532D48-C9F3-4767-8E9C-DA72BFCA2FC9}" srcOrd="5" destOrd="0" parTransId="{849D63D6-89D1-49E1-B799-0B2FE748EB29}" sibTransId="{54DB697F-B422-46FA-A307-5AF69BCA6980}"/>
    <dgm:cxn modelId="{F0666BD7-ABBA-44EF-8CC6-E4E7B0EA29D9}" type="presOf" srcId="{48B03EEA-D6F0-4277-B5D7-C754405CCF24}" destId="{38436046-58BE-4F3D-B865-D44279C8CEC9}" srcOrd="0" destOrd="0" presId="urn:microsoft.com/office/officeart/2005/8/layout/pyramid1"/>
    <dgm:cxn modelId="{01984839-BE7B-4D99-B9B4-C4C92E1DD48E}" type="presOf" srcId="{B174E011-DD81-4C22-842A-365838C1C229}" destId="{84D55B94-037E-4AA3-88ED-2F2F9AA55AB0}" srcOrd="0" destOrd="0" presId="urn:microsoft.com/office/officeart/2005/8/layout/pyramid1"/>
    <dgm:cxn modelId="{F37AB8BC-D84F-4B6F-8509-D1A7038B208C}" type="presOf" srcId="{A97AA6DA-17C5-4F84-B5B7-EC55E088E4A7}" destId="{23B7F162-7DAA-4FC3-9820-E8472FAA330C}" srcOrd="1" destOrd="0" presId="urn:microsoft.com/office/officeart/2005/8/layout/pyramid1"/>
    <dgm:cxn modelId="{5528E573-69D9-4813-A288-7CBC8F4BC5E8}" type="presParOf" srcId="{DF4024AD-3E34-4196-86A0-E3DC17D48DDC}" destId="{E3C3C55E-379E-4BC5-90B6-B4CDEBF0C339}" srcOrd="0" destOrd="0" presId="urn:microsoft.com/office/officeart/2005/8/layout/pyramid1"/>
    <dgm:cxn modelId="{E5D87BF0-79FD-4E78-833D-CF273414C634}" type="presParOf" srcId="{E3C3C55E-379E-4BC5-90B6-B4CDEBF0C339}" destId="{AD35EAC2-6796-4850-BC5A-8992E0C62CDD}" srcOrd="0" destOrd="0" presId="urn:microsoft.com/office/officeart/2005/8/layout/pyramid1"/>
    <dgm:cxn modelId="{EFC45525-66DE-473E-B71A-807E905DBCCC}" type="presParOf" srcId="{E3C3C55E-379E-4BC5-90B6-B4CDEBF0C339}" destId="{4A366C57-1C9D-48D2-8415-E2925C426D1B}" srcOrd="1" destOrd="0" presId="urn:microsoft.com/office/officeart/2005/8/layout/pyramid1"/>
    <dgm:cxn modelId="{F21B55DB-BEB9-4475-8314-0160E2A3E624}" type="presParOf" srcId="{DF4024AD-3E34-4196-86A0-E3DC17D48DDC}" destId="{B7CA40CB-66A5-4988-955A-D3F4507CC412}" srcOrd="1" destOrd="0" presId="urn:microsoft.com/office/officeart/2005/8/layout/pyramid1"/>
    <dgm:cxn modelId="{ADD3C3BE-7DA4-45E7-8408-B0E6A2ACE25F}" type="presParOf" srcId="{B7CA40CB-66A5-4988-955A-D3F4507CC412}" destId="{84D55B94-037E-4AA3-88ED-2F2F9AA55AB0}" srcOrd="0" destOrd="0" presId="urn:microsoft.com/office/officeart/2005/8/layout/pyramid1"/>
    <dgm:cxn modelId="{96B7EDAC-3577-4D8C-97E2-9DBA08112507}" type="presParOf" srcId="{B7CA40CB-66A5-4988-955A-D3F4507CC412}" destId="{EBFC87BD-A14F-4E5E-B08F-A95B0990159A}" srcOrd="1" destOrd="0" presId="urn:microsoft.com/office/officeart/2005/8/layout/pyramid1"/>
    <dgm:cxn modelId="{EEC2DD75-5188-4E11-A62E-EBAB91F0A19D}" type="presParOf" srcId="{DF4024AD-3E34-4196-86A0-E3DC17D48DDC}" destId="{6CD2C3DC-A639-491E-B93E-7693EB163380}" srcOrd="2" destOrd="0" presId="urn:microsoft.com/office/officeart/2005/8/layout/pyramid1"/>
    <dgm:cxn modelId="{8D34FAC4-4E61-4D5C-B473-17C9861E48B4}" type="presParOf" srcId="{6CD2C3DC-A639-491E-B93E-7693EB163380}" destId="{38436046-58BE-4F3D-B865-D44279C8CEC9}" srcOrd="0" destOrd="0" presId="urn:microsoft.com/office/officeart/2005/8/layout/pyramid1"/>
    <dgm:cxn modelId="{4B1353BC-EF3B-4220-ADA3-DA2223A59A5E}" type="presParOf" srcId="{6CD2C3DC-A639-491E-B93E-7693EB163380}" destId="{445B60A6-BDD9-47F3-84ED-DDEC33DD0DFD}" srcOrd="1" destOrd="0" presId="urn:microsoft.com/office/officeart/2005/8/layout/pyramid1"/>
    <dgm:cxn modelId="{FE3AFB5A-C71D-4BA6-94C5-E4ECF5263429}" type="presParOf" srcId="{DF4024AD-3E34-4196-86A0-E3DC17D48DDC}" destId="{2AB0F7B5-21CD-4089-93FE-22029AF6EB8C}" srcOrd="3" destOrd="0" presId="urn:microsoft.com/office/officeart/2005/8/layout/pyramid1"/>
    <dgm:cxn modelId="{B2EBD928-246A-4AAD-B587-7448C52F9151}" type="presParOf" srcId="{2AB0F7B5-21CD-4089-93FE-22029AF6EB8C}" destId="{5387AF2A-40EB-4156-ADB4-18B1F95B322D}" srcOrd="0" destOrd="0" presId="urn:microsoft.com/office/officeart/2005/8/layout/pyramid1"/>
    <dgm:cxn modelId="{A154F9C2-B252-4C81-8919-84130E849FD7}" type="presParOf" srcId="{2AB0F7B5-21CD-4089-93FE-22029AF6EB8C}" destId="{23B7F162-7DAA-4FC3-9820-E8472FAA330C}" srcOrd="1" destOrd="0" presId="urn:microsoft.com/office/officeart/2005/8/layout/pyramid1"/>
    <dgm:cxn modelId="{37A842D8-DB79-47E4-8C66-511DA75BE962}" type="presParOf" srcId="{DF4024AD-3E34-4196-86A0-E3DC17D48DDC}" destId="{0EE0EEC1-E7FC-4962-9D99-A7300A12992A}" srcOrd="4" destOrd="0" presId="urn:microsoft.com/office/officeart/2005/8/layout/pyramid1"/>
    <dgm:cxn modelId="{827D4473-7ED5-49A7-BDCA-4B2E72451F69}" type="presParOf" srcId="{0EE0EEC1-E7FC-4962-9D99-A7300A12992A}" destId="{EBB445CF-F173-4E71-9962-72C0A19EB9CF}" srcOrd="0" destOrd="0" presId="urn:microsoft.com/office/officeart/2005/8/layout/pyramid1"/>
    <dgm:cxn modelId="{550139A5-AB2E-442E-8033-C510A6A7A9A6}" type="presParOf" srcId="{0EE0EEC1-E7FC-4962-9D99-A7300A12992A}" destId="{D6B6DAE2-6772-4BE4-B9D2-BA1D72BC12AA}" srcOrd="1" destOrd="0" presId="urn:microsoft.com/office/officeart/2005/8/layout/pyramid1"/>
    <dgm:cxn modelId="{1A8A2F17-4046-44E5-82E5-2062CFC1AF9E}" type="presParOf" srcId="{DF4024AD-3E34-4196-86A0-E3DC17D48DDC}" destId="{3E2F38A4-FE3B-4A21-89A9-25805B56D8B4}" srcOrd="5" destOrd="0" presId="urn:microsoft.com/office/officeart/2005/8/layout/pyramid1"/>
    <dgm:cxn modelId="{E98C9B0B-AED3-4373-82CD-2EE5AAD2026F}" type="presParOf" srcId="{3E2F38A4-FE3B-4A21-89A9-25805B56D8B4}" destId="{287009E7-08A5-4AE2-A562-9989BCFD95D4}" srcOrd="0" destOrd="0" presId="urn:microsoft.com/office/officeart/2005/8/layout/pyramid1"/>
    <dgm:cxn modelId="{D67415B5-D13C-41B5-8439-600A8B7470D4}" type="presParOf" srcId="{3E2F38A4-FE3B-4A21-89A9-25805B56D8B4}" destId="{76D8DDD5-E8CC-4A68-982E-F013E7BFDEC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5EAC2-6796-4850-BC5A-8992E0C62CDD}">
      <dsp:nvSpPr>
        <dsp:cNvPr id="0" name=""/>
        <dsp:cNvSpPr/>
      </dsp:nvSpPr>
      <dsp:spPr>
        <a:xfrm>
          <a:off x="3480386" y="0"/>
          <a:ext cx="1392154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1"/>
              </a:solidFill>
            </a:rPr>
            <a:t>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</a:rPr>
            <a:t>3 nadaní žáci    </a:t>
          </a:r>
          <a:endParaRPr lang="cs-CZ" sz="1400" kern="1200" dirty="0">
            <a:solidFill>
              <a:schemeClr val="tx1"/>
            </a:solidFill>
          </a:endParaRPr>
        </a:p>
      </dsp:txBody>
      <dsp:txXfrm>
        <a:off x="3480386" y="0"/>
        <a:ext cx="1392154" cy="828091"/>
      </dsp:txXfrm>
    </dsp:sp>
    <dsp:sp modelId="{84D55B94-037E-4AA3-88ED-2F2F9AA55AB0}">
      <dsp:nvSpPr>
        <dsp:cNvPr id="0" name=""/>
        <dsp:cNvSpPr/>
      </dsp:nvSpPr>
      <dsp:spPr>
        <a:xfrm>
          <a:off x="2784309" y="828092"/>
          <a:ext cx="2784309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4 děti s vážnějšími poruchami (</a:t>
          </a:r>
          <a:r>
            <a:rPr lang="cs-CZ" sz="1800" kern="1200" dirty="0" smtClean="0">
              <a:solidFill>
                <a:schemeClr val="tx1"/>
              </a:solidFill>
            </a:rPr>
            <a:t>např. autismus)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3271563" y="828092"/>
        <a:ext cx="1809801" cy="828091"/>
      </dsp:txXfrm>
    </dsp:sp>
    <dsp:sp modelId="{38436046-58BE-4F3D-B865-D44279C8CEC9}">
      <dsp:nvSpPr>
        <dsp:cNvPr id="0" name=""/>
        <dsp:cNvSpPr/>
      </dsp:nvSpPr>
      <dsp:spPr>
        <a:xfrm>
          <a:off x="2088232" y="1656184"/>
          <a:ext cx="4176464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/>
              </a:solidFill>
            </a:rPr>
            <a:t>32 žáků se speciálními vzdělávacími potřebami – II. stupeň ZŠ (11 – 16 let)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2819113" y="1656184"/>
        <a:ext cx="2714701" cy="828091"/>
      </dsp:txXfrm>
    </dsp:sp>
    <dsp:sp modelId="{5387AF2A-40EB-4156-ADB4-18B1F95B322D}">
      <dsp:nvSpPr>
        <dsp:cNvPr id="0" name=""/>
        <dsp:cNvSpPr/>
      </dsp:nvSpPr>
      <dsp:spPr>
        <a:xfrm>
          <a:off x="1392154" y="2484276"/>
          <a:ext cx="5568618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</a:rPr>
            <a:t>20 žáků se speciálními vzdělávacími potřebami – I. stupeň ZŠ (6 – 11 let)</a:t>
          </a:r>
        </a:p>
      </dsp:txBody>
      <dsp:txXfrm>
        <a:off x="2366662" y="2484276"/>
        <a:ext cx="3619602" cy="828091"/>
      </dsp:txXfrm>
    </dsp:sp>
    <dsp:sp modelId="{EBB445CF-F173-4E71-9962-72C0A19EB9CF}">
      <dsp:nvSpPr>
        <dsp:cNvPr id="0" name=""/>
        <dsp:cNvSpPr/>
      </dsp:nvSpPr>
      <dsp:spPr>
        <a:xfrm>
          <a:off x="696077" y="3312367"/>
          <a:ext cx="6960773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>
              <a:solidFill>
                <a:schemeClr val="tx1"/>
              </a:solidFill>
            </a:rPr>
            <a:t>Více než 50 dětí ze sociálně znevýhodněného prostředí (cca polovina z nich jsou </a:t>
          </a:r>
          <a:r>
            <a:rPr lang="cs-CZ" sz="2000" kern="1200" noProof="0" dirty="0" err="1" smtClean="0">
              <a:solidFill>
                <a:schemeClr val="tx1"/>
              </a:solidFill>
            </a:rPr>
            <a:t>Rómové</a:t>
          </a:r>
          <a:r>
            <a:rPr lang="cs-CZ" sz="2000" kern="1200" noProof="0" dirty="0" smtClean="0">
              <a:solidFill>
                <a:schemeClr val="tx1"/>
              </a:solidFill>
            </a:rPr>
            <a:t>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914212" y="3312367"/>
        <a:ext cx="4524502" cy="828091"/>
      </dsp:txXfrm>
    </dsp:sp>
    <dsp:sp modelId="{287009E7-08A5-4AE2-A562-9989BCFD95D4}">
      <dsp:nvSpPr>
        <dsp:cNvPr id="0" name=""/>
        <dsp:cNvSpPr/>
      </dsp:nvSpPr>
      <dsp:spPr>
        <a:xfrm>
          <a:off x="0" y="4140459"/>
          <a:ext cx="8352927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236 žáků školy  (58 </a:t>
          </a:r>
          <a:r>
            <a:rPr lang="cs-CZ" sz="2800" kern="1200" dirty="0" err="1" smtClean="0">
              <a:solidFill>
                <a:schemeClr val="tx1"/>
              </a:solidFill>
            </a:rPr>
            <a:t>Rómů</a:t>
          </a:r>
          <a:r>
            <a:rPr lang="cs-CZ" sz="2800" kern="1200" dirty="0" smtClean="0">
              <a:solidFill>
                <a:schemeClr val="tx1"/>
              </a:solidFill>
            </a:rPr>
            <a:t>)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1461762" y="4140459"/>
        <a:ext cx="5429403" cy="828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6BF36-A4E5-4819-A8AD-83CF2AD746F2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BA0A-F5E1-41DB-BE9D-583A4EDAD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67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A843C-328F-4F06-8F45-AC0DAADC61C0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6070-AB51-42C5-AA2A-3828DCE2E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40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6070-AB51-42C5-AA2A-3828DCE2E8D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2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24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90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53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FDCA-5616-4CA7-B7D9-1E190768AA85}" type="datetimeFigureOut">
              <a:rPr lang="cs-CZ"/>
              <a:pPr>
                <a:defRPr/>
              </a:pPr>
              <a:t>6.9.2017</a:t>
            </a:fld>
            <a:endParaRPr lang="cs-CZ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B170-E1C0-4FF9-8A75-7080C2EB65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10041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89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6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97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5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91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51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51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399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448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675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4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5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4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09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41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0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73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itha\Desktop\ASZ_logo-rgb.jpg"/>
          <p:cNvPicPr>
            <a:picLocks noChangeAspect="1" noChangeArrowheads="1"/>
          </p:cNvPicPr>
          <p:nvPr userDrawn="1"/>
        </p:nvPicPr>
        <p:blipFill rotWithShape="1"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542"/>
          <a:stretch/>
        </p:blipFill>
        <p:spPr bwMode="auto">
          <a:xfrm>
            <a:off x="4043480" y="946887"/>
            <a:ext cx="510052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smt.cz/uploads/OP_VVV/Pravidla_pro_publicitu/logolinky/Logolink_OP_VVV_hor_barva_cz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6772" r="3165" b="15437"/>
          <a:stretch/>
        </p:blipFill>
        <p:spPr bwMode="auto">
          <a:xfrm>
            <a:off x="1835696" y="5935201"/>
            <a:ext cx="5191028" cy="8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vcr-logo-sablony-zahlavi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6812"/>
            <a:ext cx="20859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1698030"/>
              </p:ext>
            </p:extLst>
          </p:nvPr>
        </p:nvGraphicFramePr>
        <p:xfrm>
          <a:off x="1846326" y="346812"/>
          <a:ext cx="3250704" cy="718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8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5810" algn="l"/>
                        </a:tabLst>
                      </a:pPr>
                      <a:r>
                        <a:rPr lang="cs-CZ" sz="2100" dirty="0">
                          <a:solidFill>
                            <a:schemeClr val="tx2"/>
                          </a:solidFill>
                          <a:effectLst/>
                        </a:rPr>
                        <a:t>Úřad vlády České republiky</a:t>
                      </a:r>
                      <a:br>
                        <a:rPr lang="cs-CZ" sz="21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2"/>
                          </a:solidFill>
                          <a:effectLst/>
                        </a:rPr>
                        <a:t>Odbor (Agentura) pro sociální začleňování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65" marR="6616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7661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vitha\Desktop\ASZ_logo-rgb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45" r="23542"/>
          <a:stretch/>
        </p:blipFill>
        <p:spPr bwMode="auto">
          <a:xfrm>
            <a:off x="5539688" y="0"/>
            <a:ext cx="3608579" cy="3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Z:\PROPAGACE\grafický balíček\loga\OPVVV_loga\Logolink_OP_VVV_hor_barva_cz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12" y="5947845"/>
            <a:ext cx="4062730" cy="89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612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&#225;r%20slov%20ke%20&#353;koln&#237;%20inkluzi_VF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f.cz/" TargetMode="External"/><Relationship Id="rId2" Type="http://schemas.openxmlformats.org/officeDocument/2006/relationships/hyperlink" Target="http://www.cosiv.cz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70080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sz="3100" b="1" i="1" dirty="0" smtClean="0">
                <a:solidFill>
                  <a:schemeClr val="accent2"/>
                </a:solidFill>
              </a:rPr>
              <a:t>Kvalitní inkluzivní vzdělávání</a:t>
            </a:r>
            <a:br>
              <a:rPr lang="cs-CZ" sz="3100" b="1" i="1" dirty="0" smtClean="0">
                <a:solidFill>
                  <a:schemeClr val="accent2"/>
                </a:solidFill>
              </a:rPr>
            </a:br>
            <a:r>
              <a:rPr lang="cs-CZ" sz="2000" b="1" i="1" dirty="0" smtClean="0">
                <a:solidFill>
                  <a:schemeClr val="accent2"/>
                </a:solidFill>
              </a:rPr>
              <a:t>všichni o něm mluví, ale víme jak doopravdy vypadá?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14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Podnadpis 9"/>
          <p:cNvSpPr txBox="1">
            <a:spLocks/>
          </p:cNvSpPr>
          <p:nvPr/>
        </p:nvSpPr>
        <p:spPr>
          <a:xfrm>
            <a:off x="1475656" y="4365104"/>
            <a:ext cx="6400800" cy="194421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6400" dirty="0">
                <a:cs typeface="Arial" panose="020B0604020202020204" pitchFamily="34" charset="0"/>
              </a:rPr>
              <a:t/>
            </a:r>
            <a:br>
              <a:rPr lang="cs-CZ" sz="6400" dirty="0">
                <a:cs typeface="Arial" panose="020B0604020202020204" pitchFamily="34" charset="0"/>
              </a:rPr>
            </a:br>
            <a:r>
              <a:rPr lang="cs-CZ" sz="4400" dirty="0" smtClean="0">
                <a:cs typeface="Arial" panose="020B0604020202020204" pitchFamily="34" charset="0"/>
              </a:rPr>
              <a:t>Prezentace </a:t>
            </a:r>
            <a:r>
              <a:rPr lang="cs-CZ" sz="4400" dirty="0">
                <a:cs typeface="Arial" panose="020B0604020202020204" pitchFamily="34" charset="0"/>
              </a:rPr>
              <a:t>v rámci projektu "Inkluzivní a kvalitní vzdělávání v územích se sociálně vyloučenými lokalitami„ č. CZ.02.3.62/0.0/0.0/15_001/0000586</a:t>
            </a:r>
          </a:p>
          <a:p>
            <a:pPr marL="0" indent="0" algn="ctr">
              <a:buNone/>
            </a:pPr>
            <a:r>
              <a:rPr lang="cs-CZ" sz="4400" dirty="0" smtClean="0">
                <a:cs typeface="Arial" panose="020B0604020202020204" pitchFamily="34" charset="0"/>
              </a:rPr>
              <a:t>1.7. 2016 – 30.4. 2022</a:t>
            </a:r>
            <a:endParaRPr lang="cs-CZ" sz="4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www.socialni-zaclenovani.cz</a:t>
            </a:r>
          </a:p>
          <a:p>
            <a:pPr marL="0" indent="0" algn="ctr">
              <a:buNone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5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640960" cy="3982576"/>
          </a:xfrm>
        </p:spPr>
        <p:txBody>
          <a:bodyPr/>
          <a:lstStyle/>
          <a:p>
            <a:r>
              <a:rPr lang="cs-CZ" sz="1400" dirty="0">
                <a:cs typeface="Arial" panose="020B0604020202020204" pitchFamily="34" charset="0"/>
              </a:rPr>
              <a:t>Není eticky nikterak ospravedlnitelné, že právo na rovné šance ve vzdělávání (stejně jako právo na vzdělávání ve spádové škole) deklarujeme v naší právní úpravě, avšak realita tomu v mnoha případech neodpovídá</a:t>
            </a:r>
          </a:p>
          <a:p>
            <a:r>
              <a:rPr lang="cs-CZ" sz="1400" dirty="0">
                <a:cs typeface="Arial" panose="020B0604020202020204" pitchFamily="34" charset="0"/>
              </a:rPr>
              <a:t>Není etické, aby pro mnoho dětí neexistovala možnost skutečné volby a vzdělávání mimo hlavní vzdělávací proud byla systémem nucená - jediná varianta</a:t>
            </a:r>
          </a:p>
          <a:p>
            <a:r>
              <a:rPr lang="cs-CZ" sz="1400" dirty="0">
                <a:cs typeface="Arial" panose="020B0604020202020204" pitchFamily="34" charset="0"/>
              </a:rPr>
              <a:t>Není etické, aby v 21.století stále poměrně početná skupina dětí zažívala ve školách ústrky různého druhu kvůli své odlišnosti (zdravotní, odlišný mateřský jazyk, odlišná sexuální orientace apod.)</a:t>
            </a:r>
          </a:p>
          <a:p>
            <a:r>
              <a:rPr lang="cs-CZ" sz="1400" dirty="0">
                <a:cs typeface="Arial" panose="020B0604020202020204" pitchFamily="34" charset="0"/>
              </a:rPr>
              <a:t>Není etické, aby se stále poměrně významná část dětí setkávala s nepřijetím do spádové školy z důvodu potřeby vyšší míry podpory, či aby jejich docházka byla v některých případech podmiňována platbou rodičů za služby asistenta pedagoga, či za jiné formy podpory (kazuistiky - platformy „Rodiče za inkluzi“)</a:t>
            </a:r>
          </a:p>
          <a:p>
            <a:r>
              <a:rPr lang="cs-CZ" sz="1400" dirty="0">
                <a:cs typeface="Arial" panose="020B0604020202020204" pitchFamily="34" charset="0"/>
              </a:rPr>
              <a:t>V období docházky do MŠ a ZŠ dochází k socializaci jedince do společnosti  - vytváří si představu o normalitě společnosti, jsou-li děti v tomto období vzdělávány odděleně, neosvojí si kompetence potřebné pro budoucí společné plnohodnotné soužití</a:t>
            </a:r>
          </a:p>
          <a:p>
            <a:r>
              <a:rPr lang="cs-CZ" sz="1400" dirty="0">
                <a:cs typeface="Arial" panose="020B0604020202020204" pitchFamily="34" charset="0"/>
              </a:rPr>
              <a:t>Společné vzdělávání je jedním z nejefektivnějších nástrojů pro utváření společenské soudržnosti a prevence diskriminace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 smtClean="0">
                <a:solidFill>
                  <a:schemeClr val="accent2"/>
                </a:solidFill>
              </a:rPr>
              <a:t>Etické důvody pro přijetí inkluzivních principů</a:t>
            </a:r>
            <a:endParaRPr lang="cs-CZ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07898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628800"/>
            <a:ext cx="7680960" cy="4558640"/>
          </a:xfrm>
        </p:spPr>
        <p:txBody>
          <a:bodyPr/>
          <a:lstStyle/>
          <a:p>
            <a:pPr algn="just"/>
            <a:r>
              <a:rPr lang="cs-CZ" sz="1600" dirty="0">
                <a:cs typeface="Arial" panose="020B0604020202020204" pitchFamily="34" charset="0"/>
              </a:rPr>
              <a:t>Tvrzení, že IV je drahé je podle dostupných dat ekonomicky nesmyslné. Výsledky studie PISSA (vedoucí studie Andreas </a:t>
            </a:r>
            <a:r>
              <a:rPr lang="cs-CZ" sz="1600" dirty="0" err="1">
                <a:cs typeface="Arial" panose="020B0604020202020204" pitchFamily="34" charset="0"/>
              </a:rPr>
              <a:t>Schleicher</a:t>
            </a:r>
            <a:r>
              <a:rPr lang="cs-CZ" sz="1600" dirty="0">
                <a:cs typeface="Arial" panose="020B0604020202020204" pitchFamily="34" charset="0"/>
              </a:rPr>
              <a:t>) jednoznačně dokládají, že žáci ze srovnatelně znevýhodněného prostředí dosahují velmi rozdílných vzdělávacích výsledků v závislosti na tom, jakou školu navštěvují</a:t>
            </a:r>
            <a:r>
              <a:rPr lang="cs-CZ" sz="1600" dirty="0" smtClean="0"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cs-CZ" sz="1600" dirty="0"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cs typeface="Arial" panose="020B0604020202020204" pitchFamily="34" charset="0"/>
              </a:rPr>
              <a:t>Ve skutečnosti je neudržitelný současný model, kdy z obavy před vstupními náklady každoročně vynakládáme obrovské prostředky na sanaci důsledků segregovaného vzdělávání (sociální vyloučení, nízká uplatnitelnost na trhu práce osob se sociálním i zdravotním znevýhodněním, či zdravotním postižením</a:t>
            </a:r>
            <a:r>
              <a:rPr lang="cs-CZ" sz="1600" dirty="0" smtClean="0"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cs-CZ" sz="1600" dirty="0"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cs typeface="Arial" panose="020B0604020202020204" pitchFamily="34" charset="0"/>
              </a:rPr>
              <a:t>Vysoká míra nezaměstnanosti např. právě skupiny osob se ZP je významně spojena s absencí přímé osobní zkušenosti </a:t>
            </a:r>
            <a:r>
              <a:rPr lang="cs-CZ" sz="1600" dirty="0" smtClean="0">
                <a:cs typeface="Arial" panose="020B0604020202020204" pitchFamily="34" charset="0"/>
              </a:rPr>
              <a:t>lidí bez hendikepu s lidmi s hendikepem </a:t>
            </a:r>
            <a:r>
              <a:rPr lang="cs-CZ" sz="1600" dirty="0">
                <a:cs typeface="Arial" panose="020B0604020202020204" pitchFamily="34" charset="0"/>
              </a:rPr>
              <a:t>v průběhu vlastního vzdělávání (vysoká míra předsudečných postojů na straně zaměstnavatelů, nízká úroveň osvojení potřebných sociálních kompetencí na obou stranách apod.)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580926"/>
          </a:xfrm>
        </p:spPr>
        <p:txBody>
          <a:bodyPr>
            <a:normAutofit/>
          </a:bodyPr>
          <a:lstStyle/>
          <a:p>
            <a:r>
              <a:rPr lang="cs-CZ" sz="3200" b="1" i="1" dirty="0" smtClean="0">
                <a:solidFill>
                  <a:schemeClr val="accent2"/>
                </a:solidFill>
              </a:rPr>
              <a:t>Aspekty ekonomické a </a:t>
            </a:r>
            <a:r>
              <a:rPr lang="cs-CZ" sz="3200" b="1" i="1" dirty="0" err="1" smtClean="0">
                <a:solidFill>
                  <a:schemeClr val="accent2"/>
                </a:solidFill>
              </a:rPr>
              <a:t>socio</a:t>
            </a:r>
            <a:r>
              <a:rPr lang="cs-CZ" sz="3200" b="1" i="1" dirty="0" smtClean="0">
                <a:solidFill>
                  <a:schemeClr val="accent2"/>
                </a:solidFill>
              </a:rPr>
              <a:t> - kulturní</a:t>
            </a:r>
            <a:endParaRPr lang="cs-CZ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3135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altLang="en-US" sz="18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Dopad sociálně-ekonomického statusu žáků a školy na výsledky žáků (matematická gramotnost), zdroj: Palečková, Tomášek a kol. (2013)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9354"/>
            <a:ext cx="7056784" cy="44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26631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700808"/>
            <a:ext cx="8540054" cy="448663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1992 - Národní plán vyrovnávání příležitostí pro osoby se zdravotním postižením, jehož cílem je zlepšování podmínek a kvality života osob se zdravotním postižením a jejich integrace do společnosti ve všech oblastech života - včetně vzdělávání.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2001 - Bílá kniha - Národní program rozvoje vzdělávání v ČR - dokument strategické povahy nastínil principy v oblasti vzdělávání žáků se SVP - začlenění do škol hlavního vzdělávacího proudu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Přijetí </a:t>
            </a:r>
            <a:r>
              <a:rPr lang="cs-CZ" sz="1400" dirty="0" err="1">
                <a:cs typeface="Arial" panose="020B0604020202020204" pitchFamily="34" charset="0"/>
              </a:rPr>
              <a:t>proinkluzivně</a:t>
            </a:r>
            <a:r>
              <a:rPr lang="cs-CZ" sz="1400" dirty="0">
                <a:cs typeface="Arial" panose="020B0604020202020204" pitchFamily="34" charset="0"/>
              </a:rPr>
              <a:t> nastaveného školského zákona </a:t>
            </a:r>
            <a:r>
              <a:rPr lang="cs-CZ" sz="1400" dirty="0" smtClean="0">
                <a:cs typeface="Arial" panose="020B0604020202020204" pitchFamily="34" charset="0"/>
              </a:rPr>
              <a:t> č. 561/2004 Sb. - </a:t>
            </a:r>
            <a:r>
              <a:rPr lang="cs-CZ" sz="1400" dirty="0">
                <a:cs typeface="Arial" panose="020B0604020202020204" pitchFamily="34" charset="0"/>
              </a:rPr>
              <a:t>zásada nediskriminace a zohledňování potřeb jednotlivce (§ 2), plnění povinné školní docházky ve spádové škole (§ 36)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2007 - Rozsudek ESLP ve věci D. H. a ostatní proti ČR 2007 - poprvé pojmenován princip nepřímé diskriminace a poprvé bylo poukázáno na systémovou diskriminaci (neoprávněné umísťování romských dětí do základních škol praktických a jejich vzdělávání podle přílohy LMP)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2009 - Ratifikace Úmluvy o právech osob se zdravotním postižením v roce 2009 (součástí českého právního řádu od r. 2010), článek 24: Stát se zavazuje k vytvoření systému inkluzivního vzdělávání na všech úrovních vzdělávací soustavy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2009 - Přijetí antidiskriminačního zákona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2014 - Strategie rozvoje vzdělávání 2020 (IV jedna z klíčových strategických priorit)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chemeClr val="accent2"/>
                </a:solidFill>
              </a:rPr>
              <a:t>Legislativní ukotvení</a:t>
            </a:r>
            <a:endParaRPr lang="cs-CZ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47790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396038" cy="4248472"/>
          </a:xfrm>
        </p:spPr>
        <p:txBody>
          <a:bodyPr/>
          <a:lstStyle/>
          <a:p>
            <a:pPr lvl="0"/>
            <a:r>
              <a:rPr lang="cs-CZ" sz="1800" b="1" i="1" dirty="0" smtClean="0"/>
              <a:t>humanizmu </a:t>
            </a:r>
            <a:r>
              <a:rPr lang="cs-CZ" sz="1800" b="1" i="1" dirty="0"/>
              <a:t>a demokracie</a:t>
            </a:r>
            <a:r>
              <a:rPr lang="cs-CZ" sz="1800" b="1" dirty="0"/>
              <a:t> </a:t>
            </a:r>
            <a:r>
              <a:rPr lang="cs-CZ" sz="1800" dirty="0"/>
              <a:t>- inkluze </a:t>
            </a:r>
            <a:r>
              <a:rPr lang="cs-CZ" sz="1800" dirty="0" smtClean="0"/>
              <a:t>jako přirozený důsledek </a:t>
            </a:r>
            <a:r>
              <a:rPr lang="cs-CZ" sz="1800" dirty="0"/>
              <a:t>aplikace lidských práv a hodnot svobodné a demokratické </a:t>
            </a:r>
            <a:r>
              <a:rPr lang="cs-CZ" sz="1800" dirty="0" smtClean="0"/>
              <a:t>společnosti</a:t>
            </a:r>
            <a:endParaRPr lang="cs-CZ" sz="1800" dirty="0"/>
          </a:p>
          <a:p>
            <a:pPr lvl="0"/>
            <a:r>
              <a:rPr lang="cs-CZ" sz="1800" b="1" i="1" dirty="0" smtClean="0"/>
              <a:t>heterogenity</a:t>
            </a:r>
            <a:r>
              <a:rPr lang="cs-CZ" sz="1800" dirty="0" smtClean="0"/>
              <a:t> </a:t>
            </a:r>
            <a:r>
              <a:rPr lang="cs-CZ" sz="1800" dirty="0"/>
              <a:t>- různorodost </a:t>
            </a:r>
            <a:r>
              <a:rPr lang="cs-CZ" sz="1800" dirty="0" smtClean="0"/>
              <a:t>představuje </a:t>
            </a:r>
            <a:r>
              <a:rPr lang="cs-CZ" sz="1800" dirty="0"/>
              <a:t>přirozenou </a:t>
            </a:r>
            <a:r>
              <a:rPr lang="cs-CZ" sz="1800" dirty="0" smtClean="0"/>
              <a:t>součást </a:t>
            </a:r>
            <a:r>
              <a:rPr lang="cs-CZ" sz="1800" dirty="0"/>
              <a:t>společnosti a </a:t>
            </a:r>
            <a:r>
              <a:rPr lang="cs-CZ" sz="1800" dirty="0" smtClean="0"/>
              <a:t>impuls </a:t>
            </a:r>
            <a:r>
              <a:rPr lang="cs-CZ" sz="1800" dirty="0"/>
              <a:t>k </a:t>
            </a:r>
            <a:r>
              <a:rPr lang="cs-CZ" sz="1800" dirty="0" smtClean="0"/>
              <a:t>rozvoji</a:t>
            </a:r>
            <a:endParaRPr lang="cs-CZ" sz="1800" dirty="0"/>
          </a:p>
          <a:p>
            <a:pPr lvl="0"/>
            <a:r>
              <a:rPr lang="cs-CZ" sz="1800" b="1" i="1" dirty="0" smtClean="0"/>
              <a:t>spolupráce</a:t>
            </a:r>
            <a:r>
              <a:rPr lang="cs-CZ" sz="1800" dirty="0" smtClean="0"/>
              <a:t> </a:t>
            </a:r>
            <a:r>
              <a:rPr lang="cs-CZ" sz="1800" dirty="0"/>
              <a:t>– rozvoj přirozeného soužití jedinců </a:t>
            </a:r>
            <a:r>
              <a:rPr lang="cs-CZ" sz="1800" dirty="0" smtClean="0"/>
              <a:t>(se svými talenty a nedostatky) ve společnosti</a:t>
            </a:r>
          </a:p>
          <a:p>
            <a:pPr lvl="0"/>
            <a:r>
              <a:rPr lang="cs-CZ" sz="1800" b="1" i="1" dirty="0" smtClean="0"/>
              <a:t>regionalizace</a:t>
            </a:r>
            <a:r>
              <a:rPr lang="cs-CZ" sz="1800" dirty="0" smtClean="0"/>
              <a:t> – zásadní promítnutí </a:t>
            </a:r>
            <a:r>
              <a:rPr lang="cs-CZ" sz="1800" dirty="0"/>
              <a:t>komunitního prvku, kdy místní školu mají právo navštěvovat všechny děti z jejího </a:t>
            </a:r>
            <a:r>
              <a:rPr lang="cs-CZ" sz="1800" dirty="0" smtClean="0"/>
              <a:t>okolí</a:t>
            </a:r>
            <a:endParaRPr lang="cs-CZ" sz="1800" dirty="0"/>
          </a:p>
          <a:p>
            <a:pPr lvl="0"/>
            <a:r>
              <a:rPr lang="cs-CZ" sz="1800" b="1" i="1" dirty="0" smtClean="0"/>
              <a:t>otevřenosti </a:t>
            </a:r>
            <a:r>
              <a:rPr lang="cs-CZ" sz="1800" b="1" i="1" dirty="0"/>
              <a:t>a efektivity</a:t>
            </a:r>
            <a:r>
              <a:rPr lang="cs-CZ" sz="1800" b="1" dirty="0"/>
              <a:t> </a:t>
            </a:r>
            <a:r>
              <a:rPr lang="cs-CZ" sz="1800" dirty="0"/>
              <a:t>– otevřenost vůči všem dětem z okolí </a:t>
            </a:r>
            <a:r>
              <a:rPr lang="cs-CZ" sz="1800" dirty="0" smtClean="0"/>
              <a:t>se </a:t>
            </a:r>
            <a:r>
              <a:rPr lang="cs-CZ" sz="1800" dirty="0"/>
              <a:t>neobejde bez promyšlené a </a:t>
            </a:r>
            <a:r>
              <a:rPr lang="cs-CZ" sz="1800" dirty="0" smtClean="0"/>
              <a:t>efektivním edukace </a:t>
            </a:r>
            <a:r>
              <a:rPr lang="cs-CZ" sz="1800" dirty="0"/>
              <a:t>v bezpečném školním </a:t>
            </a:r>
            <a:r>
              <a:rPr lang="cs-CZ" sz="1800" dirty="0" smtClean="0"/>
              <a:t>prostředí</a:t>
            </a:r>
            <a:endParaRPr lang="cs-CZ" sz="1800" dirty="0"/>
          </a:p>
          <a:p>
            <a:pPr lvl="0"/>
            <a:r>
              <a:rPr lang="cs-CZ" sz="1800" b="1" i="1" dirty="0" smtClean="0"/>
              <a:t>individualizace</a:t>
            </a:r>
            <a:r>
              <a:rPr lang="cs-CZ" sz="1800" dirty="0" smtClean="0"/>
              <a:t> </a:t>
            </a:r>
            <a:r>
              <a:rPr lang="cs-CZ" sz="1800" dirty="0"/>
              <a:t>– akceptování potřeb každého jedince </a:t>
            </a:r>
            <a:r>
              <a:rPr lang="cs-CZ" sz="1800" dirty="0" smtClean="0"/>
              <a:t>a </a:t>
            </a:r>
            <a:r>
              <a:rPr lang="cs-CZ" sz="1800" dirty="0"/>
              <a:t>nastavení procesu tak, aby se mohl plnohodnotně </a:t>
            </a:r>
            <a:r>
              <a:rPr lang="cs-CZ" sz="1800" dirty="0" smtClean="0"/>
              <a:t>rozvíjet</a:t>
            </a:r>
            <a:endParaRPr lang="cs-CZ" sz="1800" dirty="0"/>
          </a:p>
          <a:p>
            <a:pPr lvl="0"/>
            <a:r>
              <a:rPr lang="cs-CZ" sz="1800" b="1" i="1" dirty="0" smtClean="0"/>
              <a:t>celistvosti</a:t>
            </a:r>
            <a:r>
              <a:rPr lang="cs-CZ" sz="1800" b="1" dirty="0" smtClean="0"/>
              <a:t> </a:t>
            </a:r>
            <a:r>
              <a:rPr lang="cs-CZ" sz="1800" dirty="0"/>
              <a:t>– rozvoj žáka se týká jak intelektových, tak sociálních, etických, tělesných a dalších </a:t>
            </a:r>
            <a:r>
              <a:rPr lang="cs-CZ" sz="1800" dirty="0" smtClean="0"/>
              <a:t>složek</a:t>
            </a:r>
            <a:endParaRPr lang="cs-CZ" sz="1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chemeClr val="accent2"/>
                </a:solidFill>
              </a:rPr>
              <a:t>Inkluzivní vzdělávání staví na </a:t>
            </a:r>
            <a:r>
              <a:rPr lang="cs-CZ" sz="3200" b="1" i="1" dirty="0" smtClean="0">
                <a:solidFill>
                  <a:schemeClr val="accent2"/>
                </a:solidFill>
              </a:rPr>
              <a:t>principech:</a:t>
            </a:r>
            <a:endParaRPr lang="cs-CZ" sz="3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59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700808"/>
            <a:ext cx="7680960" cy="4486632"/>
          </a:xfrm>
        </p:spPr>
        <p:txBody>
          <a:bodyPr/>
          <a:lstStyle/>
          <a:p>
            <a:r>
              <a:rPr lang="cs-CZ" sz="1600" dirty="0">
                <a:cs typeface="Arial" panose="020B0604020202020204" pitchFamily="34" charset="0"/>
              </a:rPr>
              <a:t>Na každém dítěti záleží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si zaslouží zažívat úspěch a radost z učení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má právo na individuální přístup a adresnou podporu 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se potřebuje cítit přijímané a v bezpečí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potřebuje vnímat samo sebe jako plnohodnotnou součást společenství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má právo na naplnění svého vzdělávacího potenciálu a objevení svých jedinečných talentů</a:t>
            </a:r>
          </a:p>
          <a:p>
            <a:r>
              <a:rPr lang="cs-CZ" sz="1600" dirty="0">
                <a:cs typeface="Arial" panose="020B0604020202020204" pitchFamily="34" charset="0"/>
              </a:rPr>
              <a:t>Žádné dvě děti nejsou stejné </a:t>
            </a:r>
            <a:endParaRPr lang="cs-CZ" sz="1600" dirty="0" smtClean="0">
              <a:cs typeface="Arial" panose="020B0604020202020204" pitchFamily="34" charset="0"/>
            </a:endParaRPr>
          </a:p>
          <a:p>
            <a:pPr algn="just"/>
            <a:endParaRPr lang="cs-CZ" sz="16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dirty="0" smtClean="0"/>
              <a:t>V současné době je především nutné zaměřit se na  vnitřní transformaci systému a pracovat na ztotožnění se s inkluzivními principy všemi aktéry (zejména pedagogy, rodičovskou veřejností, zřizovateli). Zdůrazňuje </a:t>
            </a:r>
            <a:r>
              <a:rPr lang="cs-CZ" sz="1600" dirty="0"/>
              <a:t>se zavedení </a:t>
            </a:r>
            <a:r>
              <a:rPr lang="cs-CZ" sz="1600" dirty="0" err="1"/>
              <a:t>nárokovosti</a:t>
            </a:r>
            <a:r>
              <a:rPr lang="cs-CZ" sz="1600" dirty="0"/>
              <a:t> na podpůrná </a:t>
            </a:r>
            <a:r>
              <a:rPr lang="cs-CZ" sz="1600" dirty="0" smtClean="0"/>
              <a:t>opatření, což představuje  </a:t>
            </a:r>
            <a:r>
              <a:rPr lang="cs-CZ" sz="1600" dirty="0"/>
              <a:t>konec nálepkování diagnózou </a:t>
            </a:r>
            <a:r>
              <a:rPr lang="cs-CZ" sz="1600" dirty="0" smtClean="0"/>
              <a:t> - </a:t>
            </a:r>
            <a:r>
              <a:rPr lang="cs-CZ" sz="1600" dirty="0"/>
              <a:t>tedy přechod z medicínského modelu chápání postižení na sociální model </a:t>
            </a:r>
            <a:r>
              <a:rPr lang="cs-CZ" sz="1600" dirty="0" smtClean="0"/>
              <a:t>– </a:t>
            </a:r>
            <a:r>
              <a:rPr lang="cs-CZ" sz="1600" i="1" dirty="0" smtClean="0"/>
              <a:t>hledejme a podpořme to, co </a:t>
            </a:r>
            <a:r>
              <a:rPr lang="cs-CZ" sz="1600" i="1" dirty="0"/>
              <a:t>potřebuji k tomu, abych ve společnosti důstojně </a:t>
            </a:r>
            <a:r>
              <a:rPr lang="cs-CZ" sz="1600" i="1" dirty="0" smtClean="0"/>
              <a:t>fungoval.</a:t>
            </a:r>
            <a:endParaRPr lang="cs-CZ" sz="1600" i="1" dirty="0" smtClean="0"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8072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chemeClr val="accent2"/>
                </a:solidFill>
              </a:rPr>
              <a:t>Co to znamená v praxi?</a:t>
            </a:r>
            <a:endParaRPr lang="cs-CZ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81894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108006" cy="468052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      </a:t>
            </a:r>
          </a:p>
          <a:p>
            <a:pPr marL="0" indent="0">
              <a:buNone/>
            </a:pPr>
            <a:r>
              <a:rPr lang="cs-CZ" sz="1800" b="1" dirty="0"/>
              <a:t> </a:t>
            </a:r>
            <a:r>
              <a:rPr lang="cs-CZ" sz="1800" b="1" dirty="0" smtClean="0"/>
              <a:t>      Inkluzivní transformace představuje především změnu </a:t>
            </a:r>
            <a:r>
              <a:rPr lang="cs-CZ" sz="1800" b="1" dirty="0"/>
              <a:t>myšlení: </a:t>
            </a:r>
            <a:endParaRPr lang="cs-CZ" sz="1800" b="1" dirty="0" smtClean="0"/>
          </a:p>
          <a:p>
            <a:pPr algn="just"/>
            <a:r>
              <a:rPr lang="cs-CZ" sz="1800" dirty="0" err="1" smtClean="0"/>
              <a:t>např</a:t>
            </a:r>
            <a:r>
              <a:rPr lang="cs-CZ" sz="1800" dirty="0" smtClean="0"/>
              <a:t>,.  v </a:t>
            </a:r>
            <a:r>
              <a:rPr lang="cs-CZ" sz="1800" dirty="0"/>
              <a:t>tom že ke každému žákovi mohu (a mám) přistupovat individuálně a tedy mu Plánem pedagogické podpory v první fázi </a:t>
            </a:r>
            <a:r>
              <a:rPr lang="cs-CZ" sz="1800" dirty="0" smtClean="0"/>
              <a:t>(a </a:t>
            </a:r>
            <a:r>
              <a:rPr lang="cs-CZ" sz="1800" dirty="0"/>
              <a:t>IVP v další fázi, když je třeba) upravím na míru vzdělávací cíle, vzdělávací postupy, organizační postupy, </a:t>
            </a:r>
            <a:r>
              <a:rPr lang="cs-CZ" sz="1800" dirty="0" smtClean="0"/>
              <a:t>atd... </a:t>
            </a:r>
          </a:p>
          <a:p>
            <a:pPr algn="just"/>
            <a:r>
              <a:rPr lang="cs-CZ" sz="1800" dirty="0" smtClean="0"/>
              <a:t>v </a:t>
            </a:r>
            <a:r>
              <a:rPr lang="cs-CZ" sz="1800" dirty="0"/>
              <a:t>pedagogické praxi by měla znamenat vnitřní </a:t>
            </a:r>
            <a:r>
              <a:rPr lang="cs-CZ" sz="1800" dirty="0" smtClean="0"/>
              <a:t>diferenciaci, nelze </a:t>
            </a:r>
            <a:r>
              <a:rPr lang="cs-CZ" sz="1800" dirty="0"/>
              <a:t>už nadále učit všechny to </a:t>
            </a:r>
            <a:r>
              <a:rPr lang="cs-CZ" sz="1800" dirty="0" smtClean="0"/>
              <a:t>samé</a:t>
            </a:r>
            <a:r>
              <a:rPr lang="cs-CZ" sz="1800" dirty="0"/>
              <a:t> a stejně, ale </a:t>
            </a:r>
            <a:r>
              <a:rPr lang="cs-CZ" sz="1800" dirty="0" smtClean="0"/>
              <a:t>ke každému je nutné přistupovat podle </a:t>
            </a:r>
            <a:r>
              <a:rPr lang="cs-CZ" sz="1800" dirty="0"/>
              <a:t>jeho potenciálu a </a:t>
            </a:r>
            <a:r>
              <a:rPr lang="cs-CZ" sz="1800" dirty="0" smtClean="0"/>
              <a:t>možností,  což je již v pokrokově smýšlejícím světě běžná </a:t>
            </a:r>
            <a:r>
              <a:rPr lang="cs-CZ" sz="1800" dirty="0"/>
              <a:t>součást pedagogické </a:t>
            </a:r>
            <a:r>
              <a:rPr lang="cs-CZ" sz="1800" dirty="0" smtClean="0"/>
              <a:t>práce</a:t>
            </a:r>
          </a:p>
          <a:p>
            <a:pPr marL="0" indent="0">
              <a:buNone/>
            </a:pPr>
            <a:r>
              <a:rPr lang="cs-CZ" sz="1800" dirty="0" smtClean="0"/>
              <a:t>       </a:t>
            </a:r>
            <a:r>
              <a:rPr lang="cs-CZ" sz="1800" b="1" dirty="0" smtClean="0"/>
              <a:t>Pozitiva a negativa roku 2016/2017:</a:t>
            </a:r>
          </a:p>
          <a:p>
            <a:pPr marL="0" indent="0" algn="just">
              <a:buNone/>
            </a:pPr>
            <a:r>
              <a:rPr lang="cs-CZ" sz="1800" dirty="0" smtClean="0"/>
              <a:t>+</a:t>
            </a:r>
            <a:r>
              <a:rPr lang="cs-CZ" sz="1800" b="1" dirty="0" smtClean="0"/>
              <a:t>  </a:t>
            </a:r>
            <a:r>
              <a:rPr lang="cs-CZ" sz="1800" dirty="0" smtClean="0"/>
              <a:t>narovnání </a:t>
            </a:r>
            <a:r>
              <a:rPr lang="cs-CZ" sz="1800" dirty="0"/>
              <a:t>podmínek, rodiče </a:t>
            </a:r>
            <a:r>
              <a:rPr lang="cs-CZ" sz="1800" dirty="0" smtClean="0"/>
              <a:t>ani ředitelé (a učitelé) nemusí </a:t>
            </a:r>
            <a:r>
              <a:rPr lang="cs-CZ" sz="1800" dirty="0"/>
              <a:t>doplácet na </a:t>
            </a:r>
            <a:r>
              <a:rPr lang="cs-CZ" sz="1800" dirty="0" smtClean="0"/>
              <a:t>asistenty </a:t>
            </a:r>
            <a:r>
              <a:rPr lang="cs-CZ" sz="1800" dirty="0"/>
              <a:t>jen proto, že se jim narodilo dítě, které je v něčem jiné...děti se zdravotním postižením získaly potřebnou podporu</a:t>
            </a:r>
          </a:p>
          <a:p>
            <a:pPr marL="0" indent="0" algn="just">
              <a:buNone/>
            </a:pPr>
            <a:r>
              <a:rPr lang="cs-CZ" sz="1800" dirty="0" smtClean="0"/>
              <a:t>-  děti </a:t>
            </a:r>
            <a:r>
              <a:rPr lang="cs-CZ" sz="1800" dirty="0"/>
              <a:t>se sociálním znevýhodněním podporu nezískaly, protože rodiče bojující dennodenně o holou existenci </a:t>
            </a:r>
            <a:r>
              <a:rPr lang="cs-CZ" sz="1800" dirty="0" smtClean="0"/>
              <a:t>mají jen velmi omezené možnosti získat potřebná vyšetření v PPP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cs-CZ" sz="3200" b="1" i="1" dirty="0" smtClean="0">
                <a:solidFill>
                  <a:schemeClr val="accent2"/>
                </a:solidFill>
              </a:rPr>
              <a:t>Inkluzivní transformace</a:t>
            </a:r>
            <a:br>
              <a:rPr lang="cs-CZ" sz="3200" b="1" i="1" dirty="0" smtClean="0">
                <a:solidFill>
                  <a:schemeClr val="accent2"/>
                </a:solidFill>
              </a:rPr>
            </a:br>
            <a:endParaRPr lang="cs-CZ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679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6" y="980728"/>
            <a:ext cx="7398922" cy="49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4724400"/>
          </a:xfrm>
        </p:spPr>
        <p:txBody>
          <a:bodyPr/>
          <a:lstStyle/>
          <a:p>
            <a:r>
              <a:rPr lang="cs-CZ" i="1" dirty="0"/>
              <a:t>b</a:t>
            </a:r>
            <a:r>
              <a:rPr lang="cs-CZ" i="1" dirty="0" smtClean="0"/>
              <a:t>udou prospěšná všem dětem</a:t>
            </a:r>
          </a:p>
          <a:p>
            <a:r>
              <a:rPr lang="cs-CZ" i="1" dirty="0"/>
              <a:t>p</a:t>
            </a:r>
            <a:r>
              <a:rPr lang="cs-CZ" i="1" dirty="0" smtClean="0"/>
              <a:t>omohou pedagogům z dlouhodobého hlediska usnadnit práci </a:t>
            </a:r>
          </a:p>
          <a:p>
            <a:r>
              <a:rPr lang="cs-CZ" i="1" dirty="0" smtClean="0"/>
              <a:t>a zvládneme je i po finanční stránce</a:t>
            </a:r>
          </a:p>
          <a:p>
            <a:pPr marL="0" indent="0" algn="just">
              <a:buNone/>
            </a:pPr>
            <a:r>
              <a:rPr lang="cs-CZ" sz="2000" dirty="0" smtClean="0"/>
              <a:t>Každý region, každá škola mají svá specifika, strategické plány by měly tuto rozdílnost respektovat a není možné stanovit jednotný model, jak podpořit </a:t>
            </a:r>
            <a:r>
              <a:rPr lang="cs-CZ" sz="2000" dirty="0" err="1" smtClean="0"/>
              <a:t>inkluzivitu</a:t>
            </a:r>
            <a:r>
              <a:rPr lang="cs-CZ" sz="2000" dirty="0" smtClean="0"/>
              <a:t> škol. Nabízí se pestrá škála nástrojů od posilování kapacit (personálních i materiálních – asistenti pedagoga, rodičovští koordinátoři, investiční realizace..) až po „nejměkčí“ opatření řešící vztahy mezi jednotlivými aktéry (např. různé formy práce s rodičovskou komunitou, neformální spolupráce mezi školami…). 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73616" cy="1143000"/>
          </a:xfrm>
        </p:spPr>
        <p:txBody>
          <a:bodyPr>
            <a:normAutofit/>
          </a:bodyPr>
          <a:lstStyle/>
          <a:p>
            <a:r>
              <a:rPr lang="cs-CZ" sz="3200" b="1" i="1" dirty="0" smtClean="0">
                <a:solidFill>
                  <a:schemeClr val="accent2"/>
                </a:solidFill>
              </a:rPr>
              <a:t>Proto hledejme nástroje a opatření, jež..</a:t>
            </a:r>
            <a:endParaRPr lang="cs-CZ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4337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1053574"/>
            <a:ext cx="3267831" cy="7657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Jak poznáme inkluzivní školu?</a:t>
            </a:r>
            <a:endParaRPr lang="cs-CZ" sz="24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19" y="1052117"/>
            <a:ext cx="5488081" cy="48077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1988840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 škole jsou vytvořeny podmínky pro aktivní účast </a:t>
            </a:r>
            <a:r>
              <a:rPr lang="cs-CZ" dirty="0" smtClean="0"/>
              <a:t>všech dětí  na </a:t>
            </a:r>
            <a:r>
              <a:rPr lang="cs-CZ" dirty="0"/>
              <a:t>většině školních činností. Objevují se nové možnosti pro realizaci a profesní růst pedagogů, upevňuje se vazba školy a místní komunity. </a:t>
            </a:r>
            <a:r>
              <a:rPr lang="cs-CZ" dirty="0" smtClean="0"/>
              <a:t>Škola uplatňuje principy „otevřené školy“ a chceme-li otevřít školu, musíme především otevřít sami </a:t>
            </a:r>
            <a:r>
              <a:rPr lang="cs-CZ" dirty="0" smtClean="0">
                <a:hlinkClick r:id="rId3" action="ppaction://hlinkfile"/>
              </a:rPr>
              <a:t>sebe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85329" y="2276872"/>
            <a:ext cx="8461374" cy="3024336"/>
          </a:xfrm>
        </p:spPr>
        <p:txBody>
          <a:bodyPr>
            <a:noAutofit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dát šanci na kvalitní vzdělání všem dětem bez rozdílu.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se podílet na rozvoji regionů, v nichž působíme.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rozvíjet dobré vzájemné vztahy mezi různými etnickými </a:t>
            </a:r>
            <a:r>
              <a:rPr lang="cs-CZ" sz="2000" dirty="0" smtClean="0">
                <a:cs typeface="Arial" panose="020B0604020202020204" pitchFamily="34" charset="0"/>
              </a:rPr>
              <a:t>skupinami i vztahy </a:t>
            </a:r>
            <a:r>
              <a:rPr lang="cs-CZ" sz="2000" dirty="0">
                <a:cs typeface="Arial" panose="020B0604020202020204" pitchFamily="34" charset="0"/>
              </a:rPr>
              <a:t>k majoritnímu obyvatelstvu.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pomoci sociálně znevýhodněným rodinám a minoritním etnickým skupinám, aby se mohly plně zapojit do společnosti a podílet se ne veřejném životě.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omezit další prohlubování sociálního vyloučení.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1187624" y="1340139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Proč chceme právě inkluzivní školství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756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5515" y="1844824"/>
            <a:ext cx="3383855" cy="2160240"/>
          </a:xfrm>
        </p:spPr>
        <p:txBody>
          <a:bodyPr/>
          <a:lstStyle/>
          <a:p>
            <a:r>
              <a:rPr lang="cs-CZ" sz="1400" dirty="0"/>
              <a:t>Tradiční segregační přístup prohlubuje  sociální problémy, které se ve škole projevují nárůstem patologických jevů a netolerance (záškoláctví, šikana, agresivita, závislosti apod.) </a:t>
            </a:r>
            <a:endParaRPr lang="en-US" sz="1400" dirty="0"/>
          </a:p>
          <a:p>
            <a:r>
              <a:rPr lang="cs-CZ" sz="1400" dirty="0"/>
              <a:t>Inovativní „pomáhající“ systém tyto projevy omezuje.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718383"/>
            <a:ext cx="7056784" cy="1143000"/>
          </a:xfrm>
        </p:spPr>
        <p:txBody>
          <a:bodyPr>
            <a:normAutofit/>
          </a:bodyPr>
          <a:lstStyle/>
          <a:p>
            <a:r>
              <a:rPr lang="cs-CZ" sz="2400" b="1" i="1" dirty="0" smtClean="0">
                <a:solidFill>
                  <a:schemeClr val="accent2"/>
                </a:solidFill>
              </a:rPr>
              <a:t>Příklad inkluzivního prostředí</a:t>
            </a:r>
            <a:br>
              <a:rPr lang="cs-CZ" sz="2400" b="1" i="1" dirty="0" smtClean="0">
                <a:solidFill>
                  <a:schemeClr val="accent2"/>
                </a:solidFill>
              </a:rPr>
            </a:br>
            <a:r>
              <a:rPr lang="cs-CZ" sz="2400" b="1" i="1" dirty="0" smtClean="0">
                <a:solidFill>
                  <a:schemeClr val="accent2"/>
                </a:solidFill>
              </a:rPr>
              <a:t>ZŠ Poběžovice (2015/16) </a:t>
            </a:r>
            <a:endParaRPr lang="cs-CZ" sz="2400" b="1" i="1" dirty="0">
              <a:solidFill>
                <a:schemeClr val="accent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1844824"/>
            <a:ext cx="48245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Obyvatelé</a:t>
            </a:r>
            <a:r>
              <a:rPr lang="en-US" sz="1400" dirty="0"/>
              <a:t>: 1752</a:t>
            </a:r>
          </a:p>
          <a:p>
            <a:r>
              <a:rPr lang="cs-CZ" sz="1400" dirty="0"/>
              <a:t>Více než 300 obyvatel žije v sociálně vyloučených komunitách</a:t>
            </a:r>
            <a:r>
              <a:rPr lang="en-US" sz="1400" dirty="0"/>
              <a:t>.</a:t>
            </a:r>
          </a:p>
          <a:p>
            <a:r>
              <a:rPr lang="cs-CZ" sz="1400" dirty="0"/>
              <a:t>Školu navštěvovalo 250 dětí z 26 obcí</a:t>
            </a:r>
            <a:r>
              <a:rPr lang="en-US" sz="1400" dirty="0"/>
              <a:t>.</a:t>
            </a:r>
          </a:p>
          <a:p>
            <a:pPr algn="just"/>
            <a:r>
              <a:rPr lang="cs-CZ" sz="1400" dirty="0"/>
              <a:t>Vytváření komunit souvisí zejména se II. světovou válkou. Původní německé obyvatelstvo bylo násilně vysídleno a obce byly následně řízeně </a:t>
            </a:r>
            <a:r>
              <a:rPr lang="cs-CZ" sz="1400" dirty="0" err="1"/>
              <a:t>dosidlovány</a:t>
            </a:r>
            <a:r>
              <a:rPr lang="cs-CZ" sz="1400" dirty="0"/>
              <a:t>. Některé komunity se vytvářejí dodnes (například ze Slovenska) a s ohledem na vývoj ve světě je pravděpodobný další migrační vlny.  </a:t>
            </a:r>
            <a:endParaRPr lang="en-US" sz="1400" dirty="0"/>
          </a:p>
          <a:p>
            <a:endParaRPr lang="cs-CZ" dirty="0"/>
          </a:p>
        </p:txBody>
      </p:sp>
      <p:pic>
        <p:nvPicPr>
          <p:cNvPr id="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2" y="3861048"/>
            <a:ext cx="31670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05" y="3861048"/>
            <a:ext cx="31718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1047"/>
            <a:ext cx="3168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48030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4176835" cy="22070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Příklad rozložení žáků inkluzivní </a:t>
            </a:r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školy, ZŠ Poběžovice 2015/2016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08863603"/>
              </p:ext>
            </p:extLst>
          </p:nvPr>
        </p:nvGraphicFramePr>
        <p:xfrm>
          <a:off x="766633" y="980728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900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476372" cy="3334504"/>
          </a:xfrm>
        </p:spPr>
        <p:txBody>
          <a:bodyPr/>
          <a:lstStyle/>
          <a:p>
            <a:pPr>
              <a:buSzPct val="45000"/>
              <a:defRPr/>
            </a:pPr>
            <a:r>
              <a:rPr lang="cs-CZ" sz="1600" dirty="0" smtClean="0">
                <a:ea typeface="HG Mincho Light J"/>
                <a:cs typeface="Arial" pitchFamily="34" charset="0"/>
              </a:rPr>
              <a:t> Zřízení </a:t>
            </a:r>
            <a:r>
              <a:rPr lang="cs-CZ" sz="1600" dirty="0">
                <a:ea typeface="HG Mincho Light J"/>
                <a:cs typeface="Arial" pitchFamily="34" charset="0"/>
              </a:rPr>
              <a:t>školního klubu</a:t>
            </a:r>
            <a:r>
              <a:rPr lang="en-US" sz="1600" dirty="0">
                <a:ea typeface="HG Mincho Light J"/>
                <a:cs typeface="Arial" pitchFamily="34" charset="0"/>
              </a:rPr>
              <a:t> </a:t>
            </a: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Školní psycholog a speciální pedagog</a:t>
            </a:r>
            <a:endParaRPr lang="en-US" sz="1600" dirty="0">
              <a:ea typeface="HG Mincho Light J"/>
              <a:cs typeface="Arial" pitchFamily="34" charset="0"/>
            </a:endParaRP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Poradenské pracoviště na škole</a:t>
            </a: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Realizace projektů </a:t>
            </a:r>
            <a:r>
              <a:rPr lang="cs-CZ" sz="1600" dirty="0" err="1">
                <a:ea typeface="HG Mincho Light J"/>
                <a:cs typeface="Arial" pitchFamily="34" charset="0"/>
              </a:rPr>
              <a:t>Comenius</a:t>
            </a:r>
            <a:r>
              <a:rPr lang="cs-CZ" sz="1600" dirty="0">
                <a:ea typeface="HG Mincho Light J"/>
                <a:cs typeface="Arial" pitchFamily="34" charset="0"/>
              </a:rPr>
              <a:t>, Český les – místo, kde žiji, Učíme </a:t>
            </a:r>
            <a:r>
              <a:rPr lang="cs-CZ" sz="1600" dirty="0" smtClean="0">
                <a:ea typeface="HG Mincho Light J"/>
                <a:cs typeface="Arial" pitchFamily="34" charset="0"/>
              </a:rPr>
              <a:t>se </a:t>
            </a:r>
            <a:r>
              <a:rPr lang="cs-CZ" sz="1600" dirty="0">
                <a:ea typeface="HG Mincho Light J"/>
                <a:cs typeface="Arial" pitchFamily="34" charset="0"/>
              </a:rPr>
              <a:t>v přírodě</a:t>
            </a:r>
            <a:r>
              <a:rPr lang="cs-CZ" sz="1600" dirty="0" smtClean="0">
                <a:ea typeface="HG Mincho Light J"/>
                <a:cs typeface="Arial" pitchFamily="34" charset="0"/>
              </a:rPr>
              <a:t>, Zkvalitnění </a:t>
            </a:r>
            <a:r>
              <a:rPr lang="cs-CZ" sz="1600" dirty="0">
                <a:ea typeface="HG Mincho Light J"/>
                <a:cs typeface="Arial" pitchFamily="34" charset="0"/>
              </a:rPr>
              <a:t>výukového zázemí, Cíl 3, </a:t>
            </a:r>
            <a:r>
              <a:rPr lang="cs-CZ" sz="1600" dirty="0" err="1">
                <a:ea typeface="HG Mincho Light J"/>
                <a:cs typeface="Arial" pitchFamily="34" charset="0"/>
              </a:rPr>
              <a:t>Mechatronika</a:t>
            </a:r>
            <a:r>
              <a:rPr lang="cs-CZ" sz="1600" dirty="0">
                <a:ea typeface="HG Mincho Light J"/>
                <a:cs typeface="Arial" pitchFamily="34" charset="0"/>
              </a:rPr>
              <a:t> do škol, vybudování keramické dílny, Multimediální výchova – </a:t>
            </a:r>
            <a:r>
              <a:rPr lang="cs-CZ" sz="1600" dirty="0" err="1">
                <a:ea typeface="HG Mincho Light J"/>
                <a:cs typeface="Arial" pitchFamily="34" charset="0"/>
              </a:rPr>
              <a:t>Digináves</a:t>
            </a:r>
            <a:r>
              <a:rPr lang="cs-CZ" sz="1600" dirty="0">
                <a:ea typeface="HG Mincho Light J"/>
                <a:cs typeface="Arial" pitchFamily="34" charset="0"/>
              </a:rPr>
              <a:t>, </a:t>
            </a:r>
            <a:r>
              <a:rPr lang="cs-CZ" sz="1600" dirty="0" err="1">
                <a:ea typeface="HG Mincho Light J"/>
                <a:cs typeface="Arial" pitchFamily="34" charset="0"/>
              </a:rPr>
              <a:t>Minipodniky</a:t>
            </a:r>
            <a:r>
              <a:rPr lang="cs-CZ" sz="1600" dirty="0">
                <a:ea typeface="HG Mincho Light J"/>
                <a:cs typeface="Arial" pitchFamily="34" charset="0"/>
              </a:rPr>
              <a:t>, Kantor ideál, Projekt </a:t>
            </a:r>
            <a:r>
              <a:rPr lang="cs-CZ" sz="1600" dirty="0" err="1">
                <a:ea typeface="HG Mincho Light J"/>
                <a:cs typeface="Arial" pitchFamily="34" charset="0"/>
              </a:rPr>
              <a:t>Steininger</a:t>
            </a:r>
            <a:r>
              <a:rPr lang="cs-CZ" sz="1600" dirty="0">
                <a:ea typeface="HG Mincho Light J"/>
                <a:cs typeface="Arial" pitchFamily="34" charset="0"/>
              </a:rPr>
              <a:t> </a:t>
            </a: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Terapeutické centrum Biofeedback</a:t>
            </a:r>
            <a:endParaRPr lang="en-US" sz="1600" dirty="0">
              <a:ea typeface="HG Mincho Light J"/>
              <a:cs typeface="Arial" pitchFamily="34" charset="0"/>
            </a:endParaRP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Spolupráce s vládní Agenturou pro sociální začleňování, cílené analýzy a strategie</a:t>
            </a:r>
            <a:endParaRPr lang="en-US" sz="1600" dirty="0">
              <a:ea typeface="HG Mincho Light J"/>
              <a:cs typeface="Arial" pitchFamily="34" charset="0"/>
            </a:endParaRP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</a:t>
            </a:r>
            <a:r>
              <a:rPr lang="en-US" sz="1600" dirty="0">
                <a:ea typeface="HG Mincho Light J"/>
                <a:cs typeface="Arial" pitchFamily="34" charset="0"/>
              </a:rPr>
              <a:t>50 </a:t>
            </a:r>
            <a:r>
              <a:rPr lang="cs-CZ" sz="1600" dirty="0">
                <a:ea typeface="HG Mincho Light J"/>
                <a:cs typeface="Arial" pitchFamily="34" charset="0"/>
              </a:rPr>
              <a:t>individuálních plánů a 7 asistentů (včetně romské asistentky), dohledová služba, </a:t>
            </a:r>
            <a:r>
              <a:rPr lang="cs-CZ" sz="1600" dirty="0" smtClean="0">
                <a:ea typeface="HG Mincho Light J"/>
                <a:cs typeface="Arial" pitchFamily="34" charset="0"/>
              </a:rPr>
              <a:t>    </a:t>
            </a:r>
          </a:p>
          <a:p>
            <a:pPr marL="0" indent="0">
              <a:buSzPct val="45000"/>
              <a:buNone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</a:t>
            </a:r>
            <a:r>
              <a:rPr lang="cs-CZ" sz="1600" dirty="0" smtClean="0">
                <a:ea typeface="HG Mincho Light J"/>
                <a:cs typeface="Arial" pitchFamily="34" charset="0"/>
              </a:rPr>
              <a:t>      pedagogické </a:t>
            </a:r>
            <a:r>
              <a:rPr lang="cs-CZ" sz="1600" dirty="0">
                <a:ea typeface="HG Mincho Light J"/>
                <a:cs typeface="Arial" pitchFamily="34" charset="0"/>
              </a:rPr>
              <a:t>standardy ISSA, evaluace systému Index inkluze, školní asistent</a:t>
            </a:r>
            <a:endParaRPr lang="en-US" sz="1600" dirty="0">
              <a:ea typeface="HG Mincho Light J"/>
              <a:cs typeface="Arial" pitchFamily="34" charset="0"/>
            </a:endParaRP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Většina kroků byla učiněna díky grantům, rozvojovým programům, nadacím i vlastní doplňkové </a:t>
            </a:r>
            <a:r>
              <a:rPr lang="cs-CZ" sz="1600" dirty="0" smtClean="0">
                <a:ea typeface="HG Mincho Light J"/>
                <a:cs typeface="Arial" pitchFamily="34" charset="0"/>
              </a:rPr>
              <a:t>činnosti</a:t>
            </a:r>
            <a:endParaRPr lang="en-US" sz="1600" b="1" dirty="0">
              <a:ea typeface="HG Mincho Light J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18045" y="980728"/>
            <a:ext cx="4906888" cy="1143000"/>
          </a:xfrm>
        </p:spPr>
        <p:txBody>
          <a:bodyPr>
            <a:normAutofit/>
          </a:bodyPr>
          <a:lstStyle/>
          <a:p>
            <a:r>
              <a:rPr lang="cs-CZ" sz="2800" b="1" i="1" dirty="0" smtClean="0">
                <a:solidFill>
                  <a:schemeClr val="accent2"/>
                </a:solidFill>
                <a:latin typeface="+mn-lt"/>
              </a:rPr>
              <a:t>Milníky, nápady, cesta…</a:t>
            </a:r>
            <a:endParaRPr lang="cs-CZ" sz="2800" b="1" i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4744"/>
            <a:ext cx="2896864" cy="19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0422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035998" cy="4342224"/>
          </a:xfrm>
        </p:spPr>
        <p:txBody>
          <a:bodyPr/>
          <a:lstStyle/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cs typeface="Arial" panose="020B0604020202020204" pitchFamily="34" charset="0"/>
              </a:rPr>
              <a:t>Sdružení rodičů – práce s komunitou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Člověk v tísni – doučování, společné projekty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Liga lidských práv – projekt Férová školy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en-US" sz="1800" dirty="0">
                <a:ea typeface="HG Mincho Light J"/>
                <a:cs typeface="Arial" panose="020B0604020202020204" pitchFamily="34" charset="0"/>
              </a:rPr>
              <a:t>Open Society Fund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– nadační podpora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en-US" sz="1800" dirty="0" err="1">
                <a:ea typeface="HG Mincho Light J"/>
                <a:cs typeface="Arial" panose="020B0604020202020204" pitchFamily="34" charset="0"/>
              </a:rPr>
              <a:t>Diakonie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 –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Projekt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Archa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, práce s rodinami</a:t>
            </a: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Česká odborná společnost pro inkluzivní </a:t>
            </a:r>
            <a:r>
              <a:rPr lang="cs-CZ" sz="1800" dirty="0" smtClean="0">
                <a:ea typeface="HG Mincho Light J"/>
                <a:cs typeface="Arial" panose="020B0604020202020204" pitchFamily="34" charset="0"/>
              </a:rPr>
              <a:t>vzdělávání –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akademická podpora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Agentura pro sociální začleňování – strategie a </a:t>
            </a:r>
            <a:r>
              <a:rPr lang="cs-CZ" sz="1800" dirty="0" smtClean="0">
                <a:ea typeface="HG Mincho Light J"/>
                <a:cs typeface="Arial" panose="020B0604020202020204" pitchFamily="34" charset="0"/>
              </a:rPr>
              <a:t>projekty</a:t>
            </a:r>
          </a:p>
          <a:p>
            <a:pPr>
              <a:buClr>
                <a:srgbClr val="E6E6E6"/>
              </a:buClr>
              <a:buSzPct val="45000"/>
              <a:defRPr/>
            </a:pP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b="1" dirty="0">
                <a:ea typeface="HG Mincho Light J"/>
                <a:cs typeface="Arial" panose="020B0604020202020204" pitchFamily="34" charset="0"/>
              </a:rPr>
              <a:t>Inspirace a podpora – partnerské školy doma i v zahraničí</a:t>
            </a:r>
            <a:r>
              <a:rPr lang="en-US" sz="1800" b="1" dirty="0">
                <a:ea typeface="HG Mincho Light J"/>
                <a:cs typeface="Arial" panose="020B0604020202020204" pitchFamily="34" charset="0"/>
              </a:rPr>
              <a:t>: </a:t>
            </a:r>
            <a:endParaRPr lang="cs-CZ" sz="1800" b="1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en-US" sz="1800" dirty="0">
                <a:ea typeface="HG Mincho Light J"/>
                <a:cs typeface="Arial" panose="020B0604020202020204" pitchFamily="34" charset="0"/>
              </a:rPr>
              <a:t>Babington (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Velká Británie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),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Oberviechtach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 (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Německo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),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Peilstein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 (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Rakousko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E6E6E6"/>
              </a:buClr>
              <a:buSzPct val="45000"/>
              <a:defRPr/>
            </a:pPr>
            <a:r>
              <a:rPr lang="en-US" sz="1800" dirty="0" err="1">
                <a:ea typeface="HG Mincho Light J"/>
                <a:cs typeface="Arial" panose="020B0604020202020204" pitchFamily="34" charset="0"/>
              </a:rPr>
              <a:t>Trmice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,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Grafick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á Praha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-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Projekt Záleží na každém dítěti, </a:t>
            </a:r>
            <a:r>
              <a:rPr lang="cs-CZ" sz="1800" dirty="0" smtClean="0">
                <a:ea typeface="HG Mincho Light J"/>
                <a:cs typeface="Arial" panose="020B0604020202020204" pitchFamily="34" charset="0"/>
              </a:rPr>
              <a:t>Liga komunitních škol, ZŠ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Vratislavova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Praha</a:t>
            </a: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Firma </a:t>
            </a:r>
            <a:r>
              <a:rPr lang="cs-CZ" sz="1800" dirty="0" err="1">
                <a:ea typeface="HG Mincho Light J"/>
                <a:cs typeface="Arial" panose="020B0604020202020204" pitchFamily="34" charset="0"/>
              </a:rPr>
              <a:t>Steininger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 </a:t>
            </a:r>
            <a:r>
              <a:rPr lang="cs-CZ" sz="1800" dirty="0" err="1">
                <a:ea typeface="HG Mincho Light J"/>
                <a:cs typeface="Arial" panose="020B0604020202020204" pitchFamily="34" charset="0"/>
              </a:rPr>
              <a:t>Neunburg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 (Německo)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rmAutofit/>
          </a:bodyPr>
          <a:lstStyle/>
          <a:p>
            <a:r>
              <a:rPr lang="cs-CZ" sz="3200" b="1" i="1" dirty="0" smtClean="0">
                <a:solidFill>
                  <a:schemeClr val="accent2"/>
                </a:solidFill>
              </a:rPr>
              <a:t>Podpora, partneři…, nejste na to sami!</a:t>
            </a:r>
            <a:endParaRPr lang="cs-CZ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73184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63669" cy="475252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cs-CZ" sz="2000" b="1" dirty="0" smtClean="0">
                <a:cs typeface="Arial" panose="020B0604020202020204" pitchFamily="34" charset="0"/>
              </a:rPr>
              <a:t>                                                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Základní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pilíře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moderní školy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Týmová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práce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Osobnost učitele a jeho další profesní rozvoj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Spolupráce s místní komunitou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Schopnost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školy přijmout a vzdělávat každého žáka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cs-CZ" sz="2000" b="1" dirty="0"/>
          </a:p>
          <a:p>
            <a:pPr marL="0" indent="0" algn="ctr">
              <a:buClr>
                <a:schemeClr val="tx1"/>
              </a:buClr>
              <a:buNone/>
            </a:pPr>
            <a:r>
              <a:rPr lang="cs-CZ" sz="1600" i="1" dirty="0"/>
              <a:t>Inkluzivní vzdělávání umožňuje všem dětem navštěvovat běžné základní školy (ideálně v lokalitě jejich bydliště). 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Výuka, organizace i filozofie školy stojí na individualizovaném přístupu k </a:t>
            </a:r>
            <a:r>
              <a:rPr lang="cs-CZ" sz="1600" i="1" dirty="0" smtClean="0"/>
              <a:t>žákům.</a:t>
            </a:r>
            <a:endParaRPr lang="cs-CZ" sz="1600" i="1" dirty="0"/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Každý žák má svou vzdělávací strategii, aby plně využil svůj potencionál a naučil se komunikovat a spolupracovat s ostatními. 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Odlišnost žáků je zde vnímána jako příležitost k rozvíjení vzájemného respektu. 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Žáci se nerozlišují na děti s potřebami a děti bez nich, na postižené a intaktní. 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Inkluzivní škola žáky nepřipravuje na  život ve společnosti pouze obsahem, ale zejména svou atmosférou, formou výuky i prostředím.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Nadpis 2"/>
          <p:cNvSpPr>
            <a:spLocks noGrp="1"/>
          </p:cNvSpPr>
          <p:nvPr>
            <p:ph type="title"/>
          </p:nvPr>
        </p:nvSpPr>
        <p:spPr>
          <a:xfrm>
            <a:off x="899592" y="1064782"/>
            <a:ext cx="4032448" cy="347994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Shrnutí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788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539552" y="2564904"/>
            <a:ext cx="8467725" cy="230505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cs-CZ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sz="2400" dirty="0" err="1"/>
              <a:t>Vladimír</a:t>
            </a:r>
            <a:r>
              <a:rPr lang="en-US" sz="2400" dirty="0"/>
              <a:t> Foist</a:t>
            </a:r>
            <a:endParaRPr lang="cs-CZ" sz="2400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cs-CZ" sz="2400" dirty="0"/>
              <a:t>Odbor pro sociální začleňování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cs-CZ" sz="2400" dirty="0"/>
              <a:t>foist.vladimir@vlada.cz</a:t>
            </a:r>
          </a:p>
        </p:txBody>
      </p:sp>
      <p:sp>
        <p:nvSpPr>
          <p:cNvPr id="27651" name="Nadpis 2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680325" cy="890588"/>
          </a:xfrm>
        </p:spPr>
        <p:txBody>
          <a:bodyPr/>
          <a:lstStyle/>
          <a:p>
            <a:pPr algn="ctr" eaLnBrk="1" hangingPunct="1"/>
            <a:r>
              <a:rPr lang="cs-CZ" dirty="0">
                <a:cs typeface="Tunga" pitchFamily="34" charset="0"/>
              </a:rPr>
              <a:t> </a:t>
            </a:r>
            <a:r>
              <a:rPr lang="cs-CZ" b="1" i="1" dirty="0">
                <a:solidFill>
                  <a:schemeClr val="accent2">
                    <a:lumMod val="75000"/>
                  </a:schemeClr>
                </a:solidFill>
                <a:cs typeface="Tunga" pitchFamily="34" charset="0"/>
              </a:rPr>
              <a:t>Děkuji za pozornost</a:t>
            </a:r>
            <a:endParaRPr lang="cs-CZ" b="1" i="1" dirty="0"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25960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755576" y="2780928"/>
            <a:ext cx="7680960" cy="2736304"/>
          </a:xfrm>
        </p:spPr>
        <p:txBody>
          <a:bodyPr/>
          <a:lstStyle/>
          <a:p>
            <a:r>
              <a:rPr lang="cs-CZ" sz="2000" dirty="0" smtClean="0"/>
              <a:t>Svozil, B., </a:t>
            </a:r>
            <a:r>
              <a:rPr lang="cs-CZ" sz="2000" dirty="0" err="1" smtClean="0"/>
              <a:t>Foist</a:t>
            </a:r>
            <a:r>
              <a:rPr lang="cs-CZ" sz="2000" dirty="0" smtClean="0"/>
              <a:t>, V. 2016. </a:t>
            </a:r>
            <a:r>
              <a:rPr lang="cs-CZ" sz="2000" i="1" dirty="0" smtClean="0"/>
              <a:t>Strategický </a:t>
            </a:r>
            <a:r>
              <a:rPr lang="cs-CZ" sz="2000" i="1" dirty="0" err="1" smtClean="0"/>
              <a:t>manangement</a:t>
            </a:r>
            <a:r>
              <a:rPr lang="cs-CZ" sz="2000" i="1" dirty="0" smtClean="0"/>
              <a:t> inkluzivní školy</a:t>
            </a:r>
            <a:r>
              <a:rPr lang="cs-CZ" sz="2000" dirty="0" smtClean="0"/>
              <a:t>, LLP </a:t>
            </a:r>
          </a:p>
          <a:p>
            <a:r>
              <a:rPr lang="cs-CZ" sz="2000" dirty="0" err="1" smtClean="0"/>
              <a:t>Tannenbergerová</a:t>
            </a:r>
            <a:r>
              <a:rPr lang="cs-CZ" sz="2000" dirty="0"/>
              <a:t>, M. 2016. </a:t>
            </a:r>
            <a:r>
              <a:rPr lang="cs-CZ" sz="2000" i="1" dirty="0"/>
              <a:t>Průvodce školní inkluzí aneb Jak vypadá kvalitní základní škola současnosti?</a:t>
            </a:r>
            <a:r>
              <a:rPr lang="cs-CZ" sz="2000" dirty="0"/>
              <a:t> </a:t>
            </a:r>
            <a:r>
              <a:rPr lang="cs-CZ" sz="2000" dirty="0" err="1"/>
              <a:t>Wolters</a:t>
            </a:r>
            <a:r>
              <a:rPr lang="cs-CZ" sz="2000" dirty="0"/>
              <a:t> </a:t>
            </a:r>
            <a:r>
              <a:rPr lang="cs-CZ" sz="2000" dirty="0" err="1" smtClean="0"/>
              <a:t>Kluwer</a:t>
            </a:r>
            <a:endParaRPr lang="cs-CZ" sz="2000" dirty="0" smtClean="0"/>
          </a:p>
          <a:p>
            <a:r>
              <a:rPr lang="cs-CZ" sz="2000" dirty="0"/>
              <a:t>ČOSIV, </a:t>
            </a:r>
            <a:r>
              <a:rPr lang="cs-CZ" sz="2000" dirty="0">
                <a:hlinkClick r:id="rId2"/>
              </a:rPr>
              <a:t>www.cosiv.cz</a:t>
            </a:r>
            <a:endParaRPr lang="cs-CZ" sz="2000" dirty="0"/>
          </a:p>
          <a:p>
            <a:r>
              <a:rPr lang="cs-CZ" sz="2000" dirty="0" smtClean="0"/>
              <a:t>OSF, </a:t>
            </a:r>
            <a:r>
              <a:rPr lang="cs-CZ" sz="2000" dirty="0" smtClean="0">
                <a:hlinkClick r:id="rId3"/>
              </a:rPr>
              <a:t>www.osf.cz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936104"/>
          </a:xfrm>
        </p:spPr>
        <p:txBody>
          <a:bodyPr/>
          <a:lstStyle/>
          <a:p>
            <a:r>
              <a:rPr lang="cs-CZ" b="1" i="1" dirty="0" smtClean="0">
                <a:solidFill>
                  <a:schemeClr val="accent2"/>
                </a:solidFill>
              </a:rPr>
              <a:t>Zdroje:</a:t>
            </a:r>
            <a:endParaRPr lang="cs-CZ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6288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3429000"/>
            <a:ext cx="8461374" cy="26678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24135" y="2636912"/>
            <a:ext cx="7632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i="1" dirty="0" smtClean="0"/>
          </a:p>
          <a:p>
            <a:pPr algn="ctr"/>
            <a:r>
              <a:rPr lang="cs-CZ" sz="2000" b="1" i="1" dirty="0"/>
              <a:t>Vzdělávací soustava </a:t>
            </a:r>
            <a:r>
              <a:rPr lang="cs-CZ" sz="2000" b="1" i="1" dirty="0" smtClean="0"/>
              <a:t>v regionu bude </a:t>
            </a:r>
            <a:r>
              <a:rPr lang="cs-CZ" sz="2000" b="1" i="1" dirty="0"/>
              <a:t>poskytovat kvalitní vzdělání všem dětem a žákům bez rozdílů v sociálním či rodinném zázemí, v etnickém původu nebo ve zdravotním stavu, v míře jejich nadání, </a:t>
            </a:r>
            <a:r>
              <a:rPr lang="cs-CZ" sz="2000" b="1" i="1" dirty="0" smtClean="0"/>
              <a:t>                           v </a:t>
            </a:r>
            <a:r>
              <a:rPr lang="cs-CZ" sz="2000" b="1" i="1" dirty="0"/>
              <a:t>nesegregujícím prostředí. Vzdělávací soustava bude pro tento úkol adekvátně nastavená a materiálně i personálně připravená.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1046521" y="1442640"/>
            <a:ext cx="6788077" cy="604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Vize rozvoje vzdělávací soustavy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94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68046" cy="4724400"/>
          </a:xfrm>
        </p:spPr>
        <p:txBody>
          <a:bodyPr/>
          <a:lstStyle/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dirty="0" smtClean="0">
                <a:ea typeface="HG Mincho Light J"/>
                <a:cs typeface="Times New Roman" pitchFamily="18" charset="0"/>
              </a:rPr>
              <a:t> Inkluzivní </a:t>
            </a:r>
            <a:r>
              <a:rPr lang="cs-CZ" sz="1600" dirty="0">
                <a:ea typeface="HG Mincho Light J"/>
                <a:cs typeface="Times New Roman" pitchFamily="18" charset="0"/>
              </a:rPr>
              <a:t>vzdělávání lze chápat jako přístup, který předpokládá zařazení </a:t>
            </a:r>
            <a:r>
              <a:rPr lang="cs-CZ" sz="1600" dirty="0" smtClean="0">
                <a:ea typeface="HG Mincho Light J"/>
                <a:cs typeface="Times New Roman" pitchFamily="18" charset="0"/>
              </a:rPr>
              <a:t>všech dětí </a:t>
            </a:r>
            <a:r>
              <a:rPr lang="cs-CZ" sz="1600" b="1" i="1" dirty="0">
                <a:ea typeface="HG Mincho Light J"/>
                <a:cs typeface="Times New Roman" pitchFamily="18" charset="0"/>
              </a:rPr>
              <a:t>do </a:t>
            </a:r>
            <a:r>
              <a:rPr lang="cs-CZ" sz="1600" b="1" i="1" dirty="0" smtClean="0">
                <a:ea typeface="HG Mincho Light J"/>
                <a:cs typeface="Times New Roman" pitchFamily="18" charset="0"/>
              </a:rPr>
              <a:t>běžné školy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b="1" i="1" dirty="0" smtClean="0">
                <a:ea typeface="HG Mincho Light J"/>
                <a:cs typeface="Times New Roman" pitchFamily="18" charset="0"/>
              </a:rPr>
              <a:t>(tzv</a:t>
            </a:r>
            <a:r>
              <a:rPr lang="cs-CZ" sz="1600" b="1" i="1" dirty="0">
                <a:ea typeface="HG Mincho Light J"/>
                <a:cs typeface="Times New Roman" pitchFamily="18" charset="0"/>
              </a:rPr>
              <a:t>. hlavní vzdělávací proud), která je na tento postup patřičně připravena</a:t>
            </a:r>
            <a:r>
              <a:rPr lang="cs-CZ" sz="1600" dirty="0">
                <a:ea typeface="HG Mincho Light J"/>
                <a:cs typeface="Times New Roman" pitchFamily="18" charset="0"/>
              </a:rPr>
              <a:t>. Ze svého </a:t>
            </a:r>
            <a:r>
              <a:rPr lang="cs-CZ" sz="1600" dirty="0" smtClean="0">
                <a:ea typeface="HG Mincho Light J"/>
                <a:cs typeface="Times New Roman" pitchFamily="18" charset="0"/>
              </a:rPr>
              <a:t>principu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dirty="0" smtClean="0">
                <a:ea typeface="HG Mincho Light J"/>
                <a:cs typeface="Times New Roman" pitchFamily="18" charset="0"/>
              </a:rPr>
              <a:t>nerozděluje </a:t>
            </a:r>
            <a:r>
              <a:rPr lang="cs-CZ" sz="1600" dirty="0">
                <a:ea typeface="HG Mincho Light J"/>
                <a:cs typeface="Times New Roman" pitchFamily="18" charset="0"/>
              </a:rPr>
              <a:t>děti na ty se speciálními vzdělávacími potřebami a bez nich. Pracuje se </a:t>
            </a:r>
            <a:r>
              <a:rPr lang="cs-CZ" sz="1600" dirty="0" smtClean="0">
                <a:ea typeface="HG Mincho Light J"/>
                <a:cs typeface="Times New Roman" pitchFamily="18" charset="0"/>
              </a:rPr>
              <a:t>samozřejmostí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dirty="0" smtClean="0">
                <a:ea typeface="HG Mincho Light J"/>
                <a:cs typeface="Times New Roman" pitchFamily="18" charset="0"/>
              </a:rPr>
              <a:t>k </a:t>
            </a:r>
            <a:r>
              <a:rPr lang="cs-CZ" sz="1600" dirty="0">
                <a:ea typeface="HG Mincho Light J"/>
                <a:cs typeface="Times New Roman" pitchFamily="18" charset="0"/>
              </a:rPr>
              <a:t>heterogennímu složení kolektivu a každý jedinec se proto stává objektem </a:t>
            </a:r>
            <a:r>
              <a:rPr lang="cs-CZ" sz="1600" dirty="0" smtClean="0">
                <a:ea typeface="HG Mincho Light J"/>
                <a:cs typeface="Times New Roman" pitchFamily="18" charset="0"/>
              </a:rPr>
              <a:t>individualizovaného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dirty="0" smtClean="0">
                <a:ea typeface="HG Mincho Light J"/>
                <a:cs typeface="Times New Roman" pitchFamily="18" charset="0"/>
              </a:rPr>
              <a:t> </a:t>
            </a:r>
            <a:r>
              <a:rPr lang="cs-CZ" sz="1600" dirty="0">
                <a:ea typeface="HG Mincho Light J"/>
                <a:cs typeface="Times New Roman" pitchFamily="18" charset="0"/>
              </a:rPr>
              <a:t>přístupu.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endParaRPr lang="cs-CZ" sz="1800" dirty="0">
              <a:ea typeface="HG Mincho Light J"/>
              <a:cs typeface="Times New Roman" pitchFamily="18" charset="0"/>
            </a:endParaRP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 smtClean="0">
                <a:ea typeface="HG Mincho Light J"/>
                <a:cs typeface="Times New Roman" pitchFamily="18" charset="0"/>
              </a:rPr>
              <a:t> V </a:t>
            </a:r>
            <a:r>
              <a:rPr lang="cs-CZ" sz="1800" i="1" dirty="0">
                <a:ea typeface="HG Mincho Light J"/>
                <a:cs typeface="Times New Roman" pitchFamily="18" charset="0"/>
              </a:rPr>
              <a:t>jedné třídě se tak spolu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 smtClean="0">
                <a:ea typeface="HG Mincho Light J"/>
                <a:cs typeface="Times New Roman" pitchFamily="18" charset="0"/>
              </a:rPr>
              <a:t> vzdělávají </a:t>
            </a:r>
            <a:r>
              <a:rPr lang="cs-CZ" sz="1800" i="1" dirty="0">
                <a:ea typeface="HG Mincho Light J"/>
                <a:cs typeface="Times New Roman" pitchFamily="18" charset="0"/>
              </a:rPr>
              <a:t>děti zdravotně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 </a:t>
            </a:r>
            <a:r>
              <a:rPr lang="cs-CZ" sz="1800" i="1" dirty="0" smtClean="0">
                <a:ea typeface="HG Mincho Light J"/>
                <a:cs typeface="Times New Roman" pitchFamily="18" charset="0"/>
              </a:rPr>
              <a:t>postižené</a:t>
            </a:r>
            <a:r>
              <a:rPr lang="cs-CZ" sz="1800" i="1" dirty="0">
                <a:ea typeface="HG Mincho Light J"/>
                <a:cs typeface="Times New Roman" pitchFamily="18" charset="0"/>
              </a:rPr>
              <a:t>, nadané, dětí cizinců,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děti jiného etnika či většinové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společnosti. Pedagog se všem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dětem věnuje </a:t>
            </a:r>
            <a:r>
              <a:rPr lang="cs-CZ" sz="1800" i="1" dirty="0" smtClean="0">
                <a:ea typeface="HG Mincho Light J"/>
                <a:cs typeface="Times New Roman" pitchFamily="18" charset="0"/>
              </a:rPr>
              <a:t>rovnocenně.</a:t>
            </a:r>
            <a:endParaRPr lang="cs-CZ" sz="1800" i="1" dirty="0">
              <a:ea typeface="HG Mincho Light J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2"/>
                </a:solidFill>
              </a:rPr>
              <a:t>Definice inkluzivního vzdělávání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70485"/>
            <a:ext cx="4896544" cy="32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593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46137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Umožnit </a:t>
            </a:r>
            <a:r>
              <a:rPr lang="cs-CZ" sz="1600" dirty="0">
                <a:cs typeface="Arial" panose="020B0604020202020204" pitchFamily="34" charset="0"/>
              </a:rPr>
              <a:t>všem dětem dosažení jejich vzdělávacího maxima při současném respektování jejich individuálních </a:t>
            </a:r>
            <a:r>
              <a:rPr lang="cs-CZ" sz="1600" dirty="0" smtClean="0">
                <a:cs typeface="Arial" panose="020B0604020202020204" pitchFamily="34" charset="0"/>
              </a:rPr>
              <a:t>potřeb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Umožnit </a:t>
            </a:r>
            <a:r>
              <a:rPr lang="cs-CZ" sz="1600" dirty="0">
                <a:cs typeface="Arial" panose="020B0604020202020204" pitchFamily="34" charset="0"/>
              </a:rPr>
              <a:t>v co největší možné míře všem dětem čerpat zkušenosti ze </a:t>
            </a:r>
            <a:r>
              <a:rPr lang="cs-CZ" sz="1600" dirty="0" smtClean="0">
                <a:cs typeface="Arial" panose="020B0604020202020204" pitchFamily="34" charset="0"/>
              </a:rPr>
              <a:t>soužití  v </a:t>
            </a:r>
            <a:r>
              <a:rPr lang="cs-CZ" sz="1600" dirty="0">
                <a:cs typeface="Arial" panose="020B0604020202020204" pitchFamily="34" charset="0"/>
              </a:rPr>
              <a:t>heterogenní vrstevnické </a:t>
            </a:r>
            <a:r>
              <a:rPr lang="cs-CZ" sz="1600" dirty="0" smtClean="0">
                <a:cs typeface="Arial" panose="020B0604020202020204" pitchFamily="34" charset="0"/>
              </a:rPr>
              <a:t>skupině</a:t>
            </a:r>
          </a:p>
          <a:p>
            <a:pPr marL="285750" indent="-285750"/>
            <a:r>
              <a:rPr lang="cs-CZ" sz="1600" dirty="0" smtClean="0"/>
              <a:t>Umožnit  rozvíjení soudržné </a:t>
            </a:r>
            <a:r>
              <a:rPr lang="cs-CZ" sz="1600" dirty="0"/>
              <a:t>kohezní </a:t>
            </a:r>
            <a:r>
              <a:rPr lang="cs-CZ" sz="1600" dirty="0" smtClean="0"/>
              <a:t>společnosti, </a:t>
            </a:r>
            <a:r>
              <a:rPr lang="cs-CZ" sz="1600" dirty="0"/>
              <a:t>která umí vyrovnávat rozdíly a nastavuje harmonické </a:t>
            </a:r>
            <a:r>
              <a:rPr lang="cs-CZ" sz="1600" dirty="0" smtClean="0"/>
              <a:t>soužití</a:t>
            </a:r>
            <a:endParaRPr lang="cs-CZ" sz="1600" b="1" i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600" b="1" i="1" dirty="0" smtClean="0">
                <a:cs typeface="Arial" panose="020B0604020202020204" pitchFamily="34" charset="0"/>
              </a:rPr>
              <a:t>Těchto </a:t>
            </a:r>
            <a:r>
              <a:rPr lang="cs-CZ" sz="1600" b="1" i="1" dirty="0">
                <a:cs typeface="Arial" panose="020B0604020202020204" pitchFamily="34" charset="0"/>
              </a:rPr>
              <a:t>cílů lze uspokojivě dosáhnout pouze za vytvoření nezbytných podmínek </a:t>
            </a:r>
            <a:r>
              <a:rPr lang="cs-CZ" sz="1600" b="1" i="1" dirty="0" smtClean="0"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cs-CZ" sz="1600" b="1" i="1" dirty="0" smtClean="0">
              <a:cs typeface="Arial" panose="020B0604020202020204" pitchFamily="34" charset="0"/>
            </a:endParaRPr>
          </a:p>
          <a:p>
            <a:pPr lvl="1"/>
            <a:r>
              <a:rPr lang="cs-CZ" sz="1600" b="1" i="1" dirty="0" smtClean="0">
                <a:cs typeface="Arial" panose="020B0604020202020204" pitchFamily="34" charset="0"/>
              </a:rPr>
              <a:t>na </a:t>
            </a:r>
            <a:r>
              <a:rPr lang="cs-CZ" sz="1600" b="1" i="1" dirty="0">
                <a:cs typeface="Arial" panose="020B0604020202020204" pitchFamily="34" charset="0"/>
              </a:rPr>
              <a:t>úrovni systému </a:t>
            </a:r>
            <a:r>
              <a:rPr lang="cs-CZ" sz="1600" i="1" dirty="0">
                <a:cs typeface="Arial" panose="020B0604020202020204" pitchFamily="34" charset="0"/>
              </a:rPr>
              <a:t>(legislativa, financování, příprava pedagogů, poradenský systém)</a:t>
            </a:r>
          </a:p>
          <a:p>
            <a:pPr lvl="1"/>
            <a:r>
              <a:rPr lang="cs-CZ" sz="1600" b="1" i="1" dirty="0">
                <a:cs typeface="Arial" panose="020B0604020202020204" pitchFamily="34" charset="0"/>
              </a:rPr>
              <a:t>na úrovni školy </a:t>
            </a:r>
            <a:r>
              <a:rPr lang="cs-CZ" sz="1600" i="1" dirty="0">
                <a:cs typeface="Arial" panose="020B0604020202020204" pitchFamily="34" charset="0"/>
              </a:rPr>
              <a:t>(proměna klimatu školy, včasná diagnostika vzdělávacích potřeb, diferenciace vzdělávacích cílů, sledování individuálního pokroku každého žáka, orientace na </a:t>
            </a:r>
            <a:r>
              <a:rPr lang="cs-CZ" sz="1600" i="1" dirty="0" smtClean="0">
                <a:cs typeface="Arial" panose="020B0604020202020204" pitchFamily="34" charset="0"/>
              </a:rPr>
              <a:t>komunitu)</a:t>
            </a:r>
            <a:endParaRPr lang="cs-CZ" sz="1600" i="1" dirty="0">
              <a:cs typeface="Arial" panose="020B0604020202020204" pitchFamily="34" charset="0"/>
            </a:endParaRPr>
          </a:p>
          <a:p>
            <a:pPr lvl="1"/>
            <a:r>
              <a:rPr lang="cs-CZ" sz="1600" b="1" i="1" dirty="0">
                <a:cs typeface="Arial" panose="020B0604020202020204" pitchFamily="34" charset="0"/>
              </a:rPr>
              <a:t>na úrovni zřizovatelů </a:t>
            </a:r>
            <a:r>
              <a:rPr lang="cs-CZ" sz="1600" i="1" dirty="0">
                <a:cs typeface="Arial" panose="020B0604020202020204" pitchFamily="34" charset="0"/>
              </a:rPr>
              <a:t>(nastavení strategie rozvoje regionální vzdělávací </a:t>
            </a:r>
            <a:r>
              <a:rPr lang="cs-CZ" sz="1600" i="1" dirty="0" smtClean="0">
                <a:cs typeface="Arial" panose="020B0604020202020204" pitchFamily="34" charset="0"/>
              </a:rPr>
              <a:t>soustavy, např. Akční plán MAP)</a:t>
            </a:r>
            <a:endParaRPr lang="cs-CZ" sz="1600" i="1" dirty="0"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88832" cy="43204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inkluzivního vzdělávání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91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81445" y="1556792"/>
            <a:ext cx="8468046" cy="4680520"/>
          </a:xfrm>
        </p:spPr>
        <p:txBody>
          <a:bodyPr>
            <a:normAutofit/>
          </a:bodyPr>
          <a:lstStyle/>
          <a:p>
            <a:pPr indent="0">
              <a:buClr>
                <a:schemeClr val="tx1"/>
              </a:buClr>
              <a:buNone/>
            </a:pPr>
            <a:r>
              <a:rPr lang="cs-CZ" sz="1700" b="1" dirty="0">
                <a:cs typeface="Arial" panose="020B0604020202020204" pitchFamily="34" charset="0"/>
              </a:rPr>
              <a:t>INKLUZE sociální </a:t>
            </a:r>
            <a:r>
              <a:rPr lang="cs-CZ" sz="1700" dirty="0">
                <a:cs typeface="Arial" panose="020B0604020202020204" pitchFamily="34" charset="0"/>
              </a:rPr>
              <a:t> </a:t>
            </a:r>
            <a:r>
              <a:rPr lang="cs-CZ" sz="1700" dirty="0" smtClean="0">
                <a:cs typeface="Arial" panose="020B0604020202020204" pitchFamily="34" charset="0"/>
              </a:rPr>
              <a:t>(v oblasti zaměstnanosti, bydlení, bezpečnosti, sociálních služeb)</a:t>
            </a:r>
            <a:endParaRPr lang="cs-CZ" sz="1700" b="1" dirty="0">
              <a:cs typeface="Arial" panose="020B0604020202020204" pitchFamily="34" charset="0"/>
            </a:endParaRPr>
          </a:p>
          <a:p>
            <a:pPr marL="900113" indent="0">
              <a:buClr>
                <a:schemeClr val="tx1"/>
              </a:buClr>
              <a:buNone/>
            </a:pPr>
            <a:r>
              <a:rPr lang="cs-CZ" sz="1700" dirty="0">
                <a:cs typeface="Arial" panose="020B0604020202020204" pitchFamily="34" charset="0"/>
              </a:rPr>
              <a:t>          </a:t>
            </a:r>
            <a:r>
              <a:rPr lang="cs-CZ" sz="1700" b="1" dirty="0">
                <a:cs typeface="Arial" panose="020B0604020202020204" pitchFamily="34" charset="0"/>
              </a:rPr>
              <a:t>INKLUZE školní </a:t>
            </a:r>
            <a:r>
              <a:rPr lang="cs-CZ" sz="1700" dirty="0">
                <a:cs typeface="Arial" panose="020B0604020202020204" pitchFamily="34" charset="0"/>
              </a:rPr>
              <a:t>(neboli INKLUZIVNÍ VZDĚLÁVÁNÍ)</a:t>
            </a:r>
          </a:p>
          <a:p>
            <a:pPr marL="2073275" indent="-285750">
              <a:buClr>
                <a:schemeClr val="tx1"/>
              </a:buClr>
            </a:pPr>
            <a:r>
              <a:rPr lang="cs-CZ" sz="1700" dirty="0">
                <a:cs typeface="Arial" panose="020B0604020202020204" pitchFamily="34" charset="0"/>
              </a:rPr>
              <a:t>Integrace </a:t>
            </a:r>
            <a:r>
              <a:rPr lang="cs-CZ" sz="1700" dirty="0" smtClean="0">
                <a:cs typeface="Arial" panose="020B0604020202020204" pitchFamily="34" charset="0"/>
              </a:rPr>
              <a:t>(</a:t>
            </a:r>
            <a:r>
              <a:rPr lang="cs-CZ" sz="1700" dirty="0" smtClean="0"/>
              <a:t>existence rozdílných </a:t>
            </a:r>
            <a:r>
              <a:rPr lang="cs-CZ" sz="1700" dirty="0"/>
              <a:t>podskupin </a:t>
            </a:r>
            <a:r>
              <a:rPr lang="cs-CZ" sz="1700" dirty="0" smtClean="0"/>
              <a:t>žáků vedle sebe, v případě neúspěchu se může dítě </a:t>
            </a:r>
            <a:r>
              <a:rPr lang="cs-CZ" sz="1700" dirty="0"/>
              <a:t>vrátit do speciálního </a:t>
            </a:r>
            <a:r>
              <a:rPr lang="cs-CZ" sz="1700" dirty="0" smtClean="0"/>
              <a:t>zařízení - </a:t>
            </a:r>
            <a:r>
              <a:rPr lang="cs-CZ" sz="1700" dirty="0"/>
              <a:t>„</a:t>
            </a:r>
            <a:r>
              <a:rPr lang="cs-CZ" sz="1700" dirty="0" smtClean="0"/>
              <a:t>zasloužit a dokazovat</a:t>
            </a:r>
            <a:r>
              <a:rPr lang="cs-CZ" sz="1700" dirty="0"/>
              <a:t>“</a:t>
            </a:r>
            <a:r>
              <a:rPr lang="cs-CZ" sz="1700" dirty="0" smtClean="0"/>
              <a:t>)</a:t>
            </a:r>
            <a:endParaRPr lang="cs-CZ" sz="1700" dirty="0">
              <a:cs typeface="Arial" panose="020B0604020202020204" pitchFamily="34" charset="0"/>
            </a:endParaRPr>
          </a:p>
          <a:p>
            <a:pPr marL="2073275" indent="-285750">
              <a:buClr>
                <a:schemeClr val="tx1"/>
              </a:buClr>
            </a:pPr>
            <a:r>
              <a:rPr lang="cs-CZ" sz="1700" dirty="0">
                <a:cs typeface="Arial" panose="020B0604020202020204" pitchFamily="34" charset="0"/>
              </a:rPr>
              <a:t>Inkluzivní vzdělávání </a:t>
            </a:r>
            <a:r>
              <a:rPr lang="cs-CZ" sz="1700" dirty="0" smtClean="0">
                <a:cs typeface="Arial" panose="020B0604020202020204" pitchFamily="34" charset="0"/>
              </a:rPr>
              <a:t>umožňuje </a:t>
            </a:r>
            <a:r>
              <a:rPr lang="cs-CZ" sz="1700" dirty="0">
                <a:cs typeface="Arial" panose="020B0604020202020204" pitchFamily="34" charset="0"/>
              </a:rPr>
              <a:t>se všem dětem úspěšně vzdělávat v běžné ZŠ, ideálně v lokalitě jejich bydliště</a:t>
            </a:r>
            <a:r>
              <a:rPr lang="cs-CZ" sz="1700" dirty="0" smtClean="0">
                <a:cs typeface="Arial" panose="020B0604020202020204" pitchFamily="34" charset="0"/>
              </a:rPr>
              <a:t>. </a:t>
            </a:r>
            <a:r>
              <a:rPr lang="cs-CZ" sz="1700" dirty="0" smtClean="0"/>
              <a:t>V inkluzivním systému není existence paralelních proudů edukace možná, proces přechodu mezi nimi tam a zpět proto neexistuje.</a:t>
            </a:r>
            <a:endParaRPr lang="cs-CZ" sz="1700" dirty="0">
              <a:cs typeface="Arial" panose="020B0604020202020204" pitchFamily="34" charset="0"/>
            </a:endParaRPr>
          </a:p>
          <a:p>
            <a:pPr indent="0">
              <a:buClr>
                <a:schemeClr val="tx1"/>
              </a:buClr>
              <a:buNone/>
            </a:pPr>
            <a:r>
              <a:rPr lang="cs-CZ" sz="1400" i="1" dirty="0" smtClean="0"/>
              <a:t>                                            (dva </a:t>
            </a:r>
            <a:r>
              <a:rPr lang="cs-CZ" sz="1400" i="1" dirty="0"/>
              <a:t>vývojové stupně; často </a:t>
            </a:r>
            <a:r>
              <a:rPr lang="cs-CZ" sz="1400" i="1" dirty="0" smtClean="0"/>
              <a:t>existující paralelně</a:t>
            </a:r>
            <a:r>
              <a:rPr lang="cs-CZ" sz="1400" i="1" dirty="0" smtClean="0"/>
              <a:t>)</a:t>
            </a:r>
          </a:p>
          <a:p>
            <a:pPr indent="0">
              <a:buClr>
                <a:schemeClr val="tx1"/>
              </a:buClr>
              <a:buNone/>
            </a:pPr>
            <a:endParaRPr lang="cs-CZ" sz="1400" i="1" dirty="0" smtClean="0"/>
          </a:p>
          <a:p>
            <a:pPr indent="0">
              <a:buClr>
                <a:schemeClr val="tx1"/>
              </a:buClr>
              <a:buNone/>
            </a:pPr>
            <a:r>
              <a:rPr lang="cs-CZ" sz="1400" b="1" i="1" dirty="0" smtClean="0">
                <a:cs typeface="Arial" panose="020B0604020202020204" pitchFamily="34" charset="0"/>
              </a:rPr>
              <a:t>Fáze inkluzivního procesu (</a:t>
            </a:r>
            <a:r>
              <a:rPr lang="cs-CZ" sz="1400" b="1" i="1" dirty="0" err="1" smtClean="0">
                <a:cs typeface="Arial" panose="020B0604020202020204" pitchFamily="34" charset="0"/>
              </a:rPr>
              <a:t>P.Farrell</a:t>
            </a:r>
            <a:r>
              <a:rPr lang="cs-CZ" sz="1400" b="1" i="1" dirty="0" smtClean="0">
                <a:cs typeface="Arial" panose="020B0604020202020204" pitchFamily="34" charset="0"/>
              </a:rPr>
              <a:t>, 2002)</a:t>
            </a:r>
            <a:endParaRPr lang="cs-CZ" sz="1400" b="1" i="1" dirty="0">
              <a:cs typeface="Arial" panose="020B0604020202020204" pitchFamily="34" charset="0"/>
            </a:endParaRPr>
          </a:p>
          <a:p>
            <a:pPr marL="628650" indent="-285750">
              <a:buClr>
                <a:schemeClr val="tx1"/>
              </a:buClr>
            </a:pPr>
            <a:r>
              <a:rPr lang="cs-CZ" sz="1400" b="1" dirty="0" smtClean="0">
                <a:cs typeface="Arial" panose="020B0604020202020204" pitchFamily="34" charset="0"/>
              </a:rPr>
              <a:t>Integrace</a:t>
            </a:r>
            <a:r>
              <a:rPr lang="cs-CZ" sz="1400" dirty="0" smtClean="0">
                <a:cs typeface="Arial" panose="020B0604020202020204" pitchFamily="34" charset="0"/>
              </a:rPr>
              <a:t> </a:t>
            </a:r>
            <a:r>
              <a:rPr lang="cs-CZ" sz="1400" dirty="0" smtClean="0">
                <a:cs typeface="Arial" panose="020B0604020202020204" pitchFamily="34" charset="0"/>
              </a:rPr>
              <a:t>-  prostá fyzická přítomnost žáků se SVP v běžných třídách jako opak exkluze (</a:t>
            </a:r>
            <a:r>
              <a:rPr lang="cs-CZ" sz="1400" dirty="0" smtClean="0">
                <a:cs typeface="Arial" panose="020B0604020202020204" pitchFamily="34" charset="0"/>
              </a:rPr>
              <a:t>vyloučení)</a:t>
            </a:r>
          </a:p>
          <a:p>
            <a:pPr marL="628650" indent="-285750">
              <a:buClr>
                <a:schemeClr val="tx1"/>
              </a:buClr>
            </a:pPr>
            <a:r>
              <a:rPr lang="cs-CZ" sz="1400" b="1" dirty="0" smtClean="0">
                <a:cs typeface="Arial" panose="020B0604020202020204" pitchFamily="34" charset="0"/>
              </a:rPr>
              <a:t>Akceptace</a:t>
            </a:r>
            <a:r>
              <a:rPr lang="cs-CZ" sz="1400" dirty="0" smtClean="0">
                <a:cs typeface="Arial" panose="020B0604020202020204" pitchFamily="34" charset="0"/>
              </a:rPr>
              <a:t> </a:t>
            </a:r>
            <a:r>
              <a:rPr lang="cs-CZ" sz="1400" dirty="0">
                <a:cs typeface="Arial" panose="020B0604020202020204" pitchFamily="34" charset="0"/>
              </a:rPr>
              <a:t>– žáci jsou postupně přijati učiteli, </a:t>
            </a:r>
            <a:r>
              <a:rPr lang="cs-CZ" sz="1400" dirty="0" smtClean="0">
                <a:cs typeface="Arial" panose="020B0604020202020204" pitchFamily="34" charset="0"/>
              </a:rPr>
              <a:t>spolužáky, rodiči, </a:t>
            </a:r>
            <a:r>
              <a:rPr lang="cs-CZ" sz="1400" dirty="0">
                <a:cs typeface="Arial" panose="020B0604020202020204" pitchFamily="34" charset="0"/>
              </a:rPr>
              <a:t>jako plnohodnotní členové školní </a:t>
            </a:r>
            <a:r>
              <a:rPr lang="cs-CZ" sz="1400" dirty="0" smtClean="0">
                <a:cs typeface="Arial" panose="020B0604020202020204" pitchFamily="34" charset="0"/>
              </a:rPr>
              <a:t>komunity</a:t>
            </a:r>
          </a:p>
          <a:p>
            <a:pPr marL="628650" indent="-285750">
              <a:buClr>
                <a:schemeClr val="tx1"/>
              </a:buClr>
            </a:pPr>
            <a:r>
              <a:rPr lang="cs-CZ" sz="1400" b="1" dirty="0" smtClean="0">
                <a:cs typeface="Arial" panose="020B0604020202020204" pitchFamily="34" charset="0"/>
              </a:rPr>
              <a:t>Participace </a:t>
            </a:r>
            <a:r>
              <a:rPr lang="cs-CZ" sz="1400" dirty="0">
                <a:cs typeface="Arial" panose="020B0604020202020204" pitchFamily="34" charset="0"/>
              </a:rPr>
              <a:t>– jsou vytvořeny podmínky pro aktivní účast dětí se SVP na většině školních </a:t>
            </a:r>
            <a:r>
              <a:rPr lang="cs-CZ" sz="1400" dirty="0" smtClean="0">
                <a:cs typeface="Arial" panose="020B0604020202020204" pitchFamily="34" charset="0"/>
              </a:rPr>
              <a:t>činností</a:t>
            </a:r>
          </a:p>
          <a:p>
            <a:pPr marL="628650" indent="-285750">
              <a:buClr>
                <a:schemeClr val="tx1"/>
              </a:buClr>
            </a:pPr>
            <a:r>
              <a:rPr lang="cs-CZ" sz="1400" b="1" dirty="0" smtClean="0">
                <a:cs typeface="Arial" panose="020B0604020202020204" pitchFamily="34" charset="0"/>
              </a:rPr>
              <a:t>Dosažení </a:t>
            </a:r>
            <a:r>
              <a:rPr lang="cs-CZ" sz="1400" b="1" dirty="0">
                <a:cs typeface="Arial" panose="020B0604020202020204" pitchFamily="34" charset="0"/>
              </a:rPr>
              <a:t>výsledku (</a:t>
            </a:r>
            <a:r>
              <a:rPr lang="cs-CZ" sz="1400" b="1" dirty="0" err="1">
                <a:cs typeface="Arial" panose="020B0604020202020204" pitchFamily="34" charset="0"/>
              </a:rPr>
              <a:t>achievement</a:t>
            </a:r>
            <a:r>
              <a:rPr lang="cs-CZ" sz="1400" b="1" dirty="0">
                <a:cs typeface="Arial" panose="020B0604020202020204" pitchFamily="34" charset="0"/>
              </a:rPr>
              <a:t>) </a:t>
            </a:r>
            <a:r>
              <a:rPr lang="cs-CZ" sz="1400" dirty="0">
                <a:cs typeface="Arial" panose="020B0604020202020204" pitchFamily="34" charset="0"/>
              </a:rPr>
              <a:t>– žáci se SVP dosahují hmatatelných učebních výsledků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5266928" cy="7364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Inkluze jako proces</a:t>
            </a:r>
            <a:endParaRPr lang="cs-CZ" b="1" dirty="0"/>
          </a:p>
        </p:txBody>
      </p:sp>
      <p:cxnSp>
        <p:nvCxnSpPr>
          <p:cNvPr id="13" name="Spojnice: pravoúhlá 12"/>
          <p:cNvCxnSpPr/>
          <p:nvPr/>
        </p:nvCxnSpPr>
        <p:spPr>
          <a:xfrm>
            <a:off x="827584" y="1963979"/>
            <a:ext cx="1008112" cy="216024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49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04864"/>
            <a:ext cx="630596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272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2636912"/>
            <a:ext cx="7680960" cy="3550528"/>
          </a:xfrm>
        </p:spPr>
        <p:txBody>
          <a:bodyPr/>
          <a:lstStyle/>
          <a:p>
            <a:r>
              <a:rPr lang="cs-CZ" sz="2400" dirty="0">
                <a:cs typeface="Arial" panose="020B0604020202020204" pitchFamily="34" charset="0"/>
              </a:rPr>
              <a:t>Vzdělávací systém zaměřený dominantně na výkon, vnější motivací a srovnávání jedněch s druhými</a:t>
            </a:r>
          </a:p>
          <a:p>
            <a:r>
              <a:rPr lang="cs-CZ" sz="2400" dirty="0">
                <a:cs typeface="Arial" panose="020B0604020202020204" pitchFamily="34" charset="0"/>
              </a:rPr>
              <a:t>Násilné, okamžité a totální přemístění všech dětí se speciálními vzdělávacími potřebami do běžných škol bez vytvoření nezbytných podmínek </a:t>
            </a:r>
          </a:p>
          <a:p>
            <a:r>
              <a:rPr lang="cs-CZ" sz="2400" dirty="0">
                <a:cs typeface="Arial" panose="020B0604020202020204" pitchFamily="34" charset="0"/>
              </a:rPr>
              <a:t>Pouhá „fyzická“ přítomnost dětí se SVP v běžných školách bez zajištění jejich individuálních potřeb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r>
              <a:rPr lang="cs-CZ" b="1" i="1" dirty="0" smtClean="0">
                <a:solidFill>
                  <a:schemeClr val="accent2"/>
                </a:solidFill>
              </a:rPr>
              <a:t>Co není inkluze…</a:t>
            </a:r>
            <a:endParaRPr lang="cs-CZ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5386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824976" cy="4342616"/>
          </a:xfrm>
        </p:spPr>
        <p:txBody>
          <a:bodyPr/>
          <a:lstStyle/>
          <a:p>
            <a:r>
              <a:rPr lang="cs-CZ" sz="1600" b="1" dirty="0">
                <a:cs typeface="Arial" panose="020B0604020202020204" pitchFamily="34" charset="0"/>
              </a:rPr>
              <a:t>Přítomnost žáků se SVP zhorší výkony celé třídy </a:t>
            </a:r>
            <a:r>
              <a:rPr lang="cs-CZ" sz="1600" dirty="0" smtClean="0">
                <a:cs typeface="Arial" panose="020B0604020202020204" pitchFamily="34" charset="0"/>
              </a:rPr>
              <a:t> - výzkumy </a:t>
            </a:r>
            <a:r>
              <a:rPr lang="cs-CZ" sz="1600" dirty="0">
                <a:cs typeface="Arial" panose="020B0604020202020204" pitchFamily="34" charset="0"/>
              </a:rPr>
              <a:t>zaměřené na tuto oblast neprokázaly statisticky významnou souvislost mezi přítomností žáků se SVP ve třídě a výkony žáků, např. </a:t>
            </a:r>
            <a:r>
              <a:rPr lang="cs-CZ" sz="1600" dirty="0" err="1">
                <a:cs typeface="Arial" panose="020B0604020202020204" pitchFamily="34" charset="0"/>
              </a:rPr>
              <a:t>Dyson</a:t>
            </a:r>
            <a:r>
              <a:rPr lang="cs-CZ" sz="1600" dirty="0">
                <a:cs typeface="Arial" panose="020B0604020202020204" pitchFamily="34" charset="0"/>
              </a:rPr>
              <a:t>, 2004 in </a:t>
            </a:r>
            <a:r>
              <a:rPr lang="cs-CZ" sz="1600" dirty="0" err="1">
                <a:cs typeface="Arial" panose="020B0604020202020204" pitchFamily="34" charset="0"/>
              </a:rPr>
              <a:t>Vaďurová</a:t>
            </a:r>
            <a:r>
              <a:rPr lang="cs-CZ" sz="1600" dirty="0">
                <a:cs typeface="Arial" panose="020B0604020202020204" pitchFamily="34" charset="0"/>
              </a:rPr>
              <a:t>, </a:t>
            </a:r>
            <a:r>
              <a:rPr lang="cs-CZ" sz="1600" dirty="0" err="1">
                <a:cs typeface="Arial" panose="020B0604020202020204" pitchFamily="34" charset="0"/>
              </a:rPr>
              <a:t>Pančocha</a:t>
            </a:r>
            <a:r>
              <a:rPr lang="cs-CZ" sz="1600" dirty="0">
                <a:cs typeface="Arial" panose="020B0604020202020204" pitchFamily="34" charset="0"/>
              </a:rPr>
              <a:t> </a:t>
            </a:r>
            <a:r>
              <a:rPr lang="cs-CZ" sz="1600" dirty="0" smtClean="0">
                <a:cs typeface="Arial" panose="020B0604020202020204" pitchFamily="34" charset="0"/>
              </a:rPr>
              <a:t>2010, Institut výzkumu IV). </a:t>
            </a:r>
          </a:p>
          <a:p>
            <a:r>
              <a:rPr lang="cs-CZ" sz="1600" b="1" dirty="0" smtClean="0">
                <a:cs typeface="Arial" panose="020B0604020202020204" pitchFamily="34" charset="0"/>
              </a:rPr>
              <a:t>V </a:t>
            </a:r>
            <a:r>
              <a:rPr lang="cs-CZ" sz="1600" b="1" dirty="0">
                <a:cs typeface="Arial" panose="020B0604020202020204" pitchFamily="34" charset="0"/>
              </a:rPr>
              <a:t>heterogenní - pestré žákovské skupině není možné naplnit vzdělávací potřeby žáků se SVP, všichni na tom budou tratit </a:t>
            </a:r>
            <a:r>
              <a:rPr lang="cs-CZ" sz="1600" dirty="0">
                <a:cs typeface="Arial" panose="020B0604020202020204" pitchFamily="34" charset="0"/>
              </a:rPr>
              <a:t>- (např. </a:t>
            </a:r>
            <a:r>
              <a:rPr lang="cs-CZ" sz="1600" dirty="0" err="1">
                <a:cs typeface="Arial" panose="020B0604020202020204" pitchFamily="34" charset="0"/>
              </a:rPr>
              <a:t>Buckley</a:t>
            </a:r>
            <a:r>
              <a:rPr lang="cs-CZ" sz="1600" dirty="0">
                <a:cs typeface="Arial" panose="020B0604020202020204" pitchFamily="34" charset="0"/>
              </a:rPr>
              <a:t>, 2006 - žáci s Downovým syndromem předčili své vrstevníky ve speciálních školách o 2 - 3 roky v oblasti osvojeného učiva i expresivní řeči, v ČR se touto problematikou zabývali např. Kratochvílová, Havel, Filová, </a:t>
            </a:r>
            <a:r>
              <a:rPr lang="cs-CZ" sz="1600" dirty="0" smtClean="0">
                <a:cs typeface="Arial" panose="020B0604020202020204" pitchFamily="34" charset="0"/>
              </a:rPr>
              <a:t>2011, MUNI)</a:t>
            </a:r>
            <a:endParaRPr lang="cs-CZ" sz="1600" dirty="0">
              <a:cs typeface="Arial" panose="020B0604020202020204" pitchFamily="34" charset="0"/>
            </a:endParaRPr>
          </a:p>
          <a:p>
            <a:r>
              <a:rPr lang="cs-CZ" sz="1600" b="1" dirty="0">
                <a:cs typeface="Arial" panose="020B0604020202020204" pitchFamily="34" charset="0"/>
              </a:rPr>
              <a:t>Dobře učit lze jen v homogenní třídě</a:t>
            </a:r>
            <a:r>
              <a:rPr lang="cs-CZ" sz="1600" dirty="0">
                <a:cs typeface="Arial" panose="020B0604020202020204" pitchFamily="34" charset="0"/>
              </a:rPr>
              <a:t> - země s nejlepšími vzdělávacími výsledky, jsou státy s nejmenší mírou segregace ve vzdělávání. Kvalita a rovné podmínky jdou ruku v ruce.</a:t>
            </a:r>
          </a:p>
          <a:p>
            <a:r>
              <a:rPr lang="cs-CZ" sz="1600" b="1" dirty="0">
                <a:cs typeface="Arial" panose="020B0604020202020204" pitchFamily="34" charset="0"/>
              </a:rPr>
              <a:t>Odborníci ze speciálního školství již nebudou žádaní </a:t>
            </a:r>
            <a:r>
              <a:rPr lang="cs-CZ" sz="1600" dirty="0">
                <a:cs typeface="Arial" panose="020B0604020202020204" pitchFamily="34" charset="0"/>
              </a:rPr>
              <a:t>- v zemích, které se aktivně vydaly na cestu IV naopak vzrostla poptávka po službách speciálních pedagogů, část odborných kapacit speciálních škol se postupně nasměrovala na pomoc školám hlavního vzdělávacího proudu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8984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chemeClr val="accent2"/>
                </a:solidFill>
              </a:rPr>
              <a:t>Mýty o inkluzi</a:t>
            </a:r>
            <a:endParaRPr lang="cs-CZ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3081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1989</Words>
  <Application>Microsoft Office PowerPoint</Application>
  <PresentationFormat>Předvádění na obrazovce (4:3)</PresentationFormat>
  <Paragraphs>180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Motiv systému Office</vt:lpstr>
      <vt:lpstr>Vlastní návrh</vt:lpstr>
      <vt:lpstr>    Kvalitní inkluzivní vzdělávání všichni o něm mluví, ale víme jak doopravdy vypadá?   </vt:lpstr>
      <vt:lpstr>Prezentace aplikace PowerPoint</vt:lpstr>
      <vt:lpstr>Prezentace aplikace PowerPoint</vt:lpstr>
      <vt:lpstr>Definice inkluzivního vzdělávání</vt:lpstr>
      <vt:lpstr>Cíle inkluzivního vzdělávání</vt:lpstr>
      <vt:lpstr>Inkluze jako proces</vt:lpstr>
      <vt:lpstr>Prezentace aplikace PowerPoint</vt:lpstr>
      <vt:lpstr>Co není inkluze…</vt:lpstr>
      <vt:lpstr>Mýty o inkluzi</vt:lpstr>
      <vt:lpstr>Etické důvody pro přijetí inkluzivních principů</vt:lpstr>
      <vt:lpstr>Aspekty ekonomické a socio - kulturní</vt:lpstr>
      <vt:lpstr>Dopad sociálně-ekonomického statusu žáků a školy na výsledky žáků (matematická gramotnost), zdroj: Palečková, Tomášek a kol. (2013) </vt:lpstr>
      <vt:lpstr>Legislativní ukotvení</vt:lpstr>
      <vt:lpstr>Inkluzivní vzdělávání staví na principech:</vt:lpstr>
      <vt:lpstr>Co to znamená v praxi?</vt:lpstr>
      <vt:lpstr>Inkluzivní transformace </vt:lpstr>
      <vt:lpstr>Prezentace aplikace PowerPoint</vt:lpstr>
      <vt:lpstr>Proto hledejme nástroje a opatření, jež..</vt:lpstr>
      <vt:lpstr>Jak poznáme inkluzivní školu?</vt:lpstr>
      <vt:lpstr>Příklad inkluzivního prostředí ZŠ Poběžovice (2015/16) </vt:lpstr>
      <vt:lpstr>Příklad rozložení žáků inkluzivní školy, ZŠ Poběžovice 2015/2016</vt:lpstr>
      <vt:lpstr>Milníky, nápady, cesta…</vt:lpstr>
      <vt:lpstr>Podpora, partneři…, nejste na to sami!</vt:lpstr>
      <vt:lpstr>Shrnutí  </vt:lpstr>
      <vt:lpstr> Děkuji za pozornost</vt:lpstr>
      <vt:lpstr>Zdroje:</vt:lpstr>
    </vt:vector>
  </TitlesOfParts>
  <Company>Úřad vlády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Vitha Lumír</dc:creator>
  <cp:lastModifiedBy>Foist Vladimír</cp:lastModifiedBy>
  <cp:revision>53</cp:revision>
  <cp:lastPrinted>2017-06-28T10:44:19Z</cp:lastPrinted>
  <dcterms:created xsi:type="dcterms:W3CDTF">2016-08-10T08:28:13Z</dcterms:created>
  <dcterms:modified xsi:type="dcterms:W3CDTF">2017-09-06T13:31:14Z</dcterms:modified>
</cp:coreProperties>
</file>