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2"/>
  </p:notesMasterIdLst>
  <p:sldIdLst>
    <p:sldId id="655" r:id="rId2"/>
    <p:sldId id="652" r:id="rId3"/>
    <p:sldId id="654" r:id="rId4"/>
    <p:sldId id="656" r:id="rId5"/>
    <p:sldId id="657" r:id="rId6"/>
    <p:sldId id="659" r:id="rId7"/>
    <p:sldId id="674" r:id="rId8"/>
    <p:sldId id="672" r:id="rId9"/>
    <p:sldId id="675" r:id="rId10"/>
    <p:sldId id="650" r:id="rId11"/>
  </p:sldIdLst>
  <p:sldSz cx="18288000" cy="10287000"/>
  <p:notesSz cx="6858000" cy="9144000"/>
  <p:embeddedFontLst>
    <p:embeddedFont>
      <p:font typeface="Garamond" panose="02020404030301010803" pitchFamily="18" charset="0"/>
      <p:regular r:id="rId13"/>
      <p:bold r:id="rId14"/>
      <p:italic r:id="rId15"/>
    </p:embeddedFont>
    <p:embeddedFont>
      <p:font typeface="Lato Semibold" panose="020B0604020202020204" charset="0"/>
      <p:bold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D5"/>
    <a:srgbClr val="25C6FF"/>
    <a:srgbClr val="2DC8FF"/>
    <a:srgbClr val="69D8FF"/>
    <a:srgbClr val="79DCFF"/>
    <a:srgbClr val="A7E8FF"/>
    <a:srgbClr val="CDF2FF"/>
    <a:srgbClr val="FBFEFF"/>
    <a:srgbClr val="2BC3E1"/>
    <a:srgbClr val="F2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50" d="100"/>
          <a:sy n="50" d="100"/>
        </p:scale>
        <p:origin x="276" y="3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2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Gramotnostiproucitele.cz</a:t>
            </a:r>
          </a:p>
          <a:p>
            <a:r>
              <a:rPr lang="cs-CZ" dirty="0" err="1"/>
              <a:t>Digi</a:t>
            </a:r>
            <a:r>
              <a:rPr lang="cs-CZ" dirty="0"/>
              <a:t> </a:t>
            </a:r>
            <a:r>
              <a:rPr lang="cs-CZ" dirty="0" err="1"/>
              <a:t>Spolecenstvi</a:t>
            </a:r>
            <a:r>
              <a:rPr lang="cs-CZ" dirty="0"/>
              <a:t>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3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newsletteru</a:t>
            </a:r>
            <a:r>
              <a:rPr lang="cs-CZ" dirty="0"/>
              <a:t> Metodického portálu</a:t>
            </a:r>
            <a:r>
              <a:rPr lang="cs-CZ" baseline="0" dirty="0"/>
              <a:t> – gramotnosti.pro</a:t>
            </a:r>
          </a:p>
          <a:p>
            <a:r>
              <a:rPr lang="cs-CZ" baseline="0" dirty="0"/>
              <a:t>Potřebujeme přidat fotku z nějaké té akce, zatím jsem nenašla.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7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254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blogy.rvp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file/337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nidv.cz/strategicke-rizeni/268-inspiromat/1525-inspiromaty-2018" TargetMode="External"/><Relationship Id="rId4" Type="http://schemas.openxmlformats.org/officeDocument/2006/relationships/hyperlink" Target="https://audiovideo.rvp.cz/video/4141/VYUZITI-SABLON-II-PRO-PODPORU-ROZVOJE-GRAMOTNOSTI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8610601" y="0"/>
            <a:ext cx="9677400" cy="10259786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807244" y="649418"/>
              <a:ext cx="4731789" cy="3349257"/>
              <a:chOff x="6750844" y="3074840"/>
              <a:chExt cx="4731789" cy="3349257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21519" y="328477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Podpora práce učitelů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63494" y="273194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684850" y="460795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807244" y="3753314"/>
              <a:ext cx="4864100" cy="453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</a:t>
              </a: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/gramotností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v předškolním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a základním vzdělávání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/>
              <a:endParaRPr lang="ru-RU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" y="22015"/>
            <a:ext cx="8571990" cy="102268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8700732"/>
            <a:ext cx="9687560" cy="1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6019" y="278747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844305" y="5540229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Projekt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13393526" y="8610659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1811126" y="8420507"/>
            <a:ext cx="1369786" cy="1092793"/>
            <a:chOff x="1699" y="0"/>
            <a:chExt cx="6137" cy="4896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Podporujeme pedagogy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základních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mateřských škol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v jejich snaze rozvíjet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</a:t>
            </a:r>
            <a:b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(tzv. základní gramotnosti) i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informatické myšlení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žáků a dětí.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Aktivizujeme školy, rozvíjíme gramotnosti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65" y="4229100"/>
            <a:ext cx="8581878" cy="5231810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0" y="4600969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Spolupracujeme k 1. 9. 2018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25 pilotními školami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(plán doplnit o dalších 11 škol).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8042" y="8267700"/>
            <a:ext cx="733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4504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Pořádáme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oborová setkání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při kterých učitelé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sdílejí své zkušenosti a zlepšují své dovednosti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pro plánování konkrétních aktivit se žáky na rozvoj gramotností napříč vzdělávacími oblastmi.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Podporujeme sdílení dobré praxe – Společenství praxe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501255"/>
            <a:ext cx="7574460" cy="56808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8406" y="9410700"/>
            <a:ext cx="522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www.bit.ly/Spolecenstvipraxe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délník se zakulacenými rohy na opačné straně 7"/>
          <p:cNvSpPr/>
          <p:nvPr/>
        </p:nvSpPr>
        <p:spPr>
          <a:xfrm>
            <a:off x="9657080" y="3057854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888878" y="3082372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1. stupeň ZŠ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6" name="Obdélník se zakulacenými rohy na opačné straně 35"/>
          <p:cNvSpPr/>
          <p:nvPr/>
        </p:nvSpPr>
        <p:spPr>
          <a:xfrm>
            <a:off x="9657080" y="369600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9150" y="3725645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Předškolní vzdělávání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7" name="Obdélník se zakulacenými rohy na opačné straně 36"/>
          <p:cNvSpPr/>
          <p:nvPr/>
        </p:nvSpPr>
        <p:spPr>
          <a:xfrm>
            <a:off x="9657080" y="4334869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8" name="Obdélník se zakulacenými rohy na opačné straně 37"/>
          <p:cNvSpPr/>
          <p:nvPr/>
        </p:nvSpPr>
        <p:spPr>
          <a:xfrm>
            <a:off x="9657080" y="4982782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0181070" y="4347404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Český jazyk a literatura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10972800" y="4959650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Matematika a její aplikace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9" name="Obdélník se zakulacenými rohy na opačné straně 38"/>
          <p:cNvSpPr/>
          <p:nvPr/>
        </p:nvSpPr>
        <p:spPr>
          <a:xfrm>
            <a:off x="9659679" y="561915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0" name="Obdélník se zakulacenými rohy na opačné straně 39"/>
          <p:cNvSpPr/>
          <p:nvPr/>
        </p:nvSpPr>
        <p:spPr>
          <a:xfrm>
            <a:off x="9659679" y="625285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181070" y="5625361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Cizí jazyky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1" name="Obdélník se zakulacenými rohy na opačné straně 40"/>
          <p:cNvSpPr/>
          <p:nvPr/>
        </p:nvSpPr>
        <p:spPr>
          <a:xfrm>
            <a:off x="9657080" y="6891205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551601" y="6934516"/>
            <a:ext cx="40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svět práce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2" name="Obdélník se zakulacenými rohy na opačné straně 41"/>
          <p:cNvSpPr/>
          <p:nvPr/>
        </p:nvSpPr>
        <p:spPr>
          <a:xfrm>
            <a:off x="9657080" y="752862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3" name="Obdélník se zakulacenými rohy na opačné straně 42"/>
          <p:cNvSpPr/>
          <p:nvPr/>
        </p:nvSpPr>
        <p:spPr>
          <a:xfrm>
            <a:off x="9641131" y="8166051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4" name="Obdélník se zakulacenými rohy na opačné straně 43"/>
          <p:cNvSpPr/>
          <p:nvPr/>
        </p:nvSpPr>
        <p:spPr>
          <a:xfrm>
            <a:off x="9641131" y="878662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1907459" y="7592270"/>
            <a:ext cx="329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zdraví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2649" y="8819205"/>
            <a:ext cx="3638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Umění a kultura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1863461" y="8217651"/>
            <a:ext cx="327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příroda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5" name="Obdélník se zakulacenými rohy na opačné straně 44"/>
          <p:cNvSpPr/>
          <p:nvPr/>
        </p:nvSpPr>
        <p:spPr>
          <a:xfrm>
            <a:off x="9641131" y="942203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684065" y="9416213"/>
            <a:ext cx="630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společnost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0181070" y="6296425"/>
            <a:ext cx="7053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Informační a komunikační technologie</a:t>
            </a:r>
            <a:endParaRPr lang="en-US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143000" y="2247900"/>
            <a:ext cx="167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sdílenou představu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 pojetí a významu gramotností ve vzdělávání při setkávání odborníků na gramotnosti, učitelů, akademiků apod.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Realizujeme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pro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čtenářskou, matematickou 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a digitální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Spolupracujeme s odbornou veřejností na tématu gramotností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82200" y="5558636"/>
            <a:ext cx="6743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30. 10. 2018 v Brně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a </a:t>
            </a:r>
            <a:r>
              <a:rPr lang="cs-CZ" sz="2800" b="1" dirty="0" err="1">
                <a:solidFill>
                  <a:srgbClr val="2BC3E1"/>
                </a:solidFill>
                <a:latin typeface="Arial" panose="020B0604020202020204" pitchFamily="34" charset="0"/>
              </a:rPr>
              <a:t>inform</a:t>
            </a: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. myšlení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32787" y="6924475"/>
            <a:ext cx="4442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7. 11. 2018 v Praze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matematická gramotnost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82056" y="8252214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3. 12. 2018 v Plzni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čtenářská gramotnost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5120161"/>
            <a:ext cx="6903720" cy="42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81000" y="2544740"/>
            <a:ext cx="63137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 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Gramotnosti.pro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aktuality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 oblasti gramotností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blog Gramotnosti v praxi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www.gramotnosti.blogy.rvp.cz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cs-CZ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inspirativní příspěvky</a:t>
            </a:r>
            <a:endParaRPr lang="cs-CZ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Popularizujeme téma gramotností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61640"/>
            <a:ext cx="5486400" cy="495866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2660084" y="2532009"/>
            <a:ext cx="5056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Účastnili jsme se…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Mezinárodního dne gramotností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jsme realizovali den s technologiemi.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Zúčastnili jsme se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běhu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za gramotnosti.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576344"/>
            <a:ext cx="5257800" cy="3377156"/>
          </a:xfrm>
          <a:prstGeom prst="rect">
            <a:avLst/>
          </a:prstGeom>
        </p:spPr>
      </p:pic>
      <p:sp>
        <p:nvSpPr>
          <p:cNvPr id="10" name="TextBox 23"/>
          <p:cNvSpPr txBox="1"/>
          <p:nvPr/>
        </p:nvSpPr>
        <p:spPr>
          <a:xfrm>
            <a:off x="6591299" y="2493645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Pilotní školy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Naše školy prezentují zapojení do projektu na školním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webu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2177143"/>
            <a:ext cx="1562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</a:t>
            </a:r>
            <a:b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přehlednější…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210800" y="5148064"/>
            <a:ext cx="67382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</a:t>
            </a:r>
            <a:r>
              <a:rPr lang="cs-CZ" sz="32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aplikace pro vlastní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hodnocení digitálních kompetencí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zároveň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plánovací nástroj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další profesní rozvoj v této oblasti. </a:t>
            </a:r>
          </a:p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3122" y="5144512"/>
            <a:ext cx="6178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katalog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webů. Umožní vyhledávat, hodnotit, komentovat, vytvářet tematické kolekce, sdílet inspiraci…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43122" y="8699331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38" y="804259"/>
            <a:ext cx="3868380" cy="3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 smtClean="0"/>
              <a:t>Šablony II a gramotnosti</a:t>
            </a:r>
            <a:endParaRPr lang="cs-CZ" b="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69818" y="2534950"/>
            <a:ext cx="8715375" cy="600551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Průvodce a inspirace pro pedagogické vedení škol v oblasti rozvoje gramotností 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http://www.nuv.cz/file/3377</a:t>
            </a:r>
            <a:endParaRPr lang="cs-CZ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Doprovodné 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 v sekci AudioVideo Metodického portálu RVP.CZ</a:t>
            </a: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Materiál doplňuje 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Příklady dobré praxe realizace šablon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 (NIDV)</a:t>
            </a:r>
          </a:p>
          <a:p>
            <a:pPr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9902" y="638606"/>
            <a:ext cx="6400799" cy="87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Přidejte se k nám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122" y="2629431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Inspirujte se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příspěvky z oblasti gramotností,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navštivte nás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0" y="4099596"/>
            <a:ext cx="1787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Chcete získávat novinky?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Přihlaste se k odběru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newsletteru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www.gramotnosti.pro/#</a:t>
            </a:r>
            <a:r>
              <a:rPr lang="cs-CZ" sz="3200" dirty="0" err="1">
                <a:solidFill>
                  <a:srgbClr val="2BC3E1"/>
                </a:solidFill>
                <a:latin typeface="Arial" panose="020B0604020202020204" pitchFamily="34" charset="0"/>
              </a:rPr>
              <a:t>newsletter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5961" y="5962709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Účastněte se akcí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nebo společenství praxe,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novinky sledujte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www.gramotnostiproucitele.cz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4893" y="7825822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Zajímají vás inovace RVP.CZ?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Zapojte se do pilotování nových aplikací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73000" y="9344620"/>
            <a:ext cx="3829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198D5"/>
                </a:solidFill>
              </a:rPr>
              <a:t>Hana Splavcová</a:t>
            </a:r>
          </a:p>
          <a:p>
            <a:r>
              <a:rPr lang="cs-CZ" dirty="0" smtClean="0">
                <a:solidFill>
                  <a:srgbClr val="1198D5"/>
                </a:solidFill>
              </a:rPr>
              <a:t>Hana.splavcova</a:t>
            </a:r>
            <a:r>
              <a:rPr lang="cs-CZ" dirty="0" smtClean="0">
                <a:solidFill>
                  <a:srgbClr val="1198D5"/>
                </a:solidFill>
                <a:latin typeface="Garamond" panose="02020404030301010803" pitchFamily="18" charset="0"/>
              </a:rPr>
              <a:t>@nuv.cz</a:t>
            </a:r>
            <a:endParaRPr lang="cs-CZ" dirty="0" smtClean="0">
              <a:solidFill>
                <a:srgbClr val="1198D5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27" y="804259"/>
            <a:ext cx="585216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6" y="2171700"/>
            <a:ext cx="5308580" cy="398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673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9" y="5600700"/>
            <a:ext cx="5009388" cy="385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8559</TotalTime>
  <Words>429</Words>
  <Application>Microsoft Office PowerPoint</Application>
  <PresentationFormat>Vlastní</PresentationFormat>
  <Paragraphs>84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Garamond</vt:lpstr>
      <vt:lpstr>Lato Semibold</vt:lpstr>
      <vt:lpstr>Roboto Condensed</vt:lpstr>
      <vt:lpstr>Roboto</vt:lpstr>
      <vt:lpstr>GENARAL LAYOUTS</vt:lpstr>
      <vt:lpstr>Prezentace aplikace PowerPoint</vt:lpstr>
      <vt:lpstr>Aktivizujeme školy, rozvíjíme gramotnosti</vt:lpstr>
      <vt:lpstr>Podporujeme sdílení dobré praxe – Společenství praxe</vt:lpstr>
      <vt:lpstr>Spolupracujeme s odbornou veřejností na tématu gramotností</vt:lpstr>
      <vt:lpstr>Popularizujeme téma gramotností</vt:lpstr>
      <vt:lpstr>Inovujeme Metodický portál RVP.CZ</vt:lpstr>
      <vt:lpstr>Šablony II a gramotnosti</vt:lpstr>
      <vt:lpstr>Přidejte se k nám</vt:lpstr>
      <vt:lpstr>Děkuji za pozornost.</vt:lpstr>
      <vt:lpstr>Prezentace aplikace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Splavcová Hana</cp:lastModifiedBy>
  <cp:revision>1152</cp:revision>
  <dcterms:created xsi:type="dcterms:W3CDTF">2015-01-20T11:47:48Z</dcterms:created>
  <dcterms:modified xsi:type="dcterms:W3CDTF">2018-10-10T20:24:08Z</dcterms:modified>
</cp:coreProperties>
</file>