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4" r:id="rId5"/>
    <p:sldId id="259" r:id="rId6"/>
    <p:sldId id="262" r:id="rId7"/>
    <p:sldId id="260" r:id="rId8"/>
    <p:sldId id="261" r:id="rId9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208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817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897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201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8063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099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511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64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30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45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774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13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55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262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01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03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C5482-B65D-473D-BE5F-06C4226A18C6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36EED94-14E6-4A7E-A69A-39029BC16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40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ana.skutova@kr-karlovarsky.cz" TargetMode="External"/><Relationship Id="rId2" Type="http://schemas.openxmlformats.org/officeDocument/2006/relationships/hyperlink" Target="mailto:zuzana.zitna@kr-karlovarsk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Implementace Krajského akčního plánu 1 v Karlovarském kraji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8535" y="4387042"/>
            <a:ext cx="9144000" cy="1655762"/>
          </a:xfrm>
        </p:spPr>
        <p:txBody>
          <a:bodyPr/>
          <a:lstStyle/>
          <a:p>
            <a:pPr algn="ctr"/>
            <a:r>
              <a:rPr lang="cs-CZ" dirty="0" err="1" smtClean="0"/>
              <a:t>Reg</a:t>
            </a:r>
            <a:r>
              <a:rPr lang="cs-CZ" dirty="0" smtClean="0"/>
              <a:t>. č. CZ.02.3.68/0.0/0.0/16_034/0008476</a:t>
            </a:r>
          </a:p>
          <a:p>
            <a:pPr algn="ctr"/>
            <a:r>
              <a:rPr lang="cs-CZ" dirty="0" smtClean="0"/>
              <a:t>Hlavní manažer projektu – Ing. Zuzana Žitná</a:t>
            </a:r>
          </a:p>
          <a:p>
            <a:pPr algn="ctr"/>
            <a:r>
              <a:rPr lang="cs-CZ" dirty="0" smtClean="0"/>
              <a:t>Věcný manažer projektu – Jana Škutová</a:t>
            </a:r>
          </a:p>
          <a:p>
            <a:pPr algn="ctr"/>
            <a:r>
              <a:rPr lang="cs-CZ" dirty="0" smtClean="0"/>
              <a:t>Krajský úřad Karlovarského kraje - OŠMT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485" y="283594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61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informace o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</a:t>
            </a:r>
            <a:r>
              <a:rPr lang="cs-CZ" dirty="0" smtClean="0"/>
              <a:t>bdobí realizace: 1. 11. 2017 – 30. 6. 2020;</a:t>
            </a:r>
          </a:p>
          <a:p>
            <a:r>
              <a:rPr lang="cs-CZ" dirty="0"/>
              <a:t>r</a:t>
            </a:r>
            <a:r>
              <a:rPr lang="cs-CZ" dirty="0" smtClean="0"/>
              <a:t>ozpočet: 33 674 632,32 Kč;</a:t>
            </a:r>
          </a:p>
          <a:p>
            <a:r>
              <a:rPr lang="cs-CZ" dirty="0" smtClean="0"/>
              <a:t>6 partnerů s finančním příspěvkem do aktivity na podporu polytechniky:</a:t>
            </a:r>
          </a:p>
          <a:p>
            <a:pPr lvl="2"/>
            <a:r>
              <a:rPr lang="cs-CZ" dirty="0" smtClean="0"/>
              <a:t>- Integrovaná střední škola Cheb,</a:t>
            </a:r>
          </a:p>
          <a:p>
            <a:pPr lvl="2"/>
            <a:r>
              <a:rPr lang="cs-CZ" dirty="0" smtClean="0"/>
              <a:t>- Střední škola živnostenská Sokolov,</a:t>
            </a:r>
          </a:p>
          <a:p>
            <a:pPr lvl="2"/>
            <a:r>
              <a:rPr lang="cs-CZ" dirty="0" smtClean="0"/>
              <a:t>- Střední průmyslová škola Ostrov,</a:t>
            </a:r>
          </a:p>
          <a:p>
            <a:pPr lvl="2"/>
            <a:r>
              <a:rPr lang="cs-CZ" dirty="0" smtClean="0"/>
              <a:t>- Střední škola logistická Dalovice,</a:t>
            </a:r>
          </a:p>
          <a:p>
            <a:pPr lvl="2"/>
            <a:r>
              <a:rPr lang="cs-CZ" dirty="0" smtClean="0"/>
              <a:t>- Střední lesnická škola Žlutice,</a:t>
            </a:r>
          </a:p>
          <a:p>
            <a:pPr lvl="2"/>
            <a:r>
              <a:rPr lang="cs-CZ" dirty="0" smtClean="0"/>
              <a:t>- Střední odborná škola stavební Karlovy Vary.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73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Aktivity v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</a:t>
            </a:r>
            <a:r>
              <a:rPr lang="cs-CZ" dirty="0" smtClean="0"/>
              <a:t>odpora polytechnického vzdělávání,</a:t>
            </a:r>
          </a:p>
          <a:p>
            <a:pPr algn="just"/>
            <a:r>
              <a:rPr lang="cs-CZ" dirty="0"/>
              <a:t>p</a:t>
            </a:r>
            <a:r>
              <a:rPr lang="cs-CZ" dirty="0" smtClean="0"/>
              <a:t>odpora čtenářské a matematické gramotnosti,</a:t>
            </a:r>
          </a:p>
          <a:p>
            <a:pPr algn="just"/>
            <a:r>
              <a:rPr lang="cs-CZ" dirty="0"/>
              <a:t>p</a:t>
            </a:r>
            <a:r>
              <a:rPr lang="cs-CZ" dirty="0" smtClean="0"/>
              <a:t>odpora inkluze,</a:t>
            </a:r>
          </a:p>
          <a:p>
            <a:pPr algn="just"/>
            <a:r>
              <a:rPr lang="cs-CZ" dirty="0"/>
              <a:t>r</a:t>
            </a:r>
            <a:r>
              <a:rPr lang="cs-CZ" dirty="0" smtClean="0"/>
              <a:t>ozvoj kariérového poradenství,</a:t>
            </a:r>
          </a:p>
          <a:p>
            <a:pPr algn="just"/>
            <a:r>
              <a:rPr lang="cs-CZ" dirty="0"/>
              <a:t>i</a:t>
            </a:r>
            <a:r>
              <a:rPr lang="cs-CZ" dirty="0" smtClean="0"/>
              <a:t>mplementace KAP v oblasti podpory kompetencí v podnikavosti, kreativitě a iniciativě.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44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inkluze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rojekt </a:t>
            </a:r>
            <a:r>
              <a:rPr lang="cs-CZ" dirty="0" smtClean="0"/>
              <a:t>I-KAP vytváří Školskou inkluzivní koncepci a Motivační systém pro žáky ohrožené předčasným ukončením vzdělávání</a:t>
            </a:r>
          </a:p>
          <a:p>
            <a:r>
              <a:rPr lang="cs-CZ" dirty="0"/>
              <a:t>v</a:t>
            </a:r>
            <a:r>
              <a:rPr lang="cs-CZ" dirty="0" smtClean="0"/>
              <a:t>ytvořeny </a:t>
            </a:r>
            <a:r>
              <a:rPr lang="cs-CZ" dirty="0" smtClean="0"/>
              <a:t>2 pracovní skupiny – členy jsou odborníci z praxe (učitelé základních a středních škol, ředitelka Střediska výchovné péče, pracovnice PPP, zástupci neziskových organizací, OSPOD atd.)</a:t>
            </a:r>
          </a:p>
          <a:p>
            <a:r>
              <a:rPr lang="cs-CZ" dirty="0"/>
              <a:t>d</a:t>
            </a:r>
            <a:r>
              <a:rPr lang="cs-CZ" dirty="0" smtClean="0"/>
              <a:t>okončujeme </a:t>
            </a:r>
            <a:r>
              <a:rPr lang="cs-CZ" dirty="0" smtClean="0"/>
              <a:t>SWOT analýzu a začínáme pracovat na stanovení priorit, cílů a aktivit v koncepci; </a:t>
            </a:r>
          </a:p>
          <a:p>
            <a:r>
              <a:rPr lang="cs-CZ" dirty="0"/>
              <a:t>m</a:t>
            </a:r>
            <a:r>
              <a:rPr lang="cs-CZ" dirty="0" smtClean="0"/>
              <a:t>otivační </a:t>
            </a:r>
            <a:r>
              <a:rPr lang="cs-CZ" dirty="0" smtClean="0"/>
              <a:t>systém: předběžně stanovené jednotlivé aktivity pro pilotáž v roce 2019, následně do 30.6.2020 proběhne vyhodnocení pilotáže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8266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s realizátory projektů MAP II při sběru údajů pro ŠIK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všechny kraje musí vytvořit Školské inkluzivní koncepce (ŠIK) – v KK do 30.6.2019</a:t>
            </a:r>
            <a:endParaRPr lang="cs-CZ" dirty="0"/>
          </a:p>
          <a:p>
            <a:pPr algn="just"/>
            <a:r>
              <a:rPr lang="cs-CZ" dirty="0" smtClean="0"/>
              <a:t>vychází z Metodiky rovných příležitostí ve vzdělávání pro prioritní osu 3 OP VVV (č.j.: MSMT-34985/2017-2) – závazná pro zpracovatele MAP i KAP</a:t>
            </a:r>
          </a:p>
          <a:p>
            <a:pPr algn="just"/>
            <a:r>
              <a:rPr lang="cs-CZ" dirty="0"/>
              <a:t>ř</a:t>
            </a:r>
            <a:r>
              <a:rPr lang="cs-CZ" dirty="0" smtClean="0"/>
              <a:t>eší kompetence a činnosti v pracovních skupinách rovných příležitostí </a:t>
            </a:r>
          </a:p>
          <a:p>
            <a:pPr algn="just"/>
            <a:r>
              <a:rPr lang="cs-CZ" dirty="0"/>
              <a:t>d</a:t>
            </a:r>
            <a:r>
              <a:rPr lang="cs-CZ" dirty="0" smtClean="0"/>
              <a:t>ata do analytické části – okruhy napsány velice široce, proto je potřeba přemýšlet nad tím, co si pod tím logicky představujeme (např. „</a:t>
            </a:r>
            <a:r>
              <a:rPr lang="cs-CZ" dirty="0" err="1" smtClean="0"/>
              <a:t>inkluzivita</a:t>
            </a:r>
            <a:r>
              <a:rPr lang="cs-CZ" dirty="0" smtClean="0"/>
              <a:t> školy“)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2889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Analytická část – výkazy MŠMT a dotazníkové 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o</a:t>
            </a:r>
            <a:r>
              <a:rPr lang="cs-CZ" dirty="0" smtClean="0"/>
              <a:t>d jara kontinuálně probíhá jednání mezi MŠMT, NIDV, NÚV a kraji o podobě koncepcí – teprve nyní probíhá schvalování hodnotících kritérií, která vypracovalo NIDV</a:t>
            </a:r>
          </a:p>
          <a:p>
            <a:pPr algn="just"/>
            <a:r>
              <a:rPr lang="cs-CZ" dirty="0" smtClean="0"/>
              <a:t>z poslední schůzky realizátorů ŠIK vyplývá spolupráce s analytickým oddělením MŠMT a NÚV – dodají data dle námi vytvořené osnovy nejpozději v lednu 2019</a:t>
            </a:r>
          </a:p>
          <a:p>
            <a:pPr algn="just"/>
            <a:r>
              <a:rPr lang="cs-CZ" dirty="0"/>
              <a:t>v</a:t>
            </a:r>
            <a:r>
              <a:rPr lang="cs-CZ" dirty="0" smtClean="0"/>
              <a:t>ýkazy: </a:t>
            </a:r>
            <a:r>
              <a:rPr lang="cs-CZ" dirty="0"/>
              <a:t> </a:t>
            </a:r>
            <a:r>
              <a:rPr lang="cs-CZ" dirty="0" smtClean="0"/>
              <a:t>školy a školská zařízení odevzdávají do systému MŠMT </a:t>
            </a:r>
          </a:p>
          <a:p>
            <a:pPr marL="0" indent="0" algn="just">
              <a:buNone/>
            </a:pPr>
            <a:r>
              <a:rPr lang="cs-CZ" dirty="0" smtClean="0"/>
              <a:t>		my jsme většinou vyhledaly samy – proto bylo možné navrhnout, co přesně 			do analýzy zařadit</a:t>
            </a:r>
          </a:p>
          <a:p>
            <a:pPr algn="just"/>
            <a:r>
              <a:rPr lang="cs-CZ" dirty="0"/>
              <a:t>o</a:t>
            </a:r>
            <a:r>
              <a:rPr lang="cs-CZ" dirty="0" smtClean="0"/>
              <a:t>statní: data, která nejsou obsažena ve výkazech</a:t>
            </a:r>
          </a:p>
          <a:p>
            <a:pPr marL="0" indent="0" algn="just">
              <a:buNone/>
            </a:pPr>
            <a:r>
              <a:rPr lang="cs-CZ" dirty="0" smtClean="0"/>
              <a:t>		spolupráce s MAP II – vytvořen dotazník, se kterým budou jednotliví 				realizátoři obcházet MŠ a ZŠ</a:t>
            </a:r>
          </a:p>
          <a:p>
            <a:pPr algn="just"/>
            <a:r>
              <a:rPr lang="cs-CZ" dirty="0"/>
              <a:t>n</a:t>
            </a:r>
            <a:r>
              <a:rPr lang="cs-CZ" dirty="0" smtClean="0"/>
              <a:t>a konci února 2019 bude konec sběru dat – vyhodnocení – zařazení do ŠIK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490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IKAP již poskytl </a:t>
            </a:r>
            <a:r>
              <a:rPr lang="cs-CZ" dirty="0" err="1" smtClean="0"/>
              <a:t>MAPům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– počty žáků ZŠ odcházejících na víceletá gymnázia,</a:t>
            </a:r>
          </a:p>
          <a:p>
            <a:pPr lvl="1"/>
            <a:r>
              <a:rPr lang="cs-CZ" dirty="0" smtClean="0"/>
              <a:t>- počty žáků se SVP – MŠ, ZŠ,</a:t>
            </a:r>
          </a:p>
          <a:p>
            <a:pPr lvl="1"/>
            <a:r>
              <a:rPr lang="cs-CZ" dirty="0" smtClean="0"/>
              <a:t>- počty žáků ZŠ podle ročníku ukončení povinné školní docházky,</a:t>
            </a:r>
          </a:p>
          <a:p>
            <a:pPr lvl="1"/>
            <a:r>
              <a:rPr lang="cs-CZ" dirty="0" smtClean="0"/>
              <a:t>- počty žáků MŠ stravujících se ve škole,</a:t>
            </a:r>
          </a:p>
          <a:p>
            <a:pPr lvl="1"/>
            <a:r>
              <a:rPr lang="cs-CZ" dirty="0" smtClean="0"/>
              <a:t>- počty socioekonomicky a kulturně znevýhodněných žáků ZŠ a SŠ.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109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DĚKUJEME ZA POZORNOST!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Ing. Zuzana Žitná								Jana Škutová</a:t>
            </a: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zuzana.zitna@kr-karlovarsky.cz</a:t>
            </a:r>
            <a:r>
              <a:rPr lang="cs-CZ" dirty="0" smtClean="0"/>
              <a:t>		      </a:t>
            </a:r>
            <a:r>
              <a:rPr lang="cs-CZ" dirty="0" smtClean="0">
                <a:hlinkClick r:id="rId3"/>
              </a:rPr>
              <a:t>jana.skutova@kr-karlovarsky.cz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354 222 179								354 222 178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93502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640</TotalTime>
  <Words>447</Words>
  <Application>Microsoft Office PowerPoint</Application>
  <PresentationFormat>Širokoúhlá obrazovka</PresentationFormat>
  <Paragraphs>59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Fazeta</vt:lpstr>
      <vt:lpstr>Implementace Krajského akčního plánu 1 v Karlovarském kraji</vt:lpstr>
      <vt:lpstr>Základní informace o projektu</vt:lpstr>
      <vt:lpstr>Aktivity v projektu</vt:lpstr>
      <vt:lpstr>Podpora inkluze</vt:lpstr>
      <vt:lpstr>Spolupráce s realizátory projektů MAP II při sběru údajů pro ŠIK</vt:lpstr>
      <vt:lpstr>Analytická část – výkazy MŠMT a dotazníkové šetření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Implementace Krajského akčního plánu 1 v Karlovarském kraji</dc:title>
  <dc:creator>Žitná Zuzana</dc:creator>
  <cp:lastModifiedBy>Škutová Jana</cp:lastModifiedBy>
  <cp:revision>27</cp:revision>
  <cp:lastPrinted>2018-10-09T05:54:44Z</cp:lastPrinted>
  <dcterms:created xsi:type="dcterms:W3CDTF">2018-09-11T09:05:37Z</dcterms:created>
  <dcterms:modified xsi:type="dcterms:W3CDTF">2018-10-11T05:52:52Z</dcterms:modified>
</cp:coreProperties>
</file>