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96" r:id="rId2"/>
    <p:sldId id="297" r:id="rId3"/>
    <p:sldId id="293" r:id="rId4"/>
    <p:sldId id="295" r:id="rId5"/>
    <p:sldId id="281" r:id="rId6"/>
    <p:sldId id="290" r:id="rId7"/>
    <p:sldId id="292" r:id="rId8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 smtClean="0"/>
              <a:t>11. 10. 2018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0126C0-A4FA-4792-AE15-2BBAFABB5C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410139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 smtClean="0"/>
              <a:t>11. 10. 2018</a:t>
            </a:r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306D36-B368-4856-A8F1-6964CD06F8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4547749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smtClean="0"/>
              <a:t>11. 10. 2018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9467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11. 10. 2018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18571-B024-491F-9B01-7174FBC867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3596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11. 10. 2018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18571-B024-491F-9B01-7174FBC867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3327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11. 10. 2018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18571-B024-491F-9B01-7174FBC867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63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11. 10. 2018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18571-B024-491F-9B01-7174FBC867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1335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11. 10. 2018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18571-B024-491F-9B01-7174FBC867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542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11. 10. 2018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18571-B024-491F-9B01-7174FBC867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500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11. 10. 2018</a:t>
            </a: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18571-B024-491F-9B01-7174FBC867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6714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11. 10. 2018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18571-B024-491F-9B01-7174FBC867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5919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11. 10. 2018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18571-B024-491F-9B01-7174FBC867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2801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11. 10. 2018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18571-B024-491F-9B01-7174FBC867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5455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11. 10. 2018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18571-B024-491F-9B01-7174FBC867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3004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11. 10. 2018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18571-B024-491F-9B01-7174FBC867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500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package" Target="../embeddings/Dokument_aplikace_Microsoft_Word.docx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115616" y="2905011"/>
            <a:ext cx="6768752" cy="233089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cs-CZ" sz="3200" b="1" cap="all" dirty="0" smtClean="0">
                <a:effectLst/>
                <a:ea typeface="Calibri"/>
                <a:cs typeface="Times New Roman"/>
              </a:rPr>
              <a:t>Místní akční plán rozvoje vzdělávání v Území ORP Plzeň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cs-CZ" sz="1600" i="1" dirty="0" err="1"/>
              <a:t>Reg.č.projektu</a:t>
            </a:r>
            <a:r>
              <a:rPr lang="cs-CZ" sz="1600" i="1" dirty="0"/>
              <a:t>: </a:t>
            </a:r>
            <a:r>
              <a:rPr lang="cs-CZ" sz="1600" b="1" dirty="0"/>
              <a:t> CZ.02.3.68/0.0/15_005/0000725</a:t>
            </a:r>
            <a:endParaRPr lang="cs-CZ" sz="1600" dirty="0"/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cs-CZ" sz="3200" cap="all" dirty="0">
              <a:ea typeface="Calibri"/>
              <a:cs typeface="Times New Roman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7888" y="620689"/>
            <a:ext cx="4846637" cy="936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8405" y="1916833"/>
            <a:ext cx="1647190" cy="360039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240983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7888" y="620689"/>
            <a:ext cx="4846637" cy="936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8405" y="1916833"/>
            <a:ext cx="1647190" cy="360039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>
            <a:off x="4648200" y="2564904"/>
            <a:ext cx="4038600" cy="3561259"/>
          </a:xfrm>
        </p:spPr>
        <p:txBody>
          <a:bodyPr/>
          <a:lstStyle/>
          <a:p>
            <a:pPr marL="0" indent="0">
              <a:buNone/>
            </a:pPr>
            <a:r>
              <a:rPr lang="cs-CZ" sz="2000" b="1" dirty="0" smtClean="0"/>
              <a:t>Seminář pro začínající ředitelky MŠ</a:t>
            </a:r>
          </a:p>
          <a:p>
            <a:pPr marL="0" indent="0">
              <a:buNone/>
            </a:pPr>
            <a:r>
              <a:rPr lang="cs-CZ" sz="2000" b="1" dirty="0" smtClean="0"/>
              <a:t> listopad – prosinec 2017</a:t>
            </a:r>
            <a:endParaRPr lang="cs-CZ" sz="2000" b="1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r>
              <a:rPr lang="cs-CZ" sz="1400" dirty="0"/>
              <a:t> </a:t>
            </a:r>
            <a:r>
              <a:rPr lang="cs-CZ" sz="1400" dirty="0" smtClean="0"/>
              <a:t>Důvody: generační obměna ředitelek MŠ</a:t>
            </a:r>
          </a:p>
          <a:p>
            <a:pPr marL="0" indent="0">
              <a:buNone/>
            </a:pPr>
            <a:r>
              <a:rPr lang="cs-CZ" sz="1400" dirty="0"/>
              <a:t> </a:t>
            </a:r>
            <a:r>
              <a:rPr lang="cs-CZ" sz="1400" dirty="0" smtClean="0"/>
              <a:t>                požadavek samotných ředitelek</a:t>
            </a:r>
          </a:p>
          <a:p>
            <a:pPr marL="0" indent="0">
              <a:buNone/>
            </a:pPr>
            <a:r>
              <a:rPr lang="cs-CZ" sz="1400" dirty="0"/>
              <a:t> </a:t>
            </a:r>
            <a:r>
              <a:rPr lang="cs-CZ" sz="1400" dirty="0" smtClean="0"/>
              <a:t>                návaznost souběžně s praxí</a:t>
            </a:r>
          </a:p>
          <a:p>
            <a:pPr marL="0" indent="0">
              <a:buNone/>
            </a:pPr>
            <a:r>
              <a:rPr lang="cs-CZ" sz="1400" dirty="0" smtClean="0"/>
              <a:t>                 možnost poskytnout konzultace uvádějících    </a:t>
            </a:r>
          </a:p>
          <a:p>
            <a:pPr marL="0" indent="0">
              <a:buNone/>
            </a:pPr>
            <a:r>
              <a:rPr lang="cs-CZ" sz="1400" dirty="0"/>
              <a:t> </a:t>
            </a:r>
            <a:r>
              <a:rPr lang="cs-CZ" sz="1400" dirty="0" smtClean="0"/>
              <a:t>                ředitelek </a:t>
            </a:r>
            <a:endParaRPr lang="cs-CZ" sz="1400" dirty="0"/>
          </a:p>
          <a:p>
            <a:pPr marL="0" indent="0">
              <a:buNone/>
            </a:pPr>
            <a:r>
              <a:rPr lang="cs-CZ" sz="1400" dirty="0" smtClean="0"/>
              <a:t>Výstupy: vyhodnocení při společném setkání po ukončení semináře</a:t>
            </a:r>
            <a:endParaRPr lang="cs-CZ" sz="1400" dirty="0"/>
          </a:p>
        </p:txBody>
      </p:sp>
      <p:graphicFrame>
        <p:nvGraphicFramePr>
          <p:cNvPr id="3" name="Zástupný symbol pro obsah 2"/>
          <p:cNvGraphicFramePr>
            <a:graphicFrameLocks noGrp="1" noChangeAspect="1"/>
          </p:cNvGraphicFramePr>
          <p:nvPr>
            <p:ph sz="half" idx="1"/>
            <p:extLst/>
          </p:nvPr>
        </p:nvGraphicFramePr>
        <p:xfrm>
          <a:off x="1248089" y="2565400"/>
          <a:ext cx="2456821" cy="356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kument" r:id="rId5" imgW="6705863" imgH="9717985" progId="Word.Document.12">
                  <p:embed/>
                </p:oleObj>
              </mc:Choice>
              <mc:Fallback>
                <p:oleObj name="Dokument" r:id="rId5" imgW="6705863" imgH="9717985" progId="Word.Document.12">
                  <p:embed/>
                  <p:pic>
                    <p:nvPicPr>
                      <p:cNvPr id="3" name="Zástupný symbol pro obsah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8089" y="2565400"/>
                        <a:ext cx="2456821" cy="3560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0789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611560" y="1844825"/>
            <a:ext cx="8136904" cy="5326073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5200650" algn="l"/>
              </a:tabLst>
            </a:pPr>
            <a:endParaRPr lang="cs-CZ" dirty="0" smtClean="0">
              <a:effectLst/>
              <a:ea typeface="Calibri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5200650" algn="l"/>
              </a:tabLst>
            </a:pPr>
            <a:endParaRPr lang="cs-CZ" sz="16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5200650" algn="l"/>
              </a:tabLst>
            </a:pPr>
            <a:r>
              <a:rPr lang="cs-CZ" sz="2000" b="1" dirty="0" smtClean="0">
                <a:ea typeface="Calibri"/>
                <a:cs typeface="Times New Roman"/>
              </a:rPr>
              <a:t>Návaznost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5200650" algn="l"/>
              </a:tabLst>
            </a:pPr>
            <a:endParaRPr lang="cs-CZ" sz="16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5200650" algn="l"/>
              </a:tabLst>
            </a:pPr>
            <a:r>
              <a:rPr lang="cs-CZ" sz="1600" dirty="0" smtClean="0">
                <a:ea typeface="Calibri"/>
                <a:cs typeface="Times New Roman"/>
              </a:rPr>
              <a:t>MÍSTNÍ AKČNÍ PLÁN ROZVOJE VZDĚLÁVÁNÍ II v území ORP Plzeň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5200650" algn="l"/>
              </a:tabLst>
            </a:pPr>
            <a:r>
              <a:rPr lang="cs-CZ" sz="1600" dirty="0" smtClean="0">
                <a:ea typeface="Calibri"/>
                <a:cs typeface="Times New Roman"/>
              </a:rPr>
              <a:t>Nově: delší časové období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5200650" algn="l"/>
              </a:tabLst>
            </a:pPr>
            <a:r>
              <a:rPr lang="cs-CZ" sz="1600" dirty="0">
                <a:ea typeface="Calibri"/>
                <a:cs typeface="Times New Roman"/>
              </a:rPr>
              <a:t> </a:t>
            </a:r>
            <a:r>
              <a:rPr lang="cs-CZ" sz="1600" dirty="0" smtClean="0">
                <a:ea typeface="Calibri"/>
                <a:cs typeface="Times New Roman"/>
              </a:rPr>
              <a:t>           možnost rozšíření o navrhované oblasti přihlášených ředitelek  </a:t>
            </a:r>
            <a:endParaRPr lang="cs-CZ" sz="16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5200650" algn="l"/>
              </a:tabLst>
            </a:pPr>
            <a:endParaRPr lang="cs-CZ" sz="16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5200650" algn="l"/>
              </a:tabLst>
            </a:pPr>
            <a:endParaRPr lang="cs-CZ" sz="16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5200650" algn="l"/>
              </a:tabLst>
            </a:pPr>
            <a:endParaRPr lang="cs-CZ" sz="16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5200650" algn="l"/>
              </a:tabLst>
            </a:pPr>
            <a:endParaRPr lang="cs-CZ" sz="16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5200650" algn="l"/>
              </a:tabLst>
            </a:pPr>
            <a:endParaRPr lang="cs-CZ" sz="16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5200650" algn="l"/>
              </a:tabLst>
            </a:pPr>
            <a:endParaRPr lang="cs-CZ" sz="1600" dirty="0">
              <a:ea typeface="Calibri"/>
              <a:cs typeface="Times New Roman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7888" y="620689"/>
            <a:ext cx="4846637" cy="936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8405" y="1916833"/>
            <a:ext cx="1647190" cy="360039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18689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7888" y="620689"/>
            <a:ext cx="4846637" cy="936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8405" y="1916833"/>
            <a:ext cx="1647190" cy="360039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4" name="TextovéPole 3"/>
          <p:cNvSpPr txBox="1"/>
          <p:nvPr/>
        </p:nvSpPr>
        <p:spPr>
          <a:xfrm>
            <a:off x="1259632" y="2852936"/>
            <a:ext cx="6624736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u="sng" dirty="0" smtClean="0"/>
              <a:t>Vybrané aktuální otázky školského managementu  </a:t>
            </a:r>
          </a:p>
          <a:p>
            <a:pPr algn="ctr"/>
            <a:r>
              <a:rPr lang="cs-CZ" sz="2000" b="1" dirty="0" smtClean="0"/>
              <a:t>seminář pro začínající ředitelky</a:t>
            </a:r>
          </a:p>
          <a:p>
            <a:pPr algn="ctr"/>
            <a:endParaRPr lang="cs-CZ" b="1" u="sng" dirty="0" smtClean="0"/>
          </a:p>
          <a:p>
            <a:pPr algn="ctr"/>
            <a:r>
              <a:rPr lang="cs-CZ" b="1" dirty="0" smtClean="0"/>
              <a:t>Termín konání: 16. 11. 2017 a 14. 12. 2017</a:t>
            </a:r>
          </a:p>
          <a:p>
            <a:pPr algn="ctr"/>
            <a:r>
              <a:rPr lang="cs-CZ" b="1" dirty="0" smtClean="0"/>
              <a:t>Místo konání: NIDV Plzeň, Čermákova 18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72094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590731" y="1816566"/>
            <a:ext cx="8136904" cy="1353704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5200650" algn="l"/>
              </a:tabLst>
            </a:pPr>
            <a:endParaRPr lang="cs-CZ" dirty="0" smtClean="0">
              <a:effectLst/>
              <a:ea typeface="Calibri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5200650" algn="l"/>
              </a:tabLst>
            </a:pPr>
            <a:endParaRPr lang="cs-CZ" sz="2400" dirty="0" smtClean="0">
              <a:ea typeface="Calibri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5200650" algn="l"/>
              </a:tabLst>
            </a:pPr>
            <a:endParaRPr lang="cs-CZ" sz="2000" dirty="0">
              <a:ea typeface="Calibri"/>
              <a:cs typeface="Times New Roman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7888" y="620689"/>
            <a:ext cx="4846637" cy="936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8405" y="1916833"/>
            <a:ext cx="1647190" cy="360039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7" name="TextovéPole 6"/>
          <p:cNvSpPr txBox="1"/>
          <p:nvPr/>
        </p:nvSpPr>
        <p:spPr>
          <a:xfrm>
            <a:off x="179513" y="2533689"/>
            <a:ext cx="4248471" cy="393954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0070C0"/>
                </a:solidFill>
              </a:rPr>
              <a:t>Finanční řízení školy - </a:t>
            </a:r>
            <a:r>
              <a:rPr lang="cs-CZ" sz="1600" i="1" dirty="0" smtClean="0">
                <a:solidFill>
                  <a:srgbClr val="0070C0"/>
                </a:solidFill>
              </a:rPr>
              <a:t>I. Egermaierová</a:t>
            </a:r>
          </a:p>
          <a:p>
            <a:pPr algn="ctr"/>
            <a:endParaRPr lang="cs-CZ" sz="900" i="1" dirty="0" smtClean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600" dirty="0"/>
              <a:t>F</a:t>
            </a:r>
            <a:r>
              <a:rPr lang="cs-CZ" sz="1400" dirty="0" smtClean="0"/>
              <a:t>inancování MŠ, aktuální změny,  výkaznictví, časté chyby a prevence</a:t>
            </a:r>
            <a:endParaRPr lang="cs-CZ" sz="9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400" dirty="0" smtClean="0"/>
              <a:t>Srozumitelný úvod do ekonomické a finanční oblasti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400" dirty="0" smtClean="0"/>
              <a:t>Účelné rady a informace,  odpovědi na otázky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400" dirty="0" smtClean="0"/>
              <a:t>Možnost praktického využití a uplatnění v praxi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endParaRPr lang="cs-CZ" sz="1400" dirty="0" smtClean="0"/>
          </a:p>
          <a:p>
            <a:pPr algn="ctr"/>
            <a:endParaRPr lang="cs-CZ" sz="1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0070C0"/>
                </a:solidFill>
              </a:rPr>
              <a:t>Řízení pedagogického procesu  </a:t>
            </a:r>
          </a:p>
          <a:p>
            <a:r>
              <a:rPr lang="cs-CZ" sz="1600" b="1" i="1" dirty="0">
                <a:solidFill>
                  <a:srgbClr val="0070C0"/>
                </a:solidFill>
              </a:rPr>
              <a:t> </a:t>
            </a:r>
            <a:r>
              <a:rPr lang="cs-CZ" sz="1600" b="1" i="1" dirty="0" smtClean="0">
                <a:solidFill>
                  <a:srgbClr val="0070C0"/>
                </a:solidFill>
              </a:rPr>
              <a:t>     </a:t>
            </a:r>
            <a:r>
              <a:rPr lang="cs-CZ" sz="1600" i="1" dirty="0" smtClean="0">
                <a:solidFill>
                  <a:srgbClr val="0070C0"/>
                </a:solidFill>
              </a:rPr>
              <a:t>Mgr. J. Adamová, Ing. E. </a:t>
            </a:r>
            <a:r>
              <a:rPr lang="cs-CZ" sz="1600" i="1" dirty="0" err="1" smtClean="0">
                <a:solidFill>
                  <a:srgbClr val="0070C0"/>
                </a:solidFill>
              </a:rPr>
              <a:t>Fanfulová</a:t>
            </a:r>
            <a:endParaRPr lang="cs-CZ" sz="1600" i="1" dirty="0" smtClean="0">
              <a:solidFill>
                <a:srgbClr val="0070C0"/>
              </a:solidFill>
            </a:endParaRPr>
          </a:p>
          <a:p>
            <a:pPr algn="ctr"/>
            <a:endParaRPr lang="cs-CZ" sz="900" i="1" dirty="0" smtClean="0">
              <a:solidFill>
                <a:srgbClr val="FF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400" dirty="0" smtClean="0"/>
              <a:t>RVP a ŠVP,  </a:t>
            </a:r>
            <a:r>
              <a:rPr lang="cs-CZ" sz="1400" dirty="0" err="1" smtClean="0"/>
              <a:t>InspIS</a:t>
            </a:r>
            <a:r>
              <a:rPr lang="cs-CZ" sz="1400" dirty="0" smtClean="0"/>
              <a:t> ŠVP</a:t>
            </a:r>
            <a:endParaRPr lang="cs-CZ" sz="9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400" dirty="0" smtClean="0"/>
              <a:t>Základní </a:t>
            </a:r>
            <a:r>
              <a:rPr lang="cs-CZ" sz="1400" dirty="0" err="1" smtClean="0"/>
              <a:t>info</a:t>
            </a:r>
            <a:r>
              <a:rPr lang="cs-CZ" sz="1400" dirty="0" smtClean="0"/>
              <a:t> týkající se požadavků na obsah, věcnost, provázání obsahu kapitol apod.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400" dirty="0" smtClean="0"/>
              <a:t>Formální stránka zpracování ŠVP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400" dirty="0" smtClean="0"/>
              <a:t>Diskuze o nejasnostech a problémech z praxe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400" dirty="0" smtClean="0"/>
              <a:t>Seznámení a problematika zápisu do </a:t>
            </a:r>
            <a:r>
              <a:rPr lang="cs-CZ" sz="1400" dirty="0" err="1" smtClean="0"/>
              <a:t>InspIS</a:t>
            </a:r>
            <a:endParaRPr lang="cs-CZ" sz="1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788024" y="3356992"/>
            <a:ext cx="4176464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>
                <a:solidFill>
                  <a:srgbClr val="0070C0"/>
                </a:solidFill>
              </a:rPr>
              <a:t>Kvalita předškolního vzdělávání </a:t>
            </a:r>
            <a:r>
              <a:rPr lang="cs-CZ" sz="1600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cs-CZ" sz="1600" b="1" i="1" dirty="0">
                <a:solidFill>
                  <a:srgbClr val="0070C0"/>
                </a:solidFill>
              </a:rPr>
              <a:t> </a:t>
            </a:r>
            <a:r>
              <a:rPr lang="cs-CZ" sz="1600" b="1" i="1" dirty="0" smtClean="0">
                <a:solidFill>
                  <a:srgbClr val="0070C0"/>
                </a:solidFill>
              </a:rPr>
              <a:t>     </a:t>
            </a:r>
            <a:r>
              <a:rPr lang="cs-CZ" sz="1600" i="1" dirty="0" smtClean="0">
                <a:solidFill>
                  <a:srgbClr val="0070C0"/>
                </a:solidFill>
              </a:rPr>
              <a:t>Bc</a:t>
            </a:r>
            <a:r>
              <a:rPr lang="cs-CZ" sz="1600" i="1" dirty="0">
                <a:solidFill>
                  <a:srgbClr val="0070C0"/>
                </a:solidFill>
              </a:rPr>
              <a:t>. E. Brabcová</a:t>
            </a:r>
          </a:p>
          <a:p>
            <a:endParaRPr lang="cs-CZ" sz="900" b="1" dirty="0">
              <a:solidFill>
                <a:srgbClr val="FF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400" dirty="0"/>
              <a:t>Model Kvalitní školy, výsledky inspekční činnosti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400" dirty="0"/>
              <a:t>Seznámení se základními oblastmi předškolního vzdělávání a jejich kritérii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400" dirty="0"/>
              <a:t>Prezentace hlavních pozitiv a negativ z výsledků inspekční činnosti ČŠI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400" dirty="0"/>
              <a:t>Diskuze o aktuálních problémech</a:t>
            </a:r>
          </a:p>
          <a:p>
            <a:endParaRPr lang="cs-CZ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11. 10. 2018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276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79512" y="2780928"/>
            <a:ext cx="4104456" cy="3116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0070C0"/>
                </a:solidFill>
              </a:rPr>
              <a:t>Aktuální </a:t>
            </a:r>
            <a:r>
              <a:rPr lang="cs-CZ" sz="1600" b="1" dirty="0">
                <a:solidFill>
                  <a:srgbClr val="0070C0"/>
                </a:solidFill>
              </a:rPr>
              <a:t>změny školské legislativy </a:t>
            </a:r>
            <a:endParaRPr lang="cs-CZ" sz="1600" b="1" dirty="0" smtClean="0">
              <a:solidFill>
                <a:srgbClr val="0070C0"/>
              </a:solidFill>
            </a:endParaRPr>
          </a:p>
          <a:p>
            <a:r>
              <a:rPr lang="cs-CZ" sz="1600" b="1" dirty="0">
                <a:solidFill>
                  <a:srgbClr val="0070C0"/>
                </a:solidFill>
              </a:rPr>
              <a:t> </a:t>
            </a:r>
            <a:r>
              <a:rPr lang="cs-CZ" sz="1600" b="1" dirty="0" smtClean="0">
                <a:solidFill>
                  <a:srgbClr val="0070C0"/>
                </a:solidFill>
              </a:rPr>
              <a:t>     </a:t>
            </a:r>
            <a:r>
              <a:rPr lang="cs-CZ" sz="1600" dirty="0" smtClean="0">
                <a:solidFill>
                  <a:srgbClr val="0070C0"/>
                </a:solidFill>
              </a:rPr>
              <a:t>PhDr</a:t>
            </a:r>
            <a:r>
              <a:rPr lang="cs-CZ" sz="1600" dirty="0">
                <a:solidFill>
                  <a:srgbClr val="0070C0"/>
                </a:solidFill>
              </a:rPr>
              <a:t>. Mgr. Monika </a:t>
            </a:r>
            <a:r>
              <a:rPr lang="cs-CZ" sz="1600" dirty="0" err="1">
                <a:solidFill>
                  <a:srgbClr val="0070C0"/>
                </a:solidFill>
              </a:rPr>
              <a:t>Puškinová</a:t>
            </a:r>
            <a:r>
              <a:rPr lang="cs-CZ" sz="1600" dirty="0">
                <a:solidFill>
                  <a:srgbClr val="0070C0"/>
                </a:solidFill>
              </a:rPr>
              <a:t>, </a:t>
            </a:r>
            <a:r>
              <a:rPr lang="cs-CZ" sz="1600" dirty="0" smtClean="0">
                <a:solidFill>
                  <a:srgbClr val="0070C0"/>
                </a:solidFill>
              </a:rPr>
              <a:t>PhD.</a:t>
            </a:r>
            <a:endParaRPr lang="cs-CZ" sz="1600" dirty="0">
              <a:solidFill>
                <a:srgbClr val="0070C0"/>
              </a:solidFill>
            </a:endParaRPr>
          </a:p>
          <a:p>
            <a:endParaRPr lang="cs-CZ" sz="1050" dirty="0">
              <a:solidFill>
                <a:srgbClr val="FF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400" dirty="0"/>
              <a:t>Výklad novel stěžejních školských právních předpisů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400" dirty="0"/>
              <a:t>Přijímání ke vzdělávání, povinné předškolní vzdělávání, individuální vzdělávání, bezúplatné </a:t>
            </a:r>
            <a:r>
              <a:rPr lang="cs-CZ" sz="1400" dirty="0" smtClean="0"/>
              <a:t>vzdělávání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400" dirty="0" smtClean="0"/>
              <a:t>GDPR, změny ve </a:t>
            </a:r>
            <a:r>
              <a:rPr lang="cs-CZ" sz="1400" dirty="0" err="1" smtClean="0"/>
              <a:t>vyhl</a:t>
            </a:r>
            <a:r>
              <a:rPr lang="cs-CZ" sz="1400" dirty="0" smtClean="0"/>
              <a:t>. 27/2016 Sb., </a:t>
            </a:r>
            <a:r>
              <a:rPr lang="cs-CZ" sz="1400" dirty="0" err="1" smtClean="0"/>
              <a:t>pracovnělékařské</a:t>
            </a:r>
            <a:r>
              <a:rPr lang="cs-CZ" sz="1400" dirty="0" smtClean="0"/>
              <a:t> prohlídky, </a:t>
            </a:r>
            <a:r>
              <a:rPr lang="cs-CZ" sz="1400" dirty="0" err="1" smtClean="0"/>
              <a:t>vyhl</a:t>
            </a:r>
            <a:r>
              <a:rPr lang="cs-CZ" sz="1400" dirty="0" smtClean="0"/>
              <a:t>. 210/2017 Sb. </a:t>
            </a:r>
          </a:p>
          <a:p>
            <a:r>
              <a:rPr lang="cs-CZ" sz="1400" dirty="0"/>
              <a:t> </a:t>
            </a:r>
            <a:r>
              <a:rPr lang="cs-CZ" sz="1400" dirty="0" smtClean="0"/>
              <a:t>      O školním stravování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cs-CZ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cs-CZ" sz="1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cs-CZ" sz="14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7888" y="620689"/>
            <a:ext cx="4846637" cy="936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8405" y="1916833"/>
            <a:ext cx="1647190" cy="360039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8" name="TextovéPole 7"/>
          <p:cNvSpPr txBox="1"/>
          <p:nvPr/>
        </p:nvSpPr>
        <p:spPr>
          <a:xfrm>
            <a:off x="4932040" y="2780928"/>
            <a:ext cx="3744416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0070C0"/>
                </a:solidFill>
              </a:rPr>
              <a:t>Individuální konzultace s uvádějícími ředitelkami</a:t>
            </a:r>
          </a:p>
          <a:p>
            <a:pPr algn="ctr"/>
            <a:endParaRPr lang="cs-CZ" sz="1600" b="1" dirty="0">
              <a:solidFill>
                <a:srgbClr val="FF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400" dirty="0" smtClean="0"/>
              <a:t>10 hodin dle vlastní potřeby a nutnosti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400" dirty="0" smtClean="0"/>
              <a:t>Vstřícnost a erudovanost uvádějících ředitelek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400" dirty="0" smtClean="0"/>
              <a:t>Přínos pro vlastní práci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cs-CZ" sz="1400" dirty="0"/>
          </a:p>
          <a:p>
            <a:pPr algn="ctr"/>
            <a:r>
              <a:rPr lang="cs-CZ" sz="1400" b="1" dirty="0" smtClean="0">
                <a:solidFill>
                  <a:srgbClr val="0070C0"/>
                </a:solidFill>
              </a:rPr>
              <a:t>Supervizní a reflektivní setkání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400" dirty="0" smtClean="0"/>
              <a:t>2x supervizní setkání uvádějících ředitelek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400" dirty="0" smtClean="0"/>
              <a:t>1x reflektivní setkání začínajících ředitelek, uvádějících ředitelek + zástupci zřizovatele, </a:t>
            </a:r>
            <a:r>
              <a:rPr lang="cs-CZ" sz="1400" dirty="0" err="1" smtClean="0"/>
              <a:t>IPo</a:t>
            </a:r>
            <a:r>
              <a:rPr lang="cs-CZ" sz="1400" dirty="0" smtClean="0"/>
              <a:t> MAP a ČŠI</a:t>
            </a:r>
          </a:p>
          <a:p>
            <a:pPr algn="ctr"/>
            <a:endParaRPr lang="cs-CZ" sz="1400" b="1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cs-CZ" sz="1400" dirty="0" smtClean="0"/>
          </a:p>
          <a:p>
            <a:r>
              <a:rPr lang="cs-CZ" sz="1400" dirty="0" smtClean="0"/>
              <a:t>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cs-CZ" sz="140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11. 10. 2018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043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7888" y="620689"/>
            <a:ext cx="4846637" cy="936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8405" y="1916833"/>
            <a:ext cx="1647190" cy="360039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4" name="TextovéPole 3"/>
          <p:cNvSpPr txBox="1"/>
          <p:nvPr/>
        </p:nvSpPr>
        <p:spPr>
          <a:xfrm>
            <a:off x="1391072" y="2924944"/>
            <a:ext cx="62646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/>
              <a:t>Děkujeme za pozornost</a:t>
            </a:r>
          </a:p>
          <a:p>
            <a:pPr algn="ctr"/>
            <a:r>
              <a:rPr lang="cs-CZ" b="1" dirty="0" smtClean="0"/>
              <a:t>Ing. Eva Prokopová</a:t>
            </a:r>
          </a:p>
          <a:p>
            <a:pPr algn="ctr"/>
            <a:r>
              <a:rPr lang="cs-CZ" b="1" dirty="0" smtClean="0"/>
              <a:t>Bc. Martina Přindová</a:t>
            </a:r>
            <a:endParaRPr lang="cs-CZ" b="1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11. 10. 2018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11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785</TotalTime>
  <Words>368</Words>
  <Application>Microsoft Office PowerPoint</Application>
  <PresentationFormat>Předvádění na obrazovce (4:3)</PresentationFormat>
  <Paragraphs>78</Paragraphs>
  <Slides>7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Motiv systému Office</vt:lpstr>
      <vt:lpstr>Dokument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Chottová Miroslava</dc:creator>
  <cp:lastModifiedBy>Dell</cp:lastModifiedBy>
  <cp:revision>76</cp:revision>
  <cp:lastPrinted>2018-10-10T07:52:49Z</cp:lastPrinted>
  <dcterms:created xsi:type="dcterms:W3CDTF">2016-12-14T06:54:42Z</dcterms:created>
  <dcterms:modified xsi:type="dcterms:W3CDTF">2018-10-11T06:09:55Z</dcterms:modified>
</cp:coreProperties>
</file>