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63" r:id="rId22"/>
  </p:sldIdLst>
  <p:sldSz cx="9144000" cy="5143500" type="screen16x9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685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3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0" algn="l" defTabSz="685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3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0" algn="l" defTabSz="685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3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0" algn="l" defTabSz="685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3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0" algn="l" defTabSz="685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3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0" algn="l" defTabSz="685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3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0" algn="l" defTabSz="685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3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0" algn="l" defTabSz="685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3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0" algn="l" defTabSz="685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3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/>
      <a:tcStyle>
        <a:tcBdr/>
        <a:fill>
          <a:solidFill>
            <a:srgbClr val="E8EBF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1" d="100"/>
          <a:sy n="91" d="100"/>
        </p:scale>
        <p:origin x="-786" y="-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685800" latinLnBrk="0">
      <a:defRPr sz="1200">
        <a:latin typeface="+mn-lt"/>
        <a:ea typeface="+mn-ea"/>
        <a:cs typeface="+mn-cs"/>
        <a:sym typeface="Calibri"/>
      </a:defRPr>
    </a:lvl1pPr>
    <a:lvl2pPr indent="228600" defTabSz="685800" latinLnBrk="0">
      <a:defRPr sz="1200">
        <a:latin typeface="+mn-lt"/>
        <a:ea typeface="+mn-ea"/>
        <a:cs typeface="+mn-cs"/>
        <a:sym typeface="Calibri"/>
      </a:defRPr>
    </a:lvl2pPr>
    <a:lvl3pPr indent="457200" defTabSz="685800" latinLnBrk="0">
      <a:defRPr sz="1200">
        <a:latin typeface="+mn-lt"/>
        <a:ea typeface="+mn-ea"/>
        <a:cs typeface="+mn-cs"/>
        <a:sym typeface="Calibri"/>
      </a:defRPr>
    </a:lvl3pPr>
    <a:lvl4pPr indent="685800" defTabSz="685800" latinLnBrk="0">
      <a:defRPr sz="1200">
        <a:latin typeface="+mn-lt"/>
        <a:ea typeface="+mn-ea"/>
        <a:cs typeface="+mn-cs"/>
        <a:sym typeface="Calibri"/>
      </a:defRPr>
    </a:lvl4pPr>
    <a:lvl5pPr indent="914400" defTabSz="685800" latinLnBrk="0">
      <a:defRPr sz="1200">
        <a:latin typeface="+mn-lt"/>
        <a:ea typeface="+mn-ea"/>
        <a:cs typeface="+mn-cs"/>
        <a:sym typeface="Calibri"/>
      </a:defRPr>
    </a:lvl5pPr>
    <a:lvl6pPr indent="1143000" defTabSz="685800" latinLnBrk="0">
      <a:defRPr sz="1200">
        <a:latin typeface="+mn-lt"/>
        <a:ea typeface="+mn-ea"/>
        <a:cs typeface="+mn-cs"/>
        <a:sym typeface="Calibri"/>
      </a:defRPr>
    </a:lvl6pPr>
    <a:lvl7pPr indent="1371600" defTabSz="685800" latinLnBrk="0">
      <a:defRPr sz="1200">
        <a:latin typeface="+mn-lt"/>
        <a:ea typeface="+mn-ea"/>
        <a:cs typeface="+mn-cs"/>
        <a:sym typeface="Calibri"/>
      </a:defRPr>
    </a:lvl7pPr>
    <a:lvl8pPr indent="1600200" defTabSz="685800" latinLnBrk="0">
      <a:defRPr sz="1200">
        <a:latin typeface="+mn-lt"/>
        <a:ea typeface="+mn-ea"/>
        <a:cs typeface="+mn-cs"/>
        <a:sym typeface="Calibri"/>
      </a:defRPr>
    </a:lvl8pPr>
    <a:lvl9pPr indent="1828800" defTabSz="685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jpe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Obrázek 4" descr="Obrázek 4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6342183" y="1"/>
            <a:ext cx="2801816" cy="1113940"/>
          </a:xfrm>
          <a:prstGeom prst="rect">
            <a:avLst/>
          </a:prstGeom>
          <a:ln w="12700">
            <a:miter lim="400000"/>
          </a:ln>
        </p:spPr>
      </p:pic>
      <p:sp>
        <p:nvSpPr>
          <p:cNvPr id="23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janko-ferlic-174927-unsplash kopie.jpg" descr="janko-ferlic-174927-unsplash kopie.jpg"/>
          <p:cNvPicPr>
            <a:picLocks noChangeAspect="1"/>
          </p:cNvPicPr>
          <p:nvPr/>
        </p:nvPicPr>
        <p:blipFill>
          <a:blip r:embed="rId2" cstate="print">
            <a:alphaModFix amt="24024"/>
            <a:extLst/>
          </a:blip>
          <a:stretch>
            <a:fillRect/>
          </a:stretch>
        </p:blipFill>
        <p:spPr>
          <a:xfrm>
            <a:off x="-23160" y="-1320400"/>
            <a:ext cx="9190320" cy="8495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1" name="Obrázek 4" descr="Obrázek 4"/>
          <p:cNvPicPr>
            <a:picLocks noChangeAspect="1"/>
          </p:cNvPicPr>
          <p:nvPr/>
        </p:nvPicPr>
        <p:blipFill>
          <a:blip r:embed="rId3" cstate="print">
            <a:extLst/>
          </a:blip>
          <a:stretch>
            <a:fillRect/>
          </a:stretch>
        </p:blipFill>
        <p:spPr>
          <a:xfrm>
            <a:off x="6342183" y="1"/>
            <a:ext cx="2801816" cy="1113940"/>
          </a:xfrm>
          <a:prstGeom prst="rect">
            <a:avLst/>
          </a:prstGeom>
          <a:ln w="12700">
            <a:miter lim="400000"/>
          </a:ln>
        </p:spPr>
      </p:pic>
      <p:sp>
        <p:nvSpPr>
          <p:cNvPr id="32" name="Shape 122"/>
          <p:cNvSpPr/>
          <p:nvPr/>
        </p:nvSpPr>
        <p:spPr>
          <a:xfrm>
            <a:off x="567044" y="2694256"/>
            <a:ext cx="1158358" cy="1"/>
          </a:xfrm>
          <a:prstGeom prst="line">
            <a:avLst/>
          </a:prstGeom>
          <a:ln w="25400">
            <a:solidFill>
              <a:srgbClr val="F4971E"/>
            </a:solidFill>
            <a:miter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33" name="Text názvu"/>
          <p:cNvSpPr txBox="1">
            <a:spLocks noGrp="1"/>
          </p:cNvSpPr>
          <p:nvPr>
            <p:ph type="title"/>
          </p:nvPr>
        </p:nvSpPr>
        <p:spPr>
          <a:xfrm>
            <a:off x="539749" y="403808"/>
            <a:ext cx="7886701" cy="1591415"/>
          </a:xfrm>
          <a:prstGeom prst="rect">
            <a:avLst/>
          </a:prstGeom>
        </p:spPr>
        <p:txBody>
          <a:bodyPr anchor="b"/>
          <a:lstStyle>
            <a:lvl1pPr>
              <a:defRPr sz="3100">
                <a:solidFill>
                  <a:srgbClr val="F4971D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Text názvu</a:t>
            </a:r>
          </a:p>
        </p:txBody>
      </p:sp>
      <p:sp>
        <p:nvSpPr>
          <p:cNvPr id="34" name="Text úrovně 1…"/>
          <p:cNvSpPr txBox="1">
            <a:spLocks noGrp="1"/>
          </p:cNvSpPr>
          <p:nvPr>
            <p:ph type="body" sz="quarter" idx="1"/>
          </p:nvPr>
        </p:nvSpPr>
        <p:spPr>
          <a:xfrm>
            <a:off x="552450" y="3393290"/>
            <a:ext cx="7886700" cy="691994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0" indent="457200">
              <a:buSzTx/>
              <a:buFontTx/>
              <a:buNone/>
              <a:defRPr sz="2400">
                <a:solidFill>
                  <a:srgbClr val="888888"/>
                </a:solidFill>
              </a:defRPr>
            </a:lvl2pPr>
            <a:lvl3pPr marL="0" indent="914400">
              <a:buSzTx/>
              <a:buFontTx/>
              <a:buNone/>
              <a:defRPr sz="2400">
                <a:solidFill>
                  <a:srgbClr val="888888"/>
                </a:solidFill>
              </a:defRPr>
            </a:lvl3pPr>
            <a:lvl4pPr marL="0" indent="1371600">
              <a:buSzTx/>
              <a:buFontTx/>
              <a:buNone/>
              <a:defRPr sz="2400">
                <a:solidFill>
                  <a:srgbClr val="888888"/>
                </a:solidFill>
              </a:defRPr>
            </a:lvl4pPr>
            <a:lvl5pPr marL="0" indent="1828800">
              <a:buSzTx/>
              <a:buFontTx/>
              <a:buNone/>
              <a:defRPr sz="2400">
                <a:solidFill>
                  <a:srgbClr val="888888"/>
                </a:solidFill>
              </a:defRPr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pic>
        <p:nvPicPr>
          <p:cNvPr id="35" name="Logolink_OP_VVV_hor_barva_cz.jpg" descr="Logolink_OP_VVV_hor_barva_cz.jpg"/>
          <p:cNvPicPr>
            <a:picLocks noChangeAspect="1"/>
          </p:cNvPicPr>
          <p:nvPr/>
        </p:nvPicPr>
        <p:blipFill>
          <a:blip r:embed="rId4" cstate="print">
            <a:extLst/>
          </a:blip>
          <a:stretch>
            <a:fillRect/>
          </a:stretch>
        </p:blipFill>
        <p:spPr>
          <a:xfrm>
            <a:off x="4544404" y="4109599"/>
            <a:ext cx="4574196" cy="1015185"/>
          </a:xfrm>
          <a:prstGeom prst="rect">
            <a:avLst/>
          </a:prstGeom>
          <a:ln w="12700">
            <a:miter lim="400000"/>
          </a:ln>
        </p:spPr>
      </p:pic>
      <p:sp>
        <p:nvSpPr>
          <p:cNvPr id="36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Obrázek 4" descr="Obrázek 4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6342183" y="1"/>
            <a:ext cx="2801816" cy="1113940"/>
          </a:xfrm>
          <a:prstGeom prst="rect">
            <a:avLst/>
          </a:prstGeom>
          <a:ln w="12700">
            <a:miter lim="400000"/>
          </a:ln>
        </p:spPr>
      </p:pic>
      <p:sp>
        <p:nvSpPr>
          <p:cNvPr id="44" name="Text úrovně 1…"/>
          <p:cNvSpPr txBox="1">
            <a:spLocks noGrp="1"/>
          </p:cNvSpPr>
          <p:nvPr>
            <p:ph type="body" sz="quarter" idx="1"/>
          </p:nvPr>
        </p:nvSpPr>
        <p:spPr>
          <a:xfrm>
            <a:off x="508000" y="2163081"/>
            <a:ext cx="6858000" cy="133451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>
                <a:solidFill>
                  <a:schemeClr val="accent3">
                    <a:lumOff val="-12941"/>
                  </a:schemeClr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indent="457200">
              <a:buSzTx/>
              <a:buFontTx/>
              <a:buNone/>
              <a:defRPr sz="1600">
                <a:solidFill>
                  <a:schemeClr val="accent3">
                    <a:lumOff val="-12941"/>
                  </a:schemeClr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indent="914400">
              <a:buSzTx/>
              <a:buFontTx/>
              <a:buNone/>
              <a:defRPr sz="1600">
                <a:solidFill>
                  <a:schemeClr val="accent3">
                    <a:lumOff val="-12941"/>
                  </a:schemeClr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indent="1371600">
              <a:buSzTx/>
              <a:buFontTx/>
              <a:buNone/>
              <a:defRPr sz="1600">
                <a:solidFill>
                  <a:schemeClr val="accent3">
                    <a:lumOff val="-12941"/>
                  </a:schemeClr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indent="1828800">
              <a:buSzTx/>
              <a:buFontTx/>
              <a:buNone/>
              <a:defRPr sz="1600">
                <a:solidFill>
                  <a:schemeClr val="accent3">
                    <a:lumOff val="-12941"/>
                  </a:schemeClr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45" name="Shape 122"/>
          <p:cNvSpPr/>
          <p:nvPr/>
        </p:nvSpPr>
        <p:spPr>
          <a:xfrm>
            <a:off x="554344" y="933983"/>
            <a:ext cx="567371" cy="1"/>
          </a:xfrm>
          <a:prstGeom prst="line">
            <a:avLst/>
          </a:prstGeom>
          <a:ln w="25400">
            <a:solidFill>
              <a:srgbClr val="F4971D"/>
            </a:solidFill>
            <a:miter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46" name="Shape 120"/>
          <p:cNvSpPr txBox="1"/>
          <p:nvPr/>
        </p:nvSpPr>
        <p:spPr>
          <a:xfrm>
            <a:off x="503170" y="313273"/>
            <a:ext cx="7948680" cy="6011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>
            <a:normAutofit/>
          </a:bodyPr>
          <a:lstStyle>
            <a:lvl1pPr>
              <a:lnSpc>
                <a:spcPct val="108000"/>
              </a:lnSpc>
              <a:defRPr sz="2100">
                <a:solidFill>
                  <a:srgbClr val="80808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Projekt SYPO</a:t>
            </a:r>
          </a:p>
        </p:txBody>
      </p:sp>
      <p:pic>
        <p:nvPicPr>
          <p:cNvPr id="47" name="Logolink_OP_VVV_hor_barva_cz.jpg" descr="Logolink_OP_VVV_hor_barva_cz.jpg"/>
          <p:cNvPicPr>
            <a:picLocks noChangeAspect="1"/>
          </p:cNvPicPr>
          <p:nvPr/>
        </p:nvPicPr>
        <p:blipFill>
          <a:blip r:embed="rId3" cstate="print">
            <a:extLst/>
          </a:blip>
          <a:stretch>
            <a:fillRect/>
          </a:stretch>
        </p:blipFill>
        <p:spPr>
          <a:xfrm>
            <a:off x="315304" y="4109599"/>
            <a:ext cx="4574196" cy="1015185"/>
          </a:xfrm>
          <a:prstGeom prst="rect">
            <a:avLst/>
          </a:prstGeom>
          <a:ln w="12700">
            <a:miter lim="400000"/>
          </a:ln>
        </p:spPr>
      </p:pic>
      <p:sp>
        <p:nvSpPr>
          <p:cNvPr id="48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Vlastní rozložení (kopi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Obrázek 4" descr="Obrázek 4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6342183" y="1"/>
            <a:ext cx="2801816" cy="1113940"/>
          </a:xfrm>
          <a:prstGeom prst="rect">
            <a:avLst/>
          </a:prstGeom>
          <a:ln w="12700">
            <a:miter lim="400000"/>
          </a:ln>
        </p:spPr>
      </p:pic>
      <p:sp>
        <p:nvSpPr>
          <p:cNvPr id="56" name="Text úrovně 1…"/>
          <p:cNvSpPr txBox="1">
            <a:spLocks noGrp="1"/>
          </p:cNvSpPr>
          <p:nvPr>
            <p:ph type="body" sz="quarter" idx="1"/>
          </p:nvPr>
        </p:nvSpPr>
        <p:spPr>
          <a:xfrm>
            <a:off x="5168453" y="1351521"/>
            <a:ext cx="3752653" cy="214607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>
                <a:solidFill>
                  <a:schemeClr val="accent3">
                    <a:lumOff val="-12941"/>
                  </a:schemeClr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indent="457200">
              <a:buSzTx/>
              <a:buFontTx/>
              <a:buNone/>
              <a:defRPr sz="1600">
                <a:solidFill>
                  <a:schemeClr val="accent3">
                    <a:lumOff val="-12941"/>
                  </a:schemeClr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indent="914400">
              <a:buSzTx/>
              <a:buFontTx/>
              <a:buNone/>
              <a:defRPr sz="1600">
                <a:solidFill>
                  <a:schemeClr val="accent3">
                    <a:lumOff val="-12941"/>
                  </a:schemeClr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indent="1371600">
              <a:buSzTx/>
              <a:buFontTx/>
              <a:buNone/>
              <a:defRPr sz="1600">
                <a:solidFill>
                  <a:schemeClr val="accent3">
                    <a:lumOff val="-12941"/>
                  </a:schemeClr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indent="1828800">
              <a:buSzTx/>
              <a:buFontTx/>
              <a:buNone/>
              <a:defRPr sz="1600">
                <a:solidFill>
                  <a:schemeClr val="accent3">
                    <a:lumOff val="-12941"/>
                  </a:schemeClr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57" name="Shape 122"/>
          <p:cNvSpPr/>
          <p:nvPr/>
        </p:nvSpPr>
        <p:spPr>
          <a:xfrm>
            <a:off x="554344" y="933983"/>
            <a:ext cx="567371" cy="1"/>
          </a:xfrm>
          <a:prstGeom prst="line">
            <a:avLst/>
          </a:prstGeom>
          <a:ln w="25400">
            <a:solidFill>
              <a:srgbClr val="F4971D"/>
            </a:solidFill>
            <a:miter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58" name="Shape 120"/>
          <p:cNvSpPr txBox="1"/>
          <p:nvPr/>
        </p:nvSpPr>
        <p:spPr>
          <a:xfrm>
            <a:off x="503170" y="313273"/>
            <a:ext cx="7948680" cy="6011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>
            <a:normAutofit/>
          </a:bodyPr>
          <a:lstStyle>
            <a:lvl1pPr>
              <a:lnSpc>
                <a:spcPct val="108000"/>
              </a:lnSpc>
              <a:defRPr sz="2100">
                <a:solidFill>
                  <a:srgbClr val="80808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Projekt SYPO</a:t>
            </a:r>
          </a:p>
        </p:txBody>
      </p:sp>
      <p:sp>
        <p:nvSpPr>
          <p:cNvPr id="59" name="Zástupný symbol pro obrázek 2"/>
          <p:cNvSpPr>
            <a:spLocks noGrp="1"/>
          </p:cNvSpPr>
          <p:nvPr>
            <p:ph type="pic" sz="half" idx="13"/>
          </p:nvPr>
        </p:nvSpPr>
        <p:spPr>
          <a:xfrm>
            <a:off x="562095" y="1412245"/>
            <a:ext cx="4383089" cy="254761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pic>
        <p:nvPicPr>
          <p:cNvPr id="60" name="Logolink_OP_VVV_hor_barva_cz.jpg" descr="Logolink_OP_VVV_hor_barva_cz.jpg"/>
          <p:cNvPicPr>
            <a:picLocks noChangeAspect="1"/>
          </p:cNvPicPr>
          <p:nvPr/>
        </p:nvPicPr>
        <p:blipFill>
          <a:blip r:embed="rId3" cstate="print">
            <a:extLst/>
          </a:blip>
          <a:stretch>
            <a:fillRect/>
          </a:stretch>
        </p:blipFill>
        <p:spPr>
          <a:xfrm>
            <a:off x="315304" y="4109599"/>
            <a:ext cx="4574196" cy="1015185"/>
          </a:xfrm>
          <a:prstGeom prst="rect">
            <a:avLst/>
          </a:prstGeom>
          <a:ln w="12700">
            <a:miter lim="400000"/>
          </a:ln>
        </p:spPr>
      </p:pic>
      <p:sp>
        <p:nvSpPr>
          <p:cNvPr id="61" name="Číslo snímku"/>
          <p:cNvSpPr txBox="1">
            <a:spLocks noGrp="1"/>
          </p:cNvSpPr>
          <p:nvPr>
            <p:ph type="sldNum" sz="quarter" idx="2"/>
          </p:nvPr>
        </p:nvSpPr>
        <p:spPr>
          <a:xfrm>
            <a:off x="8291330" y="4794965"/>
            <a:ext cx="224020" cy="218439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Kapitola - je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" name="Obrázek 4" descr="Obrázek 4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6342183" y="1"/>
            <a:ext cx="2801816" cy="1113940"/>
          </a:xfrm>
          <a:prstGeom prst="rect">
            <a:avLst/>
          </a:prstGeom>
          <a:ln w="12700">
            <a:miter lim="400000"/>
          </a:ln>
        </p:spPr>
      </p:pic>
      <p:sp>
        <p:nvSpPr>
          <p:cNvPr id="93" name="Shape 122"/>
          <p:cNvSpPr/>
          <p:nvPr/>
        </p:nvSpPr>
        <p:spPr>
          <a:xfrm>
            <a:off x="554344" y="933983"/>
            <a:ext cx="567371" cy="1"/>
          </a:xfrm>
          <a:prstGeom prst="line">
            <a:avLst/>
          </a:prstGeom>
          <a:ln w="25400">
            <a:solidFill>
              <a:srgbClr val="F4971D"/>
            </a:solidFill>
            <a:miter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94" name="Shape 120"/>
          <p:cNvSpPr txBox="1"/>
          <p:nvPr/>
        </p:nvSpPr>
        <p:spPr>
          <a:xfrm>
            <a:off x="503170" y="313273"/>
            <a:ext cx="7948680" cy="6011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>
            <a:normAutofit/>
          </a:bodyPr>
          <a:lstStyle>
            <a:lvl1pPr>
              <a:lnSpc>
                <a:spcPct val="108000"/>
              </a:lnSpc>
              <a:defRPr sz="2100">
                <a:solidFill>
                  <a:srgbClr val="80808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Projekt SYPO</a:t>
            </a:r>
          </a:p>
        </p:txBody>
      </p:sp>
      <p:sp>
        <p:nvSpPr>
          <p:cNvPr id="95" name="Text úrovně 1…"/>
          <p:cNvSpPr txBox="1"/>
          <p:nvPr/>
        </p:nvSpPr>
        <p:spPr>
          <a:xfrm>
            <a:off x="508000" y="2163081"/>
            <a:ext cx="6858000" cy="13345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>
            <a:normAutofit/>
          </a:bodyPr>
          <a:lstStyle>
            <a:lvl1pPr defTabSz="384047">
              <a:lnSpc>
                <a:spcPct val="90000"/>
              </a:lnSpc>
              <a:spcBef>
                <a:spcPts val="300"/>
              </a:spcBef>
              <a:defRPr sz="1512">
                <a:solidFill>
                  <a:schemeClr val="accent3">
                    <a:lumOff val="-12941"/>
                  </a:schemeClr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256031" defTabSz="384047">
              <a:lnSpc>
                <a:spcPct val="90000"/>
              </a:lnSpc>
              <a:spcBef>
                <a:spcPts val="300"/>
              </a:spcBef>
              <a:defRPr sz="1512">
                <a:solidFill>
                  <a:schemeClr val="accent3">
                    <a:lumOff val="-12941"/>
                  </a:schemeClr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512063" defTabSz="384047">
              <a:lnSpc>
                <a:spcPct val="90000"/>
              </a:lnSpc>
              <a:spcBef>
                <a:spcPts val="300"/>
              </a:spcBef>
              <a:defRPr sz="1512">
                <a:solidFill>
                  <a:schemeClr val="accent3">
                    <a:lumOff val="-12941"/>
                  </a:schemeClr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768095" defTabSz="384047">
              <a:lnSpc>
                <a:spcPct val="90000"/>
              </a:lnSpc>
              <a:spcBef>
                <a:spcPts val="300"/>
              </a:spcBef>
              <a:defRPr sz="1512">
                <a:solidFill>
                  <a:schemeClr val="accent3">
                    <a:lumOff val="-12941"/>
                  </a:schemeClr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1024127" defTabSz="384047">
              <a:lnSpc>
                <a:spcPct val="90000"/>
              </a:lnSpc>
              <a:spcBef>
                <a:spcPts val="300"/>
              </a:spcBef>
              <a:defRPr sz="1512">
                <a:solidFill>
                  <a:schemeClr val="accent3">
                    <a:lumOff val="-12941"/>
                  </a:schemeClr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96" name="Text názvu"/>
          <p:cNvSpPr txBox="1"/>
          <p:nvPr/>
        </p:nvSpPr>
        <p:spPr>
          <a:xfrm>
            <a:off x="512762" y="1147081"/>
            <a:ext cx="6721476" cy="4904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 anchor="b">
            <a:normAutofit/>
          </a:bodyPr>
          <a:lstStyle>
            <a:lvl1pPr>
              <a:lnSpc>
                <a:spcPct val="90000"/>
              </a:lnSpc>
              <a:defRPr sz="2700">
                <a:solidFill>
                  <a:srgbClr val="F4971D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Text názvu</a:t>
            </a:r>
          </a:p>
        </p:txBody>
      </p:sp>
      <p:pic>
        <p:nvPicPr>
          <p:cNvPr id="97" name="Logolink_OP_VVV_hor_barva_cz.jpg" descr="Logolink_OP_VVV_hor_barva_cz.jpg"/>
          <p:cNvPicPr>
            <a:picLocks noChangeAspect="1"/>
          </p:cNvPicPr>
          <p:nvPr/>
        </p:nvPicPr>
        <p:blipFill>
          <a:blip r:embed="rId3" cstate="print">
            <a:extLst/>
          </a:blip>
          <a:stretch>
            <a:fillRect/>
          </a:stretch>
        </p:blipFill>
        <p:spPr>
          <a:xfrm>
            <a:off x="315304" y="4109599"/>
            <a:ext cx="4574196" cy="1015185"/>
          </a:xfrm>
          <a:prstGeom prst="rect">
            <a:avLst/>
          </a:prstGeom>
          <a:ln w="12700">
            <a:miter lim="400000"/>
          </a:ln>
        </p:spPr>
      </p:pic>
      <p:sp>
        <p:nvSpPr>
          <p:cNvPr id="98" name="Číslo snímku"/>
          <p:cNvSpPr txBox="1">
            <a:spLocks noGrp="1"/>
          </p:cNvSpPr>
          <p:nvPr>
            <p:ph type="sldNum" sz="quarter" idx="2"/>
          </p:nvPr>
        </p:nvSpPr>
        <p:spPr>
          <a:xfrm>
            <a:off x="8284075" y="4796835"/>
            <a:ext cx="231275" cy="2147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Vlastní rozložení (kopi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" name="janko-ferlic-174927-unsplash kopie.jpg" descr="janko-ferlic-174927-unsplash kopie.jpg"/>
          <p:cNvPicPr>
            <a:picLocks noChangeAspect="1"/>
          </p:cNvPicPr>
          <p:nvPr/>
        </p:nvPicPr>
        <p:blipFill>
          <a:blip r:embed="rId2" cstate="print">
            <a:alphaModFix amt="24024"/>
            <a:extLst/>
          </a:blip>
          <a:stretch>
            <a:fillRect/>
          </a:stretch>
        </p:blipFill>
        <p:spPr>
          <a:xfrm>
            <a:off x="-23160" y="-1434700"/>
            <a:ext cx="9190320" cy="8495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06" name="Obrázek 4" descr="Obrázek 4"/>
          <p:cNvPicPr>
            <a:picLocks noChangeAspect="1"/>
          </p:cNvPicPr>
          <p:nvPr/>
        </p:nvPicPr>
        <p:blipFill>
          <a:blip r:embed="rId3" cstate="print">
            <a:extLst/>
          </a:blip>
          <a:stretch>
            <a:fillRect/>
          </a:stretch>
        </p:blipFill>
        <p:spPr>
          <a:xfrm>
            <a:off x="6342183" y="1"/>
            <a:ext cx="2801816" cy="1113940"/>
          </a:xfrm>
          <a:prstGeom prst="rect">
            <a:avLst/>
          </a:prstGeom>
          <a:ln w="12700">
            <a:miter lim="400000"/>
          </a:ln>
        </p:spPr>
      </p:pic>
      <p:sp>
        <p:nvSpPr>
          <p:cNvPr id="107" name="Shape 122"/>
          <p:cNvSpPr/>
          <p:nvPr/>
        </p:nvSpPr>
        <p:spPr>
          <a:xfrm>
            <a:off x="567044" y="3595956"/>
            <a:ext cx="1158358" cy="1"/>
          </a:xfrm>
          <a:prstGeom prst="line">
            <a:avLst/>
          </a:prstGeom>
          <a:ln w="25400">
            <a:solidFill>
              <a:srgbClr val="F4971E"/>
            </a:solidFill>
            <a:miter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08" name="Text názvu"/>
          <p:cNvSpPr txBox="1">
            <a:spLocks noGrp="1"/>
          </p:cNvSpPr>
          <p:nvPr>
            <p:ph type="title"/>
          </p:nvPr>
        </p:nvSpPr>
        <p:spPr>
          <a:xfrm>
            <a:off x="539750" y="1217203"/>
            <a:ext cx="4712048" cy="1933720"/>
          </a:xfrm>
          <a:prstGeom prst="rect">
            <a:avLst/>
          </a:prstGeom>
        </p:spPr>
        <p:txBody>
          <a:bodyPr anchor="b"/>
          <a:lstStyle>
            <a:lvl1pPr>
              <a:defRPr sz="3100">
                <a:solidFill>
                  <a:srgbClr val="F4971D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Text názvu</a:t>
            </a:r>
          </a:p>
        </p:txBody>
      </p:sp>
      <p:pic>
        <p:nvPicPr>
          <p:cNvPr id="109" name="Logolink_OP_VVV_hor_barva_cz.jpg" descr="Logolink_OP_VVV_hor_barva_cz.jpg"/>
          <p:cNvPicPr>
            <a:picLocks noChangeAspect="1"/>
          </p:cNvPicPr>
          <p:nvPr/>
        </p:nvPicPr>
        <p:blipFill>
          <a:blip r:embed="rId4" cstate="print">
            <a:extLst/>
          </a:blip>
          <a:stretch>
            <a:fillRect/>
          </a:stretch>
        </p:blipFill>
        <p:spPr>
          <a:xfrm>
            <a:off x="4557104" y="4109599"/>
            <a:ext cx="4574196" cy="1015185"/>
          </a:xfrm>
          <a:prstGeom prst="rect">
            <a:avLst/>
          </a:prstGeom>
          <a:ln w="12700">
            <a:miter lim="400000"/>
          </a:ln>
        </p:spPr>
      </p:pic>
      <p:sp>
        <p:nvSpPr>
          <p:cNvPr id="110" name="Číslo snímku"/>
          <p:cNvSpPr txBox="1">
            <a:spLocks noGrp="1"/>
          </p:cNvSpPr>
          <p:nvPr>
            <p:ph type="sldNum" sz="quarter" idx="2"/>
          </p:nvPr>
        </p:nvSpPr>
        <p:spPr>
          <a:xfrm>
            <a:off x="8291330" y="4794965"/>
            <a:ext cx="224020" cy="218439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4" descr="Obrázek 4"/>
          <p:cNvPicPr>
            <a:picLocks noChangeAspect="1"/>
          </p:cNvPicPr>
          <p:nvPr/>
        </p:nvPicPr>
        <p:blipFill>
          <a:blip r:embed="rId9" cstate="print">
            <a:extLst/>
          </a:blip>
          <a:stretch>
            <a:fillRect/>
          </a:stretch>
        </p:blipFill>
        <p:spPr>
          <a:xfrm>
            <a:off x="6342183" y="1"/>
            <a:ext cx="2801816" cy="1113940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Shape 122"/>
          <p:cNvSpPr/>
          <p:nvPr/>
        </p:nvSpPr>
        <p:spPr>
          <a:xfrm>
            <a:off x="554344" y="933983"/>
            <a:ext cx="567371" cy="1"/>
          </a:xfrm>
          <a:prstGeom prst="line">
            <a:avLst/>
          </a:prstGeom>
          <a:ln w="25400">
            <a:solidFill>
              <a:srgbClr val="F4971E"/>
            </a:solidFill>
            <a:miter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4" name="Shape 120"/>
          <p:cNvSpPr txBox="1"/>
          <p:nvPr/>
        </p:nvSpPr>
        <p:spPr>
          <a:xfrm>
            <a:off x="503170" y="313273"/>
            <a:ext cx="7948680" cy="6011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>
            <a:normAutofit/>
          </a:bodyPr>
          <a:lstStyle>
            <a:lvl1pPr>
              <a:lnSpc>
                <a:spcPct val="108000"/>
              </a:lnSpc>
              <a:defRPr sz="2100">
                <a:solidFill>
                  <a:srgbClr val="80808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Projekt SYPO</a:t>
            </a:r>
          </a:p>
        </p:txBody>
      </p:sp>
      <p:pic>
        <p:nvPicPr>
          <p:cNvPr id="5" name="Logolink_OP_VVV_hor_barva_cz.jpg" descr="Logolink_OP_VVV_hor_barva_cz.jpg"/>
          <p:cNvPicPr>
            <a:picLocks noChangeAspect="1"/>
          </p:cNvPicPr>
          <p:nvPr/>
        </p:nvPicPr>
        <p:blipFill>
          <a:blip r:embed="rId10" cstate="print">
            <a:extLst/>
          </a:blip>
          <a:stretch>
            <a:fillRect/>
          </a:stretch>
        </p:blipFill>
        <p:spPr>
          <a:xfrm>
            <a:off x="315304" y="4109599"/>
            <a:ext cx="4574196" cy="1015185"/>
          </a:xfrm>
          <a:prstGeom prst="rect">
            <a:avLst/>
          </a:prstGeom>
          <a:ln w="12700">
            <a:miter lim="400000"/>
          </a:ln>
        </p:spPr>
      </p:pic>
      <p:sp>
        <p:nvSpPr>
          <p:cNvPr id="6" name="Text názvu"/>
          <p:cNvSpPr txBox="1">
            <a:spLocks noGrp="1"/>
          </p:cNvSpPr>
          <p:nvPr>
            <p:ph type="title"/>
          </p:nvPr>
        </p:nvSpPr>
        <p:spPr>
          <a:xfrm>
            <a:off x="628650" y="273843"/>
            <a:ext cx="7886700" cy="7303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 anchor="ctr">
            <a:normAutofit/>
          </a:bodyPr>
          <a:lstStyle/>
          <a:p>
            <a:r>
              <a:t>Text názvu</a:t>
            </a:r>
          </a:p>
        </p:txBody>
      </p:sp>
      <p:sp>
        <p:nvSpPr>
          <p:cNvPr id="7" name="Text úrovně 1…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9433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>
            <a:normAutofit/>
          </a:bodyPr>
          <a:lstStyle/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8" name="Číslo snímku"/>
          <p:cNvSpPr txBox="1">
            <a:spLocks noGrp="1"/>
          </p:cNvSpPr>
          <p:nvPr>
            <p:ph type="sldNum" sz="quarter" idx="2"/>
          </p:nvPr>
        </p:nvSpPr>
        <p:spPr>
          <a:xfrm>
            <a:off x="8291331" y="4794965"/>
            <a:ext cx="224020" cy="218439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defRPr sz="9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6" r:id="rId6"/>
    <p:sldLayoutId id="2147483657" r:id="rId7"/>
  </p:sldLayoutIdLst>
  <p:transition spd="med"/>
  <p:txStyles>
    <p:titleStyle>
      <a:lvl1pPr marL="0" marR="0" indent="0" algn="l" defTabSz="685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685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685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685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685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685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685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685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685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171450" marR="0" indent="-171450" algn="l" defTabSz="685800" rtl="0" latinLnBrk="0">
        <a:lnSpc>
          <a:spcPct val="9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1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542925" marR="0" indent="-200025" algn="l" defTabSz="685800" rtl="0" latinLnBrk="0">
        <a:lnSpc>
          <a:spcPct val="9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1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925830" marR="0" indent="-240030" algn="l" defTabSz="685800" rtl="0" latinLnBrk="0">
        <a:lnSpc>
          <a:spcPct val="9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1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305657" marR="0" indent="-276957" algn="l" defTabSz="685800" rtl="0" latinLnBrk="0">
        <a:lnSpc>
          <a:spcPct val="9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1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1648556" marR="0" indent="-276957" algn="l" defTabSz="685800" rtl="0" latinLnBrk="0">
        <a:lnSpc>
          <a:spcPct val="9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1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1991456" marR="0" indent="-276956" algn="l" defTabSz="685800" rtl="0" latinLnBrk="0">
        <a:lnSpc>
          <a:spcPct val="9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1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2334356" marR="0" indent="-276956" algn="l" defTabSz="685800" rtl="0" latinLnBrk="0">
        <a:lnSpc>
          <a:spcPct val="9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1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2677256" marR="0" indent="-276956" algn="l" defTabSz="685800" rtl="0" latinLnBrk="0">
        <a:lnSpc>
          <a:spcPct val="9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1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3020156" marR="0" indent="-276956" algn="l" defTabSz="685800" rtl="0" latinLnBrk="0">
        <a:lnSpc>
          <a:spcPct val="9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1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Nadpis 1"/>
          <p:cNvSpPr txBox="1">
            <a:spLocks noGrp="1"/>
          </p:cNvSpPr>
          <p:nvPr>
            <p:ph type="title"/>
          </p:nvPr>
        </p:nvSpPr>
        <p:spPr>
          <a:xfrm>
            <a:off x="534987" y="642507"/>
            <a:ext cx="4219825" cy="1553555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rgbClr val="000000"/>
                </a:solidFill>
              </a:defRPr>
            </a:lvl1pPr>
          </a:lstStyle>
          <a:p>
            <a:r>
              <a:t>Systém podpory profesního rozvoje učitelů a ředitelů (SYPO)</a:t>
            </a:r>
          </a:p>
        </p:txBody>
      </p:sp>
      <p:sp>
        <p:nvSpPr>
          <p:cNvPr id="120" name="Zástupný symbol pro text 2"/>
          <p:cNvSpPr txBox="1">
            <a:spLocks noGrp="1"/>
          </p:cNvSpPr>
          <p:nvPr>
            <p:ph type="body" sz="quarter" idx="1"/>
          </p:nvPr>
        </p:nvSpPr>
        <p:spPr>
          <a:xfrm>
            <a:off x="552449" y="3192451"/>
            <a:ext cx="3047357" cy="691994"/>
          </a:xfrm>
          <a:prstGeom prst="rect">
            <a:avLst/>
          </a:prstGeom>
        </p:spPr>
        <p:txBody>
          <a:bodyPr/>
          <a:lstStyle/>
          <a:p>
            <a:pPr>
              <a:defRPr sz="1400"/>
            </a:pPr>
            <a:r>
              <a:t>reg. číslo projektu: </a:t>
            </a:r>
          </a:p>
          <a:p>
            <a:pPr>
              <a:defRPr sz="1400"/>
            </a:pPr>
            <a:r>
              <a:t>CZ.02.3.68/0.0/0.0/17_052/0008363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"/>
          </p:nvPr>
        </p:nvSpPr>
        <p:spPr>
          <a:xfrm>
            <a:off x="521252" y="1228803"/>
            <a:ext cx="6858000" cy="467476"/>
          </a:xfrm>
        </p:spPr>
        <p:txBody>
          <a:bodyPr/>
          <a:lstStyle/>
          <a:p>
            <a:r>
              <a:rPr lang="cs-CZ" sz="2400" b="1" dirty="0">
                <a:solidFill>
                  <a:schemeClr val="accent2">
                    <a:lumMod val="50000"/>
                  </a:schemeClr>
                </a:solidFill>
                <a:latin typeface="Arial"/>
                <a:ea typeface="Arial"/>
                <a:cs typeface="Arial"/>
              </a:rPr>
              <a:t>Krajské metodické kabinety: </a:t>
            </a:r>
          </a:p>
          <a:p>
            <a:endParaRPr lang="cs-CZ" dirty="0"/>
          </a:p>
        </p:txBody>
      </p:sp>
      <p:pic>
        <p:nvPicPr>
          <p:cNvPr id="3" name="Obrázek 1">
            <a:extLst>
              <a:ext uri="{FF2B5EF4-FFF2-40B4-BE49-F238E27FC236}">
                <a16:creationId xmlns:a16="http://schemas.microsoft.com/office/drawing/2014/main" xmlns="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1207" y="1623760"/>
            <a:ext cx="8079041" cy="226848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xmlns="" val="241981434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"/>
          </p:nvPr>
        </p:nvSpPr>
        <p:spPr>
          <a:xfrm>
            <a:off x="541130" y="1043273"/>
            <a:ext cx="6858000" cy="474101"/>
          </a:xfrm>
        </p:spPr>
        <p:txBody>
          <a:bodyPr/>
          <a:lstStyle/>
          <a:p>
            <a:pPr lvl="0"/>
            <a:r>
              <a:rPr lang="cs-CZ" sz="2400" b="1" dirty="0">
                <a:solidFill>
                  <a:schemeClr val="accent2">
                    <a:lumMod val="50000"/>
                  </a:schemeClr>
                </a:solidFill>
                <a:latin typeface="Arial"/>
                <a:ea typeface="Arial"/>
                <a:cs typeface="Arial"/>
              </a:rPr>
              <a:t>KA  Management - Cíl</a:t>
            </a:r>
          </a:p>
          <a:p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541130" y="3379304"/>
            <a:ext cx="7950787" cy="757130"/>
          </a:xfrm>
          <a:prstGeom prst="rect">
            <a:avLst/>
          </a:prstGeom>
          <a:ln w="28575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581521" lvl="1" indent="-200527" algn="just" defTabSz="457190" hangingPunct="0">
              <a:lnSpc>
                <a:spcPct val="120000"/>
              </a:lnSpc>
              <a:spcBef>
                <a:spcPts val="500"/>
              </a:spcBef>
              <a:buSzPct val="100000"/>
              <a:buFontTx/>
              <a:buChar char="•"/>
              <a:defRPr sz="1800" b="0" i="0" u="none" strike="noStrike" kern="0" cap="none" spc="0" baseline="0">
                <a:solidFill>
                  <a:srgbClr val="535353"/>
                </a:solidFill>
                <a:uFillTx/>
                <a:latin typeface="Arial"/>
                <a:ea typeface="Arial"/>
                <a:cs typeface="Arial"/>
              </a:defRPr>
            </a:pPr>
            <a:r>
              <a:rPr lang="cs-CZ" kern="0" dirty="0">
                <a:solidFill>
                  <a:srgbClr val="535353"/>
                </a:solidFill>
                <a:latin typeface="Arial"/>
                <a:ea typeface="Arial"/>
                <a:cs typeface="Arial"/>
              </a:rPr>
              <a:t>Navrhnout a ověřit </a:t>
            </a:r>
            <a:r>
              <a:rPr lang="cs-CZ" b="1" kern="0" dirty="0">
                <a:solidFill>
                  <a:srgbClr val="535353"/>
                </a:solidFill>
                <a:latin typeface="Arial"/>
                <a:ea typeface="Arial"/>
                <a:cs typeface="Arial"/>
              </a:rPr>
              <a:t>Model systému podpory profesního rozvoje vedení </a:t>
            </a:r>
            <a:r>
              <a:rPr lang="cs-CZ" b="1" kern="0" dirty="0" smtClean="0">
                <a:solidFill>
                  <a:srgbClr val="535353"/>
                </a:solidFill>
                <a:latin typeface="Arial"/>
                <a:ea typeface="Arial"/>
                <a:cs typeface="Arial"/>
              </a:rPr>
              <a:t>škol.</a:t>
            </a:r>
            <a:endParaRPr lang="cs-CZ" b="1" kern="0" dirty="0">
              <a:solidFill>
                <a:srgbClr val="535353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541130" y="1756052"/>
            <a:ext cx="7950787" cy="424732"/>
          </a:xfrm>
          <a:prstGeom prst="rect">
            <a:avLst/>
          </a:prstGeom>
          <a:ln w="28575"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581521" lvl="1" indent="-200527" algn="just" defTabSz="457190" hangingPunct="0">
              <a:lnSpc>
                <a:spcPct val="120000"/>
              </a:lnSpc>
              <a:spcBef>
                <a:spcPts val="500"/>
              </a:spcBef>
              <a:buSzPct val="100000"/>
              <a:buFontTx/>
              <a:buChar char="•"/>
              <a:defRPr sz="1800" b="0" i="0" u="none" strike="noStrike" kern="0" cap="none" spc="0" baseline="0">
                <a:solidFill>
                  <a:srgbClr val="535353"/>
                </a:solidFill>
                <a:uFillTx/>
                <a:latin typeface="Arial"/>
                <a:ea typeface="Arial"/>
                <a:cs typeface="Arial"/>
              </a:defRPr>
            </a:pPr>
            <a:r>
              <a:rPr lang="cs-CZ" kern="0" dirty="0">
                <a:solidFill>
                  <a:srgbClr val="535353"/>
                </a:solidFill>
                <a:latin typeface="Arial"/>
                <a:ea typeface="Arial"/>
                <a:cs typeface="Arial"/>
              </a:rPr>
              <a:t>Uvést v činnost </a:t>
            </a:r>
            <a:r>
              <a:rPr lang="cs-CZ" b="1" kern="0" dirty="0">
                <a:solidFill>
                  <a:srgbClr val="535353"/>
                </a:solidFill>
                <a:latin typeface="Arial"/>
                <a:ea typeface="Arial"/>
                <a:cs typeface="Arial"/>
              </a:rPr>
              <a:t>stálou konferenci ředitelů</a:t>
            </a:r>
            <a:r>
              <a:rPr lang="cs-CZ" kern="0" dirty="0">
                <a:solidFill>
                  <a:srgbClr val="535353"/>
                </a:solidFill>
                <a:latin typeface="Arial"/>
                <a:ea typeface="Arial"/>
                <a:cs typeface="Arial"/>
              </a:rPr>
              <a:t>, tzv. kabinet vedení.</a:t>
            </a:r>
          </a:p>
        </p:txBody>
      </p:sp>
      <p:sp>
        <p:nvSpPr>
          <p:cNvPr id="5" name="Obdélník 4"/>
          <p:cNvSpPr/>
          <p:nvPr/>
        </p:nvSpPr>
        <p:spPr>
          <a:xfrm>
            <a:off x="541130" y="2549364"/>
            <a:ext cx="7950787" cy="757130"/>
          </a:xfrm>
          <a:prstGeom prst="rect">
            <a:avLst/>
          </a:prstGeom>
          <a:ln w="28575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581521" lvl="1" indent="-200527" algn="just" defTabSz="457190" hangingPunct="0">
              <a:lnSpc>
                <a:spcPct val="120000"/>
              </a:lnSpc>
              <a:spcBef>
                <a:spcPts val="500"/>
              </a:spcBef>
              <a:buSzPct val="100000"/>
              <a:buFontTx/>
              <a:buChar char="•"/>
              <a:defRPr sz="1800" b="0" i="0" u="none" strike="noStrike" kern="0" cap="none" spc="0" baseline="0">
                <a:solidFill>
                  <a:srgbClr val="535353"/>
                </a:solidFill>
                <a:uFillTx/>
                <a:latin typeface="Arial"/>
                <a:ea typeface="Arial"/>
                <a:cs typeface="Arial"/>
              </a:defRPr>
            </a:pPr>
            <a:r>
              <a:rPr lang="cs-CZ" kern="0" dirty="0">
                <a:solidFill>
                  <a:srgbClr val="535353"/>
                </a:solidFill>
                <a:latin typeface="Arial"/>
                <a:ea typeface="Arial"/>
                <a:cs typeface="Arial"/>
              </a:rPr>
              <a:t>Navrhnout a realizovat </a:t>
            </a:r>
            <a:r>
              <a:rPr lang="cs-CZ" b="1" kern="0" dirty="0">
                <a:solidFill>
                  <a:srgbClr val="535353"/>
                </a:solidFill>
                <a:latin typeface="Arial"/>
                <a:ea typeface="Arial"/>
                <a:cs typeface="Arial"/>
              </a:rPr>
              <a:t>vlastní podporu profesního rozvoje </a:t>
            </a:r>
            <a:r>
              <a:rPr lang="cs-CZ" kern="0" dirty="0">
                <a:solidFill>
                  <a:srgbClr val="535353"/>
                </a:solidFill>
                <a:latin typeface="Arial"/>
                <a:ea typeface="Arial"/>
                <a:cs typeface="Arial"/>
              </a:rPr>
              <a:t>vedení škol.</a:t>
            </a:r>
          </a:p>
        </p:txBody>
      </p:sp>
    </p:spTree>
    <p:extLst>
      <p:ext uri="{BB962C8B-B14F-4D97-AF65-F5344CB8AC3E}">
        <p14:creationId xmlns:p14="http://schemas.microsoft.com/office/powerpoint/2010/main" xmlns="" val="19469342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120"/>
          <p:cNvSpPr txBox="1"/>
          <p:nvPr/>
        </p:nvSpPr>
        <p:spPr>
          <a:xfrm>
            <a:off x="498475" y="1104483"/>
            <a:ext cx="8340202" cy="79030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45720" tIns="45720" rIns="45720" bIns="45720" anchor="t" anchorCtr="0" compatLnSpc="1">
            <a:normAutofit/>
          </a:bodyPr>
          <a:lstStyle/>
          <a:p>
            <a:pPr defTabSz="685800" hangingPunct="0">
              <a:lnSpc>
                <a:spcPct val="9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400" b="1" kern="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ea typeface="Helvetica Neue"/>
                <a:cs typeface="Arial" panose="020B0604020202020204" pitchFamily="34" charset="0"/>
              </a:rPr>
              <a:t>Stálá konference ředitelů</a:t>
            </a:r>
          </a:p>
        </p:txBody>
      </p:sp>
      <p:sp>
        <p:nvSpPr>
          <p:cNvPr id="8" name="Shape 121"/>
          <p:cNvSpPr txBox="1"/>
          <p:nvPr/>
        </p:nvSpPr>
        <p:spPr>
          <a:xfrm>
            <a:off x="498475" y="1715886"/>
            <a:ext cx="8433904" cy="1946687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45720" tIns="45720" rIns="45720" bIns="45720" anchor="t" anchorCtr="0" compatLnSpc="1">
            <a:spAutoFit/>
          </a:bodyPr>
          <a:lstStyle/>
          <a:p>
            <a:pPr marL="180475" lvl="3" indent="-180475" algn="just" defTabSz="457190" hangingPunct="0">
              <a:lnSpc>
                <a:spcPct val="120000"/>
              </a:lnSpc>
              <a:spcBef>
                <a:spcPts val="500"/>
              </a:spcBef>
              <a:buSzPct val="100000"/>
              <a:buFontTx/>
              <a:buChar char="•"/>
              <a:defRPr sz="1800" b="0" i="0" u="none" strike="noStrike" kern="0" cap="none" spc="0" baseline="0">
                <a:solidFill>
                  <a:srgbClr val="535353"/>
                </a:solidFill>
                <a:uFillTx/>
                <a:latin typeface="Helvetica Neue"/>
                <a:ea typeface="Helvetica Neue"/>
                <a:cs typeface="Helvetica Neue"/>
              </a:defRPr>
            </a:pPr>
            <a:r>
              <a:rPr lang="cs-CZ" b="1" kern="0" dirty="0" smtClean="0">
                <a:solidFill>
                  <a:srgbClr val="535353"/>
                </a:solidFill>
                <a:latin typeface="Helvetica Neue"/>
                <a:ea typeface="Helvetica Neue"/>
                <a:cs typeface="Helvetica Neue"/>
              </a:rPr>
              <a:t>Bude nositelem </a:t>
            </a:r>
            <a:r>
              <a:rPr lang="cs-CZ" b="1" kern="0" dirty="0">
                <a:solidFill>
                  <a:srgbClr val="535353"/>
                </a:solidFill>
                <a:latin typeface="Helvetica Neue"/>
                <a:ea typeface="Helvetica Neue"/>
                <a:cs typeface="Helvetica Neue"/>
              </a:rPr>
              <a:t>podpory pro vedení </a:t>
            </a:r>
            <a:r>
              <a:rPr lang="cs-CZ" b="1" kern="0" dirty="0" smtClean="0">
                <a:solidFill>
                  <a:srgbClr val="535353"/>
                </a:solidFill>
                <a:latin typeface="Helvetica Neue"/>
                <a:ea typeface="Helvetica Neue"/>
                <a:cs typeface="Helvetica Neue"/>
              </a:rPr>
              <a:t>škol.</a:t>
            </a:r>
            <a:endParaRPr lang="cs-CZ" b="1" kern="0" dirty="0">
              <a:solidFill>
                <a:srgbClr val="535353"/>
              </a:solidFill>
              <a:latin typeface="Helvetica Neue"/>
              <a:ea typeface="Helvetica Neue"/>
              <a:cs typeface="Helvetica Neue"/>
            </a:endParaRPr>
          </a:p>
          <a:p>
            <a:pPr marL="180475" lvl="3" indent="-180475" algn="just" defTabSz="457190" hangingPunct="0">
              <a:lnSpc>
                <a:spcPct val="120000"/>
              </a:lnSpc>
              <a:spcBef>
                <a:spcPts val="500"/>
              </a:spcBef>
              <a:buSzPct val="100000"/>
              <a:buFontTx/>
              <a:buChar char="•"/>
              <a:defRPr sz="1800" b="0" i="0" u="none" strike="noStrike" kern="0" cap="none" spc="0" baseline="0">
                <a:solidFill>
                  <a:srgbClr val="535353"/>
                </a:solidFill>
                <a:uFillTx/>
                <a:latin typeface="Helvetica Neue"/>
                <a:ea typeface="Helvetica Neue"/>
                <a:cs typeface="Helvetica Neue"/>
              </a:defRPr>
            </a:pPr>
            <a:r>
              <a:rPr lang="cs-CZ" b="1" kern="0" dirty="0" smtClean="0">
                <a:solidFill>
                  <a:srgbClr val="535353"/>
                </a:solidFill>
                <a:latin typeface="Helvetica Neue"/>
                <a:ea typeface="Helvetica Neue"/>
                <a:cs typeface="Helvetica Neue"/>
              </a:rPr>
              <a:t>Bude rozdělena </a:t>
            </a:r>
            <a:r>
              <a:rPr lang="cs-CZ" b="1" kern="0" dirty="0">
                <a:solidFill>
                  <a:srgbClr val="535353"/>
                </a:solidFill>
                <a:latin typeface="Helvetica Neue"/>
                <a:ea typeface="Helvetica Neue"/>
                <a:cs typeface="Helvetica Neue"/>
              </a:rPr>
              <a:t>do čtyř sekcí – MŠ, ZŠ, SŠ/VOŠ a </a:t>
            </a:r>
            <a:r>
              <a:rPr lang="cs-CZ" b="1" kern="0" dirty="0" smtClean="0">
                <a:solidFill>
                  <a:srgbClr val="535353"/>
                </a:solidFill>
                <a:latin typeface="Helvetica Neue"/>
                <a:ea typeface="Helvetica Neue"/>
                <a:cs typeface="Helvetica Neue"/>
              </a:rPr>
              <a:t>ZUŠ.</a:t>
            </a:r>
            <a:endParaRPr lang="cs-CZ" b="1" kern="0" dirty="0">
              <a:solidFill>
                <a:srgbClr val="535353"/>
              </a:solidFill>
              <a:latin typeface="Helvetica Neue"/>
              <a:ea typeface="Helvetica Neue"/>
              <a:cs typeface="Helvetica Neue"/>
            </a:endParaRPr>
          </a:p>
          <a:p>
            <a:pPr marL="180475" lvl="3" indent="-180475" algn="just" defTabSz="457190" hangingPunct="0">
              <a:lnSpc>
                <a:spcPct val="120000"/>
              </a:lnSpc>
              <a:spcBef>
                <a:spcPts val="500"/>
              </a:spcBef>
              <a:buSzPct val="100000"/>
              <a:buFontTx/>
              <a:buChar char="•"/>
              <a:defRPr sz="1800" b="0" i="0" u="none" strike="noStrike" kern="0" cap="none" spc="0" baseline="0">
                <a:solidFill>
                  <a:srgbClr val="535353"/>
                </a:solidFill>
                <a:uFillTx/>
                <a:latin typeface="Helvetica Neue"/>
                <a:ea typeface="Helvetica Neue"/>
                <a:cs typeface="Helvetica Neue"/>
              </a:defRPr>
            </a:pPr>
            <a:r>
              <a:rPr lang="cs-CZ" b="1" kern="0" dirty="0">
                <a:solidFill>
                  <a:srgbClr val="535353"/>
                </a:solidFill>
                <a:latin typeface="Helvetica Neue"/>
                <a:ea typeface="Helvetica Neue"/>
                <a:cs typeface="Helvetica Neue"/>
              </a:rPr>
              <a:t>Členové budou ředitelé škol, zástupci ředitelů škol, zástupci MŠMT, ČŠI, </a:t>
            </a:r>
            <a:r>
              <a:rPr lang="cs-CZ" b="1" kern="0" dirty="0" smtClean="0">
                <a:solidFill>
                  <a:srgbClr val="535353"/>
                </a:solidFill>
                <a:latin typeface="Helvetica Neue"/>
                <a:ea typeface="Helvetica Neue"/>
                <a:cs typeface="Helvetica Neue"/>
              </a:rPr>
              <a:t>OPŘO(NÚV, NIDV atd.), </a:t>
            </a:r>
            <a:r>
              <a:rPr lang="cs-CZ" b="1" kern="0" dirty="0">
                <a:solidFill>
                  <a:srgbClr val="535353"/>
                </a:solidFill>
                <a:latin typeface="Helvetica Neue"/>
                <a:ea typeface="Helvetica Neue"/>
                <a:cs typeface="Helvetica Neue"/>
              </a:rPr>
              <a:t>VŠ, zřizovatelů a odborné </a:t>
            </a:r>
            <a:r>
              <a:rPr lang="cs-CZ" b="1" kern="0" dirty="0" smtClean="0">
                <a:solidFill>
                  <a:srgbClr val="535353"/>
                </a:solidFill>
                <a:latin typeface="Helvetica Neue"/>
                <a:ea typeface="Helvetica Neue"/>
                <a:cs typeface="Helvetica Neue"/>
              </a:rPr>
              <a:t>veřejnosti.</a:t>
            </a:r>
          </a:p>
          <a:p>
            <a:pPr marL="0" lvl="3" algn="just" defTabSz="457190" hangingPunct="0">
              <a:lnSpc>
                <a:spcPct val="120000"/>
              </a:lnSpc>
              <a:spcBef>
                <a:spcPts val="500"/>
              </a:spcBef>
              <a:buSzPct val="100000"/>
              <a:defRPr sz="1800" b="0" i="0" u="none" strike="noStrike" kern="0" cap="none" spc="0" baseline="0">
                <a:solidFill>
                  <a:srgbClr val="535353"/>
                </a:solidFill>
                <a:uFillTx/>
                <a:latin typeface="Helvetica Neue"/>
                <a:ea typeface="Helvetica Neue"/>
                <a:cs typeface="Helvetica Neue"/>
              </a:defRPr>
            </a:pPr>
            <a:endParaRPr lang="cs-CZ" b="1" kern="0" dirty="0">
              <a:solidFill>
                <a:srgbClr val="535353"/>
              </a:solidFill>
              <a:latin typeface="Helvetica Neue"/>
              <a:ea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935596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"/>
          </p:nvPr>
        </p:nvSpPr>
        <p:spPr>
          <a:xfrm>
            <a:off x="327808" y="1010142"/>
            <a:ext cx="6858000" cy="474102"/>
          </a:xfrm>
        </p:spPr>
        <p:txBody>
          <a:bodyPr>
            <a:normAutofit/>
          </a:bodyPr>
          <a:lstStyle/>
          <a:p>
            <a:r>
              <a:rPr lang="cs-CZ" sz="24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Přínosy aktivity management</a:t>
            </a:r>
            <a:endParaRPr lang="cs-CZ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hape 121"/>
          <p:cNvSpPr txBox="1"/>
          <p:nvPr/>
        </p:nvSpPr>
        <p:spPr>
          <a:xfrm>
            <a:off x="327808" y="1407787"/>
            <a:ext cx="8146957" cy="2749471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45720" tIns="45720" rIns="45720" bIns="45720" anchor="t" anchorCtr="0" compatLnSpc="1">
            <a:spAutoFit/>
          </a:bodyPr>
          <a:lstStyle/>
          <a:p>
            <a:pPr marL="210549" indent="-210549" algn="just" defTabSz="457190" hangingPunct="0">
              <a:spcBef>
                <a:spcPts val="500"/>
              </a:spcBef>
              <a:buSzPct val="100000"/>
              <a:buFontTx/>
              <a:buChar char="•"/>
              <a:defRPr sz="1800" b="0" i="0" u="none" strike="noStrike" kern="0" cap="none" spc="0" baseline="0">
                <a:solidFill>
                  <a:srgbClr val="535353"/>
                </a:solidFill>
                <a:uFillTx/>
                <a:latin typeface="Helvetica Neue"/>
                <a:ea typeface="Helvetica Neue"/>
                <a:cs typeface="Helvetica Neue"/>
              </a:defRPr>
            </a:pPr>
            <a:r>
              <a:rPr lang="cs-CZ" sz="1600" b="1" kern="0" dirty="0" smtClean="0">
                <a:solidFill>
                  <a:srgbClr val="535353"/>
                </a:solidFill>
                <a:ea typeface="Helvetica Neue"/>
                <a:cs typeface="Helvetica Neue"/>
              </a:rPr>
              <a:t> </a:t>
            </a:r>
            <a:r>
              <a:rPr lang="cs-CZ" sz="1400" b="1" kern="0" dirty="0" smtClean="0">
                <a:solidFill>
                  <a:srgbClr val="535353"/>
                </a:solidFill>
                <a:ea typeface="Helvetica Neue"/>
                <a:cs typeface="Helvetica Neue"/>
              </a:rPr>
              <a:t>Zavedení </a:t>
            </a:r>
            <a:r>
              <a:rPr lang="cs-CZ" sz="1400" b="1" kern="0" dirty="0">
                <a:solidFill>
                  <a:srgbClr val="535353"/>
                </a:solidFill>
                <a:ea typeface="Helvetica Neue"/>
                <a:cs typeface="Helvetica Neue"/>
              </a:rPr>
              <a:t>systémové podpory profesního rozvoje vedení škol a spojení </a:t>
            </a:r>
            <a:r>
              <a:rPr lang="cs-CZ" sz="1400" b="1" kern="0" dirty="0" smtClean="0">
                <a:solidFill>
                  <a:srgbClr val="535353"/>
                </a:solidFill>
                <a:ea typeface="Helvetica Neue"/>
                <a:cs typeface="Helvetica Neue"/>
              </a:rPr>
              <a:t> </a:t>
            </a:r>
          </a:p>
          <a:p>
            <a:pPr algn="just" defTabSz="457190" hangingPunct="0">
              <a:spcBef>
                <a:spcPts val="500"/>
              </a:spcBef>
              <a:buSzPct val="100000"/>
              <a:defRPr sz="1800" b="0" i="0" u="none" strike="noStrike" kern="0" cap="none" spc="0" baseline="0">
                <a:solidFill>
                  <a:srgbClr val="535353"/>
                </a:solidFill>
                <a:uFillTx/>
                <a:latin typeface="Helvetica Neue"/>
                <a:ea typeface="Helvetica Neue"/>
                <a:cs typeface="Helvetica Neue"/>
              </a:defRPr>
            </a:pPr>
            <a:r>
              <a:rPr lang="cs-CZ" sz="1400" b="1" kern="0" dirty="0">
                <a:solidFill>
                  <a:srgbClr val="535353"/>
                </a:solidFill>
                <a:ea typeface="Helvetica Neue"/>
                <a:cs typeface="Helvetica Neue"/>
              </a:rPr>
              <a:t> </a:t>
            </a:r>
            <a:r>
              <a:rPr lang="cs-CZ" sz="1400" b="1" kern="0" dirty="0" smtClean="0">
                <a:solidFill>
                  <a:srgbClr val="535353"/>
                </a:solidFill>
                <a:ea typeface="Helvetica Neue"/>
                <a:cs typeface="Helvetica Neue"/>
              </a:rPr>
              <a:t>    centralizovaných </a:t>
            </a:r>
            <a:r>
              <a:rPr lang="cs-CZ" sz="1400" b="1" kern="0" dirty="0">
                <a:solidFill>
                  <a:srgbClr val="535353"/>
                </a:solidFill>
                <a:ea typeface="Helvetica Neue"/>
                <a:cs typeface="Helvetica Neue"/>
              </a:rPr>
              <a:t>a individuálních </a:t>
            </a:r>
            <a:r>
              <a:rPr lang="cs-CZ" sz="1400" b="1" kern="0" dirty="0" smtClean="0">
                <a:solidFill>
                  <a:srgbClr val="535353"/>
                </a:solidFill>
                <a:ea typeface="Helvetica Neue"/>
                <a:cs typeface="Helvetica Neue"/>
              </a:rPr>
              <a:t>požadavků.</a:t>
            </a:r>
            <a:endParaRPr lang="cs-CZ" sz="1400" b="1" kern="0" dirty="0">
              <a:solidFill>
                <a:srgbClr val="535353"/>
              </a:solidFill>
              <a:ea typeface="Helvetica Neue"/>
              <a:cs typeface="Helvetica Neue"/>
            </a:endParaRPr>
          </a:p>
          <a:p>
            <a:pPr marL="210549" indent="-210549" algn="just" defTabSz="457190" hangingPunct="0">
              <a:spcBef>
                <a:spcPts val="500"/>
              </a:spcBef>
              <a:buSzPct val="100000"/>
              <a:buFontTx/>
              <a:buChar char="•"/>
              <a:defRPr sz="1800" b="0" i="0" u="none" strike="noStrike" kern="0" cap="none" spc="0" baseline="0">
                <a:solidFill>
                  <a:srgbClr val="535353"/>
                </a:solidFill>
                <a:uFillTx/>
                <a:latin typeface="Helvetica Neue"/>
                <a:ea typeface="Helvetica Neue"/>
                <a:cs typeface="Helvetica Neue"/>
              </a:defRPr>
            </a:pPr>
            <a:r>
              <a:rPr lang="cs-CZ" sz="1400" b="1" kern="0" dirty="0" smtClean="0">
                <a:solidFill>
                  <a:srgbClr val="535353"/>
                </a:solidFill>
                <a:ea typeface="Helvetica Neue"/>
                <a:cs typeface="Helvetica Neue"/>
              </a:rPr>
              <a:t> Podpora </a:t>
            </a:r>
            <a:r>
              <a:rPr lang="cs-CZ" sz="1400" b="1" kern="0" dirty="0">
                <a:solidFill>
                  <a:srgbClr val="535353"/>
                </a:solidFill>
                <a:ea typeface="Helvetica Neue"/>
                <a:cs typeface="Helvetica Neue"/>
              </a:rPr>
              <a:t>zaměřená na různé etapy profesní dráhy vedení </a:t>
            </a:r>
            <a:r>
              <a:rPr lang="cs-CZ" sz="1400" b="1" kern="0" dirty="0" smtClean="0">
                <a:solidFill>
                  <a:srgbClr val="535353"/>
                </a:solidFill>
                <a:ea typeface="Helvetica Neue"/>
                <a:cs typeface="Helvetica Neue"/>
              </a:rPr>
              <a:t>škol.</a:t>
            </a:r>
            <a:endParaRPr lang="cs-CZ" sz="1400" b="1" kern="0" dirty="0">
              <a:solidFill>
                <a:srgbClr val="535353"/>
              </a:solidFill>
              <a:ea typeface="Helvetica Neue"/>
              <a:cs typeface="Helvetica Neue"/>
            </a:endParaRPr>
          </a:p>
          <a:p>
            <a:pPr marL="210549" indent="-210549" algn="just" defTabSz="457190" hangingPunct="0">
              <a:spcBef>
                <a:spcPts val="500"/>
              </a:spcBef>
              <a:buSzPct val="100000"/>
              <a:buFontTx/>
              <a:buChar char="•"/>
              <a:defRPr sz="1800" b="0" i="0" u="none" strike="noStrike" kern="0" cap="none" spc="0" baseline="0">
                <a:solidFill>
                  <a:srgbClr val="535353"/>
                </a:solidFill>
                <a:uFillTx/>
                <a:latin typeface="Helvetica Neue"/>
                <a:ea typeface="Helvetica Neue"/>
                <a:cs typeface="Helvetica Neue"/>
              </a:defRPr>
            </a:pPr>
            <a:r>
              <a:rPr lang="cs-CZ" sz="1400" b="1" kern="0" dirty="0" smtClean="0">
                <a:solidFill>
                  <a:srgbClr val="535353"/>
                </a:solidFill>
                <a:ea typeface="Helvetica Neue"/>
                <a:cs typeface="Helvetica Neue"/>
              </a:rPr>
              <a:t> Motivace </a:t>
            </a:r>
            <a:r>
              <a:rPr lang="cs-CZ" sz="1400" b="1" kern="0" dirty="0">
                <a:solidFill>
                  <a:srgbClr val="535353"/>
                </a:solidFill>
                <a:ea typeface="Helvetica Neue"/>
                <a:cs typeface="Helvetica Neue"/>
              </a:rPr>
              <a:t>k dalšímu zvyšování profesních kompetencí a reflexi pedagogické  </a:t>
            </a:r>
            <a:r>
              <a:rPr lang="cs-CZ" sz="1400" b="1" kern="0" dirty="0" smtClean="0">
                <a:solidFill>
                  <a:srgbClr val="535353"/>
                </a:solidFill>
                <a:ea typeface="Helvetica Neue"/>
                <a:cs typeface="Helvetica Neue"/>
              </a:rPr>
              <a:t>  </a:t>
            </a:r>
          </a:p>
          <a:p>
            <a:pPr algn="just" defTabSz="457190" hangingPunct="0">
              <a:spcBef>
                <a:spcPts val="500"/>
              </a:spcBef>
              <a:buSzPct val="100000"/>
              <a:defRPr sz="1800" b="0" i="0" u="none" strike="noStrike" kern="0" cap="none" spc="0" baseline="0">
                <a:solidFill>
                  <a:srgbClr val="535353"/>
                </a:solidFill>
                <a:uFillTx/>
                <a:latin typeface="Helvetica Neue"/>
                <a:ea typeface="Helvetica Neue"/>
                <a:cs typeface="Helvetica Neue"/>
              </a:defRPr>
            </a:pPr>
            <a:r>
              <a:rPr lang="cs-CZ" sz="1400" b="1" kern="0" dirty="0">
                <a:solidFill>
                  <a:srgbClr val="535353"/>
                </a:solidFill>
                <a:ea typeface="Helvetica Neue"/>
                <a:cs typeface="Helvetica Neue"/>
              </a:rPr>
              <a:t> </a:t>
            </a:r>
            <a:r>
              <a:rPr lang="cs-CZ" sz="1400" b="1" kern="0" dirty="0" smtClean="0">
                <a:solidFill>
                  <a:srgbClr val="535353"/>
                </a:solidFill>
                <a:ea typeface="Helvetica Neue"/>
                <a:cs typeface="Helvetica Neue"/>
              </a:rPr>
              <a:t>    práce.</a:t>
            </a:r>
          </a:p>
          <a:p>
            <a:pPr marL="209544" indent="-285750" defTabSz="457190" hangingPunct="0">
              <a:buSzPct val="100000"/>
              <a:buFont typeface="Arial" panose="020B0604020202020204" pitchFamily="34" charset="0"/>
              <a:buChar char="•"/>
              <a:defRPr sz="1800" b="0" i="0" u="none" strike="noStrike" kern="0" cap="none" spc="0" baseline="0">
                <a:solidFill>
                  <a:srgbClr val="535353"/>
                </a:solidFill>
                <a:uFillTx/>
                <a:latin typeface="Arial"/>
                <a:ea typeface="Arial"/>
                <a:cs typeface="Arial"/>
              </a:defRPr>
            </a:pPr>
            <a:r>
              <a:rPr lang="cs-CZ" sz="1400" b="1" kern="0" dirty="0">
                <a:solidFill>
                  <a:srgbClr val="535353"/>
                </a:solidFill>
                <a:ea typeface="Arial"/>
                <a:cs typeface="Arial"/>
              </a:rPr>
              <a:t>Možnost čerpat ze znalostí, zkušeností a osvědčených postupů  </a:t>
            </a:r>
          </a:p>
          <a:p>
            <a:pPr defTabSz="457190" hangingPunct="0">
              <a:buSzPct val="100000"/>
              <a:defRPr sz="1800" b="0" i="0" u="none" strike="noStrike" kern="0" cap="none" spc="0" baseline="0">
                <a:solidFill>
                  <a:srgbClr val="535353"/>
                </a:solidFill>
                <a:uFillTx/>
                <a:latin typeface="Arial"/>
                <a:ea typeface="Arial"/>
                <a:cs typeface="Arial"/>
              </a:defRPr>
            </a:pPr>
            <a:r>
              <a:rPr lang="cs-CZ" sz="1400" b="1" kern="0" dirty="0">
                <a:solidFill>
                  <a:srgbClr val="535353"/>
                </a:solidFill>
                <a:ea typeface="Arial"/>
                <a:cs typeface="Arial"/>
              </a:rPr>
              <a:t>     ředitelů škol.</a:t>
            </a:r>
          </a:p>
          <a:p>
            <a:pPr marL="209544" indent="-285750" defTabSz="457190" hangingPunct="0">
              <a:buSzPct val="100000"/>
              <a:buFont typeface="Arial" panose="020B0604020202020204" pitchFamily="34" charset="0"/>
              <a:buChar char="•"/>
              <a:defRPr sz="1800" b="0" i="0" u="none" strike="noStrike" kern="0" cap="none" spc="0" baseline="0">
                <a:solidFill>
                  <a:srgbClr val="535353"/>
                </a:solidFill>
                <a:uFillTx/>
                <a:latin typeface="Arial"/>
                <a:ea typeface="Arial"/>
                <a:cs typeface="Arial"/>
              </a:defRPr>
            </a:pPr>
            <a:r>
              <a:rPr lang="cs-CZ" sz="1400" b="1" kern="0" dirty="0">
                <a:solidFill>
                  <a:srgbClr val="535353"/>
                </a:solidFill>
                <a:ea typeface="Arial"/>
                <a:cs typeface="Arial"/>
              </a:rPr>
              <a:t>Účastnit setkání ředitelů ze stejného druhu školy a sdílet s nimi   </a:t>
            </a:r>
          </a:p>
          <a:p>
            <a:pPr defTabSz="457190" hangingPunct="0">
              <a:buSzPct val="100000"/>
              <a:defRPr sz="1800" b="0" i="0" u="none" strike="noStrike" kern="0" cap="none" spc="0" baseline="0">
                <a:solidFill>
                  <a:srgbClr val="535353"/>
                </a:solidFill>
                <a:uFillTx/>
                <a:latin typeface="Arial"/>
                <a:ea typeface="Arial"/>
                <a:cs typeface="Arial"/>
              </a:defRPr>
            </a:pPr>
            <a:r>
              <a:rPr lang="cs-CZ" sz="1400" b="1" kern="0" dirty="0">
                <a:solidFill>
                  <a:srgbClr val="535353"/>
                </a:solidFill>
                <a:ea typeface="Arial"/>
                <a:cs typeface="Arial"/>
              </a:rPr>
              <a:t>     aktuální záležitosti k řešení.</a:t>
            </a:r>
          </a:p>
          <a:p>
            <a:pPr marL="209544" indent="-285750" defTabSz="457190" hangingPunct="0">
              <a:buSzPct val="100000"/>
              <a:buFont typeface="Arial" panose="020B0604020202020204" pitchFamily="34" charset="0"/>
              <a:buChar char="•"/>
              <a:defRPr sz="1800" b="0" i="0" u="none" strike="noStrike" kern="0" cap="none" spc="0" baseline="0">
                <a:solidFill>
                  <a:srgbClr val="535353"/>
                </a:solidFill>
                <a:uFillTx/>
                <a:latin typeface="Arial"/>
                <a:ea typeface="Arial"/>
                <a:cs typeface="Arial"/>
              </a:defRPr>
            </a:pPr>
            <a:r>
              <a:rPr lang="cs-CZ" sz="1400" b="1" kern="0" dirty="0">
                <a:solidFill>
                  <a:srgbClr val="535353"/>
                </a:solidFill>
                <a:ea typeface="Arial"/>
                <a:cs typeface="Arial"/>
              </a:rPr>
              <a:t>Možnost využít osobních konzultací s kolegy.</a:t>
            </a:r>
          </a:p>
          <a:p>
            <a:pPr marL="209544" indent="-285750" defTabSz="457190" hangingPunct="0">
              <a:buSzPct val="100000"/>
              <a:buFont typeface="Arial" panose="020B0604020202020204" pitchFamily="34" charset="0"/>
              <a:buChar char="•"/>
              <a:defRPr sz="1800" b="0" i="0" u="none" strike="noStrike" kern="0" cap="none" spc="0" baseline="0">
                <a:solidFill>
                  <a:srgbClr val="535353"/>
                </a:solidFill>
                <a:uFillTx/>
                <a:latin typeface="Arial"/>
                <a:ea typeface="Arial"/>
                <a:cs typeface="Arial"/>
              </a:defRPr>
            </a:pPr>
            <a:r>
              <a:rPr lang="cs-CZ" sz="1400" b="1" kern="0" dirty="0">
                <a:solidFill>
                  <a:srgbClr val="535353"/>
                </a:solidFill>
                <a:ea typeface="Arial"/>
                <a:cs typeface="Arial"/>
              </a:rPr>
              <a:t>Možnost čerpat ze sdílených nástrojů pro management </a:t>
            </a:r>
            <a:r>
              <a:rPr lang="cs-CZ" sz="1400" b="1" kern="0" dirty="0" smtClean="0">
                <a:solidFill>
                  <a:srgbClr val="535353"/>
                </a:solidFill>
                <a:ea typeface="Arial"/>
                <a:cs typeface="Arial"/>
              </a:rPr>
              <a:t>školy.</a:t>
            </a:r>
            <a:endParaRPr lang="cs-CZ" sz="1400" b="1" kern="0" dirty="0">
              <a:solidFill>
                <a:srgbClr val="535353"/>
              </a:solidFill>
              <a:latin typeface="Helvetica Neue"/>
              <a:ea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9713946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"/>
          </p:nvPr>
        </p:nvSpPr>
        <p:spPr>
          <a:xfrm>
            <a:off x="474870" y="905973"/>
            <a:ext cx="6858000" cy="447597"/>
          </a:xfrm>
        </p:spPr>
        <p:txBody>
          <a:bodyPr>
            <a:normAutofit/>
          </a:bodyPr>
          <a:lstStyle/>
          <a:p>
            <a:pPr lvl="0"/>
            <a:r>
              <a:rPr lang="cs-CZ" sz="24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Klíčová aktivita - Začínající učitel</a:t>
            </a:r>
            <a:endParaRPr lang="cs-CZ" sz="240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/>
          </a:p>
        </p:txBody>
      </p:sp>
      <p:sp>
        <p:nvSpPr>
          <p:cNvPr id="4" name="Vytvoření, ověření a implementace systému podpory profesního rozvoje učitelů a ředitelů a navržení a ověření nástrojů a metod hodnocení kvality DVPP."/>
          <p:cNvSpPr txBox="1">
            <a:spLocks/>
          </p:cNvSpPr>
          <p:nvPr/>
        </p:nvSpPr>
        <p:spPr>
          <a:xfrm>
            <a:off x="474870" y="1457740"/>
            <a:ext cx="8015737" cy="596348"/>
          </a:xfrm>
          <a:prstGeom prst="rect">
            <a:avLst/>
          </a:prstGeom>
          <a:ln w="25400" cap="flat" cmpd="sng" algn="ctr">
            <a:solidFill>
              <a:schemeClr val="accent4"/>
            </a:solidFill>
            <a:prstDash val="solid"/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45718" tIns="45718" rIns="45718" bIns="45718">
            <a:normAutofit/>
          </a:bodyPr>
          <a:lstStyle>
            <a:lvl1pPr marL="0" marR="0" indent="0" algn="l" defTabSz="685800" rtl="0" latinLnBrk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 b="0" i="0" u="none" strike="noStrike" cap="none" spc="0" baseline="0">
                <a:ln>
                  <a:noFill/>
                </a:ln>
                <a:solidFill>
                  <a:schemeClr val="accent3">
                    <a:lumOff val="-12941"/>
                  </a:schemeClr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indent="457200" algn="l" defTabSz="685800" rtl="0" latinLnBrk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 b="0" i="0" u="none" strike="noStrike" cap="none" spc="0" baseline="0">
                <a:ln>
                  <a:noFill/>
                </a:ln>
                <a:solidFill>
                  <a:schemeClr val="accent3">
                    <a:lumOff val="-12941"/>
                  </a:schemeClr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indent="914400" algn="l" defTabSz="685800" rtl="0" latinLnBrk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 b="0" i="0" u="none" strike="noStrike" cap="none" spc="0" baseline="0">
                <a:ln>
                  <a:noFill/>
                </a:ln>
                <a:solidFill>
                  <a:schemeClr val="accent3">
                    <a:lumOff val="-12941"/>
                  </a:schemeClr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indent="1371600" algn="l" defTabSz="685800" rtl="0" latinLnBrk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 b="0" i="0" u="none" strike="noStrike" cap="none" spc="0" baseline="0">
                <a:ln>
                  <a:noFill/>
                </a:ln>
                <a:solidFill>
                  <a:schemeClr val="accent3">
                    <a:lumOff val="-12941"/>
                  </a:schemeClr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indent="1828800" algn="l" defTabSz="685800" rtl="0" latinLnBrk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 b="0" i="0" u="none" strike="noStrike" cap="none" spc="0" baseline="0">
                <a:ln>
                  <a:noFill/>
                </a:ln>
                <a:solidFill>
                  <a:schemeClr val="accent3">
                    <a:lumOff val="-12941"/>
                  </a:schemeClr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1991456" marR="0" indent="-276956" algn="l" defTabSz="685800" rtl="0" latinLnBrk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100" b="0" i="0" u="none" strike="noStrike" cap="none" spc="0" baseline="0">
                <a:ln>
                  <a:noFill/>
                </a:ln>
                <a:solidFill>
                  <a:schemeClr val="dk1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2334356" marR="0" indent="-276956" algn="l" defTabSz="685800" rtl="0" latinLnBrk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100" b="0" i="0" u="none" strike="noStrike" cap="none" spc="0" baseline="0">
                <a:ln>
                  <a:noFill/>
                </a:ln>
                <a:solidFill>
                  <a:schemeClr val="dk1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2677256" marR="0" indent="-276956" algn="l" defTabSz="685800" rtl="0" latinLnBrk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100" b="0" i="0" u="none" strike="noStrike" cap="none" spc="0" baseline="0">
                <a:ln>
                  <a:noFill/>
                </a:ln>
                <a:solidFill>
                  <a:schemeClr val="dk1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3020156" marR="0" indent="-276956" algn="l" defTabSz="685800" rtl="0" latinLnBrk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100" b="0" i="0" u="none" strike="noStrike" cap="none" spc="0" baseline="0">
                <a:ln>
                  <a:noFill/>
                </a:ln>
                <a:solidFill>
                  <a:schemeClr val="dk1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algn="just" hangingPunct="1">
              <a:lnSpc>
                <a:spcPct val="110000"/>
              </a:lnSpc>
            </a:pPr>
            <a:r>
              <a:rPr lang="cs-CZ" sz="1400" b="1" dirty="0" smtClean="0">
                <a:solidFill>
                  <a:srgbClr val="535353"/>
                </a:solidFill>
              </a:rPr>
              <a:t>Vytvoření, ověření a implementace systému podpory profesního rozvoje učitelů a ředitelů – začínající učitel, uvádějící učitel,  vedení školy,   adaptační období.</a:t>
            </a:r>
            <a:endParaRPr lang="cs-CZ" sz="1400" b="1" dirty="0">
              <a:solidFill>
                <a:srgbClr val="535353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474870" y="2174487"/>
            <a:ext cx="1967205" cy="3970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85800" hangingPunct="0">
              <a:lnSpc>
                <a:spcPct val="110000"/>
              </a:lnSpc>
              <a:spcBef>
                <a:spcPts val="500"/>
              </a:spcBef>
              <a:buSzPct val="100000"/>
              <a:defRPr sz="1800" b="0" i="0" u="none" strike="noStrike" kern="0" cap="none" spc="0" baseline="0">
                <a:solidFill>
                  <a:srgbClr val="535353"/>
                </a:solidFill>
                <a:uFillTx/>
                <a:latin typeface="Helvetica Neue"/>
                <a:ea typeface="Helvetica Neue"/>
                <a:cs typeface="Helvetica Neue"/>
              </a:defRPr>
            </a:pPr>
            <a:r>
              <a:rPr lang="cs-CZ" b="1" u="sng" kern="0" dirty="0">
                <a:solidFill>
                  <a:srgbClr val="535353"/>
                </a:solidFill>
                <a:latin typeface="Helvetica Neue"/>
                <a:ea typeface="Helvetica Neue"/>
                <a:cs typeface="Helvetica Neue"/>
              </a:rPr>
              <a:t>Začínající učitel </a:t>
            </a:r>
            <a:endParaRPr lang="cs-CZ" u="sng" kern="0" dirty="0">
              <a:solidFill>
                <a:srgbClr val="535353"/>
              </a:solidFill>
              <a:latin typeface="Helvetica Neue"/>
              <a:ea typeface="Helvetica Neue"/>
              <a:cs typeface="Helvetica Neue"/>
            </a:endParaRPr>
          </a:p>
        </p:txBody>
      </p:sp>
      <p:pic>
        <p:nvPicPr>
          <p:cNvPr id="6" name="Obrázek 5" descr="&lt;strong&gt;Učitel&lt;/strong&gt;, který nemá konkurenci... ~ PEPOUŠův nápadník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599042" y="2206757"/>
            <a:ext cx="2116311" cy="225949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474870" y="2503184"/>
            <a:ext cx="4845878" cy="144655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lvl="2" algn="just" defTabSz="685800" hangingPunct="0">
              <a:lnSpc>
                <a:spcPct val="110000"/>
              </a:lnSpc>
              <a:spcBef>
                <a:spcPts val="500"/>
              </a:spcBef>
              <a:defRPr sz="1800" b="0" i="0" u="none" strike="noStrike" kern="0" cap="none" spc="0" baseline="0">
                <a:solidFill>
                  <a:srgbClr val="535353"/>
                </a:solidFill>
                <a:uFillTx/>
                <a:latin typeface="Helvetica Neue"/>
                <a:ea typeface="Helvetica Neue"/>
                <a:cs typeface="Helvetica Neue"/>
              </a:defRPr>
            </a:pPr>
            <a:r>
              <a:rPr lang="cs-CZ" sz="1600" b="1" kern="0" dirty="0" smtClean="0">
                <a:solidFill>
                  <a:srgbClr val="535353"/>
                </a:solidFill>
                <a:latin typeface="Helvetica Neue"/>
                <a:ea typeface="Helvetica Neue"/>
                <a:cs typeface="Helvetica Neue"/>
              </a:rPr>
              <a:t>odborně </a:t>
            </a:r>
            <a:r>
              <a:rPr lang="cs-CZ" sz="1600" b="1" kern="0" dirty="0">
                <a:solidFill>
                  <a:srgbClr val="535353"/>
                </a:solidFill>
                <a:latin typeface="Helvetica Neue"/>
                <a:ea typeface="Helvetica Neue"/>
                <a:cs typeface="Helvetica Neue"/>
              </a:rPr>
              <a:t>kvalifikovaný pedagog, jehož profesní praxe (přímá </a:t>
            </a:r>
            <a:r>
              <a:rPr lang="cs-CZ" sz="1600" b="1" kern="0">
                <a:solidFill>
                  <a:srgbClr val="535353"/>
                </a:solidFill>
                <a:latin typeface="Helvetica Neue"/>
                <a:ea typeface="Helvetica Neue"/>
                <a:cs typeface="Helvetica Neue"/>
              </a:rPr>
              <a:t>vyučovací </a:t>
            </a:r>
            <a:r>
              <a:rPr lang="cs-CZ" sz="1600" b="1" kern="0" smtClean="0">
                <a:solidFill>
                  <a:srgbClr val="535353"/>
                </a:solidFill>
                <a:latin typeface="Helvetica Neue"/>
                <a:ea typeface="Helvetica Neue"/>
                <a:cs typeface="Helvetica Neue"/>
              </a:rPr>
              <a:t>činnost) </a:t>
            </a:r>
            <a:r>
              <a:rPr lang="cs-CZ" sz="1600" b="1" kern="0" dirty="0">
                <a:solidFill>
                  <a:srgbClr val="535353"/>
                </a:solidFill>
                <a:latin typeface="Helvetica Neue"/>
                <a:ea typeface="Helvetica Neue"/>
                <a:cs typeface="Helvetica Neue"/>
              </a:rPr>
              <a:t>je kratší než </a:t>
            </a:r>
            <a:r>
              <a:rPr lang="cs-CZ" sz="1600" b="1" kern="0">
                <a:solidFill>
                  <a:srgbClr val="535353"/>
                </a:solidFill>
                <a:latin typeface="Helvetica Neue"/>
                <a:ea typeface="Helvetica Neue"/>
                <a:cs typeface="Helvetica Neue"/>
              </a:rPr>
              <a:t>dva </a:t>
            </a:r>
            <a:r>
              <a:rPr lang="cs-CZ" sz="1600" b="1" kern="0" smtClean="0">
                <a:solidFill>
                  <a:srgbClr val="535353"/>
                </a:solidFill>
                <a:latin typeface="Helvetica Neue"/>
                <a:ea typeface="Helvetica Neue"/>
                <a:cs typeface="Helvetica Neue"/>
              </a:rPr>
              <a:t>roky. </a:t>
            </a:r>
            <a:r>
              <a:rPr lang="cs-CZ" sz="1600" b="1" kern="0" dirty="0">
                <a:solidFill>
                  <a:srgbClr val="535353"/>
                </a:solidFill>
                <a:latin typeface="Helvetica Neue"/>
                <a:ea typeface="Helvetica Neue"/>
                <a:cs typeface="Helvetica Neue"/>
              </a:rPr>
              <a:t>Začínající učitel vykonává výchovnou a vzdělávací činnost pod metodickým vedením a s podporou uvádějícího učitele.</a:t>
            </a:r>
          </a:p>
        </p:txBody>
      </p:sp>
      <p:sp>
        <p:nvSpPr>
          <p:cNvPr id="10" name="Obdélník 9"/>
          <p:cNvSpPr/>
          <p:nvPr/>
        </p:nvSpPr>
        <p:spPr>
          <a:xfrm>
            <a:off x="7178642" y="4034146"/>
            <a:ext cx="131196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800" dirty="0">
                <a:cs typeface="Arial" panose="020B0604020202020204" pitchFamily="34" charset="0"/>
              </a:rPr>
              <a:t>http://4.bp.blogspot.com/-6NTtvLAMOOE/TbLQYKX3tuI/AAAAAAAALZI/Azuk-uIsvt8/s1600/PE15903.JPG</a:t>
            </a:r>
          </a:p>
        </p:txBody>
      </p:sp>
    </p:spTree>
    <p:extLst>
      <p:ext uri="{BB962C8B-B14F-4D97-AF65-F5344CB8AC3E}">
        <p14:creationId xmlns:p14="http://schemas.microsoft.com/office/powerpoint/2010/main" xmlns="" val="2540104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"/>
          </p:nvPr>
        </p:nvSpPr>
        <p:spPr>
          <a:xfrm>
            <a:off x="514626" y="1003516"/>
            <a:ext cx="6858000" cy="374710"/>
          </a:xfrm>
        </p:spPr>
        <p:txBody>
          <a:bodyPr/>
          <a:lstStyle/>
          <a:p>
            <a:r>
              <a:rPr lang="cs-CZ" b="1" u="sng" dirty="0">
                <a:solidFill>
                  <a:srgbClr val="535353"/>
                </a:solidFill>
              </a:rPr>
              <a:t>Uvádějící učitel</a:t>
            </a:r>
          </a:p>
          <a:p>
            <a:endParaRPr lang="cs-CZ" dirty="0"/>
          </a:p>
        </p:txBody>
      </p:sp>
      <p:sp>
        <p:nvSpPr>
          <p:cNvPr id="4" name="Zástupný symbol pro obsah 2"/>
          <p:cNvSpPr txBox="1"/>
          <p:nvPr/>
        </p:nvSpPr>
        <p:spPr>
          <a:xfrm>
            <a:off x="514625" y="1308838"/>
            <a:ext cx="5402471" cy="1798797"/>
          </a:xfrm>
          <a:prstGeom prst="rect">
            <a:avLst/>
          </a:prstGeom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45720" tIns="45720" rIns="45720" bIns="45720" anchor="t" anchorCtr="0" compatLnSpc="1">
            <a:normAutofit/>
          </a:bodyPr>
          <a:lstStyle/>
          <a:p>
            <a:pPr algn="just" defTabSz="68580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000" b="1" kern="0" dirty="0" smtClean="0">
                <a:solidFill>
                  <a:srgbClr val="535353"/>
                </a:solidFill>
                <a:latin typeface="Helvetica Neue"/>
                <a:ea typeface="Helvetica Neue"/>
                <a:cs typeface="Helvetica Neue"/>
              </a:rPr>
              <a:t>Zkušený pedagog, který </a:t>
            </a:r>
            <a:r>
              <a:rPr lang="cs-CZ" sz="2000" b="1" kern="0" dirty="0">
                <a:solidFill>
                  <a:srgbClr val="535353"/>
                </a:solidFill>
                <a:latin typeface="Helvetica Neue"/>
                <a:ea typeface="Helvetica Neue"/>
                <a:cs typeface="Helvetica Neue"/>
              </a:rPr>
              <a:t>podporuje profesní rozvoj začínajícího učitele. Průběžně s ním vyhodnocuje jeho pedagogickou činnost, seznamuje jej s podmínkami provozu školy </a:t>
            </a:r>
            <a:r>
              <a:rPr lang="cs-CZ" sz="2000" b="1" kern="0" dirty="0" smtClean="0">
                <a:solidFill>
                  <a:srgbClr val="535353"/>
                </a:solidFill>
                <a:latin typeface="Helvetica Neue"/>
                <a:ea typeface="Helvetica Neue"/>
                <a:cs typeface="Helvetica Neue"/>
              </a:rPr>
              <a:t>a </a:t>
            </a:r>
            <a:r>
              <a:rPr lang="cs-CZ" sz="2000" b="1" kern="0" dirty="0">
                <a:solidFill>
                  <a:srgbClr val="535353"/>
                </a:solidFill>
                <a:latin typeface="Helvetica Neue"/>
                <a:ea typeface="Helvetica Neue"/>
                <a:cs typeface="Helvetica Neue"/>
              </a:rPr>
              <a:t>s pedagogickou dokumentací. </a:t>
            </a:r>
          </a:p>
        </p:txBody>
      </p:sp>
      <p:pic>
        <p:nvPicPr>
          <p:cNvPr id="1026" name="Picture 2" descr="Megafon, MluvenÃ­, HlasitÃ½, ÄlovÄ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76730" y="1308838"/>
            <a:ext cx="2606261" cy="2234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bdélník 4"/>
          <p:cNvSpPr/>
          <p:nvPr/>
        </p:nvSpPr>
        <p:spPr>
          <a:xfrm>
            <a:off x="6150112" y="3509909"/>
            <a:ext cx="198009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800" dirty="0"/>
              <a:t>https://cdn.pixabay.com/photo/2018/04/07/01/34/megaphone-3297550__340.png</a:t>
            </a:r>
          </a:p>
        </p:txBody>
      </p:sp>
    </p:spTree>
    <p:extLst>
      <p:ext uri="{BB962C8B-B14F-4D97-AF65-F5344CB8AC3E}">
        <p14:creationId xmlns:p14="http://schemas.microsoft.com/office/powerpoint/2010/main" xmlns="" val="167900725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 txBox="1"/>
          <p:nvPr/>
        </p:nvSpPr>
        <p:spPr>
          <a:xfrm>
            <a:off x="489165" y="2663686"/>
            <a:ext cx="8192719" cy="1471205"/>
          </a:xfrm>
          <a:prstGeom prst="rect">
            <a:avLst/>
          </a:prstGeom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45720" tIns="45720" rIns="45720" bIns="45720" anchor="t" anchorCtr="0" compatLnSpc="1">
            <a:normAutofit fontScale="77500" lnSpcReduction="20000"/>
          </a:bodyPr>
          <a:lstStyle/>
          <a:p>
            <a:pPr defTabSz="685800" hangingPunct="0">
              <a:lnSpc>
                <a:spcPct val="110000"/>
              </a:lnSpc>
              <a:spcBef>
                <a:spcPts val="500"/>
              </a:spcBef>
              <a:defRPr sz="1800" b="1" i="0" u="none" strike="noStrike" kern="0" cap="none" spc="0" baseline="0">
                <a:solidFill>
                  <a:srgbClr val="535353"/>
                </a:solidFill>
                <a:uFillTx/>
                <a:latin typeface="Helvetica Neue"/>
                <a:ea typeface="Helvetica Neue"/>
                <a:cs typeface="Helvetica Neue"/>
              </a:defRPr>
            </a:pPr>
            <a:r>
              <a:rPr lang="cs-CZ" b="1" u="sng" kern="0" dirty="0">
                <a:solidFill>
                  <a:srgbClr val="535353"/>
                </a:solidFill>
                <a:latin typeface="Helvetica Neue"/>
                <a:ea typeface="Helvetica Neue"/>
                <a:cs typeface="Helvetica Neue"/>
              </a:rPr>
              <a:t>Harmonogram</a:t>
            </a:r>
            <a:r>
              <a:rPr lang="cs-CZ" sz="1500" b="1" kern="0" dirty="0">
                <a:solidFill>
                  <a:srgbClr val="535353"/>
                </a:solidFill>
                <a:latin typeface="Helvetica Neue"/>
                <a:ea typeface="Helvetica Neue"/>
                <a:cs typeface="Helvetica Neue"/>
              </a:rPr>
              <a:t>:</a:t>
            </a:r>
          </a:p>
          <a:p>
            <a:pPr marL="342900" indent="-342900" algn="just" defTabSz="685800" hangingPunct="0">
              <a:lnSpc>
                <a:spcPct val="110000"/>
              </a:lnSpc>
              <a:spcBef>
                <a:spcPts val="500"/>
              </a:spcBef>
              <a:buSzPct val="100000"/>
              <a:buFont typeface="Arial"/>
              <a:buChar char="•"/>
              <a:defRPr sz="1800" b="0" i="0" u="none" strike="noStrike" kern="0" cap="none" spc="0" baseline="0">
                <a:solidFill>
                  <a:srgbClr val="535353"/>
                </a:solidFill>
                <a:uFillTx/>
                <a:latin typeface="Helvetica Neue"/>
                <a:ea typeface="Helvetica Neue"/>
                <a:cs typeface="Helvetica Neue"/>
              </a:defRPr>
            </a:pPr>
            <a:r>
              <a:rPr lang="cs-CZ" sz="1500" b="1" kern="0" dirty="0">
                <a:solidFill>
                  <a:srgbClr val="535353"/>
                </a:solidFill>
                <a:latin typeface="Helvetica Neue"/>
                <a:ea typeface="Helvetica Neue"/>
                <a:cs typeface="Helvetica Neue"/>
              </a:rPr>
              <a:t>2018 – návrh Modelu systému podpory ZU</a:t>
            </a:r>
            <a:endParaRPr lang="cs-CZ" sz="1500" b="1" kern="0" dirty="0">
              <a:solidFill>
                <a:srgbClr val="535353"/>
              </a:solidFill>
              <a:latin typeface="Calibri"/>
              <a:ea typeface="Calibri"/>
              <a:cs typeface="Calibri"/>
            </a:endParaRPr>
          </a:p>
          <a:p>
            <a:pPr marL="342900" indent="-342900" algn="just" defTabSz="685800" hangingPunct="0">
              <a:lnSpc>
                <a:spcPct val="110000"/>
              </a:lnSpc>
              <a:spcBef>
                <a:spcPts val="500"/>
              </a:spcBef>
              <a:buSzPct val="100000"/>
              <a:buFont typeface="Arial"/>
              <a:buChar char="•"/>
              <a:defRPr sz="1800" b="0" i="0" u="none" strike="noStrike" kern="0" cap="none" spc="0" baseline="0">
                <a:solidFill>
                  <a:srgbClr val="535353"/>
                </a:solidFill>
                <a:uFillTx/>
                <a:latin typeface="Helvetica Neue"/>
                <a:ea typeface="Helvetica Neue"/>
                <a:cs typeface="Helvetica Neue"/>
              </a:defRPr>
            </a:pPr>
            <a:r>
              <a:rPr lang="cs-CZ" sz="1500" b="1" kern="0" dirty="0">
                <a:solidFill>
                  <a:srgbClr val="535353"/>
                </a:solidFill>
                <a:latin typeface="Helvetica Neue"/>
                <a:ea typeface="Helvetica Neue"/>
                <a:cs typeface="Helvetica Neue"/>
              </a:rPr>
              <a:t>2019 – návrh a vytvoření vzdělávání </a:t>
            </a:r>
          </a:p>
          <a:p>
            <a:pPr marL="342900" indent="-342900" algn="just" defTabSz="685800" hangingPunct="0">
              <a:lnSpc>
                <a:spcPct val="110000"/>
              </a:lnSpc>
              <a:spcBef>
                <a:spcPts val="500"/>
              </a:spcBef>
              <a:buSzPct val="100000"/>
              <a:buFont typeface="Arial"/>
              <a:buChar char="•"/>
              <a:defRPr sz="1800" b="0" i="0" u="none" strike="noStrike" kern="0" cap="none" spc="0" baseline="0">
                <a:solidFill>
                  <a:srgbClr val="535353"/>
                </a:solidFill>
                <a:uFillTx/>
                <a:latin typeface="Helvetica Neue"/>
                <a:ea typeface="Helvetica Neue"/>
                <a:cs typeface="Helvetica Neue"/>
              </a:defRPr>
            </a:pPr>
            <a:r>
              <a:rPr lang="cs-CZ" sz="1500" b="1" kern="0" dirty="0">
                <a:solidFill>
                  <a:srgbClr val="535353"/>
                </a:solidFill>
                <a:latin typeface="Helvetica Neue"/>
                <a:ea typeface="Helvetica Neue"/>
                <a:cs typeface="Helvetica Neue"/>
              </a:rPr>
              <a:t>2019 – 2022 – realizace vzdělávání; revize</a:t>
            </a:r>
          </a:p>
          <a:p>
            <a:pPr marL="342900" indent="-342900" algn="just" defTabSz="685800" hangingPunct="0">
              <a:lnSpc>
                <a:spcPct val="110000"/>
              </a:lnSpc>
              <a:spcBef>
                <a:spcPts val="500"/>
              </a:spcBef>
              <a:buSzPct val="100000"/>
              <a:buFont typeface="Arial"/>
              <a:buChar char="•"/>
              <a:defRPr sz="1800" b="0" i="0" u="none" strike="noStrike" kern="0" cap="none" spc="0" baseline="0">
                <a:solidFill>
                  <a:srgbClr val="535353"/>
                </a:solidFill>
                <a:uFillTx/>
                <a:latin typeface="Helvetica Neue"/>
                <a:ea typeface="Helvetica Neue"/>
                <a:cs typeface="Helvetica Neue"/>
              </a:defRPr>
            </a:pPr>
            <a:r>
              <a:rPr lang="cs-CZ" sz="1500" b="1" kern="0" dirty="0">
                <a:solidFill>
                  <a:srgbClr val="535353"/>
                </a:solidFill>
                <a:latin typeface="Helvetica Neue"/>
                <a:ea typeface="Helvetica Neue"/>
                <a:cs typeface="Helvetica Neue"/>
              </a:rPr>
              <a:t>2019 – 2021 – pilotáž/revize systému</a:t>
            </a:r>
            <a:endParaRPr lang="cs-CZ" sz="1500" b="1" kern="0" dirty="0">
              <a:solidFill>
                <a:srgbClr val="535353"/>
              </a:solidFill>
              <a:latin typeface="Calibri"/>
              <a:ea typeface="Calibri"/>
              <a:cs typeface="Calibri"/>
            </a:endParaRPr>
          </a:p>
          <a:p>
            <a:pPr marL="342900" indent="-342900" algn="just" defTabSz="685800" hangingPunct="0">
              <a:lnSpc>
                <a:spcPct val="110000"/>
              </a:lnSpc>
              <a:spcBef>
                <a:spcPts val="500"/>
              </a:spcBef>
              <a:buSzPct val="100000"/>
              <a:buFont typeface="Arial"/>
              <a:buChar char="•"/>
              <a:defRPr sz="1800" b="0" i="0" u="none" strike="noStrike" kern="0" cap="none" spc="0" baseline="0">
                <a:solidFill>
                  <a:srgbClr val="535353"/>
                </a:solidFill>
                <a:uFillTx/>
                <a:latin typeface="Helvetica Neue"/>
                <a:ea typeface="Helvetica Neue"/>
                <a:cs typeface="Helvetica Neue"/>
              </a:defRPr>
            </a:pPr>
            <a:r>
              <a:rPr lang="cs-CZ" sz="1500" b="1" kern="0" dirty="0">
                <a:solidFill>
                  <a:srgbClr val="535353"/>
                </a:solidFill>
                <a:latin typeface="Helvetica Neue"/>
                <a:ea typeface="Helvetica Neue"/>
                <a:cs typeface="Helvetica Neue"/>
              </a:rPr>
              <a:t>2021 – 2022 – implementace systému</a:t>
            </a:r>
          </a:p>
        </p:txBody>
      </p:sp>
      <p:sp>
        <p:nvSpPr>
          <p:cNvPr id="4" name="Zástupný symbol pro obsah 2"/>
          <p:cNvSpPr txBox="1"/>
          <p:nvPr/>
        </p:nvSpPr>
        <p:spPr>
          <a:xfrm>
            <a:off x="489165" y="998003"/>
            <a:ext cx="8192719" cy="1599423"/>
          </a:xfrm>
          <a:prstGeom prst="rect">
            <a:avLst/>
          </a:prstGeom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45720" tIns="45720" rIns="45720" bIns="45720" anchor="t" anchorCtr="0" compatLnSpc="1">
            <a:normAutofit fontScale="92500" lnSpcReduction="10000"/>
          </a:bodyPr>
          <a:lstStyle/>
          <a:p>
            <a:pPr defTabSz="685800" hangingPunct="0">
              <a:lnSpc>
                <a:spcPct val="110000"/>
              </a:lnSpc>
              <a:spcBef>
                <a:spcPts val="500"/>
              </a:spcBef>
              <a:buSzPct val="100000"/>
              <a:defRPr sz="1800" b="0" i="0" u="none" strike="noStrike" kern="0" cap="none" spc="0" baseline="0">
                <a:solidFill>
                  <a:srgbClr val="535353"/>
                </a:solidFill>
                <a:uFillTx/>
                <a:latin typeface="Helvetica Neue"/>
                <a:ea typeface="Helvetica Neue"/>
                <a:cs typeface="Helvetica Neue"/>
              </a:defRPr>
            </a:pPr>
            <a:r>
              <a:rPr lang="cs-CZ" b="1" u="sng" kern="0" dirty="0">
                <a:solidFill>
                  <a:srgbClr val="535353"/>
                </a:solidFill>
                <a:latin typeface="Helvetica Neue"/>
                <a:ea typeface="Helvetica Neue"/>
                <a:cs typeface="Helvetica Neue"/>
              </a:rPr>
              <a:t>Adaptační období</a:t>
            </a:r>
          </a:p>
          <a:p>
            <a:pPr algn="just" defTabSz="685800" hangingPunct="0">
              <a:lnSpc>
                <a:spcPct val="110000"/>
              </a:lnSpc>
              <a:spcBef>
                <a:spcPts val="500"/>
              </a:spcBef>
              <a:defRPr sz="1800" b="0" i="0" u="none" strike="noStrike" kern="0" cap="none" spc="0" baseline="0">
                <a:solidFill>
                  <a:srgbClr val="535353"/>
                </a:solidFill>
                <a:uFillTx/>
                <a:latin typeface="Helvetica Neue"/>
                <a:ea typeface="Helvetica Neue"/>
                <a:cs typeface="Helvetica Neue"/>
              </a:defRPr>
            </a:pPr>
            <a:r>
              <a:rPr lang="cs-CZ" sz="1500" b="1" kern="0" dirty="0">
                <a:solidFill>
                  <a:srgbClr val="535353"/>
                </a:solidFill>
                <a:latin typeface="Helvetica Neue"/>
                <a:ea typeface="Helvetica Neue"/>
                <a:cs typeface="Helvetica Neue"/>
              </a:rPr>
              <a:t>Období jednoho roku, ve kterém dochází k adaptaci učitele na podmínky praxe ve škole, propojování teoretických poznatků s vlastní učitelskou praxí a začleňování učitele do práce konkrétní školy. V průběhu adaptačního období je poskytována začínajícímu učiteli podpora pro postupné dosahování a rozvoj kompetencí popsaných v kompetenčním profilu začínajícího učitele. Zásadní úlohu v podpoře ZU v adaptačním období má vedení školy a uvádějící učitel.</a:t>
            </a:r>
          </a:p>
          <a:p>
            <a:pPr marL="342900" indent="-342900" defTabSz="685800" hangingPunct="0">
              <a:lnSpc>
                <a:spcPct val="110000"/>
              </a:lnSpc>
              <a:spcBef>
                <a:spcPts val="500"/>
              </a:spcBef>
              <a:buSzPct val="100000"/>
              <a:buFont typeface="Arial"/>
              <a:buChar char="•"/>
              <a:defRPr sz="1800" b="0" i="0" u="none" strike="noStrike" kern="0" cap="none" spc="0" baseline="0">
                <a:solidFill>
                  <a:srgbClr val="535353"/>
                </a:solidFill>
                <a:uFillTx/>
                <a:latin typeface="Helvetica Neue"/>
                <a:ea typeface="Helvetica Neue"/>
                <a:cs typeface="Helvetica Neue"/>
              </a:defRPr>
            </a:pPr>
            <a:endParaRPr lang="cs-CZ" kern="0" dirty="0">
              <a:solidFill>
                <a:srgbClr val="535353"/>
              </a:solidFill>
              <a:latin typeface="Helvetica Neue"/>
              <a:ea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557417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505195" y="1124389"/>
            <a:ext cx="7986243" cy="3083921"/>
          </a:xfrm>
          <a:prstGeom prst="rect">
            <a:avLst/>
          </a:prstGeom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defTabSz="685800" hangingPunct="0">
              <a:lnSpc>
                <a:spcPct val="110000"/>
              </a:lnSpc>
              <a:spcBef>
                <a:spcPts val="500"/>
              </a:spcBef>
              <a:defRPr sz="1800" b="1" i="0" u="none" strike="noStrike" kern="0" cap="none" spc="0" baseline="0">
                <a:solidFill>
                  <a:srgbClr val="535353"/>
                </a:solidFill>
                <a:uFillTx/>
                <a:latin typeface="Helvetica Neue"/>
                <a:ea typeface="Helvetica Neue"/>
                <a:cs typeface="Helvetica Neue"/>
              </a:defRPr>
            </a:pPr>
            <a:r>
              <a:rPr lang="cs-CZ" sz="2400" b="1" u="sng" kern="0" dirty="0" smtClean="0">
                <a:solidFill>
                  <a:srgbClr val="535353"/>
                </a:solidFill>
                <a:latin typeface="Arial" panose="020B0604020202020204" pitchFamily="34" charset="0"/>
                <a:ea typeface="Helvetica Neue"/>
                <a:cs typeface="Arial" panose="020B0604020202020204" pitchFamily="34" charset="0"/>
              </a:rPr>
              <a:t>Přínosy </a:t>
            </a:r>
            <a:r>
              <a:rPr lang="cs-CZ" sz="2400" b="1" u="sng" kern="0" dirty="0">
                <a:solidFill>
                  <a:srgbClr val="535353"/>
                </a:solidFill>
                <a:latin typeface="Arial" panose="020B0604020202020204" pitchFamily="34" charset="0"/>
                <a:ea typeface="Helvetica Neue"/>
                <a:cs typeface="Arial" panose="020B0604020202020204" pitchFamily="34" charset="0"/>
              </a:rPr>
              <a:t>aktivity</a:t>
            </a:r>
            <a:r>
              <a:rPr lang="cs-CZ" sz="2400" b="1" kern="0" dirty="0">
                <a:solidFill>
                  <a:srgbClr val="535353"/>
                </a:solidFill>
                <a:latin typeface="Arial" panose="020B0604020202020204" pitchFamily="34" charset="0"/>
                <a:ea typeface="Helvetica Neue"/>
                <a:cs typeface="Arial" panose="020B0604020202020204" pitchFamily="34" charset="0"/>
              </a:rPr>
              <a:t>:</a:t>
            </a:r>
          </a:p>
          <a:p>
            <a:pPr marL="342900" indent="-342900" algn="just" defTabSz="685800" hangingPunct="0">
              <a:lnSpc>
                <a:spcPct val="110000"/>
              </a:lnSpc>
              <a:spcBef>
                <a:spcPts val="500"/>
              </a:spcBef>
              <a:buSzPct val="100000"/>
              <a:buFont typeface="Arial"/>
              <a:buChar char="•"/>
              <a:defRPr sz="1800" b="0" i="0" u="none" strike="noStrike" kern="0" cap="none" spc="0" baseline="0">
                <a:solidFill>
                  <a:srgbClr val="535353"/>
                </a:solidFill>
                <a:uFillTx/>
                <a:latin typeface="Helvetica Neue"/>
                <a:ea typeface="Helvetica Neue"/>
                <a:cs typeface="Helvetica Neue"/>
              </a:defRPr>
            </a:pPr>
            <a:r>
              <a:rPr lang="cs-CZ" sz="1600" b="1" kern="0" dirty="0">
                <a:solidFill>
                  <a:srgbClr val="535353"/>
                </a:solidFill>
                <a:latin typeface="Arial" panose="020B0604020202020204" pitchFamily="34" charset="0"/>
                <a:ea typeface="Helvetica Neue"/>
                <a:cs typeface="Arial" panose="020B0604020202020204" pitchFamily="34" charset="0"/>
              </a:rPr>
              <a:t>Navržení systémové podpory začínajících učitelů – jako inspirace pro školy.</a:t>
            </a:r>
          </a:p>
          <a:p>
            <a:pPr marL="342900" indent="-342900" algn="just" defTabSz="685800" hangingPunct="0">
              <a:lnSpc>
                <a:spcPct val="110000"/>
              </a:lnSpc>
              <a:spcBef>
                <a:spcPts val="500"/>
              </a:spcBef>
              <a:buSzPct val="100000"/>
              <a:buFont typeface="Arial"/>
              <a:buChar char="•"/>
              <a:defRPr sz="1800" b="0" i="0" u="none" strike="noStrike" kern="0" cap="none" spc="0" baseline="0">
                <a:solidFill>
                  <a:srgbClr val="535353"/>
                </a:solidFill>
                <a:uFillTx/>
                <a:latin typeface="Helvetica Neue"/>
                <a:ea typeface="Helvetica Neue"/>
                <a:cs typeface="Helvetica Neue"/>
              </a:defRPr>
            </a:pPr>
            <a:r>
              <a:rPr lang="cs-CZ" sz="1600" b="1" kern="0" dirty="0">
                <a:solidFill>
                  <a:srgbClr val="535353"/>
                </a:solidFill>
                <a:latin typeface="Arial" panose="020B0604020202020204" pitchFamily="34" charset="0"/>
                <a:ea typeface="Helvetica Neue"/>
                <a:cs typeface="Arial" panose="020B0604020202020204" pitchFamily="34" charset="0"/>
              </a:rPr>
              <a:t>Podpora zaměřená na všechny aktéry zapojené do adaptačního procesu – vedení škol, uvádějící učitele, začínající učitele</a:t>
            </a:r>
            <a:r>
              <a:rPr lang="cs-CZ" sz="1600" b="1" kern="0" dirty="0" smtClean="0">
                <a:solidFill>
                  <a:srgbClr val="535353"/>
                </a:solidFill>
                <a:latin typeface="Arial" panose="020B0604020202020204" pitchFamily="34" charset="0"/>
                <a:ea typeface="Helvetica Neue"/>
                <a:cs typeface="Arial" panose="020B0604020202020204" pitchFamily="34" charset="0"/>
              </a:rPr>
              <a:t>.</a:t>
            </a:r>
          </a:p>
          <a:p>
            <a:pPr marL="342900" indent="-342900" algn="just" defTabSz="685800" hangingPunct="0">
              <a:lnSpc>
                <a:spcPct val="110000"/>
              </a:lnSpc>
              <a:spcBef>
                <a:spcPts val="500"/>
              </a:spcBef>
              <a:buSzPct val="100000"/>
              <a:buFont typeface="Arial"/>
              <a:buChar char="•"/>
              <a:defRPr sz="1800" b="0" i="0" u="none" strike="noStrike" kern="0" cap="none" spc="0" baseline="0">
                <a:solidFill>
                  <a:srgbClr val="535353"/>
                </a:solidFill>
                <a:uFillTx/>
                <a:latin typeface="Helvetica Neue"/>
                <a:ea typeface="Helvetica Neue"/>
                <a:cs typeface="Helvetica Neue"/>
              </a:defRPr>
            </a:pPr>
            <a:r>
              <a:rPr lang="cs-CZ" sz="1600" b="1" kern="0" dirty="0">
                <a:solidFill>
                  <a:srgbClr val="535353"/>
                </a:solidFill>
                <a:latin typeface="Arial" panose="020B0604020202020204" pitchFamily="34" charset="0"/>
                <a:ea typeface="Helvetica Neue"/>
                <a:cs typeface="Arial" panose="020B0604020202020204" pitchFamily="34" charset="0"/>
              </a:rPr>
              <a:t>Podpora vedení škol při plánování rozvoje pedagogických pracovníků a při plánování rozvoje školy.</a:t>
            </a:r>
          </a:p>
          <a:p>
            <a:pPr marL="342900" indent="-342900" algn="just" defTabSz="685800" hangingPunct="0">
              <a:lnSpc>
                <a:spcPct val="110000"/>
              </a:lnSpc>
              <a:spcBef>
                <a:spcPts val="500"/>
              </a:spcBef>
              <a:buSzPct val="100000"/>
              <a:buFont typeface="Arial"/>
              <a:buChar char="•"/>
              <a:defRPr sz="1800" b="0" i="0" u="none" strike="noStrike" kern="0" cap="none" spc="0" baseline="0">
                <a:solidFill>
                  <a:srgbClr val="535353"/>
                </a:solidFill>
                <a:uFillTx/>
                <a:latin typeface="Helvetica Neue"/>
                <a:ea typeface="Helvetica Neue"/>
                <a:cs typeface="Helvetica Neue"/>
              </a:defRPr>
            </a:pPr>
            <a:r>
              <a:rPr lang="cs-CZ" sz="1600" b="1" kern="0" dirty="0">
                <a:solidFill>
                  <a:srgbClr val="535353"/>
                </a:solidFill>
                <a:latin typeface="Arial" panose="020B0604020202020204" pitchFamily="34" charset="0"/>
                <a:ea typeface="Helvetica Neue"/>
                <a:cs typeface="Arial" panose="020B0604020202020204" pitchFamily="34" charset="0"/>
              </a:rPr>
              <a:t>Inspirace učitelů i škol navzájem.</a:t>
            </a:r>
          </a:p>
          <a:p>
            <a:pPr marL="342900" indent="-342900" algn="just" defTabSz="685800" hangingPunct="0">
              <a:lnSpc>
                <a:spcPct val="110000"/>
              </a:lnSpc>
              <a:spcBef>
                <a:spcPts val="500"/>
              </a:spcBef>
              <a:buSzPct val="100000"/>
              <a:buFont typeface="Arial"/>
              <a:buChar char="•"/>
              <a:defRPr sz="1800" b="0" i="0" u="none" strike="noStrike" kern="0" cap="none" spc="0" baseline="0">
                <a:solidFill>
                  <a:srgbClr val="535353"/>
                </a:solidFill>
                <a:uFillTx/>
                <a:latin typeface="Helvetica Neue"/>
                <a:ea typeface="Helvetica Neue"/>
                <a:cs typeface="Helvetica Neue"/>
              </a:defRPr>
            </a:pPr>
            <a:r>
              <a:rPr lang="cs-CZ" sz="1600" b="1" kern="0" dirty="0">
                <a:solidFill>
                  <a:srgbClr val="535353"/>
                </a:solidFill>
                <a:latin typeface="Arial" panose="020B0604020202020204" pitchFamily="34" charset="0"/>
                <a:ea typeface="Helvetica Neue"/>
                <a:cs typeface="Arial" panose="020B0604020202020204" pitchFamily="34" charset="0"/>
              </a:rPr>
              <a:t>Návrhy témat pro podporu adaptačního procesu jako podklady pro DVPP.</a:t>
            </a:r>
          </a:p>
          <a:p>
            <a:pPr marL="342900" indent="-342900" algn="just" defTabSz="685800" hangingPunct="0">
              <a:lnSpc>
                <a:spcPct val="110000"/>
              </a:lnSpc>
              <a:spcBef>
                <a:spcPts val="500"/>
              </a:spcBef>
              <a:buSzPct val="100000"/>
              <a:buFont typeface="Arial"/>
              <a:buChar char="•"/>
              <a:defRPr sz="1800" b="0" i="0" u="none" strike="noStrike" kern="0" cap="none" spc="0" baseline="0">
                <a:solidFill>
                  <a:srgbClr val="535353"/>
                </a:solidFill>
                <a:uFillTx/>
                <a:latin typeface="Helvetica Neue"/>
                <a:ea typeface="Helvetica Neue"/>
                <a:cs typeface="Helvetica Neue"/>
              </a:defRPr>
            </a:pPr>
            <a:endParaRPr lang="cs-CZ" b="1" kern="0" dirty="0">
              <a:solidFill>
                <a:srgbClr val="535353"/>
              </a:solidFill>
              <a:latin typeface="Helvetica Neue"/>
              <a:ea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479897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"/>
          </p:nvPr>
        </p:nvSpPr>
        <p:spPr>
          <a:xfrm>
            <a:off x="561009" y="1030021"/>
            <a:ext cx="6858000" cy="480728"/>
          </a:xfrm>
        </p:spPr>
        <p:txBody>
          <a:bodyPr>
            <a:normAutofit/>
          </a:bodyPr>
          <a:lstStyle/>
          <a:p>
            <a:r>
              <a:rPr lang="cs-CZ" sz="2400" b="1" dirty="0" smtClean="0">
                <a:solidFill>
                  <a:schemeClr val="accent2">
                    <a:lumMod val="50000"/>
                  </a:schemeClr>
                </a:solidFill>
              </a:rPr>
              <a:t>Klíčová aktivita -   </a:t>
            </a:r>
            <a:r>
              <a:rPr lang="cs-CZ" sz="2400" b="1" dirty="0">
                <a:solidFill>
                  <a:schemeClr val="accent2">
                    <a:lumMod val="50000"/>
                  </a:schemeClr>
                </a:solidFill>
              </a:rPr>
              <a:t>Podpora</a:t>
            </a: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3851936"/>
              </p:ext>
            </p:extLst>
          </p:nvPr>
        </p:nvGraphicFramePr>
        <p:xfrm>
          <a:off x="561009" y="1410533"/>
          <a:ext cx="7880380" cy="185743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626426">
                  <a:extLst>
                    <a:ext uri="{9D8B030D-6E8A-4147-A177-3AD203B41FA5}">
                      <a16:colId xmlns:a16="http://schemas.microsoft.com/office/drawing/2014/main" xmlns="" val="3433206334"/>
                    </a:ext>
                  </a:extLst>
                </a:gridCol>
                <a:gridCol w="2626977">
                  <a:extLst>
                    <a:ext uri="{9D8B030D-6E8A-4147-A177-3AD203B41FA5}">
                      <a16:colId xmlns:a16="http://schemas.microsoft.com/office/drawing/2014/main" xmlns="" val="3157785028"/>
                    </a:ext>
                  </a:extLst>
                </a:gridCol>
                <a:gridCol w="2626977">
                  <a:extLst>
                    <a:ext uri="{9D8B030D-6E8A-4147-A177-3AD203B41FA5}">
                      <a16:colId xmlns:a16="http://schemas.microsoft.com/office/drawing/2014/main" xmlns="" val="3430950095"/>
                    </a:ext>
                  </a:extLst>
                </a:gridCol>
              </a:tblGrid>
              <a:tr h="6191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rgbClr val="FFFF00"/>
                          </a:solidFill>
                          <a:effectLst/>
                          <a:latin typeface="+mj-lt"/>
                        </a:rPr>
                        <a:t>UČITELÉ – ČLENOVÉ KABINETŮ</a:t>
                      </a:r>
                      <a:endParaRPr lang="cs-CZ" sz="800" b="1" dirty="0">
                        <a:solidFill>
                          <a:srgbClr val="FFFF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97" marR="62297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HODNOTITELÉ DVPP</a:t>
                      </a:r>
                      <a:endParaRPr lang="cs-CZ" sz="800" b="1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97" marR="62297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ODBORNÍ KRAJŠTÍ METODICI</a:t>
                      </a:r>
                      <a:endParaRPr lang="cs-CZ" sz="800" b="1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97" marR="62297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06191098"/>
                  </a:ext>
                </a:extLst>
              </a:tr>
              <a:tr h="6191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rgbClr val="FFFF00"/>
                          </a:solidFill>
                          <a:effectLst/>
                          <a:latin typeface="+mj-lt"/>
                        </a:rPr>
                        <a:t>UČITELÉ PŘÍSLUŠNÉHO OBORU</a:t>
                      </a:r>
                      <a:endParaRPr lang="cs-CZ" sz="800" b="1" dirty="0">
                        <a:solidFill>
                          <a:srgbClr val="FFFF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97" marR="62297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ADMINISTRÁTOŘI DVPP</a:t>
                      </a:r>
                      <a:endParaRPr lang="cs-CZ" sz="800" b="1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97" marR="62297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KRAJŠTÍ ICT METODICI</a:t>
                      </a:r>
                      <a:endParaRPr lang="cs-CZ" sz="800" b="1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97" marR="62297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01944223"/>
                  </a:ext>
                </a:extLst>
              </a:tr>
              <a:tr h="6191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LEKTOŘI / TUTOŘI</a:t>
                      </a:r>
                      <a:endParaRPr lang="cs-CZ" sz="800" b="1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97" marR="62297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ZAMĚSTNANCI ORGANIZACÍ DVPP</a:t>
                      </a:r>
                      <a:endParaRPr lang="cs-CZ" sz="800" b="1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97" marR="62297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j-lt"/>
                        </a:rPr>
                        <a:t>13 000 ÚČASTNÍKŮ</a:t>
                      </a:r>
                      <a:endParaRPr lang="cs-CZ" sz="8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97" marR="62297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004784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1901227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Shape 120"/>
          <p:cNvSpPr txBox="1"/>
          <p:nvPr/>
        </p:nvSpPr>
        <p:spPr>
          <a:xfrm>
            <a:off x="537319" y="967380"/>
            <a:ext cx="6015815" cy="5054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>
            <a:noAutofit/>
          </a:bodyPr>
          <a:lstStyle>
            <a:lvl1pPr>
              <a:lnSpc>
                <a:spcPct val="120000"/>
              </a:lnSpc>
              <a:defRPr sz="3100">
                <a:solidFill>
                  <a:srgbClr val="F2963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cs-CZ" sz="2400" b="1" dirty="0" smtClean="0">
                <a:solidFill>
                  <a:schemeClr val="accent2">
                    <a:lumMod val="50000"/>
                  </a:schemeClr>
                </a:solidFill>
              </a:rPr>
              <a:t>Harmonogram</a:t>
            </a:r>
            <a:endParaRPr sz="24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939673423"/>
              </p:ext>
            </p:extLst>
          </p:nvPr>
        </p:nvGraphicFramePr>
        <p:xfrm>
          <a:off x="196382" y="1404513"/>
          <a:ext cx="8604717" cy="3347961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72376">
                  <a:extLst>
                    <a:ext uri="{9D8B030D-6E8A-4147-A177-3AD203B41FA5}">
                      <a16:colId xmlns:a16="http://schemas.microsoft.com/office/drawing/2014/main" xmlns="" val="3433206334"/>
                    </a:ext>
                  </a:extLst>
                </a:gridCol>
                <a:gridCol w="572377">
                  <a:extLst>
                    <a:ext uri="{9D8B030D-6E8A-4147-A177-3AD203B41FA5}">
                      <a16:colId xmlns:a16="http://schemas.microsoft.com/office/drawing/2014/main" xmlns="" val="3047499068"/>
                    </a:ext>
                  </a:extLst>
                </a:gridCol>
                <a:gridCol w="572376">
                  <a:extLst>
                    <a:ext uri="{9D8B030D-6E8A-4147-A177-3AD203B41FA5}">
                      <a16:colId xmlns:a16="http://schemas.microsoft.com/office/drawing/2014/main" xmlns="" val="284229237"/>
                    </a:ext>
                  </a:extLst>
                </a:gridCol>
                <a:gridCol w="572377">
                  <a:extLst>
                    <a:ext uri="{9D8B030D-6E8A-4147-A177-3AD203B41FA5}">
                      <a16:colId xmlns:a16="http://schemas.microsoft.com/office/drawing/2014/main" xmlns="" val="3177752402"/>
                    </a:ext>
                  </a:extLst>
                </a:gridCol>
                <a:gridCol w="413144">
                  <a:extLst>
                    <a:ext uri="{9D8B030D-6E8A-4147-A177-3AD203B41FA5}">
                      <a16:colId xmlns:a16="http://schemas.microsoft.com/office/drawing/2014/main" xmlns="" val="1147526704"/>
                    </a:ext>
                  </a:extLst>
                </a:gridCol>
                <a:gridCol w="211131">
                  <a:extLst>
                    <a:ext uri="{9D8B030D-6E8A-4147-A177-3AD203B41FA5}">
                      <a16:colId xmlns:a16="http://schemas.microsoft.com/office/drawing/2014/main" xmlns="" val="625224794"/>
                    </a:ext>
                  </a:extLst>
                </a:gridCol>
                <a:gridCol w="184061">
                  <a:extLst>
                    <a:ext uri="{9D8B030D-6E8A-4147-A177-3AD203B41FA5}">
                      <a16:colId xmlns:a16="http://schemas.microsoft.com/office/drawing/2014/main" xmlns="" val="1914887330"/>
                    </a:ext>
                  </a:extLst>
                </a:gridCol>
                <a:gridCol w="375407">
                  <a:extLst>
                    <a:ext uri="{9D8B030D-6E8A-4147-A177-3AD203B41FA5}">
                      <a16:colId xmlns:a16="http://schemas.microsoft.com/office/drawing/2014/main" xmlns="" val="534036879"/>
                    </a:ext>
                  </a:extLst>
                </a:gridCol>
                <a:gridCol w="559469">
                  <a:extLst>
                    <a:ext uri="{9D8B030D-6E8A-4147-A177-3AD203B41FA5}">
                      <a16:colId xmlns:a16="http://schemas.microsoft.com/office/drawing/2014/main" xmlns="" val="1608205738"/>
                    </a:ext>
                  </a:extLst>
                </a:gridCol>
                <a:gridCol w="559468">
                  <a:extLst>
                    <a:ext uri="{9D8B030D-6E8A-4147-A177-3AD203B41FA5}">
                      <a16:colId xmlns:a16="http://schemas.microsoft.com/office/drawing/2014/main" xmlns="" val="768680280"/>
                    </a:ext>
                  </a:extLst>
                </a:gridCol>
                <a:gridCol w="559469">
                  <a:extLst>
                    <a:ext uri="{9D8B030D-6E8A-4147-A177-3AD203B41FA5}">
                      <a16:colId xmlns:a16="http://schemas.microsoft.com/office/drawing/2014/main" xmlns="" val="353480447"/>
                    </a:ext>
                  </a:extLst>
                </a:gridCol>
                <a:gridCol w="395330">
                  <a:extLst>
                    <a:ext uri="{9D8B030D-6E8A-4147-A177-3AD203B41FA5}">
                      <a16:colId xmlns:a16="http://schemas.microsoft.com/office/drawing/2014/main" xmlns="" val="1750788008"/>
                    </a:ext>
                  </a:extLst>
                </a:gridCol>
                <a:gridCol w="326565">
                  <a:extLst>
                    <a:ext uri="{9D8B030D-6E8A-4147-A177-3AD203B41FA5}">
                      <a16:colId xmlns:a16="http://schemas.microsoft.com/office/drawing/2014/main" xmlns="" val="3875495504"/>
                    </a:ext>
                  </a:extLst>
                </a:gridCol>
                <a:gridCol w="546233">
                  <a:extLst>
                    <a:ext uri="{9D8B030D-6E8A-4147-A177-3AD203B41FA5}">
                      <a16:colId xmlns:a16="http://schemas.microsoft.com/office/drawing/2014/main" xmlns="" val="1555680059"/>
                    </a:ext>
                  </a:extLst>
                </a:gridCol>
                <a:gridCol w="546234">
                  <a:extLst>
                    <a:ext uri="{9D8B030D-6E8A-4147-A177-3AD203B41FA5}">
                      <a16:colId xmlns:a16="http://schemas.microsoft.com/office/drawing/2014/main" xmlns="" val="2432965084"/>
                    </a:ext>
                  </a:extLst>
                </a:gridCol>
                <a:gridCol w="546233">
                  <a:extLst>
                    <a:ext uri="{9D8B030D-6E8A-4147-A177-3AD203B41FA5}">
                      <a16:colId xmlns:a16="http://schemas.microsoft.com/office/drawing/2014/main" xmlns="" val="1286233581"/>
                    </a:ext>
                  </a:extLst>
                </a:gridCol>
                <a:gridCol w="546234">
                  <a:extLst>
                    <a:ext uri="{9D8B030D-6E8A-4147-A177-3AD203B41FA5}">
                      <a16:colId xmlns:a16="http://schemas.microsoft.com/office/drawing/2014/main" xmlns="" val="218681604"/>
                    </a:ext>
                  </a:extLst>
                </a:gridCol>
                <a:gridCol w="546233">
                  <a:extLst>
                    <a:ext uri="{9D8B030D-6E8A-4147-A177-3AD203B41FA5}">
                      <a16:colId xmlns:a16="http://schemas.microsoft.com/office/drawing/2014/main" xmlns="" val="418533738"/>
                    </a:ext>
                  </a:extLst>
                </a:gridCol>
              </a:tblGrid>
              <a:tr h="585277"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800" b="1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49" marR="62449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2019 - 2022</a:t>
                      </a:r>
                      <a:endParaRPr lang="cs-CZ" sz="2000" b="1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49" marR="62449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endParaRPr lang="cs-CZ" dirty="0">
                        <a:latin typeface="+mj-lt"/>
                      </a:endParaRPr>
                    </a:p>
                  </a:txBody>
                  <a:tcPr marL="62449" marR="62449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06191098"/>
                  </a:ext>
                </a:extLst>
              </a:tr>
              <a:tr h="505986">
                <a:tc gridSpan="18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Kurzy pro členy kabinetů na oblastní a krajské úrovni</a:t>
                      </a:r>
                    </a:p>
                  </a:txBody>
                  <a:tcPr marL="62449" marR="62449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01944223"/>
                  </a:ext>
                </a:extLst>
              </a:tr>
              <a:tr h="285203">
                <a:tc gridSpan="5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2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Calibri"/>
                        </a:rPr>
                        <a:t>1. vlna – pilotní</a:t>
                      </a:r>
                    </a:p>
                  </a:txBody>
                  <a:tcPr marL="62449" marR="62449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900" dirty="0">
                        <a:latin typeface="+mj-lt"/>
                      </a:endParaRPr>
                    </a:p>
                  </a:txBody>
                  <a:tcPr marL="62449" marR="62449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2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Calibri"/>
                        </a:rPr>
                        <a:t>2. vlna – pilotní</a:t>
                      </a:r>
                    </a:p>
                  </a:txBody>
                  <a:tcPr marL="62449" marR="62449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200" b="1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Helvetica"/>
                        <a:ea typeface="Calibri" panose="020F0502020204030204" pitchFamily="34" charset="0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62449" marR="62449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200" b="1" dirty="0" smtClean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49" marR="62449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2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Calibri"/>
                        </a:rPr>
                        <a:t>3. vlna – implementační</a:t>
                      </a:r>
                    </a:p>
                  </a:txBody>
                  <a:tcPr marL="62449" marR="62449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00478410"/>
                  </a:ext>
                </a:extLst>
              </a:tr>
              <a:tr h="285203">
                <a:tc gridSpan="5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1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Calibri"/>
                        </a:rPr>
                        <a:t>Řízení metodických kabinetů</a:t>
                      </a:r>
                    </a:p>
                  </a:txBody>
                  <a:tcPr marL="62449" marR="62449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900" dirty="0">
                        <a:latin typeface="+mj-lt"/>
                      </a:endParaRPr>
                    </a:p>
                  </a:txBody>
                  <a:tcPr marL="62449" marR="62449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1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Calibri"/>
                        </a:rPr>
                        <a:t>Řízení metodických kabinetů</a:t>
                      </a:r>
                    </a:p>
                  </a:txBody>
                  <a:tcPr marL="62449" marR="62449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100" b="1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uLnTx/>
                        <a:uFillTx/>
                        <a:latin typeface="Helvetica"/>
                        <a:ea typeface="Calibri" panose="020F0502020204030204" pitchFamily="34" charset="0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62449" marR="62449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200" b="1" dirty="0" smtClean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49" marR="62449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1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>
                              <a:lumMod val="75000"/>
                              <a:lumOff val="25000"/>
                            </a:srgbClr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Calibri"/>
                        </a:rPr>
                        <a:t>Řízení metodických kabinetů</a:t>
                      </a:r>
                    </a:p>
                  </a:txBody>
                  <a:tcPr marL="62449" marR="62449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69740255"/>
                  </a:ext>
                </a:extLst>
              </a:tr>
              <a:tr h="285203">
                <a:tc gridSpan="5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0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Calibri"/>
                        </a:rPr>
                        <a:t>Aktuální novinky v jednotlivých oborech</a:t>
                      </a:r>
                    </a:p>
                  </a:txBody>
                  <a:tcPr marL="62449" marR="62449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900" dirty="0">
                        <a:latin typeface="+mj-lt"/>
                      </a:endParaRPr>
                    </a:p>
                  </a:txBody>
                  <a:tcPr marL="62449" marR="62449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0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Calibri"/>
                        </a:rPr>
                        <a:t>Aktuální</a:t>
                      </a:r>
                      <a:r>
                        <a:rPr kumimoji="0" lang="cs-CZ" sz="10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>
                              <a:lumMod val="75000"/>
                              <a:lumOff val="25000"/>
                            </a:srgbClr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Calibri"/>
                        </a:rPr>
                        <a:t> novinky v jednotlivých oborech</a:t>
                      </a:r>
                    </a:p>
                  </a:txBody>
                  <a:tcPr marL="62449" marR="62449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000" b="1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rgbClr val="000000">
                            <a:lumMod val="75000"/>
                            <a:lumOff val="25000"/>
                          </a:srgbClr>
                        </a:solidFill>
                        <a:effectLst/>
                        <a:uLnTx/>
                        <a:uFillTx/>
                        <a:latin typeface="Helvetica"/>
                        <a:ea typeface="Calibri" panose="020F0502020204030204" pitchFamily="34" charset="0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62449" marR="62449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200" b="1" dirty="0" smtClean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49" marR="62449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05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Calibri"/>
                        </a:rPr>
                        <a:t>Aktuální</a:t>
                      </a:r>
                      <a:r>
                        <a:rPr kumimoji="0" lang="cs-CZ" sz="105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>
                              <a:lumMod val="75000"/>
                              <a:lumOff val="25000"/>
                            </a:srgbClr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Calibri"/>
                        </a:rPr>
                        <a:t> novinky v jednotlivých oborech</a:t>
                      </a:r>
                    </a:p>
                  </a:txBody>
                  <a:tcPr marL="62449" marR="62449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70916937"/>
                  </a:ext>
                </a:extLst>
              </a:tr>
              <a:tr h="285203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1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Calibri"/>
                        </a:rPr>
                        <a:t>ČJ</a:t>
                      </a:r>
                    </a:p>
                  </a:txBody>
                  <a:tcPr marL="62449" marR="62449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1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Calibri"/>
                        </a:rPr>
                        <a:t>M</a:t>
                      </a:r>
                    </a:p>
                  </a:txBody>
                  <a:tcPr marL="62449" marR="62449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1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Calibri"/>
                        </a:rPr>
                        <a:t>INF</a:t>
                      </a:r>
                    </a:p>
                  </a:txBody>
                  <a:tcPr marL="62449" marR="62449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0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Calibri"/>
                        </a:rPr>
                        <a:t>237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7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Calibri"/>
                        </a:rPr>
                        <a:t>účastníků</a:t>
                      </a:r>
                    </a:p>
                  </a:txBody>
                  <a:tcPr marL="62449" marR="62449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000" b="1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uLnTx/>
                        <a:uFillTx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62449" marR="62449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900" dirty="0">
                        <a:latin typeface="+mj-lt"/>
                      </a:endParaRPr>
                    </a:p>
                  </a:txBody>
                  <a:tcPr marL="62449" marR="62449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1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Calibri"/>
                        </a:rPr>
                        <a:t>ČJ</a:t>
                      </a:r>
                    </a:p>
                  </a:txBody>
                  <a:tcPr marL="62449" marR="62449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100" b="1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uLnTx/>
                        <a:uFillTx/>
                        <a:latin typeface="Helvetica"/>
                        <a:ea typeface="Calibri" panose="020F0502020204030204" pitchFamily="34" charset="0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62449" marR="62449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1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Calibri"/>
                        </a:rPr>
                        <a:t>M</a:t>
                      </a:r>
                    </a:p>
                  </a:txBody>
                  <a:tcPr marL="62449" marR="62449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1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Calibri"/>
                        </a:rPr>
                        <a:t>INF</a:t>
                      </a:r>
                    </a:p>
                  </a:txBody>
                  <a:tcPr marL="62449" marR="62449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0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>
                              <a:lumMod val="75000"/>
                              <a:lumOff val="25000"/>
                            </a:srgbClr>
                          </a:solidFill>
                          <a:effectLst/>
                          <a:uLnTx/>
                          <a:uFillTx/>
                          <a:latin typeface="Helvetica"/>
                          <a:ea typeface="Calibri" panose="020F0502020204030204" pitchFamily="34" charset="0"/>
                          <a:cs typeface="Times New Roman" panose="02020603050405020304" pitchFamily="18" charset="0"/>
                          <a:sym typeface="Calibri"/>
                        </a:rPr>
                        <a:t>237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7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>
                              <a:lumMod val="75000"/>
                              <a:lumOff val="25000"/>
                            </a:srgbClr>
                          </a:solidFill>
                          <a:effectLst/>
                          <a:uLnTx/>
                          <a:uFillTx/>
                          <a:latin typeface="Helvetica"/>
                          <a:ea typeface="Calibri" panose="020F0502020204030204" pitchFamily="34" charset="0"/>
                          <a:cs typeface="Times New Roman" panose="02020603050405020304" pitchFamily="18" charset="0"/>
                          <a:sym typeface="Calibri"/>
                        </a:rPr>
                        <a:t>účastníků</a:t>
                      </a:r>
                    </a:p>
                  </a:txBody>
                  <a:tcPr marL="62449" marR="62449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100" b="1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uLnTx/>
                        <a:uFillTx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62449" marR="62449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200" b="1" dirty="0" smtClean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49" marR="62449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1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Calibri"/>
                        </a:rPr>
                        <a:t>ČJ</a:t>
                      </a:r>
                    </a:p>
                  </a:txBody>
                  <a:tcPr marL="62449" marR="62449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1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Calibri"/>
                        </a:rPr>
                        <a:t>M</a:t>
                      </a:r>
                    </a:p>
                  </a:txBody>
                  <a:tcPr marL="62449" marR="62449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1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Calibri"/>
                        </a:rPr>
                        <a:t>INF</a:t>
                      </a:r>
                    </a:p>
                  </a:txBody>
                  <a:tcPr marL="62449" marR="62449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1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Calibri"/>
                        </a:rPr>
                        <a:t>MŠ</a:t>
                      </a:r>
                    </a:p>
                  </a:txBody>
                  <a:tcPr marL="62449" marR="62449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1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Calibri"/>
                        </a:rPr>
                        <a:t>1.ST</a:t>
                      </a:r>
                    </a:p>
                  </a:txBody>
                  <a:tcPr marL="62449" marR="62449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2922552"/>
                  </a:ext>
                </a:extLst>
              </a:tr>
              <a:tr h="285203">
                <a:tc gridSpan="5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000" b="1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uLnTx/>
                        <a:uFillTx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62449" marR="62449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900" dirty="0">
                        <a:latin typeface="+mj-lt"/>
                      </a:endParaRPr>
                    </a:p>
                  </a:txBody>
                  <a:tcPr marL="62449" marR="62449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100" b="1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uLnTx/>
                        <a:uFillTx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62449" marR="62449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100" b="1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uLnTx/>
                        <a:uFillTx/>
                        <a:latin typeface="Helvetica"/>
                        <a:ea typeface="Calibri" panose="020F0502020204030204" pitchFamily="34" charset="0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62449" marR="62449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200" b="1" dirty="0" smtClean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49" marR="62449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1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Calibri"/>
                        </a:rPr>
                        <a:t>ON</a:t>
                      </a:r>
                    </a:p>
                  </a:txBody>
                  <a:tcPr marL="62449" marR="62449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1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Calibri"/>
                        </a:rPr>
                        <a:t>DĚJ</a:t>
                      </a:r>
                    </a:p>
                  </a:txBody>
                  <a:tcPr marL="62449" marR="62449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1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Calibri"/>
                        </a:rPr>
                        <a:t>FY</a:t>
                      </a:r>
                    </a:p>
                  </a:txBody>
                  <a:tcPr marL="62449" marR="62449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1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Calibri"/>
                        </a:rPr>
                        <a:t>CHE</a:t>
                      </a:r>
                    </a:p>
                  </a:txBody>
                  <a:tcPr marL="62449" marR="62449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1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Calibri"/>
                        </a:rPr>
                        <a:t>BIO</a:t>
                      </a:r>
                    </a:p>
                  </a:txBody>
                  <a:tcPr marL="62449" marR="62449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80296601"/>
                  </a:ext>
                </a:extLst>
              </a:tr>
              <a:tr h="265198">
                <a:tc gridSpan="5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000" b="1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uLnTx/>
                        <a:uFillTx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62449" marR="62449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900" dirty="0">
                        <a:latin typeface="+mj-lt"/>
                      </a:endParaRPr>
                    </a:p>
                  </a:txBody>
                  <a:tcPr marL="62449" marR="62449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endParaRPr lang="cs-CZ" dirty="0">
                        <a:latin typeface="+mj-lt"/>
                      </a:endParaRPr>
                    </a:p>
                  </a:txBody>
                  <a:tcPr marL="62449" marR="62449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100" b="1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uLnTx/>
                        <a:uFillTx/>
                        <a:latin typeface="Helvetica"/>
                        <a:ea typeface="Calibri" panose="020F0502020204030204" pitchFamily="34" charset="0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62449" marR="62449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200" b="1" dirty="0" smtClean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49" marR="62449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1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Calibri"/>
                        </a:rPr>
                        <a:t>ZEM</a:t>
                      </a:r>
                    </a:p>
                  </a:txBody>
                  <a:tcPr marL="62449" marR="62449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1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Calibri"/>
                        </a:rPr>
                        <a:t>AJ</a:t>
                      </a:r>
                    </a:p>
                  </a:txBody>
                  <a:tcPr marL="62449" marR="62449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1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Calibri"/>
                        </a:rPr>
                        <a:t>NJ</a:t>
                      </a:r>
                    </a:p>
                  </a:txBody>
                  <a:tcPr marL="62449" marR="62449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1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Calibri"/>
                        </a:rPr>
                        <a:t>SJ</a:t>
                      </a:r>
                    </a:p>
                  </a:txBody>
                  <a:tcPr marL="62449" marR="62449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1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Calibri"/>
                        </a:rPr>
                        <a:t>RJ</a:t>
                      </a:r>
                    </a:p>
                  </a:txBody>
                  <a:tcPr marL="62449" marR="62449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49134418"/>
                  </a:ext>
                </a:extLst>
              </a:tr>
              <a:tr h="265198">
                <a:tc gridSpan="5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000" b="1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uLnTx/>
                        <a:uFillTx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62449" marR="62449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900" dirty="0">
                        <a:latin typeface="+mj-lt"/>
                      </a:endParaRPr>
                    </a:p>
                  </a:txBody>
                  <a:tcPr marL="62449" marR="62449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endParaRPr lang="cs-CZ" dirty="0">
                        <a:latin typeface="+mj-lt"/>
                      </a:endParaRPr>
                    </a:p>
                  </a:txBody>
                  <a:tcPr marL="62449" marR="62449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200" b="1" dirty="0" smtClean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49" marR="62449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1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Calibri"/>
                        </a:rPr>
                        <a:t>FJ</a:t>
                      </a:r>
                    </a:p>
                  </a:txBody>
                  <a:tcPr marL="62449" marR="62449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1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Calibri"/>
                        </a:rPr>
                        <a:t>PČ</a:t>
                      </a:r>
                    </a:p>
                  </a:txBody>
                  <a:tcPr marL="62449" marR="62449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1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Calibri"/>
                        </a:rPr>
                        <a:t>TV,VZ</a:t>
                      </a:r>
                    </a:p>
                  </a:txBody>
                  <a:tcPr marL="62449" marR="62449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1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Calibri"/>
                        </a:rPr>
                        <a:t>HV,VV</a:t>
                      </a:r>
                    </a:p>
                  </a:txBody>
                  <a:tcPr marL="62449" marR="62449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1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Calibri"/>
                        </a:rPr>
                        <a:t>ZUSH</a:t>
                      </a:r>
                    </a:p>
                  </a:txBody>
                  <a:tcPr marL="62449" marR="62449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58694350"/>
                  </a:ext>
                </a:extLst>
              </a:tr>
              <a:tr h="300287">
                <a:tc gridSpan="5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000" b="1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uLnTx/>
                        <a:uFillTx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62449" marR="62449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900" dirty="0">
                        <a:latin typeface="+mj-lt"/>
                      </a:endParaRPr>
                    </a:p>
                  </a:txBody>
                  <a:tcPr marL="62449" marR="62449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endParaRPr lang="cs-CZ" dirty="0">
                        <a:latin typeface="+mj-lt"/>
                      </a:endParaRPr>
                    </a:p>
                  </a:txBody>
                  <a:tcPr marL="62449" marR="62449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200" b="1" dirty="0" smtClean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49" marR="62449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1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Calibri"/>
                        </a:rPr>
                        <a:t>ZUST</a:t>
                      </a:r>
                    </a:p>
                  </a:txBody>
                  <a:tcPr marL="62449" marR="62449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1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Calibri"/>
                        </a:rPr>
                        <a:t>ZUSV</a:t>
                      </a:r>
                    </a:p>
                  </a:txBody>
                  <a:tcPr marL="62449" marR="62449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1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Calibri"/>
                        </a:rPr>
                        <a:t>ZUSL</a:t>
                      </a:r>
                    </a:p>
                  </a:txBody>
                  <a:tcPr marL="62449" marR="62449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0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>
                              <a:lumMod val="75000"/>
                              <a:lumOff val="25000"/>
                            </a:srgbClr>
                          </a:solidFill>
                          <a:effectLst/>
                          <a:uLnTx/>
                          <a:uFillTx/>
                          <a:latin typeface="Helvetica"/>
                          <a:ea typeface="Calibri" panose="020F0502020204030204" pitchFamily="34" charset="0"/>
                          <a:cs typeface="Times New Roman" panose="02020603050405020304" pitchFamily="18" charset="0"/>
                          <a:sym typeface="Calibri"/>
                        </a:rPr>
                        <a:t>875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7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>
                              <a:lumMod val="75000"/>
                              <a:lumOff val="25000"/>
                            </a:srgbClr>
                          </a:solidFill>
                          <a:effectLst/>
                          <a:uLnTx/>
                          <a:uFillTx/>
                          <a:latin typeface="Helvetica"/>
                          <a:ea typeface="Calibri" panose="020F0502020204030204" pitchFamily="34" charset="0"/>
                          <a:cs typeface="Times New Roman" panose="02020603050405020304" pitchFamily="18" charset="0"/>
                          <a:sym typeface="Calibri"/>
                        </a:rPr>
                        <a:t>účastníků</a:t>
                      </a:r>
                    </a:p>
                  </a:txBody>
                  <a:tcPr marL="62449" marR="62449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100" b="1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uLnTx/>
                        <a:uFillTx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62449" marR="62449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061606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25343570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Text"/>
          <p:cNvSpPr txBox="1">
            <a:spLocks noGrp="1"/>
          </p:cNvSpPr>
          <p:nvPr>
            <p:ph type="body" sz="quarter" idx="1"/>
          </p:nvPr>
        </p:nvSpPr>
        <p:spPr>
          <a:xfrm>
            <a:off x="508000" y="2163081"/>
            <a:ext cx="6858000" cy="387962"/>
          </a:xfrm>
          <a:prstGeom prst="rect">
            <a:avLst/>
          </a:prstGeom>
        </p:spPr>
        <p:txBody>
          <a:bodyPr/>
          <a:lstStyle/>
          <a:p>
            <a:pPr lvl="1" indent="0"/>
            <a:r>
              <a:rPr lang="cs-CZ" sz="2000" dirty="0">
                <a:solidFill>
                  <a:srgbClr val="535353"/>
                </a:solidFill>
                <a:latin typeface="Arial"/>
                <a:ea typeface="Arial"/>
                <a:cs typeface="Arial"/>
              </a:rPr>
              <a:t>Projekt má celkem 9 klíčových aktivit :</a:t>
            </a:r>
          </a:p>
          <a:p>
            <a:endParaRPr dirty="0"/>
          </a:p>
        </p:txBody>
      </p:sp>
      <p:sp>
        <p:nvSpPr>
          <p:cNvPr id="123" name="Nadpis"/>
          <p:cNvSpPr txBox="1">
            <a:spLocks noGrp="1"/>
          </p:cNvSpPr>
          <p:nvPr>
            <p:ph type="title" idx="4294967295"/>
          </p:nvPr>
        </p:nvSpPr>
        <p:spPr>
          <a:xfrm>
            <a:off x="448365" y="1248705"/>
            <a:ext cx="7747828" cy="601128"/>
          </a:xfrm>
          <a:prstGeom prst="rect">
            <a:avLst/>
          </a:prstGeom>
        </p:spPr>
        <p:txBody>
          <a:bodyPr anchor="b">
            <a:normAutofit fontScale="90000"/>
          </a:bodyPr>
          <a:lstStyle>
            <a:lvl1pPr>
              <a:defRPr sz="2700">
                <a:solidFill>
                  <a:srgbClr val="F4971D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 hangingPunct="0">
              <a:lnSpc>
                <a:spcPct val="12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200" b="1" dirty="0">
                <a:solidFill>
                  <a:schemeClr val="accent2">
                    <a:lumMod val="50000"/>
                  </a:schemeClr>
                </a:solidFill>
                <a:latin typeface="Arial"/>
                <a:ea typeface="Arial"/>
                <a:cs typeface="Arial"/>
              </a:rPr>
              <a:t>Cíl projektu</a:t>
            </a:r>
            <a:r>
              <a:rPr lang="cs-CZ" sz="1200" dirty="0">
                <a:solidFill>
                  <a:schemeClr val="accent2">
                    <a:lumMod val="50000"/>
                  </a:schemeClr>
                </a:solidFill>
                <a:latin typeface="Arial"/>
                <a:ea typeface="Arial"/>
                <a:cs typeface="Arial"/>
              </a:rPr>
              <a:t>: </a:t>
            </a:r>
            <a:br>
              <a:rPr lang="cs-CZ" sz="1200" dirty="0">
                <a:solidFill>
                  <a:schemeClr val="accent2">
                    <a:lumMod val="50000"/>
                  </a:schemeClr>
                </a:solidFill>
                <a:latin typeface="Arial"/>
                <a:ea typeface="Arial"/>
                <a:cs typeface="Arial"/>
              </a:rPr>
            </a:br>
            <a:r>
              <a:rPr lang="cs-CZ" sz="1200" b="1" dirty="0">
                <a:latin typeface="Arial"/>
                <a:ea typeface="Arial"/>
                <a:cs typeface="Arial"/>
              </a:rPr>
              <a:t>Hlavním cílem projektu je vytvoření, ověření a implementace systému ucelené modulární podpory, která přispívá ke zvyšování profesního rozvoje vedoucích pracovníků v oblasti řízení škol a učitelů v oblasti oborových didaktik prostřednictvím profesních společenství širokého spektra forem.</a:t>
            </a:r>
            <a:endParaRPr sz="1200" dirty="0"/>
          </a:p>
        </p:txBody>
      </p:sp>
      <p:sp>
        <p:nvSpPr>
          <p:cNvPr id="2" name="Obdélník 1"/>
          <p:cNvSpPr/>
          <p:nvPr/>
        </p:nvSpPr>
        <p:spPr>
          <a:xfrm>
            <a:off x="508000" y="2551043"/>
            <a:ext cx="7820991" cy="14219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81521" lvl="1" indent="-200527" algn="just" defTabSz="457190">
              <a:lnSpc>
                <a:spcPct val="120000"/>
              </a:lnSpc>
              <a:buSzPct val="100000"/>
              <a:buFontTx/>
              <a:buChar char="•"/>
              <a:defRPr sz="1800" b="0" i="0" u="none" strike="noStrike" kern="0" cap="none" spc="0" baseline="0">
                <a:solidFill>
                  <a:srgbClr val="535353"/>
                </a:solidFill>
                <a:uFillTx/>
                <a:latin typeface="Arial"/>
                <a:ea typeface="Arial"/>
                <a:cs typeface="Arial"/>
              </a:defRPr>
            </a:pPr>
            <a:r>
              <a:rPr lang="cs-CZ" sz="1800" dirty="0">
                <a:solidFill>
                  <a:srgbClr val="535353"/>
                </a:solidFill>
                <a:latin typeface="Arial"/>
                <a:ea typeface="Arial"/>
                <a:cs typeface="Arial"/>
              </a:rPr>
              <a:t>KA 01 – Řízení; KA 02 – Evaluace; KA  03 – Spolupráce;</a:t>
            </a:r>
          </a:p>
          <a:p>
            <a:pPr marL="380994" lvl="1" algn="just" defTabSz="457190">
              <a:lnSpc>
                <a:spcPct val="120000"/>
              </a:lnSpc>
              <a:buSzPct val="100000"/>
              <a:defRPr sz="1800" b="0" i="0" u="none" strike="noStrike" kern="0" cap="none" spc="0" baseline="0">
                <a:solidFill>
                  <a:srgbClr val="535353"/>
                </a:solidFill>
                <a:uFillTx/>
                <a:latin typeface="Arial"/>
                <a:ea typeface="Arial"/>
                <a:cs typeface="Arial"/>
              </a:defRPr>
            </a:pPr>
            <a:r>
              <a:rPr lang="cs-CZ" sz="1800" dirty="0">
                <a:latin typeface="Arial"/>
                <a:ea typeface="Arial"/>
                <a:cs typeface="Arial"/>
              </a:rPr>
              <a:t>   </a:t>
            </a:r>
            <a:r>
              <a:rPr lang="cs-CZ" sz="1800" b="1" dirty="0">
                <a:latin typeface="Arial"/>
                <a:ea typeface="Arial"/>
                <a:cs typeface="Arial"/>
              </a:rPr>
              <a:t>KA 04 - Kabinety </a:t>
            </a:r>
            <a:r>
              <a:rPr lang="cs-CZ" sz="1800" dirty="0">
                <a:solidFill>
                  <a:srgbClr val="535353"/>
                </a:solidFill>
                <a:latin typeface="Arial"/>
                <a:ea typeface="Arial"/>
                <a:cs typeface="Arial"/>
              </a:rPr>
              <a:t>; KA 05 – Kvalita; </a:t>
            </a:r>
            <a:r>
              <a:rPr lang="cs-CZ" sz="1800" b="1" dirty="0">
                <a:latin typeface="Arial"/>
                <a:ea typeface="Arial"/>
                <a:cs typeface="Arial"/>
              </a:rPr>
              <a:t>KA 06 – Management</a:t>
            </a:r>
          </a:p>
          <a:p>
            <a:pPr marL="380994" lvl="1" algn="just" defTabSz="457190">
              <a:lnSpc>
                <a:spcPct val="120000"/>
              </a:lnSpc>
              <a:buSzPct val="100000"/>
              <a:defRPr sz="1800" b="0" i="0" u="none" strike="noStrike" kern="0" cap="none" spc="0" baseline="0">
                <a:solidFill>
                  <a:srgbClr val="535353"/>
                </a:solidFill>
                <a:uFillTx/>
                <a:latin typeface="Arial"/>
                <a:ea typeface="Arial"/>
                <a:cs typeface="Arial"/>
              </a:defRPr>
            </a:pPr>
            <a:r>
              <a:rPr lang="cs-CZ" sz="1800" dirty="0">
                <a:solidFill>
                  <a:srgbClr val="535353"/>
                </a:solidFill>
                <a:latin typeface="Arial"/>
                <a:ea typeface="Arial"/>
                <a:cs typeface="Arial"/>
              </a:rPr>
              <a:t>	  </a:t>
            </a:r>
            <a:r>
              <a:rPr lang="cs-CZ" sz="1800" b="1" dirty="0">
                <a:solidFill>
                  <a:srgbClr val="535353"/>
                </a:solidFill>
                <a:latin typeface="Arial"/>
                <a:ea typeface="Arial"/>
                <a:cs typeface="Arial"/>
              </a:rPr>
              <a:t>KA 07 – Podpora</a:t>
            </a:r>
            <a:r>
              <a:rPr lang="cs-CZ" sz="1800" dirty="0">
                <a:solidFill>
                  <a:srgbClr val="535353"/>
                </a:solidFill>
                <a:latin typeface="Arial"/>
                <a:ea typeface="Arial"/>
                <a:cs typeface="Arial"/>
              </a:rPr>
              <a:t>; </a:t>
            </a:r>
            <a:r>
              <a:rPr lang="cs-CZ" sz="1800" b="1" dirty="0">
                <a:latin typeface="Arial"/>
                <a:ea typeface="Arial"/>
                <a:cs typeface="Arial"/>
              </a:rPr>
              <a:t>KA 08 – Začínající učitel</a:t>
            </a:r>
            <a:r>
              <a:rPr lang="cs-CZ" sz="1800" dirty="0">
                <a:solidFill>
                  <a:srgbClr val="535353"/>
                </a:solidFill>
                <a:latin typeface="Arial"/>
                <a:ea typeface="Arial"/>
                <a:cs typeface="Arial"/>
              </a:rPr>
              <a:t>; KA 09 –  			     </a:t>
            </a:r>
          </a:p>
          <a:p>
            <a:pPr marL="380994" lvl="1" algn="just" defTabSz="457190">
              <a:lnSpc>
                <a:spcPct val="120000"/>
              </a:lnSpc>
              <a:buSzPct val="100000"/>
              <a:defRPr sz="1800" b="0" i="0" u="none" strike="noStrike" kern="0" cap="none" spc="0" baseline="0">
                <a:solidFill>
                  <a:srgbClr val="535353"/>
                </a:solidFill>
                <a:uFillTx/>
                <a:latin typeface="Arial"/>
                <a:ea typeface="Arial"/>
                <a:cs typeface="Arial"/>
              </a:defRPr>
            </a:pPr>
            <a:r>
              <a:rPr lang="cs-CZ" sz="1800" dirty="0">
                <a:solidFill>
                  <a:srgbClr val="535353"/>
                </a:solidFill>
                <a:latin typeface="Arial"/>
                <a:ea typeface="Arial"/>
                <a:cs typeface="Arial"/>
              </a:rPr>
              <a:t>   Veřejnost;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Shape 120"/>
          <p:cNvSpPr txBox="1"/>
          <p:nvPr/>
        </p:nvSpPr>
        <p:spPr>
          <a:xfrm>
            <a:off x="537319" y="967380"/>
            <a:ext cx="6015815" cy="5054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>
            <a:noAutofit/>
          </a:bodyPr>
          <a:lstStyle>
            <a:lvl1pPr>
              <a:lnSpc>
                <a:spcPct val="120000"/>
              </a:lnSpc>
              <a:defRPr sz="3100">
                <a:solidFill>
                  <a:srgbClr val="F2963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cs-CZ" sz="2400" b="1" dirty="0" smtClean="0">
                <a:solidFill>
                  <a:schemeClr val="accent2">
                    <a:lumMod val="50000"/>
                  </a:schemeClr>
                </a:solidFill>
              </a:rPr>
              <a:t>Harmonogram</a:t>
            </a:r>
            <a:endParaRPr sz="24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905564298"/>
              </p:ext>
            </p:extLst>
          </p:nvPr>
        </p:nvGraphicFramePr>
        <p:xfrm>
          <a:off x="348306" y="1166191"/>
          <a:ext cx="8322440" cy="3460689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23170">
                  <a:extLst>
                    <a:ext uri="{9D8B030D-6E8A-4147-A177-3AD203B41FA5}">
                      <a16:colId xmlns:a16="http://schemas.microsoft.com/office/drawing/2014/main" xmlns="" val="3433206334"/>
                    </a:ext>
                  </a:extLst>
                </a:gridCol>
                <a:gridCol w="623170">
                  <a:extLst>
                    <a:ext uri="{9D8B030D-6E8A-4147-A177-3AD203B41FA5}">
                      <a16:colId xmlns:a16="http://schemas.microsoft.com/office/drawing/2014/main" xmlns="" val="170033375"/>
                    </a:ext>
                  </a:extLst>
                </a:gridCol>
                <a:gridCol w="623170">
                  <a:extLst>
                    <a:ext uri="{9D8B030D-6E8A-4147-A177-3AD203B41FA5}">
                      <a16:colId xmlns:a16="http://schemas.microsoft.com/office/drawing/2014/main" xmlns="" val="3635880329"/>
                    </a:ext>
                  </a:extLst>
                </a:gridCol>
                <a:gridCol w="623170">
                  <a:extLst>
                    <a:ext uri="{9D8B030D-6E8A-4147-A177-3AD203B41FA5}">
                      <a16:colId xmlns:a16="http://schemas.microsoft.com/office/drawing/2014/main" xmlns="" val="583776551"/>
                    </a:ext>
                  </a:extLst>
                </a:gridCol>
                <a:gridCol w="311584">
                  <a:extLst>
                    <a:ext uri="{9D8B030D-6E8A-4147-A177-3AD203B41FA5}">
                      <a16:colId xmlns:a16="http://schemas.microsoft.com/office/drawing/2014/main" xmlns="" val="898070471"/>
                    </a:ext>
                  </a:extLst>
                </a:gridCol>
                <a:gridCol w="311584">
                  <a:extLst>
                    <a:ext uri="{9D8B030D-6E8A-4147-A177-3AD203B41FA5}">
                      <a16:colId xmlns:a16="http://schemas.microsoft.com/office/drawing/2014/main" xmlns="" val="534036879"/>
                    </a:ext>
                  </a:extLst>
                </a:gridCol>
                <a:gridCol w="623170">
                  <a:extLst>
                    <a:ext uri="{9D8B030D-6E8A-4147-A177-3AD203B41FA5}">
                      <a16:colId xmlns:a16="http://schemas.microsoft.com/office/drawing/2014/main" xmlns="" val="606908006"/>
                    </a:ext>
                  </a:extLst>
                </a:gridCol>
                <a:gridCol w="982695">
                  <a:extLst>
                    <a:ext uri="{9D8B030D-6E8A-4147-A177-3AD203B41FA5}">
                      <a16:colId xmlns:a16="http://schemas.microsoft.com/office/drawing/2014/main" xmlns="" val="3026575746"/>
                    </a:ext>
                  </a:extLst>
                </a:gridCol>
                <a:gridCol w="313067">
                  <a:extLst>
                    <a:ext uri="{9D8B030D-6E8A-4147-A177-3AD203B41FA5}">
                      <a16:colId xmlns:a16="http://schemas.microsoft.com/office/drawing/2014/main" xmlns="" val="3390231321"/>
                    </a:ext>
                  </a:extLst>
                </a:gridCol>
                <a:gridCol w="313067">
                  <a:extLst>
                    <a:ext uri="{9D8B030D-6E8A-4147-A177-3AD203B41FA5}">
                      <a16:colId xmlns:a16="http://schemas.microsoft.com/office/drawing/2014/main" xmlns="" val="3875495504"/>
                    </a:ext>
                  </a:extLst>
                </a:gridCol>
                <a:gridCol w="591348">
                  <a:extLst>
                    <a:ext uri="{9D8B030D-6E8A-4147-A177-3AD203B41FA5}">
                      <a16:colId xmlns:a16="http://schemas.microsoft.com/office/drawing/2014/main" xmlns="" val="3246188754"/>
                    </a:ext>
                  </a:extLst>
                </a:gridCol>
                <a:gridCol w="591348">
                  <a:extLst>
                    <a:ext uri="{9D8B030D-6E8A-4147-A177-3AD203B41FA5}">
                      <a16:colId xmlns:a16="http://schemas.microsoft.com/office/drawing/2014/main" xmlns="" val="406946742"/>
                    </a:ext>
                  </a:extLst>
                </a:gridCol>
                <a:gridCol w="612000">
                  <a:extLst>
                    <a:ext uri="{9D8B030D-6E8A-4147-A177-3AD203B41FA5}">
                      <a16:colId xmlns:a16="http://schemas.microsoft.com/office/drawing/2014/main" xmlns="" val="3821961624"/>
                    </a:ext>
                  </a:extLst>
                </a:gridCol>
                <a:gridCol w="591348">
                  <a:extLst>
                    <a:ext uri="{9D8B030D-6E8A-4147-A177-3AD203B41FA5}">
                      <a16:colId xmlns:a16="http://schemas.microsoft.com/office/drawing/2014/main" xmlns="" val="3955206584"/>
                    </a:ext>
                  </a:extLst>
                </a:gridCol>
                <a:gridCol w="588549">
                  <a:extLst>
                    <a:ext uri="{9D8B030D-6E8A-4147-A177-3AD203B41FA5}">
                      <a16:colId xmlns:a16="http://schemas.microsoft.com/office/drawing/2014/main" xmlns="" val="3753614307"/>
                    </a:ext>
                  </a:extLst>
                </a:gridCol>
              </a:tblGrid>
              <a:tr h="575577"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800" b="1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49" marR="62449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2020 - 2022</a:t>
                      </a:r>
                      <a:endParaRPr lang="cs-CZ" sz="2000" b="1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49" marR="62449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endParaRPr lang="cs-CZ" dirty="0">
                        <a:latin typeface="+mj-lt"/>
                      </a:endParaRPr>
                    </a:p>
                  </a:txBody>
                  <a:tcPr marL="62449" marR="62449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06191098"/>
                  </a:ext>
                </a:extLst>
              </a:tr>
              <a:tr h="497600">
                <a:tc gridSpan="1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Kurzy pro oborové didaktiky</a:t>
                      </a:r>
                    </a:p>
                  </a:txBody>
                  <a:tcPr marL="62449" marR="62449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01944223"/>
                  </a:ext>
                </a:extLst>
              </a:tr>
              <a:tr h="280476">
                <a:tc gridSpan="7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2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Calibri"/>
                        </a:rPr>
                        <a:t>1. vlna – pilotní</a:t>
                      </a:r>
                    </a:p>
                  </a:txBody>
                  <a:tcPr marL="62449" marR="62449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200" b="1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Helvetica"/>
                        <a:ea typeface="Calibri" panose="020F0502020204030204" pitchFamily="34" charset="0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62449" marR="62449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endParaRPr lang="cs-CZ" sz="900" dirty="0">
                        <a:latin typeface="+mj-lt"/>
                      </a:endParaRPr>
                    </a:p>
                  </a:txBody>
                  <a:tcPr marL="62449" marR="62449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2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Calibri"/>
                        </a:rPr>
                        <a:t>2. vlna – implementační</a:t>
                      </a:r>
                    </a:p>
                  </a:txBody>
                  <a:tcPr marL="62449" marR="62449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200" b="1" dirty="0" smtClean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49" marR="62449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00478410"/>
                  </a:ext>
                </a:extLst>
              </a:tr>
              <a:tr h="280476">
                <a:tc gridSpan="7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9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Calibri"/>
                        </a:rPr>
                        <a:t>Kurzy oborových didaktik pro jednotlivé obory</a:t>
                      </a:r>
                    </a:p>
                  </a:txBody>
                  <a:tcPr marL="62449" marR="62449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100" b="1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uLnTx/>
                        <a:uFillTx/>
                        <a:latin typeface="Helvetica"/>
                        <a:ea typeface="Calibri" panose="020F0502020204030204" pitchFamily="34" charset="0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62449" marR="62449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9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>
                              <a:lumMod val="75000"/>
                              <a:lumOff val="25000"/>
                            </a:srgbClr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Calibri"/>
                        </a:rPr>
                        <a:t>Kurzy oborových didaktik pro jednotlivé obory</a:t>
                      </a:r>
                    </a:p>
                  </a:txBody>
                  <a:tcPr marL="62449" marR="62449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100" b="1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uLnTx/>
                        <a:uFillTx/>
                        <a:latin typeface="Helvetica"/>
                        <a:ea typeface="Calibri" panose="020F0502020204030204" pitchFamily="34" charset="0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62449" marR="62449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69740255"/>
                  </a:ext>
                </a:extLst>
              </a:tr>
              <a:tr h="365312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9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Calibri"/>
                        </a:rPr>
                        <a:t>M – ZŠ</a:t>
                      </a:r>
                    </a:p>
                  </a:txBody>
                  <a:tcPr marL="62449" marR="62449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9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>
                              <a:lumMod val="75000"/>
                              <a:lumOff val="25000"/>
                            </a:srgbClr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Calibri"/>
                        </a:rPr>
                        <a:t>M – SŠ</a:t>
                      </a:r>
                    </a:p>
                  </a:txBody>
                  <a:tcPr marL="62449" marR="62449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9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Calibri"/>
                        </a:rPr>
                        <a:t>ČJ – ZŠ</a:t>
                      </a:r>
                    </a:p>
                  </a:txBody>
                  <a:tcPr marL="62449" marR="62449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9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Calibri"/>
                        </a:rPr>
                        <a:t>ČJ – SŠ</a:t>
                      </a:r>
                    </a:p>
                  </a:txBody>
                  <a:tcPr marL="62449" marR="62449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9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Calibri"/>
                        </a:rPr>
                        <a:t>INF – ZŠ</a:t>
                      </a:r>
                    </a:p>
                  </a:txBody>
                  <a:tcPr marL="62449" marR="62449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100" b="1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uLnTx/>
                        <a:uFillTx/>
                        <a:latin typeface="Helvetica"/>
                        <a:ea typeface="Calibri" panose="020F0502020204030204" pitchFamily="34" charset="0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62449" marR="62449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9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Calibri"/>
                        </a:rPr>
                        <a:t>INF – SŠ</a:t>
                      </a:r>
                    </a:p>
                  </a:txBody>
                  <a:tcPr marL="62449" marR="62449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9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>
                              <a:lumMod val="75000"/>
                              <a:lumOff val="25000"/>
                            </a:srgbClr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Calibri"/>
                        </a:rPr>
                        <a:t>M – ZŠ</a:t>
                      </a:r>
                    </a:p>
                  </a:txBody>
                  <a:tcPr marL="62449" marR="62449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100" b="1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uLnTx/>
                        <a:uFillTx/>
                        <a:latin typeface="Helvetica"/>
                        <a:ea typeface="Calibri" panose="020F0502020204030204" pitchFamily="34" charset="0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62449" marR="62449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9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>
                              <a:lumMod val="75000"/>
                              <a:lumOff val="25000"/>
                            </a:srgbClr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Calibri"/>
                        </a:rPr>
                        <a:t>M – SŠ</a:t>
                      </a:r>
                    </a:p>
                  </a:txBody>
                  <a:tcPr marL="62449" marR="62449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9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>
                              <a:lumMod val="75000"/>
                              <a:lumOff val="25000"/>
                            </a:srgbClr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Calibri"/>
                        </a:rPr>
                        <a:t>ČJ – ZŠ</a:t>
                      </a:r>
                    </a:p>
                  </a:txBody>
                  <a:tcPr marL="62449" marR="62449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9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Calibri"/>
                        </a:rPr>
                        <a:t>ČJ – SŠ</a:t>
                      </a:r>
                    </a:p>
                  </a:txBody>
                  <a:tcPr marL="62449" marR="62449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9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>
                              <a:lumMod val="75000"/>
                              <a:lumOff val="25000"/>
                            </a:srgbClr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Calibri"/>
                        </a:rPr>
                        <a:t>INF – ZŠ</a:t>
                      </a:r>
                    </a:p>
                  </a:txBody>
                  <a:tcPr marL="62449" marR="62449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9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>
                              <a:lumMod val="75000"/>
                              <a:lumOff val="25000"/>
                            </a:srgbClr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Calibri"/>
                        </a:rPr>
                        <a:t>INF – SŠ</a:t>
                      </a:r>
                    </a:p>
                  </a:txBody>
                  <a:tcPr marL="62449" marR="62449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70916937"/>
                  </a:ext>
                </a:extLst>
              </a:tr>
              <a:tr h="365312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9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Calibri"/>
                        </a:rPr>
                        <a:t>3 360 </a:t>
                      </a:r>
                      <a:r>
                        <a:rPr kumimoji="0" lang="cs-CZ" sz="8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Calibri"/>
                        </a:rPr>
                        <a:t>účastníků</a:t>
                      </a:r>
                    </a:p>
                  </a:txBody>
                  <a:tcPr marL="62449" marR="62449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900" b="1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rgbClr val="000000">
                            <a:lumMod val="75000"/>
                            <a:lumOff val="25000"/>
                          </a:srgbClr>
                        </a:solidFill>
                        <a:effectLst/>
                        <a:uLnTx/>
                        <a:uFillTx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62449" marR="62449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900" b="1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uLnTx/>
                        <a:uFillTx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62449" marR="62449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900" b="1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uLnTx/>
                        <a:uFillTx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62449" marR="62449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900" b="1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uLnTx/>
                        <a:uFillTx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62449" marR="62449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900" b="1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uLnTx/>
                        <a:uFillTx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62449" marR="62449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900" dirty="0">
                        <a:latin typeface="+mj-lt"/>
                      </a:endParaRPr>
                    </a:p>
                  </a:txBody>
                  <a:tcPr marL="62449" marR="62449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9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>
                              <a:lumMod val="75000"/>
                              <a:lumOff val="25000"/>
                            </a:srgbClr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Calibri"/>
                        </a:rPr>
                        <a:t>MŠ</a:t>
                      </a:r>
                    </a:p>
                  </a:txBody>
                  <a:tcPr marL="62449" marR="62449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9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>
                              <a:lumMod val="75000"/>
                              <a:lumOff val="25000"/>
                            </a:srgbClr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Calibri"/>
                        </a:rPr>
                        <a:t>1.ST</a:t>
                      </a:r>
                    </a:p>
                  </a:txBody>
                  <a:tcPr marL="62449" marR="62449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9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>
                              <a:lumMod val="75000"/>
                              <a:lumOff val="25000"/>
                            </a:srgbClr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Calibri"/>
                        </a:rPr>
                        <a:t>DĚJ</a:t>
                      </a:r>
                    </a:p>
                  </a:txBody>
                  <a:tcPr marL="62449" marR="62449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9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Calibri"/>
                        </a:rPr>
                        <a:t>ON</a:t>
                      </a:r>
                    </a:p>
                  </a:txBody>
                  <a:tcPr marL="62449" marR="62449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9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>
                              <a:lumMod val="75000"/>
                              <a:lumOff val="25000"/>
                            </a:srgbClr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Calibri"/>
                        </a:rPr>
                        <a:t>CHE</a:t>
                      </a:r>
                    </a:p>
                  </a:txBody>
                  <a:tcPr marL="62449" marR="62449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9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>
                              <a:lumMod val="75000"/>
                              <a:lumOff val="25000"/>
                            </a:srgbClr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Calibri"/>
                        </a:rPr>
                        <a:t>BIO</a:t>
                      </a:r>
                    </a:p>
                  </a:txBody>
                  <a:tcPr marL="62449" marR="62449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37062094"/>
                  </a:ext>
                </a:extLst>
              </a:tr>
              <a:tr h="365312">
                <a:tc>
                  <a:txBody>
                    <a:bodyPr/>
                    <a:lstStyle/>
                    <a:p>
                      <a:endParaRPr lang="cs-CZ" dirty="0">
                        <a:latin typeface="+mj-lt"/>
                      </a:endParaRPr>
                    </a:p>
                  </a:txBody>
                  <a:tcPr marL="62449" marR="62449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900" b="1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rgbClr val="000000">
                            <a:lumMod val="75000"/>
                            <a:lumOff val="25000"/>
                          </a:srgbClr>
                        </a:solidFill>
                        <a:effectLst/>
                        <a:uLnTx/>
                        <a:uFillTx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62449" marR="62449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900" b="1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uLnTx/>
                        <a:uFillTx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62449" marR="62449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900" b="1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uLnTx/>
                        <a:uFillTx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62449" marR="62449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900" b="1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uLnTx/>
                        <a:uFillTx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62449" marR="62449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900" b="1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uLnTx/>
                        <a:uFillTx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62449" marR="62449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900" dirty="0">
                        <a:latin typeface="+mj-lt"/>
                      </a:endParaRPr>
                    </a:p>
                  </a:txBody>
                  <a:tcPr marL="62449" marR="62449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9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>
                              <a:lumMod val="75000"/>
                              <a:lumOff val="25000"/>
                            </a:srgbClr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Calibri"/>
                        </a:rPr>
                        <a:t>ZEM</a:t>
                      </a:r>
                    </a:p>
                  </a:txBody>
                  <a:tcPr marL="62449" marR="62449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9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>
                              <a:lumMod val="75000"/>
                              <a:lumOff val="25000"/>
                            </a:srgbClr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Calibri"/>
                        </a:rPr>
                        <a:t>FY</a:t>
                      </a:r>
                    </a:p>
                  </a:txBody>
                  <a:tcPr marL="62449" marR="62449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9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>
                              <a:lumMod val="75000"/>
                              <a:lumOff val="25000"/>
                            </a:srgbClr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Calibri"/>
                        </a:rPr>
                        <a:t>PČ</a:t>
                      </a:r>
                    </a:p>
                  </a:txBody>
                  <a:tcPr marL="62449" marR="62449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9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Calibri"/>
                        </a:rPr>
                        <a:t>HV</a:t>
                      </a:r>
                    </a:p>
                  </a:txBody>
                  <a:tcPr marL="62449" marR="62449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9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>
                              <a:lumMod val="75000"/>
                              <a:lumOff val="25000"/>
                            </a:srgbClr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Calibri"/>
                        </a:rPr>
                        <a:t>VV</a:t>
                      </a:r>
                    </a:p>
                  </a:txBody>
                  <a:tcPr marL="62449" marR="62449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9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>
                              <a:lumMod val="75000"/>
                              <a:lumOff val="25000"/>
                            </a:srgbClr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Calibri"/>
                        </a:rPr>
                        <a:t>TV,VZ</a:t>
                      </a:r>
                    </a:p>
                  </a:txBody>
                  <a:tcPr marL="62449" marR="62449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72052565"/>
                  </a:ext>
                </a:extLst>
              </a:tr>
              <a:tr h="365312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900" b="1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uLnTx/>
                        <a:uFillTx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62449" marR="62449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900" b="1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rgbClr val="000000">
                            <a:lumMod val="75000"/>
                            <a:lumOff val="25000"/>
                          </a:srgbClr>
                        </a:solidFill>
                        <a:effectLst/>
                        <a:uLnTx/>
                        <a:uFillTx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62449" marR="62449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900" b="1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uLnTx/>
                        <a:uFillTx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62449" marR="62449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900" b="1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uLnTx/>
                        <a:uFillTx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62449" marR="62449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900" b="1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uLnTx/>
                        <a:uFillTx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62449" marR="62449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900" b="1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uLnTx/>
                        <a:uFillTx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62449" marR="62449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900" dirty="0">
                        <a:latin typeface="+mj-lt"/>
                      </a:endParaRPr>
                    </a:p>
                  </a:txBody>
                  <a:tcPr marL="62449" marR="62449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9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>
                              <a:lumMod val="75000"/>
                              <a:lumOff val="25000"/>
                            </a:srgbClr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Calibri"/>
                        </a:rPr>
                        <a:t>AJ</a:t>
                      </a:r>
                    </a:p>
                  </a:txBody>
                  <a:tcPr marL="62449" marR="62449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9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>
                              <a:lumMod val="75000"/>
                              <a:lumOff val="25000"/>
                            </a:srgbClr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Calibri"/>
                        </a:rPr>
                        <a:t>NJ</a:t>
                      </a:r>
                    </a:p>
                  </a:txBody>
                  <a:tcPr marL="62449" marR="62449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9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>
                              <a:lumMod val="75000"/>
                              <a:lumOff val="25000"/>
                            </a:srgbClr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Calibri"/>
                        </a:rPr>
                        <a:t>FJ</a:t>
                      </a:r>
                    </a:p>
                  </a:txBody>
                  <a:tcPr marL="62449" marR="62449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9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Calibri"/>
                        </a:rPr>
                        <a:t>RJ</a:t>
                      </a:r>
                    </a:p>
                  </a:txBody>
                  <a:tcPr marL="62449" marR="62449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9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>
                              <a:lumMod val="75000"/>
                              <a:lumOff val="25000"/>
                            </a:srgbClr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Calibri"/>
                        </a:rPr>
                        <a:t>SJ</a:t>
                      </a:r>
                    </a:p>
                  </a:txBody>
                  <a:tcPr marL="62449" marR="62449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9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>
                              <a:lumMod val="75000"/>
                              <a:lumOff val="25000"/>
                            </a:srgbClr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Calibri"/>
                        </a:rPr>
                        <a:t>ZUSH</a:t>
                      </a:r>
                    </a:p>
                  </a:txBody>
                  <a:tcPr marL="62449" marR="62449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39513849"/>
                  </a:ext>
                </a:extLst>
              </a:tr>
              <a:tr h="365312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900" b="1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uLnTx/>
                        <a:uFillTx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62449" marR="62449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900" b="1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rgbClr val="000000">
                            <a:lumMod val="75000"/>
                            <a:lumOff val="25000"/>
                          </a:srgbClr>
                        </a:solidFill>
                        <a:effectLst/>
                        <a:uLnTx/>
                        <a:uFillTx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62449" marR="62449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900" b="1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uLnTx/>
                        <a:uFillTx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62449" marR="62449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900" b="1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uLnTx/>
                        <a:uFillTx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62449" marR="62449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900" b="1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uLnTx/>
                        <a:uFillTx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62449" marR="62449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900" b="1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uLnTx/>
                        <a:uFillTx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62449" marR="62449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900" b="1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uLnTx/>
                        <a:uFillTx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62449" marR="62449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9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>
                              <a:lumMod val="75000"/>
                              <a:lumOff val="25000"/>
                            </a:srgbClr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Calibri"/>
                        </a:rPr>
                        <a:t>ZUSV</a:t>
                      </a:r>
                    </a:p>
                  </a:txBody>
                  <a:tcPr marL="62449" marR="62449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9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>
                              <a:lumMod val="75000"/>
                              <a:lumOff val="25000"/>
                            </a:srgbClr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Calibri"/>
                        </a:rPr>
                        <a:t>ZUST</a:t>
                      </a:r>
                    </a:p>
                  </a:txBody>
                  <a:tcPr marL="62449" marR="62449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9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>
                              <a:lumMod val="75000"/>
                              <a:lumOff val="25000"/>
                            </a:srgbClr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Calibri"/>
                        </a:rPr>
                        <a:t>ZUSL</a:t>
                      </a:r>
                    </a:p>
                  </a:txBody>
                  <a:tcPr marL="62449" marR="62449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9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Calibri"/>
                        </a:rPr>
                        <a:t>8 120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8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Calibri"/>
                        </a:rPr>
                        <a:t>účastníků</a:t>
                      </a:r>
                    </a:p>
                  </a:txBody>
                  <a:tcPr marL="62449" marR="62449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900" b="1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rgbClr val="000000">
                            <a:lumMod val="75000"/>
                            <a:lumOff val="25000"/>
                          </a:srgbClr>
                        </a:solidFill>
                        <a:effectLst/>
                        <a:uLnTx/>
                        <a:uFillTx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62449" marR="62449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900" b="1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rgbClr val="000000">
                            <a:lumMod val="75000"/>
                            <a:lumOff val="25000"/>
                          </a:srgbClr>
                        </a:solidFill>
                        <a:effectLst/>
                        <a:uLnTx/>
                        <a:uFillTx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62449" marR="62449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646212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79638908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Děkujeme…"/>
          <p:cNvSpPr txBox="1">
            <a:spLocks noGrp="1"/>
          </p:cNvSpPr>
          <p:nvPr>
            <p:ph type="title"/>
          </p:nvPr>
        </p:nvSpPr>
        <p:spPr>
          <a:xfrm>
            <a:off x="539750" y="1217203"/>
            <a:ext cx="4712048" cy="1121806"/>
          </a:xfrm>
          <a:prstGeom prst="rect">
            <a:avLst/>
          </a:prstGeom>
        </p:spPr>
        <p:txBody>
          <a:bodyPr/>
          <a:lstStyle/>
          <a:p>
            <a:r>
              <a:rPr dirty="0" err="1" smtClean="0">
                <a:latin typeface="Arial" panose="020B0604020202020204" pitchFamily="34" charset="0"/>
                <a:cs typeface="Arial" panose="020B0604020202020204" pitchFamily="34" charset="0"/>
              </a:rPr>
              <a:t>Děkuj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dirty="0" err="1" smtClean="0"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  <a:r>
              <a:rPr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 err="1">
                <a:latin typeface="Arial" panose="020B0604020202020204" pitchFamily="34" charset="0"/>
                <a:cs typeface="Arial" panose="020B0604020202020204" pitchFamily="34" charset="0"/>
              </a:rPr>
              <a:t>pozornost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" name="Obdélník 1"/>
          <p:cNvSpPr/>
          <p:nvPr/>
        </p:nvSpPr>
        <p:spPr>
          <a:xfrm>
            <a:off x="539750" y="2787219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sz="1400" b="1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Mgr. Miroslav Peer</a:t>
            </a:r>
          </a:p>
          <a:p>
            <a:r>
              <a:rPr lang="cs-CZ" sz="1400" b="1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peer@nidv.cz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Nadpis"/>
          <p:cNvSpPr txBox="1">
            <a:spLocks noGrp="1"/>
          </p:cNvSpPr>
          <p:nvPr>
            <p:ph type="title" idx="4294967295"/>
          </p:nvPr>
        </p:nvSpPr>
        <p:spPr>
          <a:xfrm>
            <a:off x="501648" y="989817"/>
            <a:ext cx="5270153" cy="482436"/>
          </a:xfrm>
          <a:prstGeom prst="rect">
            <a:avLst/>
          </a:prstGeom>
        </p:spPr>
        <p:txBody>
          <a:bodyPr anchor="b">
            <a:normAutofit fontScale="90000"/>
          </a:bodyPr>
          <a:lstStyle>
            <a:lvl1pPr>
              <a:defRPr sz="2700">
                <a:solidFill>
                  <a:srgbClr val="F4971D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 hangingPunct="0">
              <a:lnSpc>
                <a:spcPct val="12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dirty="0">
                <a:solidFill>
                  <a:schemeClr val="accent2">
                    <a:lumMod val="50000"/>
                  </a:schemeClr>
                </a:solidFill>
                <a:latin typeface="Arial"/>
                <a:ea typeface="Arial"/>
                <a:cs typeface="Arial"/>
              </a:rPr>
              <a:t>Základní účel KA -  kabinety</a:t>
            </a:r>
          </a:p>
        </p:txBody>
      </p:sp>
      <p:sp>
        <p:nvSpPr>
          <p:cNvPr id="127" name="Obdélník"/>
          <p:cNvSpPr txBox="1"/>
          <p:nvPr/>
        </p:nvSpPr>
        <p:spPr>
          <a:xfrm>
            <a:off x="4686300" y="2023926"/>
            <a:ext cx="3638718" cy="1473673"/>
          </a:xfrm>
          <a:prstGeom prst="rect">
            <a:avLst/>
          </a:prstGeom>
          <a:ln w="12700">
            <a:miter lim="400000"/>
          </a:ln>
        </p:spPr>
        <p:txBody>
          <a:bodyPr lIns="45718" tIns="45718" rIns="45718" bIns="45718">
            <a:normAutofit/>
          </a:bodyPr>
          <a:lstStyle/>
          <a:p>
            <a:pPr marL="160421" indent="-160421">
              <a:lnSpc>
                <a:spcPct val="90000"/>
              </a:lnSpc>
              <a:spcBef>
                <a:spcPts val="700"/>
              </a:spcBef>
              <a:buSzPct val="100000"/>
              <a:buChar char="•"/>
              <a:defRPr sz="1600">
                <a:solidFill>
                  <a:schemeClr val="accent3">
                    <a:lumOff val="-12941"/>
                  </a:schemeClr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endParaRPr/>
          </a:p>
        </p:txBody>
      </p:sp>
      <p:sp>
        <p:nvSpPr>
          <p:cNvPr id="5" name="Obdélník 4"/>
          <p:cNvSpPr/>
          <p:nvPr/>
        </p:nvSpPr>
        <p:spPr>
          <a:xfrm>
            <a:off x="501648" y="1411057"/>
            <a:ext cx="8255587" cy="757130"/>
          </a:xfrm>
          <a:prstGeom prst="rect">
            <a:avLst/>
          </a:prstGeom>
          <a:ln w="9525"/>
        </p:spPr>
        <p:style>
          <a:lnRef idx="2">
            <a:schemeClr val="accent2"/>
          </a:lnRef>
          <a:fillRef idx="100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581521" lvl="1" indent="-200527" algn="just" defTabSz="457190" hangingPunct="0">
              <a:lnSpc>
                <a:spcPct val="120000"/>
              </a:lnSpc>
              <a:buSzPct val="100000"/>
              <a:buFontTx/>
              <a:buChar char="•"/>
              <a:defRPr sz="1800" b="0" i="0" u="none" strike="noStrike" kern="0" cap="none" spc="0" baseline="0">
                <a:solidFill>
                  <a:srgbClr val="535353"/>
                </a:solidFill>
                <a:uFillTx/>
                <a:latin typeface="Arial"/>
                <a:ea typeface="Arial"/>
                <a:cs typeface="Arial"/>
              </a:defRPr>
            </a:pPr>
            <a:r>
              <a:rPr lang="cs-CZ" b="1" kern="0" dirty="0" smtClean="0">
                <a:solidFill>
                  <a:srgbClr val="535353"/>
                </a:solidFill>
                <a:latin typeface="Arial"/>
                <a:ea typeface="Arial"/>
                <a:cs typeface="Arial"/>
              </a:rPr>
              <a:t>Vytvořit organizační/institucionální, personální a obsahové podmínky pro činnost kabinetů.</a:t>
            </a:r>
            <a:endParaRPr lang="cs-CZ" b="1" kern="0" dirty="0">
              <a:solidFill>
                <a:srgbClr val="535353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501648" y="2192044"/>
            <a:ext cx="8255585" cy="726609"/>
          </a:xfrm>
          <a:prstGeom prst="rect">
            <a:avLst/>
          </a:prstGeom>
          <a:ln w="952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581521" lvl="1" indent="-200527" algn="just" defTabSz="457190" hangingPunct="0">
              <a:lnSpc>
                <a:spcPct val="120000"/>
              </a:lnSpc>
              <a:buSzPct val="100000"/>
              <a:buFontTx/>
              <a:buChar char="•"/>
              <a:defRPr sz="1800" b="0" i="0" u="none" strike="noStrike" kern="0" cap="none" spc="0" baseline="0">
                <a:solidFill>
                  <a:srgbClr val="535353"/>
                </a:solidFill>
                <a:uFillTx/>
                <a:latin typeface="Arial"/>
                <a:ea typeface="Arial"/>
                <a:cs typeface="Arial"/>
              </a:defRPr>
            </a:pPr>
            <a:r>
              <a:rPr lang="cs-CZ" b="1" kern="0" dirty="0" smtClean="0">
                <a:solidFill>
                  <a:srgbClr val="535353"/>
                </a:solidFill>
                <a:latin typeface="Arial"/>
                <a:ea typeface="Arial"/>
                <a:cs typeface="Arial"/>
              </a:rPr>
              <a:t>Vytvořit prostor </a:t>
            </a:r>
            <a:r>
              <a:rPr lang="cs-CZ" b="1" kern="0" dirty="0">
                <a:solidFill>
                  <a:srgbClr val="535353"/>
                </a:solidFill>
                <a:latin typeface="Arial"/>
                <a:ea typeface="Arial"/>
                <a:cs typeface="Arial"/>
              </a:rPr>
              <a:t>pro odborný růst a profesní rozvoj PP (sdílení a setkávání</a:t>
            </a:r>
            <a:r>
              <a:rPr lang="cs-CZ" b="1" kern="0" dirty="0" smtClean="0">
                <a:solidFill>
                  <a:srgbClr val="535353"/>
                </a:solidFill>
                <a:latin typeface="Arial"/>
                <a:ea typeface="Arial"/>
                <a:cs typeface="Arial"/>
              </a:rPr>
              <a:t>).</a:t>
            </a:r>
            <a:endParaRPr lang="cs-CZ" b="1" kern="0" dirty="0">
              <a:solidFill>
                <a:srgbClr val="535353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501646" y="2946972"/>
            <a:ext cx="8255587" cy="424732"/>
          </a:xfrm>
          <a:prstGeom prst="rect">
            <a:avLst/>
          </a:prstGeom>
          <a:ln w="952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581521" lvl="1" indent="-200527" algn="just" defTabSz="457190" hangingPunct="0">
              <a:lnSpc>
                <a:spcPct val="120000"/>
              </a:lnSpc>
              <a:buSzPct val="100000"/>
              <a:buFontTx/>
              <a:buChar char="•"/>
              <a:defRPr sz="1800" b="0" i="0" u="none" strike="noStrike" kern="0" cap="none" spc="0" baseline="0">
                <a:solidFill>
                  <a:srgbClr val="535353"/>
                </a:solidFill>
                <a:uFillTx/>
                <a:latin typeface="Arial"/>
                <a:ea typeface="Arial"/>
                <a:cs typeface="Arial"/>
              </a:defRPr>
            </a:pPr>
            <a:r>
              <a:rPr lang="cs-CZ" b="1" kern="0" dirty="0" smtClean="0">
                <a:solidFill>
                  <a:srgbClr val="535353"/>
                </a:solidFill>
                <a:latin typeface="Arial"/>
                <a:ea typeface="Arial"/>
                <a:cs typeface="Arial"/>
              </a:rPr>
              <a:t>Systematicky </a:t>
            </a:r>
            <a:r>
              <a:rPr lang="cs-CZ" b="1" kern="0" dirty="0">
                <a:solidFill>
                  <a:srgbClr val="535353"/>
                </a:solidFill>
                <a:latin typeface="Arial"/>
                <a:ea typeface="Arial"/>
                <a:cs typeface="Arial"/>
              </a:rPr>
              <a:t>a </a:t>
            </a:r>
            <a:r>
              <a:rPr lang="cs-CZ" b="1" kern="0" dirty="0" smtClean="0">
                <a:solidFill>
                  <a:srgbClr val="535353"/>
                </a:solidFill>
                <a:latin typeface="Arial"/>
                <a:ea typeface="Arial"/>
                <a:cs typeface="Arial"/>
              </a:rPr>
              <a:t>koordinovaně rozvíjet předmětové didaktiky.</a:t>
            </a:r>
            <a:endParaRPr lang="cs-CZ" b="1" kern="0" dirty="0">
              <a:solidFill>
                <a:srgbClr val="535353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501646" y="3395561"/>
            <a:ext cx="8255584" cy="757130"/>
          </a:xfrm>
          <a:prstGeom prst="rect">
            <a:avLst/>
          </a:prstGeom>
          <a:ln w="952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581521" lvl="1" indent="-200527" algn="just" defTabSz="457190" hangingPunct="0">
              <a:lnSpc>
                <a:spcPct val="120000"/>
              </a:lnSpc>
              <a:buSzPct val="100000"/>
              <a:buFontTx/>
              <a:buChar char="•"/>
              <a:defRPr sz="1800" b="0" i="0" u="none" strike="noStrike" kern="0" cap="none" spc="0" baseline="0">
                <a:solidFill>
                  <a:srgbClr val="535353"/>
                </a:solidFill>
                <a:uFillTx/>
                <a:latin typeface="Arial"/>
                <a:ea typeface="Arial"/>
                <a:cs typeface="Arial"/>
              </a:defRPr>
            </a:pPr>
            <a:r>
              <a:rPr lang="cs-CZ" b="1" kern="0" dirty="0" smtClean="0">
                <a:solidFill>
                  <a:srgbClr val="535353"/>
                </a:solidFill>
                <a:latin typeface="Arial"/>
                <a:ea typeface="Arial"/>
                <a:cs typeface="Arial"/>
              </a:rPr>
              <a:t>Začlenit metodické kabinety </a:t>
            </a:r>
            <a:r>
              <a:rPr lang="cs-CZ" b="1" kern="0" dirty="0">
                <a:solidFill>
                  <a:srgbClr val="535353"/>
                </a:solidFill>
                <a:latin typeface="Arial"/>
                <a:ea typeface="Arial"/>
                <a:cs typeface="Arial"/>
              </a:rPr>
              <a:t>do struktury podpory PP (udržitelnost – kmen NIDV</a:t>
            </a:r>
            <a:r>
              <a:rPr lang="cs-CZ" b="1" kern="0" dirty="0" smtClean="0">
                <a:solidFill>
                  <a:srgbClr val="535353"/>
                </a:solidFill>
                <a:latin typeface="Arial"/>
                <a:ea typeface="Arial"/>
                <a:cs typeface="Arial"/>
              </a:rPr>
              <a:t>). </a:t>
            </a:r>
            <a:endParaRPr lang="cs-CZ" b="1" kern="0" dirty="0">
              <a:solidFill>
                <a:srgbClr val="898989"/>
              </a:solidFill>
              <a:latin typeface="Arial"/>
              <a:ea typeface="Arial"/>
              <a:cs typeface="Arial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Nadpis"/>
          <p:cNvSpPr txBox="1">
            <a:spLocks noGrp="1"/>
          </p:cNvSpPr>
          <p:nvPr>
            <p:ph type="title" idx="4294967295"/>
          </p:nvPr>
        </p:nvSpPr>
        <p:spPr>
          <a:xfrm>
            <a:off x="508000" y="982060"/>
            <a:ext cx="5270153" cy="601128"/>
          </a:xfrm>
          <a:prstGeom prst="rect">
            <a:avLst/>
          </a:prstGeom>
        </p:spPr>
        <p:txBody>
          <a:bodyPr anchor="b">
            <a:normAutofit fontScale="90000"/>
          </a:bodyPr>
          <a:lstStyle>
            <a:lvl1pPr>
              <a:defRPr sz="2700">
                <a:solidFill>
                  <a:srgbClr val="F4971D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 hangingPunct="0">
              <a:lnSpc>
                <a:spcPct val="12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dirty="0">
                <a:solidFill>
                  <a:schemeClr val="accent2">
                    <a:lumMod val="50000"/>
                  </a:schemeClr>
                </a:solidFill>
                <a:latin typeface="Arial"/>
                <a:ea typeface="Arial"/>
                <a:cs typeface="Arial"/>
              </a:rPr>
              <a:t>Horizontální členění kabinetů</a:t>
            </a:r>
          </a:p>
        </p:txBody>
      </p:sp>
      <p:sp>
        <p:nvSpPr>
          <p:cNvPr id="4" name="Shape 121"/>
          <p:cNvSpPr txBox="1">
            <a:spLocks noGrp="1"/>
          </p:cNvSpPr>
          <p:nvPr>
            <p:ph type="body" sz="half" idx="1"/>
          </p:nvPr>
        </p:nvSpPr>
        <p:spPr>
          <a:xfrm>
            <a:off x="428486" y="1583188"/>
            <a:ext cx="7933635" cy="253556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cap="flat"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vert="horz" wrap="square" lIns="45720" tIns="45720" rIns="45720" bIns="45720" anchor="t" anchorCtr="0" compatLnSpc="1">
            <a:spAutoFit/>
          </a:bodyPr>
          <a:lstStyle/>
          <a:p>
            <a:pPr marL="0" lvl="1" defTabSz="457190" hangingPunct="0">
              <a:lnSpc>
                <a:spcPct val="120000"/>
              </a:lnSpc>
              <a:defRPr sz="1800" b="1" i="0" u="none" strike="noStrike" kern="0" cap="none" spc="0" baseline="0">
                <a:solidFill>
                  <a:srgbClr val="535353"/>
                </a:solidFill>
                <a:uFillTx/>
                <a:latin typeface="Helvetica Neue"/>
                <a:ea typeface="Helvetica Neue"/>
                <a:cs typeface="Helvetica Neue"/>
              </a:defRPr>
            </a:pPr>
            <a:r>
              <a:rPr lang="cs-CZ" b="1" kern="0" dirty="0" smtClean="0">
                <a:solidFill>
                  <a:srgbClr val="535353"/>
                </a:solidFill>
                <a:latin typeface="Helvetica Neue"/>
                <a:ea typeface="Helvetica Neue"/>
                <a:cs typeface="Helvetica Neue"/>
              </a:rPr>
              <a:t>Tři </a:t>
            </a:r>
            <a:r>
              <a:rPr lang="cs-CZ" b="1" kern="0" dirty="0">
                <a:solidFill>
                  <a:srgbClr val="535353"/>
                </a:solidFill>
                <a:latin typeface="Helvetica Neue"/>
                <a:ea typeface="Helvetica Neue"/>
                <a:cs typeface="Helvetica Neue"/>
              </a:rPr>
              <a:t>pilotované </a:t>
            </a:r>
            <a:r>
              <a:rPr lang="cs-CZ" b="1" kern="0" dirty="0" smtClean="0">
                <a:solidFill>
                  <a:srgbClr val="535353"/>
                </a:solidFill>
                <a:latin typeface="Helvetica Neue"/>
                <a:ea typeface="Helvetica Neue"/>
                <a:cs typeface="Helvetica Neue"/>
              </a:rPr>
              <a:t>kabinety</a:t>
            </a:r>
          </a:p>
          <a:p>
            <a:pPr marL="0" lvl="1" defTabSz="457190" hangingPunct="0">
              <a:lnSpc>
                <a:spcPct val="120000"/>
              </a:lnSpc>
              <a:defRPr sz="1800" b="1" i="0" u="none" strike="noStrike" kern="0" cap="none" spc="0" baseline="0">
                <a:solidFill>
                  <a:srgbClr val="535353"/>
                </a:solidFill>
                <a:uFillTx/>
                <a:latin typeface="Helvetica Neue"/>
                <a:ea typeface="Helvetica Neue"/>
                <a:cs typeface="Helvetica Neue"/>
              </a:defRPr>
            </a:pPr>
            <a:r>
              <a:rPr lang="cs-CZ" b="1" kern="0" dirty="0" smtClean="0">
                <a:solidFill>
                  <a:srgbClr val="535353"/>
                </a:solidFill>
                <a:latin typeface="Helvetica Neue"/>
                <a:ea typeface="Helvetica Neue"/>
                <a:cs typeface="Helvetica Neue"/>
              </a:rPr>
              <a:t>MATEMATIKA A JEJÍ APLIKACE</a:t>
            </a:r>
          </a:p>
          <a:p>
            <a:pPr marL="0" lvl="1" defTabSz="457190" hangingPunct="0">
              <a:lnSpc>
                <a:spcPct val="120000"/>
              </a:lnSpc>
              <a:defRPr sz="1800" b="1" i="0" u="none" strike="noStrike" kern="0" cap="none" spc="0" baseline="0">
                <a:solidFill>
                  <a:srgbClr val="535353"/>
                </a:solidFill>
                <a:uFillTx/>
                <a:latin typeface="Helvetica Neue"/>
                <a:ea typeface="Helvetica Neue"/>
                <a:cs typeface="Helvetica Neue"/>
              </a:defRPr>
            </a:pPr>
            <a:r>
              <a:rPr lang="cs-CZ" b="1" dirty="0" smtClean="0">
                <a:solidFill>
                  <a:srgbClr val="535353"/>
                </a:solidFill>
              </a:rPr>
              <a:t>ČESKÝ JAZYK A LITERATURA</a:t>
            </a:r>
          </a:p>
          <a:p>
            <a:pPr marL="0" lvl="1" defTabSz="457190" hangingPunct="0">
              <a:lnSpc>
                <a:spcPct val="120000"/>
              </a:lnSpc>
              <a:defRPr sz="1800" b="1" i="0" u="none" strike="noStrike" kern="0" cap="none" spc="0" baseline="0">
                <a:solidFill>
                  <a:srgbClr val="535353"/>
                </a:solidFill>
                <a:uFillTx/>
                <a:latin typeface="Helvetica Neue"/>
                <a:ea typeface="Helvetica Neue"/>
                <a:cs typeface="Helvetica Neue"/>
              </a:defRPr>
            </a:pPr>
            <a:r>
              <a:rPr lang="cs-CZ" b="1" kern="0" dirty="0" smtClean="0">
                <a:solidFill>
                  <a:srgbClr val="535353"/>
                </a:solidFill>
                <a:latin typeface="Helvetica Neue"/>
                <a:ea typeface="Helvetica Neue"/>
                <a:cs typeface="Helvetica Neue"/>
              </a:rPr>
              <a:t>INFORMATIKA A ICT</a:t>
            </a:r>
            <a:endParaRPr lang="cs-CZ" b="1" kern="0" dirty="0">
              <a:solidFill>
                <a:srgbClr val="535353"/>
              </a:solidFill>
              <a:latin typeface="Helvetica Neue"/>
              <a:ea typeface="Helvetica Neue"/>
              <a:cs typeface="Helvetica Neue"/>
            </a:endParaRPr>
          </a:p>
          <a:p>
            <a:pPr marL="0" lvl="1" defTabSz="457190" hangingPunct="0">
              <a:lnSpc>
                <a:spcPct val="120000"/>
              </a:lnSpc>
              <a:defRPr sz="1800" b="1" i="0" u="none" strike="noStrike" kern="0" cap="none" spc="0" baseline="0">
                <a:solidFill>
                  <a:srgbClr val="535353"/>
                </a:solidFill>
                <a:uFillTx/>
                <a:latin typeface="Helvetica Neue"/>
                <a:ea typeface="Helvetica Neue"/>
                <a:cs typeface="Helvetica Neue"/>
              </a:defRPr>
            </a:pPr>
            <a:r>
              <a:rPr lang="cs-CZ" b="1" kern="0" dirty="0">
                <a:solidFill>
                  <a:srgbClr val="535353"/>
                </a:solidFill>
                <a:latin typeface="Helvetica Neue"/>
                <a:ea typeface="Helvetica Neue"/>
                <a:cs typeface="Helvetica Neue"/>
              </a:rPr>
              <a:t>Období pilotáže – </a:t>
            </a:r>
            <a:r>
              <a:rPr lang="cs-CZ" kern="0" dirty="0">
                <a:solidFill>
                  <a:srgbClr val="535353"/>
                </a:solidFill>
                <a:latin typeface="Helvetica Neue"/>
                <a:ea typeface="Helvetica Neue"/>
                <a:cs typeface="Helvetica Neue"/>
              </a:rPr>
              <a:t>III. 2018 – XII. 2020 </a:t>
            </a:r>
          </a:p>
          <a:p>
            <a:pPr marL="0" lvl="1" defTabSz="457190" hangingPunct="0">
              <a:lnSpc>
                <a:spcPct val="120000"/>
              </a:lnSpc>
              <a:defRPr sz="1800" b="1" i="0" u="none" strike="noStrike" kern="0" cap="none" spc="0" baseline="0">
                <a:solidFill>
                  <a:srgbClr val="535353"/>
                </a:solidFill>
                <a:uFillTx/>
                <a:latin typeface="Helvetica Neue"/>
                <a:ea typeface="Helvetica Neue"/>
                <a:cs typeface="Helvetica Neue"/>
              </a:defRPr>
            </a:pPr>
            <a:endParaRPr lang="cs-CZ" b="1" kern="0" dirty="0">
              <a:solidFill>
                <a:srgbClr val="535353"/>
              </a:solidFill>
              <a:latin typeface="Helvetica Neue"/>
              <a:ea typeface="Helvetica Neue"/>
              <a:cs typeface="Helvetica Neue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Obdélník 25"/>
          <p:cNvSpPr/>
          <p:nvPr/>
        </p:nvSpPr>
        <p:spPr>
          <a:xfrm>
            <a:off x="3060473" y="3319302"/>
            <a:ext cx="2195640" cy="36816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l" defTabSz="685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cs-CZ" sz="13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23" name="Obdélník 22"/>
          <p:cNvSpPr/>
          <p:nvPr/>
        </p:nvSpPr>
        <p:spPr>
          <a:xfrm>
            <a:off x="5565306" y="2851355"/>
            <a:ext cx="2212118" cy="36816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l" defTabSz="685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cs-CZ" sz="13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27" name="Obdélník 26"/>
          <p:cNvSpPr/>
          <p:nvPr/>
        </p:nvSpPr>
        <p:spPr>
          <a:xfrm>
            <a:off x="5572427" y="3303786"/>
            <a:ext cx="2212118" cy="36816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l" defTabSz="685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cs-CZ" sz="13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25" name="Obdélník 24"/>
          <p:cNvSpPr/>
          <p:nvPr/>
        </p:nvSpPr>
        <p:spPr>
          <a:xfrm>
            <a:off x="672214" y="3359911"/>
            <a:ext cx="2027583" cy="36816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l" defTabSz="685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cs-CZ" sz="13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24" name="Obdélník 23"/>
          <p:cNvSpPr/>
          <p:nvPr/>
        </p:nvSpPr>
        <p:spPr>
          <a:xfrm>
            <a:off x="3019830" y="2867810"/>
            <a:ext cx="2232563" cy="36816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l" defTabSz="685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cs-CZ" sz="13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21" name="Obdélník 20"/>
          <p:cNvSpPr/>
          <p:nvPr/>
        </p:nvSpPr>
        <p:spPr>
          <a:xfrm>
            <a:off x="672214" y="2897023"/>
            <a:ext cx="2027583" cy="36816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l" defTabSz="685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cs-CZ" sz="13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22" name="Obdélník 21"/>
          <p:cNvSpPr/>
          <p:nvPr/>
        </p:nvSpPr>
        <p:spPr>
          <a:xfrm>
            <a:off x="5572428" y="2401600"/>
            <a:ext cx="2212117" cy="36816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l" defTabSz="685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cs-CZ" sz="13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5573242" y="1956855"/>
            <a:ext cx="2211303" cy="36816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l" defTabSz="685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cs-CZ" sz="13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19" name="Obdélník 18"/>
          <p:cNvSpPr/>
          <p:nvPr/>
        </p:nvSpPr>
        <p:spPr>
          <a:xfrm>
            <a:off x="3023550" y="2418702"/>
            <a:ext cx="2232563" cy="36816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l" defTabSz="685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cs-CZ" sz="13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20" name="Obdélník 19"/>
          <p:cNvSpPr/>
          <p:nvPr/>
        </p:nvSpPr>
        <p:spPr>
          <a:xfrm>
            <a:off x="680494" y="2418703"/>
            <a:ext cx="2027583" cy="36816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l" defTabSz="685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cs-CZ" sz="13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17" name="Obdélník 16"/>
          <p:cNvSpPr/>
          <p:nvPr/>
        </p:nvSpPr>
        <p:spPr>
          <a:xfrm>
            <a:off x="3023550" y="1970842"/>
            <a:ext cx="2225124" cy="36816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l" defTabSz="685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cs-CZ" sz="13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682487" y="1970842"/>
            <a:ext cx="2027583" cy="36816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l" defTabSz="685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cs-CZ" sz="13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132" name="Text"/>
          <p:cNvSpPr txBox="1">
            <a:spLocks noGrp="1"/>
          </p:cNvSpPr>
          <p:nvPr>
            <p:ph type="body" sz="quarter" idx="1"/>
          </p:nvPr>
        </p:nvSpPr>
        <p:spPr>
          <a:xfrm>
            <a:off x="567635" y="2851356"/>
            <a:ext cx="2281583" cy="368165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/>
            <a:r>
              <a:rPr lang="cs-CZ" sz="1100" b="1" dirty="0" smtClean="0">
                <a:solidFill>
                  <a:schemeClr val="tx1"/>
                </a:solidFill>
              </a:rPr>
              <a:t>KABINET HUDEBNÍ A VÝTVARNÁ VÝCHOVA</a:t>
            </a:r>
            <a:endParaRPr lang="cs-CZ" sz="1100" b="1" dirty="0">
              <a:solidFill>
                <a:schemeClr val="tx1"/>
              </a:solidFill>
            </a:endParaRPr>
          </a:p>
        </p:txBody>
      </p:sp>
      <p:sp>
        <p:nvSpPr>
          <p:cNvPr id="133" name="Nadpis"/>
          <p:cNvSpPr txBox="1">
            <a:spLocks noGrp="1"/>
          </p:cNvSpPr>
          <p:nvPr>
            <p:ph type="title" idx="4294967295"/>
          </p:nvPr>
        </p:nvSpPr>
        <p:spPr>
          <a:xfrm>
            <a:off x="501650" y="1094703"/>
            <a:ext cx="7310507" cy="601128"/>
          </a:xfrm>
          <a:prstGeom prst="rect">
            <a:avLst/>
          </a:prstGeom>
        </p:spPr>
        <p:txBody>
          <a:bodyPr anchor="b">
            <a:normAutofit fontScale="90000"/>
          </a:bodyPr>
          <a:lstStyle>
            <a:lvl1pPr>
              <a:defRPr sz="2700">
                <a:solidFill>
                  <a:srgbClr val="F4971D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 hangingPunct="0">
              <a:lnSpc>
                <a:spcPct val="12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dirty="0">
                <a:solidFill>
                  <a:schemeClr val="accent2">
                    <a:lumMod val="50000"/>
                  </a:schemeClr>
                </a:solidFill>
                <a:latin typeface="Arial"/>
                <a:ea typeface="Arial"/>
                <a:cs typeface="Arial"/>
              </a:rPr>
              <a:t>Období implementace: I. 2021 - V. 2022</a:t>
            </a:r>
          </a:p>
        </p:txBody>
      </p:sp>
      <p:sp>
        <p:nvSpPr>
          <p:cNvPr id="134" name="Obdélník"/>
          <p:cNvSpPr txBox="1"/>
          <p:nvPr/>
        </p:nvSpPr>
        <p:spPr>
          <a:xfrm>
            <a:off x="4686299" y="1970844"/>
            <a:ext cx="3463480" cy="1863742"/>
          </a:xfrm>
          <a:prstGeom prst="rect">
            <a:avLst/>
          </a:prstGeom>
          <a:ln w="12700">
            <a:miter lim="400000"/>
          </a:ln>
        </p:spPr>
        <p:txBody>
          <a:bodyPr lIns="45718" tIns="45718" rIns="45718" bIns="45718">
            <a:normAutofit/>
          </a:bodyPr>
          <a:lstStyle/>
          <a:p>
            <a:pPr>
              <a:lnSpc>
                <a:spcPct val="90000"/>
              </a:lnSpc>
              <a:spcBef>
                <a:spcPts val="700"/>
              </a:spcBef>
              <a:defRPr sz="1600">
                <a:solidFill>
                  <a:schemeClr val="accent3">
                    <a:lumOff val="-12941"/>
                  </a:schemeClr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endParaRPr/>
          </a:p>
        </p:txBody>
      </p:sp>
      <p:sp>
        <p:nvSpPr>
          <p:cNvPr id="5" name="Text"/>
          <p:cNvSpPr txBox="1">
            <a:spLocks/>
          </p:cNvSpPr>
          <p:nvPr/>
        </p:nvSpPr>
        <p:spPr>
          <a:xfrm>
            <a:off x="3016111" y="1970843"/>
            <a:ext cx="2281583" cy="3681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>
            <a:noAutofit/>
          </a:bodyPr>
          <a:lstStyle>
            <a:lvl1pPr marL="0" marR="0" indent="0" algn="l" defTabSz="685800" rtl="0" latinLnBrk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 b="0" i="0" u="none" strike="noStrike" cap="none" spc="0" baseline="0">
                <a:ln>
                  <a:noFill/>
                </a:ln>
                <a:solidFill>
                  <a:schemeClr val="accent3">
                    <a:lumOff val="-12941"/>
                  </a:schemeClr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indent="457200" algn="l" defTabSz="685800" rtl="0" latinLnBrk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 b="0" i="0" u="none" strike="noStrike" cap="none" spc="0" baseline="0">
                <a:ln>
                  <a:noFill/>
                </a:ln>
                <a:solidFill>
                  <a:schemeClr val="accent3">
                    <a:lumOff val="-12941"/>
                  </a:schemeClr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indent="914400" algn="l" defTabSz="685800" rtl="0" latinLnBrk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 b="0" i="0" u="none" strike="noStrike" cap="none" spc="0" baseline="0">
                <a:ln>
                  <a:noFill/>
                </a:ln>
                <a:solidFill>
                  <a:schemeClr val="accent3">
                    <a:lumOff val="-12941"/>
                  </a:schemeClr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indent="1371600" algn="l" defTabSz="685800" rtl="0" latinLnBrk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 b="0" i="0" u="none" strike="noStrike" cap="none" spc="0" baseline="0">
                <a:ln>
                  <a:noFill/>
                </a:ln>
                <a:solidFill>
                  <a:schemeClr val="accent3">
                    <a:lumOff val="-12941"/>
                  </a:schemeClr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indent="1828800" algn="l" defTabSz="685800" rtl="0" latinLnBrk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 b="0" i="0" u="none" strike="noStrike" cap="none" spc="0" baseline="0">
                <a:ln>
                  <a:noFill/>
                </a:ln>
                <a:solidFill>
                  <a:schemeClr val="accent3">
                    <a:lumOff val="-12941"/>
                  </a:schemeClr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1991456" marR="0" indent="-276956" algn="l" defTabSz="685800" rtl="0" latinLnBrk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1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2334356" marR="0" indent="-276956" algn="l" defTabSz="685800" rtl="0" latinLnBrk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1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2677256" marR="0" indent="-276956" algn="l" defTabSz="685800" rtl="0" latinLnBrk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1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3020156" marR="0" indent="-276956" algn="l" defTabSz="685800" rtl="0" latinLnBrk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1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algn="ctr" hangingPunct="1"/>
            <a:r>
              <a:rPr lang="cs-CZ" sz="1100" b="1" dirty="0" smtClean="0">
                <a:solidFill>
                  <a:schemeClr val="tx1"/>
                </a:solidFill>
              </a:rPr>
              <a:t>KABINET SPOLEČENSKOVĚDNÍ VZDĚLÁVÁNÍ</a:t>
            </a:r>
            <a:endParaRPr lang="cs-CZ" sz="1100" b="1" dirty="0">
              <a:solidFill>
                <a:schemeClr val="tx1"/>
              </a:solidFill>
            </a:endParaRPr>
          </a:p>
        </p:txBody>
      </p:sp>
      <p:sp>
        <p:nvSpPr>
          <p:cNvPr id="6" name="Text"/>
          <p:cNvSpPr txBox="1">
            <a:spLocks/>
          </p:cNvSpPr>
          <p:nvPr/>
        </p:nvSpPr>
        <p:spPr>
          <a:xfrm>
            <a:off x="5524222" y="1970842"/>
            <a:ext cx="2281583" cy="3681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>
            <a:noAutofit/>
          </a:bodyPr>
          <a:lstStyle>
            <a:lvl1pPr marL="0" marR="0" indent="0" algn="l" defTabSz="685800" rtl="0" latinLnBrk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 b="0" i="0" u="none" strike="noStrike" cap="none" spc="0" baseline="0">
                <a:ln>
                  <a:noFill/>
                </a:ln>
                <a:solidFill>
                  <a:schemeClr val="accent3">
                    <a:lumOff val="-12941"/>
                  </a:schemeClr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indent="457200" algn="l" defTabSz="685800" rtl="0" latinLnBrk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 b="0" i="0" u="none" strike="noStrike" cap="none" spc="0" baseline="0">
                <a:ln>
                  <a:noFill/>
                </a:ln>
                <a:solidFill>
                  <a:schemeClr val="accent3">
                    <a:lumOff val="-12941"/>
                  </a:schemeClr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indent="914400" algn="l" defTabSz="685800" rtl="0" latinLnBrk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 b="0" i="0" u="none" strike="noStrike" cap="none" spc="0" baseline="0">
                <a:ln>
                  <a:noFill/>
                </a:ln>
                <a:solidFill>
                  <a:schemeClr val="accent3">
                    <a:lumOff val="-12941"/>
                  </a:schemeClr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indent="1371600" algn="l" defTabSz="685800" rtl="0" latinLnBrk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 b="0" i="0" u="none" strike="noStrike" cap="none" spc="0" baseline="0">
                <a:ln>
                  <a:noFill/>
                </a:ln>
                <a:solidFill>
                  <a:schemeClr val="accent3">
                    <a:lumOff val="-12941"/>
                  </a:schemeClr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indent="1828800" algn="l" defTabSz="685800" rtl="0" latinLnBrk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 b="0" i="0" u="none" strike="noStrike" cap="none" spc="0" baseline="0">
                <a:ln>
                  <a:noFill/>
                </a:ln>
                <a:solidFill>
                  <a:schemeClr val="accent3">
                    <a:lumOff val="-12941"/>
                  </a:schemeClr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1991456" marR="0" indent="-276956" algn="l" defTabSz="685800" rtl="0" latinLnBrk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1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2334356" marR="0" indent="-276956" algn="l" defTabSz="685800" rtl="0" latinLnBrk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1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2677256" marR="0" indent="-276956" algn="l" defTabSz="685800" rtl="0" latinLnBrk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1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3020156" marR="0" indent="-276956" algn="l" defTabSz="685800" rtl="0" latinLnBrk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1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algn="ctr" hangingPunct="1"/>
            <a:r>
              <a:rPr lang="cs-CZ" sz="1100" b="1" dirty="0" smtClean="0">
                <a:solidFill>
                  <a:schemeClr val="tx1"/>
                </a:solidFill>
              </a:rPr>
              <a:t>KABINET PRACOVNÍ ČINNOSTI</a:t>
            </a:r>
            <a:endParaRPr lang="cs-CZ" sz="1100" b="1" dirty="0">
              <a:solidFill>
                <a:schemeClr val="tx1"/>
              </a:solidFill>
            </a:endParaRPr>
          </a:p>
        </p:txBody>
      </p:sp>
      <p:sp>
        <p:nvSpPr>
          <p:cNvPr id="7" name="Text"/>
          <p:cNvSpPr txBox="1">
            <a:spLocks/>
          </p:cNvSpPr>
          <p:nvPr/>
        </p:nvSpPr>
        <p:spPr>
          <a:xfrm>
            <a:off x="557005" y="2403495"/>
            <a:ext cx="2281583" cy="3681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>
            <a:noAutofit/>
          </a:bodyPr>
          <a:lstStyle>
            <a:lvl1pPr marL="0" marR="0" indent="0" algn="l" defTabSz="685800" rtl="0" latinLnBrk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 b="0" i="0" u="none" strike="noStrike" cap="none" spc="0" baseline="0">
                <a:ln>
                  <a:noFill/>
                </a:ln>
                <a:solidFill>
                  <a:schemeClr val="accent3">
                    <a:lumOff val="-12941"/>
                  </a:schemeClr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indent="457200" algn="l" defTabSz="685800" rtl="0" latinLnBrk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 b="0" i="0" u="none" strike="noStrike" cap="none" spc="0" baseline="0">
                <a:ln>
                  <a:noFill/>
                </a:ln>
                <a:solidFill>
                  <a:schemeClr val="accent3">
                    <a:lumOff val="-12941"/>
                  </a:schemeClr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indent="914400" algn="l" defTabSz="685800" rtl="0" latinLnBrk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 b="0" i="0" u="none" strike="noStrike" cap="none" spc="0" baseline="0">
                <a:ln>
                  <a:noFill/>
                </a:ln>
                <a:solidFill>
                  <a:schemeClr val="accent3">
                    <a:lumOff val="-12941"/>
                  </a:schemeClr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indent="1371600" algn="l" defTabSz="685800" rtl="0" latinLnBrk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 b="0" i="0" u="none" strike="noStrike" cap="none" spc="0" baseline="0">
                <a:ln>
                  <a:noFill/>
                </a:ln>
                <a:solidFill>
                  <a:schemeClr val="accent3">
                    <a:lumOff val="-12941"/>
                  </a:schemeClr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indent="1828800" algn="l" defTabSz="685800" rtl="0" latinLnBrk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 b="0" i="0" u="none" strike="noStrike" cap="none" spc="0" baseline="0">
                <a:ln>
                  <a:noFill/>
                </a:ln>
                <a:solidFill>
                  <a:schemeClr val="accent3">
                    <a:lumOff val="-12941"/>
                  </a:schemeClr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1991456" marR="0" indent="-276956" algn="l" defTabSz="685800" rtl="0" latinLnBrk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1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2334356" marR="0" indent="-276956" algn="l" defTabSz="685800" rtl="0" latinLnBrk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1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2677256" marR="0" indent="-276956" algn="l" defTabSz="685800" rtl="0" latinLnBrk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1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3020156" marR="0" indent="-276956" algn="l" defTabSz="685800" rtl="0" latinLnBrk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1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algn="ctr" hangingPunct="1"/>
            <a:r>
              <a:rPr lang="cs-CZ" sz="1100" b="1" dirty="0" smtClean="0">
                <a:solidFill>
                  <a:schemeClr val="tx1"/>
                </a:solidFill>
              </a:rPr>
              <a:t>KABINET PRVOSTUPŇOVÉ VZDĚLÁVÁNÍ</a:t>
            </a:r>
            <a:endParaRPr lang="cs-CZ" sz="1100" b="1" dirty="0">
              <a:solidFill>
                <a:schemeClr val="tx1"/>
              </a:solidFill>
            </a:endParaRPr>
          </a:p>
        </p:txBody>
      </p:sp>
      <p:sp>
        <p:nvSpPr>
          <p:cNvPr id="8" name="Text"/>
          <p:cNvSpPr txBox="1">
            <a:spLocks/>
          </p:cNvSpPr>
          <p:nvPr/>
        </p:nvSpPr>
        <p:spPr>
          <a:xfrm>
            <a:off x="3016111" y="2429939"/>
            <a:ext cx="2281583" cy="3681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>
            <a:noAutofit/>
          </a:bodyPr>
          <a:lstStyle>
            <a:lvl1pPr marL="0" marR="0" indent="0" algn="l" defTabSz="685800" rtl="0" latinLnBrk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 b="0" i="0" u="none" strike="noStrike" cap="none" spc="0" baseline="0">
                <a:ln>
                  <a:noFill/>
                </a:ln>
                <a:solidFill>
                  <a:schemeClr val="accent3">
                    <a:lumOff val="-12941"/>
                  </a:schemeClr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indent="457200" algn="l" defTabSz="685800" rtl="0" latinLnBrk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 b="0" i="0" u="none" strike="noStrike" cap="none" spc="0" baseline="0">
                <a:ln>
                  <a:noFill/>
                </a:ln>
                <a:solidFill>
                  <a:schemeClr val="accent3">
                    <a:lumOff val="-12941"/>
                  </a:schemeClr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indent="914400" algn="l" defTabSz="685800" rtl="0" latinLnBrk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 b="0" i="0" u="none" strike="noStrike" cap="none" spc="0" baseline="0">
                <a:ln>
                  <a:noFill/>
                </a:ln>
                <a:solidFill>
                  <a:schemeClr val="accent3">
                    <a:lumOff val="-12941"/>
                  </a:schemeClr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indent="1371600" algn="l" defTabSz="685800" rtl="0" latinLnBrk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 b="0" i="0" u="none" strike="noStrike" cap="none" spc="0" baseline="0">
                <a:ln>
                  <a:noFill/>
                </a:ln>
                <a:solidFill>
                  <a:schemeClr val="accent3">
                    <a:lumOff val="-12941"/>
                  </a:schemeClr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indent="1828800" algn="l" defTabSz="685800" rtl="0" latinLnBrk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 b="0" i="0" u="none" strike="noStrike" cap="none" spc="0" baseline="0">
                <a:ln>
                  <a:noFill/>
                </a:ln>
                <a:solidFill>
                  <a:schemeClr val="accent3">
                    <a:lumOff val="-12941"/>
                  </a:schemeClr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1991456" marR="0" indent="-276956" algn="l" defTabSz="685800" rtl="0" latinLnBrk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1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2334356" marR="0" indent="-276956" algn="l" defTabSz="685800" rtl="0" latinLnBrk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1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2677256" marR="0" indent="-276956" algn="l" defTabSz="685800" rtl="0" latinLnBrk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1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3020156" marR="0" indent="-276956" algn="l" defTabSz="685800" rtl="0" latinLnBrk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1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algn="ctr" hangingPunct="1"/>
            <a:r>
              <a:rPr lang="cs-CZ" sz="1100" b="1" dirty="0" smtClean="0">
                <a:solidFill>
                  <a:schemeClr val="tx1"/>
                </a:solidFill>
              </a:rPr>
              <a:t>KABINET CIZÍ JAZYKY</a:t>
            </a:r>
            <a:endParaRPr lang="cs-CZ" sz="1100" b="1" dirty="0">
              <a:solidFill>
                <a:schemeClr val="tx1"/>
              </a:solidFill>
            </a:endParaRPr>
          </a:p>
        </p:txBody>
      </p:sp>
      <p:sp>
        <p:nvSpPr>
          <p:cNvPr id="9" name="Text"/>
          <p:cNvSpPr txBox="1">
            <a:spLocks/>
          </p:cNvSpPr>
          <p:nvPr/>
        </p:nvSpPr>
        <p:spPr>
          <a:xfrm>
            <a:off x="5524221" y="2401600"/>
            <a:ext cx="2281583" cy="3681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>
            <a:noAutofit/>
          </a:bodyPr>
          <a:lstStyle>
            <a:lvl1pPr marL="0" marR="0" indent="0" algn="l" defTabSz="685800" rtl="0" latinLnBrk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 b="0" i="0" u="none" strike="noStrike" cap="none" spc="0" baseline="0">
                <a:ln>
                  <a:noFill/>
                </a:ln>
                <a:solidFill>
                  <a:schemeClr val="accent3">
                    <a:lumOff val="-12941"/>
                  </a:schemeClr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indent="457200" algn="l" defTabSz="685800" rtl="0" latinLnBrk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 b="0" i="0" u="none" strike="noStrike" cap="none" spc="0" baseline="0">
                <a:ln>
                  <a:noFill/>
                </a:ln>
                <a:solidFill>
                  <a:schemeClr val="accent3">
                    <a:lumOff val="-12941"/>
                  </a:schemeClr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indent="914400" algn="l" defTabSz="685800" rtl="0" latinLnBrk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 b="0" i="0" u="none" strike="noStrike" cap="none" spc="0" baseline="0">
                <a:ln>
                  <a:noFill/>
                </a:ln>
                <a:solidFill>
                  <a:schemeClr val="accent3">
                    <a:lumOff val="-12941"/>
                  </a:schemeClr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indent="1371600" algn="l" defTabSz="685800" rtl="0" latinLnBrk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 b="0" i="0" u="none" strike="noStrike" cap="none" spc="0" baseline="0">
                <a:ln>
                  <a:noFill/>
                </a:ln>
                <a:solidFill>
                  <a:schemeClr val="accent3">
                    <a:lumOff val="-12941"/>
                  </a:schemeClr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indent="1828800" algn="l" defTabSz="685800" rtl="0" latinLnBrk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 b="0" i="0" u="none" strike="noStrike" cap="none" spc="0" baseline="0">
                <a:ln>
                  <a:noFill/>
                </a:ln>
                <a:solidFill>
                  <a:schemeClr val="accent3">
                    <a:lumOff val="-12941"/>
                  </a:schemeClr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1991456" marR="0" indent="-276956" algn="l" defTabSz="685800" rtl="0" latinLnBrk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1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2334356" marR="0" indent="-276956" algn="l" defTabSz="685800" rtl="0" latinLnBrk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1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2677256" marR="0" indent="-276956" algn="l" defTabSz="685800" rtl="0" latinLnBrk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1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3020156" marR="0" indent="-276956" algn="l" defTabSz="685800" rtl="0" latinLnBrk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1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algn="ctr" hangingPunct="1"/>
            <a:r>
              <a:rPr lang="cs-CZ" sz="1100" b="1" dirty="0" smtClean="0">
                <a:solidFill>
                  <a:schemeClr val="tx1"/>
                </a:solidFill>
              </a:rPr>
              <a:t>KABINET PŘÍRODOVĚDNÉ VZDĚLÁVÁNÍ</a:t>
            </a:r>
            <a:endParaRPr lang="cs-CZ" sz="1100" b="1" dirty="0">
              <a:solidFill>
                <a:schemeClr val="tx1"/>
              </a:solidFill>
            </a:endParaRPr>
          </a:p>
        </p:txBody>
      </p:sp>
      <p:sp>
        <p:nvSpPr>
          <p:cNvPr id="10" name="Text"/>
          <p:cNvSpPr txBox="1">
            <a:spLocks/>
          </p:cNvSpPr>
          <p:nvPr/>
        </p:nvSpPr>
        <p:spPr>
          <a:xfrm>
            <a:off x="567635" y="1970842"/>
            <a:ext cx="2281583" cy="3681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>
            <a:noAutofit/>
          </a:bodyPr>
          <a:lstStyle>
            <a:lvl1pPr marL="0" marR="0" indent="0" algn="l" defTabSz="685800" rtl="0" latinLnBrk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 b="0" i="0" u="none" strike="noStrike" cap="none" spc="0" baseline="0">
                <a:ln>
                  <a:noFill/>
                </a:ln>
                <a:solidFill>
                  <a:schemeClr val="accent3">
                    <a:lumOff val="-12941"/>
                  </a:schemeClr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indent="457200" algn="l" defTabSz="685800" rtl="0" latinLnBrk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 b="0" i="0" u="none" strike="noStrike" cap="none" spc="0" baseline="0">
                <a:ln>
                  <a:noFill/>
                </a:ln>
                <a:solidFill>
                  <a:schemeClr val="accent3">
                    <a:lumOff val="-12941"/>
                  </a:schemeClr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indent="914400" algn="l" defTabSz="685800" rtl="0" latinLnBrk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 b="0" i="0" u="none" strike="noStrike" cap="none" spc="0" baseline="0">
                <a:ln>
                  <a:noFill/>
                </a:ln>
                <a:solidFill>
                  <a:schemeClr val="accent3">
                    <a:lumOff val="-12941"/>
                  </a:schemeClr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indent="1371600" algn="l" defTabSz="685800" rtl="0" latinLnBrk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 b="0" i="0" u="none" strike="noStrike" cap="none" spc="0" baseline="0">
                <a:ln>
                  <a:noFill/>
                </a:ln>
                <a:solidFill>
                  <a:schemeClr val="accent3">
                    <a:lumOff val="-12941"/>
                  </a:schemeClr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indent="1828800" algn="l" defTabSz="685800" rtl="0" latinLnBrk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 b="0" i="0" u="none" strike="noStrike" cap="none" spc="0" baseline="0">
                <a:ln>
                  <a:noFill/>
                </a:ln>
                <a:solidFill>
                  <a:schemeClr val="accent3">
                    <a:lumOff val="-12941"/>
                  </a:schemeClr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1991456" marR="0" indent="-276956" algn="l" defTabSz="685800" rtl="0" latinLnBrk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1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2334356" marR="0" indent="-276956" algn="l" defTabSz="685800" rtl="0" latinLnBrk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1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2677256" marR="0" indent="-276956" algn="l" defTabSz="685800" rtl="0" latinLnBrk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1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3020156" marR="0" indent="-276956" algn="l" defTabSz="685800" rtl="0" latinLnBrk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1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algn="ctr" hangingPunct="1"/>
            <a:r>
              <a:rPr lang="cs-CZ" sz="1100" b="1" dirty="0" smtClean="0">
                <a:solidFill>
                  <a:schemeClr val="tx1"/>
                </a:solidFill>
              </a:rPr>
              <a:t>KABINET PŘEDŠKOLNÍHO VZDĚLÁVÁNÍ</a:t>
            </a:r>
            <a:endParaRPr lang="cs-CZ" sz="1100" b="1" dirty="0">
              <a:solidFill>
                <a:schemeClr val="tx1"/>
              </a:solidFill>
            </a:endParaRPr>
          </a:p>
        </p:txBody>
      </p:sp>
      <p:sp>
        <p:nvSpPr>
          <p:cNvPr id="11" name="Text"/>
          <p:cNvSpPr txBox="1">
            <a:spLocks/>
          </p:cNvSpPr>
          <p:nvPr/>
        </p:nvSpPr>
        <p:spPr>
          <a:xfrm>
            <a:off x="3016111" y="2902715"/>
            <a:ext cx="2281583" cy="3681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>
            <a:noAutofit/>
          </a:bodyPr>
          <a:lstStyle>
            <a:lvl1pPr marL="0" marR="0" indent="0" algn="l" defTabSz="685800" rtl="0" latinLnBrk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 b="0" i="0" u="none" strike="noStrike" cap="none" spc="0" baseline="0">
                <a:ln>
                  <a:noFill/>
                </a:ln>
                <a:solidFill>
                  <a:schemeClr val="accent3">
                    <a:lumOff val="-12941"/>
                  </a:schemeClr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indent="457200" algn="l" defTabSz="685800" rtl="0" latinLnBrk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 b="0" i="0" u="none" strike="noStrike" cap="none" spc="0" baseline="0">
                <a:ln>
                  <a:noFill/>
                </a:ln>
                <a:solidFill>
                  <a:schemeClr val="accent3">
                    <a:lumOff val="-12941"/>
                  </a:schemeClr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indent="914400" algn="l" defTabSz="685800" rtl="0" latinLnBrk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 b="0" i="0" u="none" strike="noStrike" cap="none" spc="0" baseline="0">
                <a:ln>
                  <a:noFill/>
                </a:ln>
                <a:solidFill>
                  <a:schemeClr val="accent3">
                    <a:lumOff val="-12941"/>
                  </a:schemeClr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indent="1371600" algn="l" defTabSz="685800" rtl="0" latinLnBrk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 b="0" i="0" u="none" strike="noStrike" cap="none" spc="0" baseline="0">
                <a:ln>
                  <a:noFill/>
                </a:ln>
                <a:solidFill>
                  <a:schemeClr val="accent3">
                    <a:lumOff val="-12941"/>
                  </a:schemeClr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indent="1828800" algn="l" defTabSz="685800" rtl="0" latinLnBrk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 b="0" i="0" u="none" strike="noStrike" cap="none" spc="0" baseline="0">
                <a:ln>
                  <a:noFill/>
                </a:ln>
                <a:solidFill>
                  <a:schemeClr val="accent3">
                    <a:lumOff val="-12941"/>
                  </a:schemeClr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1991456" marR="0" indent="-276956" algn="l" defTabSz="685800" rtl="0" latinLnBrk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1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2334356" marR="0" indent="-276956" algn="l" defTabSz="685800" rtl="0" latinLnBrk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1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2677256" marR="0" indent="-276956" algn="l" defTabSz="685800" rtl="0" latinLnBrk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1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3020156" marR="0" indent="-276956" algn="l" defTabSz="685800" rtl="0" latinLnBrk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1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algn="ctr" hangingPunct="1"/>
            <a:r>
              <a:rPr lang="cs-CZ" sz="1100" b="1" dirty="0" smtClean="0">
                <a:solidFill>
                  <a:schemeClr val="tx1"/>
                </a:solidFill>
              </a:rPr>
              <a:t>KABINET TĚLESNÁ VÝCHOVA A VÝCHOVA KE ZDRAVÍ</a:t>
            </a:r>
            <a:endParaRPr lang="cs-CZ" sz="1100" b="1" dirty="0">
              <a:solidFill>
                <a:schemeClr val="tx1"/>
              </a:solidFill>
            </a:endParaRPr>
          </a:p>
        </p:txBody>
      </p:sp>
      <p:sp>
        <p:nvSpPr>
          <p:cNvPr id="12" name="Text"/>
          <p:cNvSpPr txBox="1">
            <a:spLocks/>
          </p:cNvSpPr>
          <p:nvPr/>
        </p:nvSpPr>
        <p:spPr>
          <a:xfrm>
            <a:off x="5502962" y="2860695"/>
            <a:ext cx="2281583" cy="3681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>
            <a:noAutofit/>
          </a:bodyPr>
          <a:lstStyle>
            <a:lvl1pPr marL="0" marR="0" indent="0" algn="l" defTabSz="685800" rtl="0" latinLnBrk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 b="0" i="0" u="none" strike="noStrike" cap="none" spc="0" baseline="0">
                <a:ln>
                  <a:noFill/>
                </a:ln>
                <a:solidFill>
                  <a:schemeClr val="accent3">
                    <a:lumOff val="-12941"/>
                  </a:schemeClr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indent="457200" algn="l" defTabSz="685800" rtl="0" latinLnBrk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 b="0" i="0" u="none" strike="noStrike" cap="none" spc="0" baseline="0">
                <a:ln>
                  <a:noFill/>
                </a:ln>
                <a:solidFill>
                  <a:schemeClr val="accent3">
                    <a:lumOff val="-12941"/>
                  </a:schemeClr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indent="914400" algn="l" defTabSz="685800" rtl="0" latinLnBrk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 b="0" i="0" u="none" strike="noStrike" cap="none" spc="0" baseline="0">
                <a:ln>
                  <a:noFill/>
                </a:ln>
                <a:solidFill>
                  <a:schemeClr val="accent3">
                    <a:lumOff val="-12941"/>
                  </a:schemeClr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indent="1371600" algn="l" defTabSz="685800" rtl="0" latinLnBrk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 b="0" i="0" u="none" strike="noStrike" cap="none" spc="0" baseline="0">
                <a:ln>
                  <a:noFill/>
                </a:ln>
                <a:solidFill>
                  <a:schemeClr val="accent3">
                    <a:lumOff val="-12941"/>
                  </a:schemeClr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indent="1828800" algn="l" defTabSz="685800" rtl="0" latinLnBrk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 b="0" i="0" u="none" strike="noStrike" cap="none" spc="0" baseline="0">
                <a:ln>
                  <a:noFill/>
                </a:ln>
                <a:solidFill>
                  <a:schemeClr val="accent3">
                    <a:lumOff val="-12941"/>
                  </a:schemeClr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1991456" marR="0" indent="-276956" algn="l" defTabSz="685800" rtl="0" latinLnBrk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1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2334356" marR="0" indent="-276956" algn="l" defTabSz="685800" rtl="0" latinLnBrk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1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2677256" marR="0" indent="-276956" algn="l" defTabSz="685800" rtl="0" latinLnBrk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1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3020156" marR="0" indent="-276956" algn="l" defTabSz="685800" rtl="0" latinLnBrk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1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algn="ctr" hangingPunct="1"/>
            <a:r>
              <a:rPr lang="cs-CZ" sz="1100" b="1" dirty="0" smtClean="0">
                <a:solidFill>
                  <a:schemeClr val="tx1"/>
                </a:solidFill>
              </a:rPr>
              <a:t>KABINET UMĚLECKÉ VZDĚLÁVÁNÍ</a:t>
            </a:r>
            <a:endParaRPr lang="cs-CZ" sz="1100" b="1" dirty="0">
              <a:solidFill>
                <a:schemeClr val="tx1"/>
              </a:solidFill>
            </a:endParaRPr>
          </a:p>
        </p:txBody>
      </p:sp>
      <p:sp>
        <p:nvSpPr>
          <p:cNvPr id="13" name="Text"/>
          <p:cNvSpPr txBox="1">
            <a:spLocks/>
          </p:cNvSpPr>
          <p:nvPr/>
        </p:nvSpPr>
        <p:spPr>
          <a:xfrm>
            <a:off x="567635" y="3362441"/>
            <a:ext cx="2281583" cy="2966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>
            <a:noAutofit/>
          </a:bodyPr>
          <a:lstStyle>
            <a:lvl1pPr marL="0" marR="0" indent="0" algn="l" defTabSz="685800" rtl="0" latinLnBrk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 b="0" i="0" u="none" strike="noStrike" cap="none" spc="0" baseline="0">
                <a:ln>
                  <a:noFill/>
                </a:ln>
                <a:solidFill>
                  <a:schemeClr val="accent3">
                    <a:lumOff val="-12941"/>
                  </a:schemeClr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indent="457200" algn="l" defTabSz="685800" rtl="0" latinLnBrk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 b="0" i="0" u="none" strike="noStrike" cap="none" spc="0" baseline="0">
                <a:ln>
                  <a:noFill/>
                </a:ln>
                <a:solidFill>
                  <a:schemeClr val="accent3">
                    <a:lumOff val="-12941"/>
                  </a:schemeClr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indent="914400" algn="l" defTabSz="685800" rtl="0" latinLnBrk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 b="0" i="0" u="none" strike="noStrike" cap="none" spc="0" baseline="0">
                <a:ln>
                  <a:noFill/>
                </a:ln>
                <a:solidFill>
                  <a:schemeClr val="accent3">
                    <a:lumOff val="-12941"/>
                  </a:schemeClr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indent="1371600" algn="l" defTabSz="685800" rtl="0" latinLnBrk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 b="0" i="0" u="none" strike="noStrike" cap="none" spc="0" baseline="0">
                <a:ln>
                  <a:noFill/>
                </a:ln>
                <a:solidFill>
                  <a:schemeClr val="accent3">
                    <a:lumOff val="-12941"/>
                  </a:schemeClr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indent="1828800" algn="l" defTabSz="685800" rtl="0" latinLnBrk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 b="0" i="0" u="none" strike="noStrike" cap="none" spc="0" baseline="0">
                <a:ln>
                  <a:noFill/>
                </a:ln>
                <a:solidFill>
                  <a:schemeClr val="accent3">
                    <a:lumOff val="-12941"/>
                  </a:schemeClr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1991456" marR="0" indent="-276956" algn="l" defTabSz="685800" rtl="0" latinLnBrk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1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2334356" marR="0" indent="-276956" algn="l" defTabSz="685800" rtl="0" latinLnBrk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1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2677256" marR="0" indent="-276956" algn="l" defTabSz="685800" rtl="0" latinLnBrk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1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3020156" marR="0" indent="-276956" algn="l" defTabSz="685800" rtl="0" latinLnBrk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1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algn="ctr" hangingPunct="1"/>
            <a:r>
              <a:rPr lang="cs-CZ" sz="1100" b="1" dirty="0" smtClean="0">
                <a:solidFill>
                  <a:schemeClr val="tx1"/>
                </a:solidFill>
              </a:rPr>
              <a:t>KABINET ČESKÝ JAZYK A LITERATURA</a:t>
            </a:r>
            <a:endParaRPr lang="cs-CZ" sz="1100" b="1" dirty="0">
              <a:solidFill>
                <a:schemeClr val="tx1"/>
              </a:solidFill>
            </a:endParaRPr>
          </a:p>
        </p:txBody>
      </p:sp>
      <p:sp>
        <p:nvSpPr>
          <p:cNvPr id="14" name="Text"/>
          <p:cNvSpPr txBox="1">
            <a:spLocks/>
          </p:cNvSpPr>
          <p:nvPr/>
        </p:nvSpPr>
        <p:spPr>
          <a:xfrm>
            <a:off x="3016111" y="3334644"/>
            <a:ext cx="2281583" cy="3681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>
            <a:noAutofit/>
          </a:bodyPr>
          <a:lstStyle>
            <a:lvl1pPr marL="0" marR="0" indent="0" algn="l" defTabSz="685800" rtl="0" latinLnBrk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 b="0" i="0" u="none" strike="noStrike" cap="none" spc="0" baseline="0">
                <a:ln>
                  <a:noFill/>
                </a:ln>
                <a:solidFill>
                  <a:schemeClr val="accent3">
                    <a:lumOff val="-12941"/>
                  </a:schemeClr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indent="457200" algn="l" defTabSz="685800" rtl="0" latinLnBrk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 b="0" i="0" u="none" strike="noStrike" cap="none" spc="0" baseline="0">
                <a:ln>
                  <a:noFill/>
                </a:ln>
                <a:solidFill>
                  <a:schemeClr val="accent3">
                    <a:lumOff val="-12941"/>
                  </a:schemeClr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indent="914400" algn="l" defTabSz="685800" rtl="0" latinLnBrk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 b="0" i="0" u="none" strike="noStrike" cap="none" spc="0" baseline="0">
                <a:ln>
                  <a:noFill/>
                </a:ln>
                <a:solidFill>
                  <a:schemeClr val="accent3">
                    <a:lumOff val="-12941"/>
                  </a:schemeClr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indent="1371600" algn="l" defTabSz="685800" rtl="0" latinLnBrk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 b="0" i="0" u="none" strike="noStrike" cap="none" spc="0" baseline="0">
                <a:ln>
                  <a:noFill/>
                </a:ln>
                <a:solidFill>
                  <a:schemeClr val="accent3">
                    <a:lumOff val="-12941"/>
                  </a:schemeClr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indent="1828800" algn="l" defTabSz="685800" rtl="0" latinLnBrk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 b="0" i="0" u="none" strike="noStrike" cap="none" spc="0" baseline="0">
                <a:ln>
                  <a:noFill/>
                </a:ln>
                <a:solidFill>
                  <a:schemeClr val="accent3">
                    <a:lumOff val="-12941"/>
                  </a:schemeClr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1991456" marR="0" indent="-276956" algn="l" defTabSz="685800" rtl="0" latinLnBrk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1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2334356" marR="0" indent="-276956" algn="l" defTabSz="685800" rtl="0" latinLnBrk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1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2677256" marR="0" indent="-276956" algn="l" defTabSz="685800" rtl="0" latinLnBrk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1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3020156" marR="0" indent="-276956" algn="l" defTabSz="685800" rtl="0" latinLnBrk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1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algn="ctr" hangingPunct="1"/>
            <a:r>
              <a:rPr lang="cs-CZ" sz="1100" b="1" dirty="0" smtClean="0">
                <a:solidFill>
                  <a:schemeClr val="tx1"/>
                </a:solidFill>
              </a:rPr>
              <a:t>KABINET MATEMATIKA A JEJÍ APLIKACE</a:t>
            </a:r>
            <a:endParaRPr lang="cs-CZ" sz="1100" b="1" dirty="0">
              <a:solidFill>
                <a:schemeClr val="tx1"/>
              </a:solidFill>
            </a:endParaRPr>
          </a:p>
        </p:txBody>
      </p:sp>
      <p:sp>
        <p:nvSpPr>
          <p:cNvPr id="15" name="Text"/>
          <p:cNvSpPr txBox="1">
            <a:spLocks/>
          </p:cNvSpPr>
          <p:nvPr/>
        </p:nvSpPr>
        <p:spPr>
          <a:xfrm>
            <a:off x="5530574" y="3291453"/>
            <a:ext cx="2281583" cy="3681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>
            <a:noAutofit/>
          </a:bodyPr>
          <a:lstStyle>
            <a:lvl1pPr marL="0" marR="0" indent="0" algn="l" defTabSz="685800" rtl="0" latinLnBrk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 b="0" i="0" u="none" strike="noStrike" cap="none" spc="0" baseline="0">
                <a:ln>
                  <a:noFill/>
                </a:ln>
                <a:solidFill>
                  <a:schemeClr val="accent3">
                    <a:lumOff val="-12941"/>
                  </a:schemeClr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indent="457200" algn="l" defTabSz="685800" rtl="0" latinLnBrk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 b="0" i="0" u="none" strike="noStrike" cap="none" spc="0" baseline="0">
                <a:ln>
                  <a:noFill/>
                </a:ln>
                <a:solidFill>
                  <a:schemeClr val="accent3">
                    <a:lumOff val="-12941"/>
                  </a:schemeClr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indent="914400" algn="l" defTabSz="685800" rtl="0" latinLnBrk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 b="0" i="0" u="none" strike="noStrike" cap="none" spc="0" baseline="0">
                <a:ln>
                  <a:noFill/>
                </a:ln>
                <a:solidFill>
                  <a:schemeClr val="accent3">
                    <a:lumOff val="-12941"/>
                  </a:schemeClr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indent="1371600" algn="l" defTabSz="685800" rtl="0" latinLnBrk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 b="0" i="0" u="none" strike="noStrike" cap="none" spc="0" baseline="0">
                <a:ln>
                  <a:noFill/>
                </a:ln>
                <a:solidFill>
                  <a:schemeClr val="accent3">
                    <a:lumOff val="-12941"/>
                  </a:schemeClr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indent="1828800" algn="l" defTabSz="685800" rtl="0" latinLnBrk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 b="0" i="0" u="none" strike="noStrike" cap="none" spc="0" baseline="0">
                <a:ln>
                  <a:noFill/>
                </a:ln>
                <a:solidFill>
                  <a:schemeClr val="accent3">
                    <a:lumOff val="-12941"/>
                  </a:schemeClr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1991456" marR="0" indent="-276956" algn="l" defTabSz="685800" rtl="0" latinLnBrk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1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2334356" marR="0" indent="-276956" algn="l" defTabSz="685800" rtl="0" latinLnBrk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1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2677256" marR="0" indent="-276956" algn="l" defTabSz="685800" rtl="0" latinLnBrk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1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3020156" marR="0" indent="-276956" algn="l" defTabSz="685800" rtl="0" latinLnBrk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1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algn="ctr" hangingPunct="1"/>
            <a:r>
              <a:rPr lang="cs-CZ" sz="1100" b="1" dirty="0" smtClean="0">
                <a:solidFill>
                  <a:schemeClr val="tx1"/>
                </a:solidFill>
              </a:rPr>
              <a:t>KABINET INFORMATIKA A ICT</a:t>
            </a:r>
            <a:endParaRPr lang="cs-CZ" sz="11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"/>
          </p:nvPr>
        </p:nvSpPr>
        <p:spPr>
          <a:xfrm>
            <a:off x="547756" y="1169168"/>
            <a:ext cx="6858000" cy="440971"/>
          </a:xfrm>
        </p:spPr>
        <p:txBody>
          <a:bodyPr/>
          <a:lstStyle/>
          <a:p>
            <a:r>
              <a:rPr lang="cs-CZ" sz="1800" b="1" dirty="0">
                <a:solidFill>
                  <a:schemeClr val="accent2">
                    <a:lumMod val="50000"/>
                  </a:schemeClr>
                </a:solidFill>
                <a:latin typeface="Arial"/>
                <a:ea typeface="Arial"/>
                <a:cs typeface="Arial"/>
              </a:rPr>
              <a:t>Vertikální členění kabinetů</a:t>
            </a:r>
          </a:p>
          <a:p>
            <a:endParaRPr lang="cs-CZ" dirty="0"/>
          </a:p>
        </p:txBody>
      </p:sp>
      <p:sp>
        <p:nvSpPr>
          <p:cNvPr id="3" name="Shape 121"/>
          <p:cNvSpPr txBox="1"/>
          <p:nvPr/>
        </p:nvSpPr>
        <p:spPr>
          <a:xfrm>
            <a:off x="547757" y="1745097"/>
            <a:ext cx="7718691" cy="507831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45720" tIns="45720" rIns="45720" bIns="45720" anchor="t" anchorCtr="0" compatLnSpc="1">
            <a:spAutoFit/>
          </a:bodyPr>
          <a:lstStyle/>
          <a:p>
            <a:pPr marL="591552" lvl="1" indent="-210549" defTabSz="457190" hangingPunct="0">
              <a:lnSpc>
                <a:spcPct val="150000"/>
              </a:lnSpc>
              <a:buSzPct val="100000"/>
              <a:buFontTx/>
              <a:buChar char="•"/>
              <a:defRPr sz="1800" b="0" i="0" u="none" strike="noStrike" kern="0" cap="none" spc="0" baseline="0">
                <a:solidFill>
                  <a:srgbClr val="535353"/>
                </a:solidFill>
                <a:uFillTx/>
                <a:latin typeface="Helvetica Neue"/>
                <a:ea typeface="Helvetica Neue"/>
                <a:cs typeface="Helvetica Neue"/>
              </a:defRPr>
            </a:pPr>
            <a:r>
              <a:rPr lang="pl-PL" b="1" kern="0" dirty="0">
                <a:solidFill>
                  <a:srgbClr val="535353"/>
                </a:solidFill>
                <a:latin typeface="Helvetica Neue"/>
                <a:ea typeface="Helvetica Neue"/>
                <a:cs typeface="Helvetica Neue"/>
              </a:rPr>
              <a:t>Národní </a:t>
            </a:r>
            <a:r>
              <a:rPr lang="pl-PL" b="1" kern="0" dirty="0" smtClean="0">
                <a:solidFill>
                  <a:srgbClr val="535353"/>
                </a:solidFill>
                <a:latin typeface="Helvetica Neue"/>
                <a:ea typeface="Helvetica Neue"/>
                <a:cs typeface="Helvetica Neue"/>
              </a:rPr>
              <a:t>kabinety</a:t>
            </a:r>
            <a:endParaRPr lang="pl-PL" b="1" kern="0" dirty="0">
              <a:solidFill>
                <a:srgbClr val="535353"/>
              </a:solidFill>
              <a:latin typeface="Helvetica Neue"/>
              <a:ea typeface="Helvetica Neue"/>
              <a:cs typeface="Helvetica Neue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547756" y="2295834"/>
            <a:ext cx="7718692" cy="507831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591552" lvl="1" indent="-210549" defTabSz="457190" hangingPunct="0">
              <a:lnSpc>
                <a:spcPct val="150000"/>
              </a:lnSpc>
              <a:buSzPct val="100000"/>
              <a:buFontTx/>
              <a:buChar char="•"/>
              <a:defRPr sz="1800" b="0" i="0" u="none" strike="noStrike" kern="0" cap="none" spc="0" baseline="0">
                <a:solidFill>
                  <a:srgbClr val="535353"/>
                </a:solidFill>
                <a:uFillTx/>
                <a:latin typeface="Helvetica Neue"/>
                <a:ea typeface="Helvetica Neue"/>
                <a:cs typeface="Helvetica Neue"/>
              </a:defRPr>
            </a:pPr>
            <a:r>
              <a:rPr lang="pl-PL" b="1" kern="0" dirty="0">
                <a:solidFill>
                  <a:srgbClr val="535353"/>
                </a:solidFill>
                <a:latin typeface="Helvetica Neue"/>
                <a:ea typeface="Helvetica Neue"/>
                <a:cs typeface="Helvetica Neue"/>
              </a:rPr>
              <a:t>Krajské kabinety </a:t>
            </a:r>
          </a:p>
        </p:txBody>
      </p:sp>
      <p:sp>
        <p:nvSpPr>
          <p:cNvPr id="5" name="Obdélník 4"/>
          <p:cNvSpPr/>
          <p:nvPr/>
        </p:nvSpPr>
        <p:spPr>
          <a:xfrm>
            <a:off x="547756" y="2897868"/>
            <a:ext cx="7718691" cy="507831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591552" lvl="1" indent="-210549" defTabSz="457190" hangingPunct="0">
              <a:lnSpc>
                <a:spcPct val="150000"/>
              </a:lnSpc>
              <a:buSzPct val="100000"/>
              <a:buFontTx/>
              <a:buChar char="•"/>
              <a:defRPr sz="1800" b="0" i="0" u="none" strike="noStrike" kern="0" cap="none" spc="0" baseline="0">
                <a:solidFill>
                  <a:srgbClr val="535353"/>
                </a:solidFill>
                <a:uFillTx/>
                <a:latin typeface="Helvetica Neue"/>
                <a:ea typeface="Helvetica Neue"/>
                <a:cs typeface="Helvetica Neue"/>
              </a:defRPr>
            </a:pPr>
            <a:r>
              <a:rPr lang="pl-PL" b="1" kern="0" dirty="0">
                <a:solidFill>
                  <a:srgbClr val="535353"/>
                </a:solidFill>
                <a:latin typeface="Helvetica Neue"/>
                <a:ea typeface="Helvetica Neue"/>
                <a:cs typeface="Helvetica Neue"/>
              </a:rPr>
              <a:t>Oblastní kabinety </a:t>
            </a:r>
            <a:r>
              <a:rPr lang="pl-PL" b="1" kern="0" dirty="0" smtClean="0">
                <a:solidFill>
                  <a:srgbClr val="535353"/>
                </a:solidFill>
                <a:latin typeface="Helvetica Neue"/>
                <a:ea typeface="Helvetica Neue"/>
                <a:cs typeface="Helvetica Neue"/>
              </a:rPr>
              <a:t>(u nás 3 okresy) </a:t>
            </a:r>
            <a:endParaRPr lang="pl-PL" b="1" kern="0" dirty="0">
              <a:solidFill>
                <a:srgbClr val="535353"/>
              </a:solidFill>
              <a:latin typeface="Helvetica Neue"/>
              <a:ea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6672622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"/>
          </p:nvPr>
        </p:nvSpPr>
        <p:spPr>
          <a:xfrm>
            <a:off x="554383" y="1129412"/>
            <a:ext cx="6858000" cy="407841"/>
          </a:xfrm>
        </p:spPr>
        <p:txBody>
          <a:bodyPr>
            <a:normAutofit/>
          </a:bodyPr>
          <a:lstStyle/>
          <a:p>
            <a:pPr lvl="0"/>
            <a:r>
              <a:rPr lang="cs-CZ" sz="2200" b="1" dirty="0">
                <a:solidFill>
                  <a:srgbClr val="ED7D31">
                    <a:lumMod val="50000"/>
                  </a:srgbClr>
                </a:solidFill>
                <a:latin typeface="Arial"/>
                <a:ea typeface="Arial"/>
                <a:cs typeface="Arial"/>
              </a:rPr>
              <a:t>Národní </a:t>
            </a:r>
            <a:r>
              <a:rPr lang="cs-CZ" sz="2200" b="1" dirty="0" smtClean="0">
                <a:solidFill>
                  <a:srgbClr val="ED7D31">
                    <a:lumMod val="50000"/>
                  </a:srgbClr>
                </a:solidFill>
                <a:latin typeface="Arial"/>
                <a:ea typeface="Arial"/>
                <a:cs typeface="Arial"/>
              </a:rPr>
              <a:t>kabinety</a:t>
            </a:r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54382" y="1537253"/>
            <a:ext cx="810591" cy="46166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685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cs-CZ" sz="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Calibri"/>
              </a:rPr>
              <a:t>Stálý</a:t>
            </a:r>
            <a:r>
              <a:rPr kumimoji="0" lang="cs-CZ" sz="800" b="1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Calibri"/>
              </a:rPr>
              <a:t> člen</a:t>
            </a:r>
          </a:p>
          <a:p>
            <a:pPr marL="0" marR="0" indent="0" algn="ctr" defTabSz="685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cs-CZ" sz="800" b="1" baseline="0" dirty="0" smtClean="0"/>
              <a:t>ZÁSTUPCE MŠMT</a:t>
            </a:r>
            <a:endParaRPr kumimoji="0" lang="cs-CZ" sz="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Calibri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4730475" y="3138537"/>
            <a:ext cx="810591" cy="46166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685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cs-CZ" sz="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Calibri"/>
              </a:rPr>
              <a:t>Stálý</a:t>
            </a:r>
            <a:r>
              <a:rPr kumimoji="0" lang="cs-CZ" sz="800" b="1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Calibri"/>
              </a:rPr>
              <a:t> člen</a:t>
            </a:r>
          </a:p>
          <a:p>
            <a:pPr marL="0" marR="0" indent="0" algn="ctr" defTabSz="685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cs-CZ" sz="800" b="1" baseline="0" dirty="0" smtClean="0"/>
              <a:t>ZÁSTUPCE </a:t>
            </a:r>
          </a:p>
          <a:p>
            <a:pPr marL="0" marR="0" indent="0" algn="ctr" defTabSz="685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cs-CZ" sz="800" b="1" baseline="0" dirty="0" smtClean="0"/>
              <a:t>kouč, mentor</a:t>
            </a:r>
            <a:endParaRPr kumimoji="0" lang="cs-CZ" sz="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Calibri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3768590" y="3138537"/>
            <a:ext cx="810591" cy="46166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685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cs-CZ" sz="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Calibri"/>
              </a:rPr>
              <a:t>Stálý</a:t>
            </a:r>
            <a:r>
              <a:rPr kumimoji="0" lang="cs-CZ" sz="800" b="1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Calibri"/>
              </a:rPr>
              <a:t> člen</a:t>
            </a:r>
          </a:p>
          <a:p>
            <a:pPr marL="0" marR="0" indent="0" algn="ctr" defTabSz="685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cs-CZ" sz="800" b="1" baseline="0" dirty="0" smtClean="0"/>
              <a:t>ZÁSTUPCE </a:t>
            </a:r>
          </a:p>
          <a:p>
            <a:pPr marL="0" marR="0" indent="0" algn="ctr" defTabSz="685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cs-CZ" sz="800" b="1" baseline="0" dirty="0" smtClean="0"/>
              <a:t>ŠPP</a:t>
            </a:r>
            <a:endParaRPr kumimoji="0" lang="cs-CZ" sz="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Calibri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2749827" y="3147328"/>
            <a:ext cx="810591" cy="46166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685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cs-CZ" sz="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Calibri"/>
              </a:rPr>
              <a:t>Stálý</a:t>
            </a:r>
            <a:r>
              <a:rPr kumimoji="0" lang="cs-CZ" sz="800" b="1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Calibri"/>
              </a:rPr>
              <a:t> člen</a:t>
            </a:r>
          </a:p>
          <a:p>
            <a:pPr marL="0" marR="0" indent="0" algn="ctr" defTabSz="685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cs-CZ" sz="800" b="1" baseline="0" dirty="0" smtClean="0"/>
              <a:t>ZÁSTUPCE vedení školy</a:t>
            </a:r>
            <a:endParaRPr kumimoji="0" lang="cs-CZ" sz="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Calibri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1716705" y="3140766"/>
            <a:ext cx="810591" cy="46166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685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cs-CZ" sz="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Calibri"/>
              </a:rPr>
              <a:t>Stálý</a:t>
            </a:r>
            <a:r>
              <a:rPr kumimoji="0" lang="cs-CZ" sz="800" b="1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Calibri"/>
              </a:rPr>
              <a:t> člen</a:t>
            </a:r>
          </a:p>
          <a:p>
            <a:pPr marL="0" marR="0" indent="0" algn="ctr" defTabSz="685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cs-CZ" sz="800" b="1" baseline="0" dirty="0" smtClean="0"/>
              <a:t>ZÁSTUPCE </a:t>
            </a:r>
            <a:r>
              <a:rPr lang="cs-CZ" sz="800" b="1" baseline="0" dirty="0" err="1" smtClean="0"/>
              <a:t>prof.organizací</a:t>
            </a:r>
            <a:endParaRPr kumimoji="0" lang="cs-CZ" sz="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Calibri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683583" y="3147328"/>
            <a:ext cx="810591" cy="46166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685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cs-CZ" sz="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Calibri"/>
              </a:rPr>
              <a:t>Stálý</a:t>
            </a:r>
            <a:r>
              <a:rPr kumimoji="0" lang="cs-CZ" sz="800" b="1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Calibri"/>
              </a:rPr>
              <a:t> člen</a:t>
            </a:r>
          </a:p>
          <a:p>
            <a:pPr marL="0" marR="0" indent="0" algn="ctr" defTabSz="685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cs-CZ" sz="800" b="1" baseline="0" dirty="0" smtClean="0"/>
              <a:t>ZÁSTUPCE učitelů SŠ</a:t>
            </a:r>
            <a:endParaRPr kumimoji="0" lang="cs-CZ" sz="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Calibri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4058479" y="1537253"/>
            <a:ext cx="810591" cy="46166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685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cs-CZ" sz="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Calibri"/>
              </a:rPr>
              <a:t>Stálý</a:t>
            </a:r>
            <a:r>
              <a:rPr kumimoji="0" lang="cs-CZ" sz="800" b="1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Calibri"/>
              </a:rPr>
              <a:t> člen</a:t>
            </a:r>
          </a:p>
          <a:p>
            <a:pPr marL="0" marR="0" indent="0" algn="ctr" defTabSz="685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cs-CZ" sz="800" b="1" baseline="0" dirty="0" smtClean="0"/>
              <a:t>ZÁSTUPCE fakulty </a:t>
            </a:r>
            <a:r>
              <a:rPr lang="cs-CZ" sz="800" b="1" baseline="0" dirty="0" err="1" smtClean="0"/>
              <a:t>vzděl.uč</a:t>
            </a:r>
            <a:r>
              <a:rPr lang="cs-CZ" sz="800" b="1" baseline="0" dirty="0" smtClean="0"/>
              <a:t>.</a:t>
            </a:r>
            <a:endParaRPr kumimoji="0" lang="cs-CZ" sz="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Calibri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4961835" y="1537253"/>
            <a:ext cx="810591" cy="46166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685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cs-CZ" sz="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Calibri"/>
              </a:rPr>
              <a:t>Stálý</a:t>
            </a:r>
            <a:r>
              <a:rPr kumimoji="0" lang="cs-CZ" sz="800" b="1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Calibri"/>
              </a:rPr>
              <a:t> člen</a:t>
            </a:r>
          </a:p>
          <a:p>
            <a:pPr marL="0" marR="0" indent="0" algn="ctr" defTabSz="685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cs-CZ" sz="800" b="1" baseline="0" dirty="0" smtClean="0"/>
              <a:t>ZÁSTUPCE učitelů</a:t>
            </a:r>
            <a:r>
              <a:rPr lang="cs-CZ" sz="800" b="1" dirty="0" smtClean="0"/>
              <a:t> ZŠ</a:t>
            </a:r>
            <a:endParaRPr kumimoji="0" lang="cs-CZ" sz="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Calibri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3155123" y="1537253"/>
            <a:ext cx="810591" cy="46166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685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cs-CZ" sz="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Calibri"/>
              </a:rPr>
              <a:t>Stálý</a:t>
            </a:r>
            <a:r>
              <a:rPr kumimoji="0" lang="cs-CZ" sz="800" b="1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Calibri"/>
              </a:rPr>
              <a:t> člen</a:t>
            </a:r>
          </a:p>
          <a:p>
            <a:pPr marL="0" marR="0" indent="0" algn="ctr" defTabSz="685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cs-CZ" sz="800" b="1" baseline="0" dirty="0" smtClean="0"/>
              <a:t>ZÁSTUPCE</a:t>
            </a:r>
          </a:p>
          <a:p>
            <a:pPr marL="0" marR="0" indent="0" algn="ctr" defTabSz="685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cs-CZ" sz="800" b="1" baseline="0" dirty="0" smtClean="0"/>
              <a:t> NIDV</a:t>
            </a:r>
            <a:endParaRPr kumimoji="0" lang="cs-CZ" sz="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Calibri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2298149" y="1537253"/>
            <a:ext cx="810591" cy="46166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685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cs-CZ" sz="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Calibri"/>
              </a:rPr>
              <a:t>Stálý</a:t>
            </a:r>
            <a:r>
              <a:rPr kumimoji="0" lang="cs-CZ" sz="800" b="1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Calibri"/>
              </a:rPr>
              <a:t> člen</a:t>
            </a:r>
          </a:p>
          <a:p>
            <a:pPr marL="0" marR="0" indent="0" algn="ctr" defTabSz="685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cs-CZ" sz="800" b="1" baseline="0" dirty="0" smtClean="0"/>
              <a:t>ZÁSTUPCE</a:t>
            </a:r>
          </a:p>
          <a:p>
            <a:pPr marL="0" marR="0" indent="0" algn="ctr" defTabSz="685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cs-CZ" sz="800" b="1" baseline="0" dirty="0" smtClean="0"/>
              <a:t> NÚV</a:t>
            </a:r>
            <a:endParaRPr kumimoji="0" lang="cs-CZ" sz="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Calibri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1437858" y="1546044"/>
            <a:ext cx="810591" cy="46166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685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cs-CZ" sz="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Calibri"/>
              </a:rPr>
              <a:t>Stálý</a:t>
            </a:r>
            <a:r>
              <a:rPr kumimoji="0" lang="cs-CZ" sz="800" b="1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Calibri"/>
              </a:rPr>
              <a:t> člen</a:t>
            </a:r>
          </a:p>
          <a:p>
            <a:pPr marL="0" marR="0" indent="0" algn="ctr" defTabSz="685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cs-CZ" sz="800" b="1" dirty="0" smtClean="0"/>
              <a:t>ZÁSTUPCE </a:t>
            </a:r>
          </a:p>
          <a:p>
            <a:pPr marL="0" marR="0" indent="0" algn="ctr" defTabSz="685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cs-CZ" sz="800" b="1" dirty="0" smtClean="0"/>
              <a:t>ČŠI</a:t>
            </a:r>
            <a:endParaRPr kumimoji="0" lang="cs-CZ" sz="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Calibri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6312451" y="1022099"/>
            <a:ext cx="810591" cy="46166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685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cs-CZ" sz="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Calibri"/>
              </a:rPr>
              <a:t>Národní </a:t>
            </a:r>
          </a:p>
          <a:p>
            <a:pPr marL="0" marR="0" indent="0" algn="ctr" defTabSz="685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cs-CZ" sz="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Calibri"/>
              </a:rPr>
              <a:t>Kolokvia</a:t>
            </a:r>
          </a:p>
          <a:p>
            <a:pPr marL="0" marR="0" indent="0" algn="ctr" defTabSz="685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cs-CZ" sz="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Calibri"/>
              </a:rPr>
              <a:t> 2x ročně</a:t>
            </a:r>
            <a:endParaRPr kumimoji="0" lang="cs-CZ" sz="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Calibri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6310249" y="1640150"/>
            <a:ext cx="810591" cy="46166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685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cs-CZ" sz="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Calibri"/>
              </a:rPr>
              <a:t>Model systému profesní podpory </a:t>
            </a:r>
            <a:endParaRPr kumimoji="0" lang="cs-CZ" sz="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Calibri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6299203" y="2228267"/>
            <a:ext cx="810591" cy="46166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685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cs-CZ" sz="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Calibri"/>
              </a:rPr>
              <a:t>Metodická podpora pedagogů</a:t>
            </a:r>
            <a:endParaRPr kumimoji="0" lang="cs-CZ" sz="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Calibri"/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6299203" y="2828994"/>
            <a:ext cx="810591" cy="33855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685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cs-CZ" sz="800" b="1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Calibri"/>
              </a:rPr>
              <a:t>Vydefin</a:t>
            </a:r>
            <a:r>
              <a:rPr kumimoji="0" lang="cs-CZ" sz="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Calibri"/>
              </a:rPr>
              <a:t>.</a:t>
            </a:r>
            <a:r>
              <a:rPr kumimoji="0" lang="cs-CZ" sz="800" b="1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Calibri"/>
              </a:rPr>
              <a:t> obsahu DVPP pro kab.</a:t>
            </a:r>
            <a:endParaRPr kumimoji="0" lang="cs-CZ" sz="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Calibri"/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6310249" y="3434436"/>
            <a:ext cx="810591" cy="46166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685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cs-CZ" sz="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Calibri"/>
              </a:rPr>
              <a:t>Konzultační a </a:t>
            </a:r>
            <a:r>
              <a:rPr kumimoji="0" lang="cs-CZ" sz="800" b="1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Calibri"/>
              </a:rPr>
              <a:t>lektorká</a:t>
            </a:r>
            <a:endParaRPr kumimoji="0" lang="cs-CZ" sz="800" b="1" i="0" u="none" strike="noStrike" cap="none" spc="0" normalizeH="0" baseline="0" dirty="0" smtClean="0">
              <a:ln>
                <a:noFill/>
              </a:ln>
              <a:solidFill>
                <a:srgbClr val="000000"/>
              </a:solidFill>
              <a:effectLst/>
              <a:uFillTx/>
              <a:sym typeface="Calibri"/>
            </a:endParaRPr>
          </a:p>
          <a:p>
            <a:pPr marL="0" marR="0" indent="0" algn="ctr" defTabSz="685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cs-CZ" sz="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Calibri"/>
              </a:rPr>
              <a:t>činnost</a:t>
            </a:r>
            <a:endParaRPr kumimoji="0" lang="cs-CZ" sz="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Calibri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7394712" y="1360242"/>
            <a:ext cx="810591" cy="46166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685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cs-CZ" sz="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Calibri"/>
              </a:rPr>
              <a:t>Metodické</a:t>
            </a:r>
          </a:p>
          <a:p>
            <a:pPr marL="0" marR="0" indent="0" algn="ctr" defTabSz="685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cs-CZ" sz="800" b="1" dirty="0" smtClean="0"/>
              <a:t>Příručky</a:t>
            </a:r>
          </a:p>
          <a:p>
            <a:pPr marL="0" marR="0" indent="0" algn="ctr" defTabSz="685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cs-CZ" sz="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Calibri"/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7394711" y="1904901"/>
            <a:ext cx="810591" cy="46166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685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cs-CZ" sz="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Calibri"/>
              </a:rPr>
              <a:t>Workshopy</a:t>
            </a:r>
          </a:p>
          <a:p>
            <a:pPr marL="0" marR="0" indent="0" algn="ctr" defTabSz="685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cs-CZ" sz="800" b="1" dirty="0"/>
          </a:p>
          <a:p>
            <a:pPr marL="0" marR="0" indent="0" algn="ctr" defTabSz="685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cs-CZ" sz="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Calibri"/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7412382" y="2423720"/>
            <a:ext cx="810591" cy="46166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685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cs-CZ" sz="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Calibri"/>
              </a:rPr>
              <a:t>Partnerské</a:t>
            </a:r>
          </a:p>
          <a:p>
            <a:pPr marL="0" marR="0" indent="0" algn="ctr" defTabSz="685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cs-CZ" sz="800" b="1" dirty="0"/>
              <a:t>k</a:t>
            </a:r>
            <a:r>
              <a:rPr lang="cs-CZ" sz="800" b="1" dirty="0" smtClean="0"/>
              <a:t>onference</a:t>
            </a:r>
          </a:p>
          <a:p>
            <a:pPr marL="0" marR="0" indent="0" algn="ctr" defTabSz="685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cs-CZ" sz="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Calibri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7412382" y="2972775"/>
            <a:ext cx="810591" cy="46166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685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cs-CZ" sz="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Calibri"/>
              </a:rPr>
              <a:t>Skupinové a individuální intervence</a:t>
            </a:r>
            <a:endParaRPr kumimoji="0" lang="cs-CZ" sz="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Calibri"/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554382" y="2366562"/>
            <a:ext cx="5218044" cy="29238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685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cs-CZ" sz="1300" b="1" i="0" u="none" strike="noStrike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NÁRODNÍ KABINETY</a:t>
            </a:r>
            <a:endParaRPr kumimoji="0" lang="cs-CZ" sz="1300" b="1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cxnSp>
        <p:nvCxnSpPr>
          <p:cNvPr id="12" name="Přímá spojnice se šipkou 11"/>
          <p:cNvCxnSpPr/>
          <p:nvPr/>
        </p:nvCxnSpPr>
        <p:spPr>
          <a:xfrm flipV="1">
            <a:off x="5834279" y="1526449"/>
            <a:ext cx="342337" cy="921517"/>
          </a:xfrm>
          <a:prstGeom prst="straightConnector1">
            <a:avLst/>
          </a:prstGeom>
          <a:noFill/>
          <a:ln w="12700" cap="flat">
            <a:solidFill>
              <a:schemeClr val="tx1"/>
            </a:solidFill>
            <a:prstDash val="solid"/>
            <a:round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7" name="Přímá spojnice se šipkou 26"/>
          <p:cNvCxnSpPr/>
          <p:nvPr/>
        </p:nvCxnSpPr>
        <p:spPr>
          <a:xfrm flipV="1">
            <a:off x="5834279" y="1873922"/>
            <a:ext cx="401968" cy="574044"/>
          </a:xfrm>
          <a:prstGeom prst="straightConnector1">
            <a:avLst/>
          </a:prstGeom>
          <a:noFill/>
          <a:ln w="12700" cap="flat">
            <a:solidFill>
              <a:schemeClr val="tx1"/>
            </a:solidFill>
            <a:prstDash val="solid"/>
            <a:round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8" name="Přímá spojnice se šipkou 27"/>
          <p:cNvCxnSpPr/>
          <p:nvPr/>
        </p:nvCxnSpPr>
        <p:spPr>
          <a:xfrm>
            <a:off x="5834279" y="2447966"/>
            <a:ext cx="392041" cy="2665"/>
          </a:xfrm>
          <a:prstGeom prst="straightConnector1">
            <a:avLst/>
          </a:prstGeom>
          <a:noFill/>
          <a:ln w="12700" cap="flat">
            <a:solidFill>
              <a:schemeClr val="tx1"/>
            </a:solidFill>
            <a:prstDash val="solid"/>
            <a:round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1" name="Přímá spojnice se šipkou 30"/>
          <p:cNvCxnSpPr/>
          <p:nvPr/>
        </p:nvCxnSpPr>
        <p:spPr>
          <a:xfrm>
            <a:off x="5843654" y="2447966"/>
            <a:ext cx="412471" cy="658055"/>
          </a:xfrm>
          <a:prstGeom prst="straightConnector1">
            <a:avLst/>
          </a:prstGeom>
          <a:noFill/>
          <a:ln w="12700" cap="flat">
            <a:solidFill>
              <a:schemeClr val="tx1"/>
            </a:solidFill>
            <a:prstDash val="solid"/>
            <a:round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3" name="Přímá spojnice se šipkou 32"/>
          <p:cNvCxnSpPr/>
          <p:nvPr/>
        </p:nvCxnSpPr>
        <p:spPr>
          <a:xfrm>
            <a:off x="5834279" y="2447966"/>
            <a:ext cx="410809" cy="1236607"/>
          </a:xfrm>
          <a:prstGeom prst="straightConnector1">
            <a:avLst/>
          </a:prstGeom>
          <a:noFill/>
          <a:ln w="12700" cap="flat">
            <a:solidFill>
              <a:schemeClr val="tx1"/>
            </a:solidFill>
            <a:prstDash val="solid"/>
            <a:round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5" name="Přímá spojnice se šipkou 34"/>
          <p:cNvCxnSpPr>
            <a:stCxn id="18" idx="3"/>
          </p:cNvCxnSpPr>
          <p:nvPr/>
        </p:nvCxnSpPr>
        <p:spPr>
          <a:xfrm flipV="1">
            <a:off x="7109794" y="1557272"/>
            <a:ext cx="265053" cy="901826"/>
          </a:xfrm>
          <a:prstGeom prst="straightConnector1">
            <a:avLst/>
          </a:prstGeom>
          <a:noFill/>
          <a:ln w="12700" cap="flat">
            <a:solidFill>
              <a:schemeClr val="tx1"/>
            </a:solidFill>
            <a:prstDash val="solid"/>
            <a:round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7" name="Přímá spojnice se šipkou 36"/>
          <p:cNvCxnSpPr>
            <a:stCxn id="18" idx="3"/>
            <a:endCxn id="22" idx="1"/>
          </p:cNvCxnSpPr>
          <p:nvPr/>
        </p:nvCxnSpPr>
        <p:spPr>
          <a:xfrm flipV="1">
            <a:off x="7109794" y="2135732"/>
            <a:ext cx="284917" cy="323366"/>
          </a:xfrm>
          <a:prstGeom prst="straightConnector1">
            <a:avLst/>
          </a:prstGeom>
          <a:noFill/>
          <a:ln w="12700" cap="flat">
            <a:solidFill>
              <a:schemeClr val="tx1"/>
            </a:solidFill>
            <a:prstDash val="solid"/>
            <a:round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9" name="Přímá spojnice se šipkou 38"/>
          <p:cNvCxnSpPr>
            <a:stCxn id="18" idx="3"/>
          </p:cNvCxnSpPr>
          <p:nvPr/>
        </p:nvCxnSpPr>
        <p:spPr>
          <a:xfrm>
            <a:off x="7109794" y="2459098"/>
            <a:ext cx="302588" cy="153366"/>
          </a:xfrm>
          <a:prstGeom prst="straightConnector1">
            <a:avLst/>
          </a:prstGeom>
          <a:noFill/>
          <a:ln w="12700" cap="flat">
            <a:solidFill>
              <a:schemeClr val="tx1"/>
            </a:solidFill>
            <a:prstDash val="solid"/>
            <a:round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1" name="Přímá spojnice se šipkou 40"/>
          <p:cNvCxnSpPr>
            <a:stCxn id="18" idx="3"/>
          </p:cNvCxnSpPr>
          <p:nvPr/>
        </p:nvCxnSpPr>
        <p:spPr>
          <a:xfrm>
            <a:off x="7109794" y="2459098"/>
            <a:ext cx="284917" cy="652856"/>
          </a:xfrm>
          <a:prstGeom prst="straightConnector1">
            <a:avLst/>
          </a:prstGeom>
          <a:noFill/>
          <a:ln w="12700" cap="flat">
            <a:solidFill>
              <a:schemeClr val="tx1"/>
            </a:solidFill>
            <a:prstDash val="solid"/>
            <a:round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</p:spTree>
    <p:extLst>
      <p:ext uri="{BB962C8B-B14F-4D97-AF65-F5344CB8AC3E}">
        <p14:creationId xmlns:p14="http://schemas.microsoft.com/office/powerpoint/2010/main" xmlns="" val="151247009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"/>
          </p:nvPr>
        </p:nvSpPr>
        <p:spPr>
          <a:xfrm>
            <a:off x="533401" y="1083028"/>
            <a:ext cx="6858000" cy="454223"/>
          </a:xfrm>
        </p:spPr>
        <p:txBody>
          <a:bodyPr/>
          <a:lstStyle/>
          <a:p>
            <a:r>
              <a:rPr lang="cs-CZ" sz="2400" b="1" dirty="0">
                <a:solidFill>
                  <a:schemeClr val="accent2">
                    <a:lumMod val="50000"/>
                  </a:schemeClr>
                </a:solidFill>
              </a:rPr>
              <a:t>Krajské kabinety</a:t>
            </a:r>
          </a:p>
          <a:p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554382" y="2362167"/>
            <a:ext cx="4918766" cy="29238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685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cs-CZ" sz="1300" b="1" i="0" u="none" strike="noStrike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KRAJSKÉ KABINETY</a:t>
            </a:r>
            <a:endParaRPr kumimoji="0" lang="cs-CZ" sz="1300" b="1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554382" y="1829639"/>
            <a:ext cx="1486453" cy="4078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685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cs-CZ" sz="105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Calibri"/>
              </a:rPr>
              <a:t>Stálý</a:t>
            </a:r>
            <a:r>
              <a:rPr kumimoji="0" lang="cs-CZ" sz="1050" b="1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Calibri"/>
              </a:rPr>
              <a:t> člen</a:t>
            </a:r>
          </a:p>
          <a:p>
            <a:pPr marL="0" marR="0" indent="0" algn="ctr" defTabSz="685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cs-CZ" sz="1000" b="1" baseline="0" dirty="0" smtClean="0"/>
              <a:t>Odborný krajský metodik</a:t>
            </a:r>
            <a:endParaRPr kumimoji="0" lang="cs-CZ" sz="10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Calibri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4058479" y="1829639"/>
            <a:ext cx="1414669" cy="41549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685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cs-CZ" sz="105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Calibri"/>
              </a:rPr>
              <a:t>Stálý</a:t>
            </a:r>
            <a:r>
              <a:rPr kumimoji="0" lang="cs-CZ" sz="1050" b="1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Calibri"/>
              </a:rPr>
              <a:t> člen</a:t>
            </a:r>
          </a:p>
          <a:p>
            <a:pPr marL="0" marR="0" indent="0" algn="ctr" defTabSz="685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cs-CZ" sz="1050" b="1" baseline="0" dirty="0" smtClean="0"/>
              <a:t>Zástupce </a:t>
            </a:r>
            <a:r>
              <a:rPr lang="cs-CZ" sz="1050" b="1" baseline="0" dirty="0" smtClean="0"/>
              <a:t>ŠPP</a:t>
            </a:r>
            <a:endParaRPr kumimoji="0" lang="cs-CZ" sz="105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Calibri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554382" y="2787007"/>
            <a:ext cx="4938643" cy="27699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685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cs-CZ" sz="12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Calibri"/>
              </a:rPr>
              <a:t>Oblastní člen metodických kabinetů (dle oblastí v kraji)</a:t>
            </a:r>
            <a:endParaRPr kumimoji="0" lang="cs-CZ" sz="12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Calibri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2213113" y="1820849"/>
            <a:ext cx="1749288" cy="41549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685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cs-CZ" sz="105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Calibri"/>
              </a:rPr>
              <a:t>Stálý</a:t>
            </a:r>
            <a:r>
              <a:rPr kumimoji="0" lang="cs-CZ" sz="1050" b="1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Calibri"/>
              </a:rPr>
              <a:t> člen</a:t>
            </a:r>
          </a:p>
          <a:p>
            <a:pPr marL="0" marR="0" indent="0" algn="ctr" defTabSz="685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cs-CZ" sz="1050" b="1" baseline="0" dirty="0" smtClean="0"/>
              <a:t>Člen krajského kabinetu</a:t>
            </a:r>
            <a:endParaRPr kumimoji="0" lang="cs-CZ" sz="105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Calibri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6193182" y="939247"/>
            <a:ext cx="810591" cy="46166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685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cs-CZ" sz="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Calibri"/>
              </a:rPr>
              <a:t>Krajská </a:t>
            </a:r>
          </a:p>
          <a:p>
            <a:pPr marL="0" marR="0" indent="0" algn="ctr" defTabSz="685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cs-CZ" sz="800" b="1" dirty="0"/>
              <a:t>k</a:t>
            </a:r>
            <a:r>
              <a:rPr kumimoji="0" lang="cs-CZ" sz="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Calibri"/>
              </a:rPr>
              <a:t>olokvia</a:t>
            </a:r>
          </a:p>
          <a:p>
            <a:pPr marL="0" marR="0" indent="0" algn="ctr" defTabSz="685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cs-CZ" sz="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Calibri"/>
              </a:rPr>
              <a:t> 2x ročně</a:t>
            </a:r>
            <a:endParaRPr kumimoji="0" lang="cs-CZ" sz="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Calibri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6193181" y="1463885"/>
            <a:ext cx="810591" cy="46166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685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cs-CZ" sz="800" b="1" dirty="0" smtClean="0"/>
              <a:t>Model systému profesní podpory</a:t>
            </a:r>
            <a:endParaRPr kumimoji="0" lang="cs-CZ" sz="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Calibri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6193181" y="1998914"/>
            <a:ext cx="810591" cy="33855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685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cs-CZ" sz="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Calibri"/>
              </a:rPr>
              <a:t>Sledování pedagogů</a:t>
            </a:r>
            <a:endParaRPr kumimoji="0" lang="cs-CZ" sz="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Calibri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6193181" y="2521737"/>
            <a:ext cx="810591" cy="33855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685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cs-CZ" sz="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Calibri"/>
              </a:rPr>
              <a:t>Lektorská činnost</a:t>
            </a:r>
            <a:endParaRPr kumimoji="0" lang="cs-CZ" sz="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Calibri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6193181" y="3044560"/>
            <a:ext cx="810591" cy="46166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685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cs-CZ" sz="800" b="1" dirty="0"/>
              <a:t>Z</a:t>
            </a:r>
            <a:r>
              <a:rPr kumimoji="0" lang="cs-CZ" sz="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Calibri"/>
              </a:rPr>
              <a:t>prostředkování</a:t>
            </a:r>
          </a:p>
          <a:p>
            <a:pPr marL="0" marR="0" indent="0" algn="ctr" defTabSz="685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cs-CZ" sz="800" b="1" dirty="0"/>
              <a:t>i</a:t>
            </a:r>
            <a:r>
              <a:rPr lang="cs-CZ" sz="800" b="1" dirty="0" smtClean="0"/>
              <a:t>nformací</a:t>
            </a:r>
          </a:p>
          <a:p>
            <a:pPr marL="0" marR="0" indent="0" algn="ctr" defTabSz="685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cs-CZ" sz="800" b="1" dirty="0"/>
              <a:t>m</a:t>
            </a:r>
            <a:r>
              <a:rPr lang="cs-CZ" sz="800" b="1" dirty="0" smtClean="0"/>
              <a:t>ezi NK a KK</a:t>
            </a:r>
            <a:endParaRPr kumimoji="0" lang="cs-CZ" sz="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Calibri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6193181" y="3567383"/>
            <a:ext cx="810591" cy="58477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685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cs-CZ" sz="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Calibri"/>
              </a:rPr>
              <a:t>Krajské</a:t>
            </a:r>
          </a:p>
          <a:p>
            <a:pPr marL="0" marR="0" indent="0" algn="ctr" defTabSz="685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cs-CZ" sz="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Calibri"/>
              </a:rPr>
              <a:t>workshopy</a:t>
            </a:r>
          </a:p>
          <a:p>
            <a:pPr marL="0" marR="0" indent="0" algn="ctr" defTabSz="685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cs-CZ" sz="800" b="1" dirty="0"/>
          </a:p>
          <a:p>
            <a:pPr marL="0" marR="0" indent="0" algn="ctr" defTabSz="685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cs-CZ" sz="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Calibri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5251171" y="3567383"/>
            <a:ext cx="810591" cy="46166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685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cs-CZ" sz="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Calibri"/>
              </a:rPr>
              <a:t>Partnerské</a:t>
            </a:r>
          </a:p>
          <a:p>
            <a:pPr marL="0" marR="0" indent="0" algn="ctr" defTabSz="685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cs-CZ" sz="800" b="1" dirty="0" smtClean="0"/>
              <a:t>konference</a:t>
            </a:r>
          </a:p>
          <a:p>
            <a:pPr marL="0" marR="0" indent="0" algn="ctr" defTabSz="685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cs-CZ" sz="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Calibri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5141290" y="962302"/>
            <a:ext cx="810591" cy="46166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685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cs-CZ" sz="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Calibri"/>
              </a:rPr>
              <a:t>Skupinové a individuální intervence</a:t>
            </a:r>
            <a:endParaRPr kumimoji="0" lang="cs-CZ" sz="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Calibri"/>
            </a:endParaRPr>
          </a:p>
        </p:txBody>
      </p:sp>
      <p:cxnSp>
        <p:nvCxnSpPr>
          <p:cNvPr id="18" name="Přímá spojnice se šipkou 17"/>
          <p:cNvCxnSpPr/>
          <p:nvPr/>
        </p:nvCxnSpPr>
        <p:spPr>
          <a:xfrm flipV="1">
            <a:off x="5499981" y="1139859"/>
            <a:ext cx="644072" cy="1350491"/>
          </a:xfrm>
          <a:prstGeom prst="straightConnector1">
            <a:avLst/>
          </a:prstGeom>
          <a:noFill/>
          <a:ln w="12700" cap="flat">
            <a:solidFill>
              <a:schemeClr val="tx1"/>
            </a:solidFill>
            <a:prstDash val="solid"/>
            <a:round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9" name="Přímá spojnice se šipkou 18"/>
          <p:cNvCxnSpPr/>
          <p:nvPr/>
        </p:nvCxnSpPr>
        <p:spPr>
          <a:xfrm flipV="1">
            <a:off x="5496437" y="1630801"/>
            <a:ext cx="667180" cy="868235"/>
          </a:xfrm>
          <a:prstGeom prst="straightConnector1">
            <a:avLst/>
          </a:prstGeom>
          <a:noFill/>
          <a:ln w="12700" cap="flat">
            <a:solidFill>
              <a:schemeClr val="tx1"/>
            </a:solidFill>
            <a:prstDash val="solid"/>
            <a:round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0" name="Přímá spojnice se šipkou 19"/>
          <p:cNvCxnSpPr/>
          <p:nvPr/>
        </p:nvCxnSpPr>
        <p:spPr>
          <a:xfrm flipV="1">
            <a:off x="5501309" y="2220955"/>
            <a:ext cx="660980" cy="269395"/>
          </a:xfrm>
          <a:prstGeom prst="straightConnector1">
            <a:avLst/>
          </a:prstGeom>
          <a:noFill/>
          <a:ln w="12700" cap="flat">
            <a:solidFill>
              <a:schemeClr val="tx1"/>
            </a:solidFill>
            <a:prstDash val="solid"/>
            <a:round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1" name="Přímá spojnice se šipkou 20"/>
          <p:cNvCxnSpPr/>
          <p:nvPr/>
        </p:nvCxnSpPr>
        <p:spPr>
          <a:xfrm>
            <a:off x="5505755" y="2499036"/>
            <a:ext cx="656893" cy="155516"/>
          </a:xfrm>
          <a:prstGeom prst="straightConnector1">
            <a:avLst/>
          </a:prstGeom>
          <a:noFill/>
          <a:ln w="12700" cap="flat">
            <a:solidFill>
              <a:schemeClr val="tx1"/>
            </a:solidFill>
            <a:prstDash val="solid"/>
            <a:round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2" name="Přímá spojnice se šipkou 21"/>
          <p:cNvCxnSpPr/>
          <p:nvPr/>
        </p:nvCxnSpPr>
        <p:spPr>
          <a:xfrm>
            <a:off x="5498098" y="2494693"/>
            <a:ext cx="669063" cy="803479"/>
          </a:xfrm>
          <a:prstGeom prst="straightConnector1">
            <a:avLst/>
          </a:prstGeom>
          <a:noFill/>
          <a:ln w="12700" cap="flat">
            <a:solidFill>
              <a:schemeClr val="tx1"/>
            </a:solidFill>
            <a:prstDash val="solid"/>
            <a:round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8" name="Přímá spojnice se šipkou 27"/>
          <p:cNvCxnSpPr/>
          <p:nvPr/>
        </p:nvCxnSpPr>
        <p:spPr>
          <a:xfrm>
            <a:off x="5503681" y="2521737"/>
            <a:ext cx="658608" cy="1157531"/>
          </a:xfrm>
          <a:prstGeom prst="straightConnector1">
            <a:avLst/>
          </a:prstGeom>
          <a:noFill/>
          <a:ln w="12700" cap="flat">
            <a:solidFill>
              <a:schemeClr val="tx1"/>
            </a:solidFill>
            <a:prstDash val="solid"/>
            <a:round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0" name="Přímá spojnice se šipkou 29"/>
          <p:cNvCxnSpPr/>
          <p:nvPr/>
        </p:nvCxnSpPr>
        <p:spPr>
          <a:xfrm flipV="1">
            <a:off x="5499981" y="1455342"/>
            <a:ext cx="65097" cy="1035008"/>
          </a:xfrm>
          <a:prstGeom prst="straightConnector1">
            <a:avLst/>
          </a:prstGeom>
          <a:noFill/>
          <a:ln w="12700" cap="flat">
            <a:solidFill>
              <a:schemeClr val="tx1"/>
            </a:solidFill>
            <a:prstDash val="solid"/>
            <a:round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2" name="Přímá spojnice se šipkou 31"/>
          <p:cNvCxnSpPr/>
          <p:nvPr/>
        </p:nvCxnSpPr>
        <p:spPr>
          <a:xfrm>
            <a:off x="5498457" y="2499036"/>
            <a:ext cx="158009" cy="980432"/>
          </a:xfrm>
          <a:prstGeom prst="straightConnector1">
            <a:avLst/>
          </a:prstGeom>
          <a:noFill/>
          <a:ln w="12700" cap="flat">
            <a:solidFill>
              <a:schemeClr val="tx1"/>
            </a:solidFill>
            <a:prstDash val="solid"/>
            <a:round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</p:spTree>
    <p:extLst>
      <p:ext uri="{BB962C8B-B14F-4D97-AF65-F5344CB8AC3E}">
        <p14:creationId xmlns:p14="http://schemas.microsoft.com/office/powerpoint/2010/main" xmlns="" val="276055266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"/>
          </p:nvPr>
        </p:nvSpPr>
        <p:spPr>
          <a:xfrm>
            <a:off x="494748" y="1010142"/>
            <a:ext cx="6858000" cy="573493"/>
          </a:xfrm>
        </p:spPr>
        <p:txBody>
          <a:bodyPr>
            <a:normAutofit/>
          </a:bodyPr>
          <a:lstStyle/>
          <a:p>
            <a:r>
              <a:rPr lang="cs-CZ" sz="2400" b="1" dirty="0">
                <a:solidFill>
                  <a:schemeClr val="accent2">
                    <a:lumMod val="50000"/>
                  </a:schemeClr>
                </a:solidFill>
                <a:latin typeface="Arial"/>
                <a:ea typeface="Arial"/>
                <a:cs typeface="Arial"/>
              </a:rPr>
              <a:t>Oblastní kabinety</a:t>
            </a:r>
          </a:p>
          <a:p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554382" y="2362167"/>
            <a:ext cx="4918766" cy="29238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685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cs-CZ" sz="1300" b="1" i="0" u="none" strike="noStrike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OBLASTNÍ KABINETY</a:t>
            </a:r>
            <a:endParaRPr kumimoji="0" lang="cs-CZ" sz="1300" b="1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554382" y="2787007"/>
            <a:ext cx="4938643" cy="27699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685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cs-CZ" sz="12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Calibri"/>
              </a:rPr>
              <a:t>Předsedové  předmětových komisi</a:t>
            </a:r>
            <a:endParaRPr kumimoji="0" lang="cs-CZ" sz="12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Calibri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554382" y="1912363"/>
            <a:ext cx="4938643" cy="27699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685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cs-CZ" sz="12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Calibri"/>
              </a:rPr>
              <a:t>Člen oblastního kabinetu</a:t>
            </a:r>
            <a:endParaRPr kumimoji="0" lang="cs-CZ" sz="12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Calibri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6483624" y="1926297"/>
            <a:ext cx="810591" cy="33855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685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cs-CZ" sz="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Calibri"/>
              </a:rPr>
              <a:t>Sledování pedagogů</a:t>
            </a:r>
            <a:endParaRPr kumimoji="0" lang="cs-CZ" sz="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Calibri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6483623" y="2436735"/>
            <a:ext cx="810591" cy="33855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685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cs-CZ" sz="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Calibri"/>
              </a:rPr>
              <a:t>Skupinová intervize</a:t>
            </a:r>
            <a:endParaRPr kumimoji="0" lang="cs-CZ" sz="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Calibri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6483623" y="2853701"/>
            <a:ext cx="810591" cy="58477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685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cs-CZ" sz="800" b="1" dirty="0" smtClean="0"/>
              <a:t>Podněty a činnosti krajských a národních kab.</a:t>
            </a:r>
            <a:endParaRPr kumimoji="0" lang="cs-CZ" sz="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Calibri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6483622" y="3516888"/>
            <a:ext cx="810591" cy="46166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685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cs-CZ" sz="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Calibri"/>
              </a:rPr>
              <a:t>Partnerské</a:t>
            </a:r>
          </a:p>
          <a:p>
            <a:pPr marL="0" marR="0" indent="0" algn="ctr" defTabSz="685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cs-CZ" sz="800" b="1" dirty="0"/>
              <a:t>k</a:t>
            </a:r>
            <a:r>
              <a:rPr lang="cs-CZ" sz="800" b="1" dirty="0" smtClean="0"/>
              <a:t>onference</a:t>
            </a:r>
          </a:p>
          <a:p>
            <a:pPr marL="0" marR="0" indent="0" algn="ctr" defTabSz="685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cs-CZ" sz="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Calibri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6483624" y="1352804"/>
            <a:ext cx="810591" cy="33855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685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cs-CZ" sz="800" b="1" dirty="0" smtClean="0"/>
              <a:t>Pravidelné</a:t>
            </a:r>
            <a:r>
              <a:rPr lang="cs-CZ" sz="800" b="1" dirty="0"/>
              <a:t> </a:t>
            </a:r>
            <a:r>
              <a:rPr lang="cs-CZ" sz="800" b="1" dirty="0" smtClean="0"/>
              <a:t>workshopy</a:t>
            </a:r>
          </a:p>
        </p:txBody>
      </p:sp>
      <p:cxnSp>
        <p:nvCxnSpPr>
          <p:cNvPr id="11" name="Přímá spojnice se šipkou 10"/>
          <p:cNvCxnSpPr>
            <a:endCxn id="10" idx="1"/>
          </p:cNvCxnSpPr>
          <p:nvPr/>
        </p:nvCxnSpPr>
        <p:spPr>
          <a:xfrm flipV="1">
            <a:off x="5534070" y="1522079"/>
            <a:ext cx="949554" cy="1001162"/>
          </a:xfrm>
          <a:prstGeom prst="straightConnector1">
            <a:avLst/>
          </a:prstGeom>
          <a:noFill/>
          <a:ln w="12700" cap="flat">
            <a:solidFill>
              <a:schemeClr val="tx1"/>
            </a:solidFill>
            <a:prstDash val="solid"/>
            <a:round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2" name="Přímá spojnice se šipkou 11"/>
          <p:cNvCxnSpPr/>
          <p:nvPr/>
        </p:nvCxnSpPr>
        <p:spPr>
          <a:xfrm flipV="1">
            <a:off x="5534070" y="2095572"/>
            <a:ext cx="857624" cy="427669"/>
          </a:xfrm>
          <a:prstGeom prst="straightConnector1">
            <a:avLst/>
          </a:prstGeom>
          <a:noFill/>
          <a:ln w="12700" cap="flat">
            <a:solidFill>
              <a:schemeClr val="tx1"/>
            </a:solidFill>
            <a:prstDash val="solid"/>
            <a:round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3" name="Přímá spojnice se šipkou 12"/>
          <p:cNvCxnSpPr/>
          <p:nvPr/>
        </p:nvCxnSpPr>
        <p:spPr>
          <a:xfrm>
            <a:off x="5553433" y="2521118"/>
            <a:ext cx="869781" cy="84892"/>
          </a:xfrm>
          <a:prstGeom prst="straightConnector1">
            <a:avLst/>
          </a:prstGeom>
          <a:noFill/>
          <a:ln w="12700" cap="flat">
            <a:solidFill>
              <a:schemeClr val="tx1"/>
            </a:solidFill>
            <a:prstDash val="solid"/>
            <a:round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4" name="Přímá spojnice se šipkou 13"/>
          <p:cNvCxnSpPr/>
          <p:nvPr/>
        </p:nvCxnSpPr>
        <p:spPr>
          <a:xfrm>
            <a:off x="5553432" y="2520057"/>
            <a:ext cx="869782" cy="627334"/>
          </a:xfrm>
          <a:prstGeom prst="straightConnector1">
            <a:avLst/>
          </a:prstGeom>
          <a:noFill/>
          <a:ln w="12700" cap="flat">
            <a:solidFill>
              <a:schemeClr val="tx1"/>
            </a:solidFill>
            <a:prstDash val="solid"/>
            <a:round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5" name="Přímá spojnice se šipkou 14"/>
          <p:cNvCxnSpPr/>
          <p:nvPr/>
        </p:nvCxnSpPr>
        <p:spPr>
          <a:xfrm>
            <a:off x="5534070" y="2523241"/>
            <a:ext cx="877501" cy="1111136"/>
          </a:xfrm>
          <a:prstGeom prst="straightConnector1">
            <a:avLst/>
          </a:prstGeom>
          <a:noFill/>
          <a:ln w="12700" cap="flat">
            <a:solidFill>
              <a:schemeClr val="tx1"/>
            </a:solidFill>
            <a:prstDash val="solid"/>
            <a:round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6" name="TextovéPole 15"/>
          <p:cNvSpPr txBox="1"/>
          <p:nvPr/>
        </p:nvSpPr>
        <p:spPr>
          <a:xfrm>
            <a:off x="6483622" y="4082752"/>
            <a:ext cx="810591" cy="46166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685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cs-CZ" sz="800" b="1" dirty="0" smtClean="0"/>
              <a:t>Konzultační a lektorská činnost</a:t>
            </a:r>
          </a:p>
        </p:txBody>
      </p:sp>
      <p:cxnSp>
        <p:nvCxnSpPr>
          <p:cNvPr id="17" name="Přímá spojnice se šipkou 16"/>
          <p:cNvCxnSpPr/>
          <p:nvPr/>
        </p:nvCxnSpPr>
        <p:spPr>
          <a:xfrm>
            <a:off x="5534070" y="2523241"/>
            <a:ext cx="889144" cy="1790341"/>
          </a:xfrm>
          <a:prstGeom prst="straightConnector1">
            <a:avLst/>
          </a:prstGeom>
          <a:noFill/>
          <a:ln w="12700" cap="flat">
            <a:solidFill>
              <a:schemeClr val="tx1"/>
            </a:solidFill>
            <a:prstDash val="solid"/>
            <a:round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</p:spTree>
    <p:extLst>
      <p:ext uri="{BB962C8B-B14F-4D97-AF65-F5344CB8AC3E}">
        <p14:creationId xmlns:p14="http://schemas.microsoft.com/office/powerpoint/2010/main" xmlns="" val="120550842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Motiv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Motiv Offic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6858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3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6858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3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Motiv Office">
  <a:themeElements>
    <a:clrScheme name="Motiv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Motiv Offic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6858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3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6858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3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577</TotalTime>
  <Words>974</Words>
  <Application>Microsoft Office PowerPoint</Application>
  <PresentationFormat>Předvádění na obrazovce (16:9)</PresentationFormat>
  <Paragraphs>260</Paragraphs>
  <Slides>21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2" baseType="lpstr">
      <vt:lpstr>Motiv Office</vt:lpstr>
      <vt:lpstr>Systém podpory profesního rozvoje učitelů a ředitelů (SYPO)</vt:lpstr>
      <vt:lpstr>Cíl projektu:  Hlavním cílem projektu je vytvoření, ověření a implementace systému ucelené modulární podpory, která přispívá ke zvyšování profesního rozvoje vedoucích pracovníků v oblasti řízení škol a učitelů v oblasti oborových didaktik prostřednictvím profesních společenství širokého spektra forem.</vt:lpstr>
      <vt:lpstr>Základní účel KA -  kabinety</vt:lpstr>
      <vt:lpstr>Horizontální členění kabinetů</vt:lpstr>
      <vt:lpstr>Období implementace: I. 2021 - V. 2022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  <vt:lpstr>Snímek 17</vt:lpstr>
      <vt:lpstr>Snímek 18</vt:lpstr>
      <vt:lpstr>Snímek 19</vt:lpstr>
      <vt:lpstr>Snímek 20</vt:lpstr>
      <vt:lpstr>Děkuji za pozornost.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Systém podpory profesního rozvoje učitelů a ředitelů (SYPO)</dc:title>
  <dc:creator>Plitz Martin</dc:creator>
  <cp:lastModifiedBy>Mita</cp:lastModifiedBy>
  <cp:revision>36</cp:revision>
  <dcterms:modified xsi:type="dcterms:W3CDTF">2018-10-10T19:16:29Z</dcterms:modified>
</cp:coreProperties>
</file>