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4" r:id="rId4"/>
    <p:sldId id="259" r:id="rId5"/>
    <p:sldId id="265" r:id="rId6"/>
    <p:sldId id="266" r:id="rId7"/>
    <p:sldId id="267" r:id="rId8"/>
    <p:sldId id="268" r:id="rId9"/>
    <p:sldId id="263" r:id="rId10"/>
  </p:sldIdLst>
  <p:sldSz cx="9144000" cy="5715000" type="screen16x1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9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názvu"/>
          <p:cNvSpPr txBox="1">
            <a:spLocks noGrp="1"/>
          </p:cNvSpPr>
          <p:nvPr>
            <p:ph type="title"/>
          </p:nvPr>
        </p:nvSpPr>
        <p:spPr>
          <a:xfrm>
            <a:off x="685800" y="1775355"/>
            <a:ext cx="7772400" cy="1225021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12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3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 názvu"/>
          <p:cNvSpPr txBox="1">
            <a:spLocks noGrp="1"/>
          </p:cNvSpPr>
          <p:nvPr>
            <p:ph type="title"/>
          </p:nvPr>
        </p:nvSpPr>
        <p:spPr>
          <a:xfrm>
            <a:off x="6629400" y="228865"/>
            <a:ext cx="2057400" cy="4876271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102" name="Text úrovně 1…"/>
          <p:cNvSpPr txBox="1">
            <a:spLocks noGrp="1"/>
          </p:cNvSpPr>
          <p:nvPr>
            <p:ph type="body" idx="1"/>
          </p:nvPr>
        </p:nvSpPr>
        <p:spPr>
          <a:xfrm>
            <a:off x="457200" y="228865"/>
            <a:ext cx="6019800" cy="4876271"/>
          </a:xfrm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03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názvu"/>
          <p:cNvSpPr txBox="1">
            <a:spLocks noGrp="1"/>
          </p:cNvSpPr>
          <p:nvPr>
            <p:ph type="title"/>
          </p:nvPr>
        </p:nvSpPr>
        <p:spPr>
          <a:xfrm>
            <a:off x="722312" y="3672416"/>
            <a:ext cx="7772401" cy="113506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Text názvu</a:t>
            </a:r>
          </a:p>
        </p:txBody>
      </p:sp>
      <p:sp>
        <p:nvSpPr>
          <p:cNvPr id="30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31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39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7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0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48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1279259"/>
            <a:ext cx="4040188" cy="53313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9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4645026" y="1279259"/>
            <a:ext cx="4041778" cy="533139"/>
          </a:xfrm>
          <a:prstGeom prst="rect">
            <a:avLst/>
          </a:prstGeom>
        </p:spPr>
        <p:txBody>
          <a:bodyPr anchor="b"/>
          <a:lstStyle/>
          <a:p>
            <a:pPr marL="322325" indent="-322325" defTabSz="859536">
              <a:spcBef>
                <a:spcPts val="600"/>
              </a:spcBef>
              <a:defRPr sz="3008"/>
            </a:pPr>
            <a:endParaRPr/>
          </a:p>
        </p:txBody>
      </p:sp>
      <p:sp>
        <p:nvSpPr>
          <p:cNvPr id="50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58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 názvu"/>
          <p:cNvSpPr txBox="1">
            <a:spLocks noGrp="1"/>
          </p:cNvSpPr>
          <p:nvPr>
            <p:ph type="title"/>
          </p:nvPr>
        </p:nvSpPr>
        <p:spPr>
          <a:xfrm>
            <a:off x="457201" y="227541"/>
            <a:ext cx="3008316" cy="96837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Text názvu</a:t>
            </a:r>
          </a:p>
        </p:txBody>
      </p:sp>
      <p:sp>
        <p:nvSpPr>
          <p:cNvPr id="73" name="Text úrovně 1…"/>
          <p:cNvSpPr txBox="1">
            <a:spLocks noGrp="1"/>
          </p:cNvSpPr>
          <p:nvPr>
            <p:ph type="body" idx="1"/>
          </p:nvPr>
        </p:nvSpPr>
        <p:spPr>
          <a:xfrm>
            <a:off x="3575050" y="227541"/>
            <a:ext cx="5111750" cy="4877597"/>
          </a:xfrm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74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457199" y="1195914"/>
            <a:ext cx="3008317" cy="390922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 názvu"/>
          <p:cNvSpPr txBox="1">
            <a:spLocks noGrp="1"/>
          </p:cNvSpPr>
          <p:nvPr>
            <p:ph type="title"/>
          </p:nvPr>
        </p:nvSpPr>
        <p:spPr>
          <a:xfrm>
            <a:off x="1792288" y="4000500"/>
            <a:ext cx="5486403" cy="47228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Text názvu</a:t>
            </a:r>
          </a:p>
        </p:txBody>
      </p:sp>
      <p:sp>
        <p:nvSpPr>
          <p:cNvPr id="83" name="Zástupný symbol pro obrázek 2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3" cy="34290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1792288" y="4472782"/>
            <a:ext cx="5486403" cy="6707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8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93" name="Text úrovně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94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názvu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Text názvu</a:t>
            </a:r>
          </a:p>
        </p:txBody>
      </p:sp>
      <p:sp>
        <p:nvSpPr>
          <p:cNvPr id="3" name="Text úrovně 1…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8422823" y="5314476"/>
            <a:ext cx="263978" cy="2692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cerbova@nidv.cz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kluzevpraxi.cz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uvodni_obecna.jpg" descr="uvodni_obecn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Vývojový diagram: spojka 23"/>
          <p:cNvSpPr/>
          <p:nvPr/>
        </p:nvSpPr>
        <p:spPr>
          <a:xfrm>
            <a:off x="8501088" y="3571880"/>
            <a:ext cx="396005" cy="396005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5" name="TextovéPole 25"/>
          <p:cNvSpPr txBox="1"/>
          <p:nvPr/>
        </p:nvSpPr>
        <p:spPr>
          <a:xfrm>
            <a:off x="642910" y="1571615"/>
            <a:ext cx="7429552" cy="3416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defRPr sz="3400" b="1">
                <a:latin typeface="Arial"/>
                <a:ea typeface="Arial"/>
                <a:cs typeface="Arial"/>
                <a:sym typeface="Arial"/>
              </a:defRPr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Podpora společného vzdělávání v pedagogické 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praxi</a:t>
            </a:r>
          </a:p>
          <a:p>
            <a:pPr algn="r">
              <a:defRPr sz="3400" b="1">
                <a:latin typeface="Arial"/>
                <a:ea typeface="Arial"/>
                <a:cs typeface="Arial"/>
                <a:sym typeface="Arial"/>
              </a:defRPr>
            </a:pPr>
            <a:endParaRPr lang="cs-CZ" sz="2000" dirty="0" smtClean="0">
              <a:solidFill>
                <a:schemeClr val="tx1"/>
              </a:solidFill>
            </a:endParaRPr>
          </a:p>
          <a:p>
            <a:pPr algn="r">
              <a:defRPr sz="3400" b="1">
                <a:latin typeface="Arial"/>
                <a:ea typeface="Arial"/>
                <a:cs typeface="Arial"/>
                <a:sym typeface="Arial"/>
              </a:defRPr>
            </a:pPr>
            <a:r>
              <a:rPr lang="cs-CZ" sz="2000" dirty="0" smtClean="0">
                <a:solidFill>
                  <a:schemeClr val="tx1"/>
                </a:solidFill>
              </a:rPr>
              <a:t>Projekt </a:t>
            </a:r>
            <a:r>
              <a:rPr lang="cs-CZ" sz="2000" dirty="0">
                <a:solidFill>
                  <a:schemeClr val="tx1"/>
                </a:solidFill>
              </a:rPr>
              <a:t>registrační číslo: </a:t>
            </a:r>
          </a:p>
          <a:p>
            <a:pPr algn="r">
              <a:defRPr sz="3400" b="1">
                <a:latin typeface="Arial"/>
                <a:ea typeface="Arial"/>
                <a:cs typeface="Arial"/>
                <a:sym typeface="Arial"/>
              </a:defRPr>
            </a:pPr>
            <a:r>
              <a:rPr lang="cs-CZ" sz="2000" dirty="0">
                <a:solidFill>
                  <a:schemeClr val="tx1"/>
                </a:solidFill>
              </a:rPr>
              <a:t>CZ.02.3.61/0.0/0.0/16_020/0004015</a:t>
            </a:r>
          </a:p>
          <a:p>
            <a:pPr algn="r">
              <a:defRPr sz="3400" b="1">
                <a:latin typeface="Arial"/>
                <a:ea typeface="Arial"/>
                <a:cs typeface="Arial"/>
                <a:sym typeface="Arial"/>
              </a:defRPr>
            </a:pPr>
            <a:r>
              <a:rPr lang="cs-CZ" sz="2000" dirty="0">
                <a:solidFill>
                  <a:schemeClr val="tx1"/>
                </a:solidFill>
              </a:rPr>
              <a:t>je spolufinancován EU.</a:t>
            </a:r>
          </a:p>
          <a:p>
            <a:pPr algn="r">
              <a:defRPr sz="3400" b="1">
                <a:latin typeface="Arial"/>
                <a:ea typeface="Arial"/>
                <a:cs typeface="Arial"/>
                <a:sym typeface="Arial"/>
              </a:defRPr>
            </a:pPr>
            <a:endParaRPr lang="cs-CZ" b="1" dirty="0">
              <a:solidFill>
                <a:srgbClr val="FFC000"/>
              </a:solidFill>
            </a:endParaRPr>
          </a:p>
          <a:p>
            <a:pPr algn="r">
              <a:defRPr sz="3400" b="1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Obrázek 12" descr="Obrázek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" y="0"/>
            <a:ext cx="914401" cy="5715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Nadpis 1"/>
          <p:cNvSpPr txBox="1">
            <a:spLocks noGrp="1"/>
          </p:cNvSpPr>
          <p:nvPr>
            <p:ph type="ctrTitle"/>
          </p:nvPr>
        </p:nvSpPr>
        <p:spPr>
          <a:xfrm>
            <a:off x="1393006" y="538161"/>
            <a:ext cx="6357987" cy="421145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Poradenství </a:t>
            </a:r>
            <a:br>
              <a:rPr lang="cs-CZ" b="1" dirty="0">
                <a:solidFill>
                  <a:srgbClr val="0070C0"/>
                </a:solidFill>
              </a:rPr>
            </a:br>
            <a:r>
              <a:rPr lang="cs-CZ" b="1" dirty="0">
                <a:solidFill>
                  <a:srgbClr val="0070C0"/>
                </a:solidFill>
              </a:rPr>
              <a:t>a informační semináře v každém </a:t>
            </a:r>
            <a:r>
              <a:rPr lang="cs-CZ" b="1" dirty="0" smtClean="0">
                <a:solidFill>
                  <a:srgbClr val="0070C0"/>
                </a:solidFill>
              </a:rPr>
              <a:t>kraji</a:t>
            </a:r>
            <a:br>
              <a:rPr lang="cs-CZ" b="1" dirty="0" smtClean="0">
                <a:solidFill>
                  <a:srgbClr val="0070C0"/>
                </a:solidFill>
              </a:rPr>
            </a:br>
            <a:r>
              <a:rPr lang="cs-CZ" b="1" dirty="0" smtClean="0">
                <a:solidFill>
                  <a:srgbClr val="0070C0"/>
                </a:solidFill>
              </a:rPr>
              <a:t/>
            </a:r>
            <a:br>
              <a:rPr lang="cs-CZ" b="1" dirty="0" smtClean="0">
                <a:solidFill>
                  <a:srgbClr val="0070C0"/>
                </a:solidFill>
              </a:rPr>
            </a:br>
            <a:r>
              <a:rPr lang="cs-CZ" sz="2200" dirty="0" smtClean="0"/>
              <a:t>Máte </a:t>
            </a:r>
            <a:r>
              <a:rPr lang="cs-CZ" sz="2200" dirty="0"/>
              <a:t>dotaz k inkluzi? </a:t>
            </a:r>
            <a:br>
              <a:rPr lang="cs-CZ" sz="2200" dirty="0"/>
            </a:br>
            <a:r>
              <a:rPr lang="cs-CZ" sz="2200" dirty="0"/>
              <a:t>Potřebujete konzultaci nebo radu? </a:t>
            </a:r>
            <a:br>
              <a:rPr lang="cs-CZ" sz="2200" dirty="0"/>
            </a:br>
            <a:r>
              <a:rPr lang="cs-CZ" sz="2200" dirty="0"/>
              <a:t>Obraťte se na </a:t>
            </a:r>
            <a:r>
              <a:rPr lang="cs-CZ" sz="2200" b="1" dirty="0"/>
              <a:t>Centrum podpory</a:t>
            </a:r>
            <a:r>
              <a:rPr lang="cs-CZ" sz="2200" dirty="0"/>
              <a:t> </a:t>
            </a:r>
            <a:r>
              <a:rPr lang="cs-CZ" sz="2200" b="1" dirty="0"/>
              <a:t>školám v oblasti společného vzdělávání</a:t>
            </a:r>
            <a:r>
              <a:rPr lang="cs-CZ" sz="2200" dirty="0"/>
              <a:t>. </a:t>
            </a:r>
            <a:br>
              <a:rPr lang="cs-CZ" sz="2200" dirty="0"/>
            </a:br>
            <a:r>
              <a:rPr lang="cs-CZ" sz="2200" dirty="0"/>
              <a:t>Fungují na všech krajských pracovištích Národního institutu pro další vzdělávání.</a:t>
            </a:r>
            <a:br>
              <a:rPr lang="cs-CZ" sz="2200" dirty="0"/>
            </a:br>
            <a:endParaRPr sz="2200" dirty="0"/>
          </a:p>
        </p:txBody>
      </p:sp>
      <p:pic>
        <p:nvPicPr>
          <p:cNvPr id="126" name="Obrázek 16" descr="Obrázek 1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86116" y="5083388"/>
            <a:ext cx="2571771" cy="3458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Obrázek 14" descr="Obrázek 1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81100" y="4903801"/>
            <a:ext cx="6781800" cy="254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Obrázek 12" descr="Obrázek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" y="0"/>
            <a:ext cx="914401" cy="5715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Nadpis 1"/>
          <p:cNvSpPr txBox="1">
            <a:spLocks noGrp="1"/>
          </p:cNvSpPr>
          <p:nvPr>
            <p:ph type="ctrTitle"/>
          </p:nvPr>
        </p:nvSpPr>
        <p:spPr>
          <a:xfrm>
            <a:off x="1393006" y="953797"/>
            <a:ext cx="6357987" cy="421145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Centrum podpory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b="1" dirty="0">
                <a:solidFill>
                  <a:srgbClr val="0070C0"/>
                </a:solidFill>
              </a:rPr>
              <a:t>školám </a:t>
            </a:r>
            <a:br>
              <a:rPr lang="cs-CZ" b="1" dirty="0">
                <a:solidFill>
                  <a:srgbClr val="0070C0"/>
                </a:solidFill>
              </a:rPr>
            </a:br>
            <a:r>
              <a:rPr lang="cs-CZ" b="1" dirty="0">
                <a:solidFill>
                  <a:srgbClr val="0070C0"/>
                </a:solidFill>
              </a:rPr>
              <a:t>v oblasti společného vzdělávání</a:t>
            </a:r>
            <a:r>
              <a:rPr lang="cs-CZ" b="1" dirty="0" smtClean="0">
                <a:solidFill>
                  <a:srgbClr val="0070C0"/>
                </a:solidFill>
              </a:rPr>
              <a:t/>
            </a:r>
            <a:br>
              <a:rPr lang="cs-CZ" b="1" dirty="0" smtClean="0">
                <a:solidFill>
                  <a:srgbClr val="0070C0"/>
                </a:solidFill>
              </a:rPr>
            </a:br>
            <a:r>
              <a:rPr lang="cs-CZ" sz="1300" b="1" dirty="0" smtClean="0">
                <a:solidFill>
                  <a:srgbClr val="0070C0"/>
                </a:solidFill>
              </a:rPr>
              <a:t/>
            </a:r>
            <a:br>
              <a:rPr lang="cs-CZ" sz="1300" b="1" dirty="0" smtClean="0">
                <a:solidFill>
                  <a:srgbClr val="0070C0"/>
                </a:solidFill>
              </a:rPr>
            </a:br>
            <a:r>
              <a:rPr lang="cs-CZ" sz="2400" dirty="0" smtClean="0"/>
              <a:t>V</a:t>
            </a:r>
            <a:r>
              <a:rPr lang="cs-CZ" sz="2400" dirty="0"/>
              <a:t> našem kraji je Vám k dispozici krajská metodička:</a:t>
            </a:r>
            <a:br>
              <a:rPr lang="cs-CZ" sz="2400" dirty="0"/>
            </a:br>
            <a:r>
              <a:rPr lang="cs-CZ" sz="2400" b="1" dirty="0"/>
              <a:t>Mgr. Jana </a:t>
            </a:r>
            <a:r>
              <a:rPr lang="cs-CZ" sz="2400" b="1" dirty="0" err="1"/>
              <a:t>Ščerbová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b="1" dirty="0"/>
              <a:t>telefon: 723 154 998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b="1" dirty="0"/>
              <a:t>mail: </a:t>
            </a:r>
            <a:r>
              <a:rPr lang="cs-CZ" sz="2400" b="1" dirty="0">
                <a:hlinkClick r:id="rId3"/>
              </a:rPr>
              <a:t>scerbova@nidv.cz</a:t>
            </a:r>
            <a:r>
              <a:rPr lang="cs-CZ" sz="2400" b="1" dirty="0"/>
              <a:t/>
            </a:r>
            <a:br>
              <a:rPr lang="cs-CZ" sz="2400" b="1" dirty="0"/>
            </a:br>
            <a:r>
              <a:rPr lang="cs-CZ" sz="2400" dirty="0"/>
              <a:t>Kontaktovat ji můžete telefonicky, e-mailem nebo si s ní v konzultačních hodinách domluvit osobní schůzku.</a:t>
            </a:r>
            <a:br>
              <a:rPr lang="cs-CZ" sz="2400" dirty="0"/>
            </a:br>
            <a:r>
              <a:rPr lang="cs-CZ" sz="2200" dirty="0"/>
              <a:t/>
            </a:r>
            <a:br>
              <a:rPr lang="cs-CZ" sz="2200" dirty="0"/>
            </a:br>
            <a:endParaRPr sz="2200" dirty="0"/>
          </a:p>
        </p:txBody>
      </p:sp>
      <p:pic>
        <p:nvPicPr>
          <p:cNvPr id="126" name="Obrázek 16" descr="Obrázek 1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86116" y="5083388"/>
            <a:ext cx="2571771" cy="3458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Obrázek 14" descr="Obrázek 1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81100" y="4903801"/>
            <a:ext cx="6781800" cy="254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337168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Obrázek 12" descr="Obrázek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" y="0"/>
            <a:ext cx="914401" cy="5715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Nadpis 1"/>
          <p:cNvSpPr txBox="1">
            <a:spLocks noGrp="1"/>
          </p:cNvSpPr>
          <p:nvPr>
            <p:ph type="ctrTitle"/>
          </p:nvPr>
        </p:nvSpPr>
        <p:spPr>
          <a:xfrm>
            <a:off x="1071536" y="285729"/>
            <a:ext cx="6357987" cy="1214451"/>
          </a:xfrm>
          <a:prstGeom prst="rect">
            <a:avLst/>
          </a:prstGeom>
        </p:spPr>
        <p:txBody>
          <a:bodyPr/>
          <a:lstStyle/>
          <a:p>
            <a:pPr algn="l">
              <a:defRPr sz="2400" b="1">
                <a:solidFill>
                  <a:srgbClr val="F7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Krajští metodici zprostředkovávají poradenství v těchto oblastech:</a:t>
            </a:r>
            <a:endParaRPr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3" name="Obrázek 16" descr="Obrázek 1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86116" y="5083388"/>
            <a:ext cx="2571771" cy="345882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TextovéPole 8"/>
          <p:cNvSpPr txBox="1"/>
          <p:nvPr/>
        </p:nvSpPr>
        <p:spPr>
          <a:xfrm>
            <a:off x="4572000" y="1571613"/>
            <a:ext cx="3357586" cy="2308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/>
            <a:r>
              <a:rPr lang="cs-CZ" dirty="0" smtClean="0"/>
              <a:t>- primární </a:t>
            </a:r>
            <a:r>
              <a:rPr lang="cs-CZ" dirty="0"/>
              <a:t>prevence rizikového chování</a:t>
            </a:r>
          </a:p>
          <a:p>
            <a:pPr lvl="0"/>
            <a:r>
              <a:rPr lang="cs-CZ" dirty="0" smtClean="0"/>
              <a:t>- </a:t>
            </a:r>
            <a:r>
              <a:rPr lang="cs-CZ" dirty="0" err="1" smtClean="0"/>
              <a:t>etopedie</a:t>
            </a:r>
            <a:r>
              <a:rPr lang="cs-CZ" dirty="0"/>
              <a:t>, </a:t>
            </a:r>
            <a:r>
              <a:rPr lang="cs-CZ" dirty="0" err="1"/>
              <a:t>psychopedie</a:t>
            </a:r>
            <a:r>
              <a:rPr lang="cs-CZ" dirty="0"/>
              <a:t>, vývojová psychologie a logopedie</a:t>
            </a:r>
          </a:p>
          <a:p>
            <a:pPr lvl="0"/>
            <a:r>
              <a:rPr lang="cs-CZ" dirty="0" smtClean="0"/>
              <a:t>- komunikace </a:t>
            </a:r>
            <a:r>
              <a:rPr lang="cs-CZ" dirty="0"/>
              <a:t>a spolupráce s rodiči, klima školy</a:t>
            </a:r>
          </a:p>
          <a:p>
            <a:pPr lvl="0"/>
            <a:r>
              <a:rPr lang="cs-CZ" dirty="0" smtClean="0"/>
              <a:t>- management </a:t>
            </a:r>
            <a:r>
              <a:rPr lang="cs-CZ" dirty="0"/>
              <a:t>školy</a:t>
            </a:r>
          </a:p>
          <a:p>
            <a:r>
              <a:rPr lang="cs-CZ" dirty="0"/>
              <a:t>a další</a:t>
            </a:r>
          </a:p>
        </p:txBody>
      </p:sp>
      <p:sp>
        <p:nvSpPr>
          <p:cNvPr id="135" name="TextovéPole 13"/>
          <p:cNvSpPr txBox="1"/>
          <p:nvPr/>
        </p:nvSpPr>
        <p:spPr>
          <a:xfrm>
            <a:off x="1071538" y="1571615"/>
            <a:ext cx="3357586" cy="2862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/>
            <a:r>
              <a:rPr dirty="0"/>
              <a:t> </a:t>
            </a:r>
            <a:r>
              <a:rPr lang="cs-CZ" dirty="0" smtClean="0"/>
              <a:t>- legislativní </a:t>
            </a:r>
            <a:r>
              <a:rPr lang="cs-CZ" dirty="0"/>
              <a:t>dokumenty a systém podpůrných opatření</a:t>
            </a:r>
          </a:p>
          <a:p>
            <a:pPr lvl="0"/>
            <a:r>
              <a:rPr lang="cs-CZ" dirty="0" smtClean="0"/>
              <a:t>-  speciální </a:t>
            </a:r>
            <a:r>
              <a:rPr lang="cs-CZ" dirty="0"/>
              <a:t>a sociální pedagogika</a:t>
            </a:r>
          </a:p>
          <a:p>
            <a:pPr lvl="0"/>
            <a:r>
              <a:rPr lang="cs-CZ" dirty="0" smtClean="0"/>
              <a:t>- spolupráce </a:t>
            </a:r>
            <a:r>
              <a:rPr lang="cs-CZ" dirty="0"/>
              <a:t>se školskými poradenskými zařízeními</a:t>
            </a:r>
          </a:p>
          <a:p>
            <a:pPr lvl="0"/>
            <a:r>
              <a:rPr lang="cs-CZ" dirty="0" smtClean="0"/>
              <a:t>- vzdělávání </a:t>
            </a:r>
            <a:r>
              <a:rPr lang="cs-CZ" dirty="0"/>
              <a:t>dětí/žáků nadaných, s odlišným mateřským jazykem z odlišného kulturního prostředí nebo s odlišnými životními podmínkami </a:t>
            </a:r>
          </a:p>
        </p:txBody>
      </p:sp>
      <p:pic>
        <p:nvPicPr>
          <p:cNvPr id="136" name="Obrázek 7" descr="Obrázek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81100" y="4903801"/>
            <a:ext cx="6781800" cy="254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Obrázek 12" descr="Obrázek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" y="0"/>
            <a:ext cx="914401" cy="5715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Nadpis 1"/>
          <p:cNvSpPr txBox="1">
            <a:spLocks noGrp="1"/>
          </p:cNvSpPr>
          <p:nvPr>
            <p:ph type="ctrTitle"/>
          </p:nvPr>
        </p:nvSpPr>
        <p:spPr>
          <a:xfrm>
            <a:off x="1393006" y="1044873"/>
            <a:ext cx="6357987" cy="421145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/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Zajímají Vás zkušenosti, doporučení </a:t>
            </a:r>
            <a:br>
              <a:rPr lang="cs-CZ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či názory lidí z praxe?  </a:t>
            </a:r>
            <a:r>
              <a:rPr lang="cs-CZ" b="1" dirty="0" smtClean="0">
                <a:solidFill>
                  <a:srgbClr val="0070C0"/>
                </a:solidFill>
              </a:rPr>
              <a:t/>
            </a:r>
            <a:br>
              <a:rPr lang="cs-CZ" b="1" dirty="0" smtClean="0">
                <a:solidFill>
                  <a:srgbClr val="0070C0"/>
                </a:solidFill>
              </a:rPr>
            </a:br>
            <a:r>
              <a:rPr lang="cs-CZ" sz="1300" b="1" dirty="0" smtClean="0">
                <a:solidFill>
                  <a:srgbClr val="0070C0"/>
                </a:solidFill>
              </a:rPr>
              <a:t/>
            </a:r>
            <a:br>
              <a:rPr lang="cs-CZ" sz="1300" b="1" dirty="0" smtClean="0">
                <a:solidFill>
                  <a:srgbClr val="0070C0"/>
                </a:solidFill>
              </a:rPr>
            </a:br>
            <a:r>
              <a:rPr lang="cs-CZ" sz="1300" b="1" dirty="0" smtClean="0">
                <a:solidFill>
                  <a:srgbClr val="0070C0"/>
                </a:solidFill>
              </a:rPr>
              <a:t/>
            </a:r>
            <a:br>
              <a:rPr lang="cs-CZ" sz="1300" b="1" dirty="0" smtClean="0">
                <a:solidFill>
                  <a:srgbClr val="0070C0"/>
                </a:solidFill>
              </a:rPr>
            </a:br>
            <a:r>
              <a:rPr lang="cs-CZ" sz="2400" dirty="0" smtClean="0"/>
              <a:t>Přijďte </a:t>
            </a:r>
            <a:r>
              <a:rPr lang="cs-CZ" sz="2400" dirty="0"/>
              <a:t>na některý z informačních seminářů ke společnému vzdělávání. </a:t>
            </a:r>
            <a:br>
              <a:rPr lang="cs-CZ" sz="2400" dirty="0"/>
            </a:br>
            <a:r>
              <a:rPr lang="cs-CZ" sz="2400" dirty="0"/>
              <a:t>Centra podpory je pořádají několikrát ročně a jsou zdarma.</a:t>
            </a:r>
            <a:br>
              <a:rPr lang="cs-CZ" sz="2400" dirty="0"/>
            </a:br>
            <a:r>
              <a:rPr lang="cs-CZ" sz="2400" dirty="0"/>
              <a:t/>
            </a:r>
            <a:br>
              <a:rPr lang="cs-CZ" sz="2400" dirty="0"/>
            </a:br>
            <a:r>
              <a:rPr lang="cs-CZ" sz="2200" dirty="0"/>
              <a:t/>
            </a:r>
            <a:br>
              <a:rPr lang="cs-CZ" sz="2200" dirty="0"/>
            </a:br>
            <a:endParaRPr sz="2200" dirty="0"/>
          </a:p>
        </p:txBody>
      </p:sp>
      <p:pic>
        <p:nvPicPr>
          <p:cNvPr id="126" name="Obrázek 16" descr="Obrázek 1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86116" y="5083388"/>
            <a:ext cx="2571771" cy="3458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Obrázek 14" descr="Obrázek 1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81100" y="4903801"/>
            <a:ext cx="6781800" cy="254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133684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Obrázek 12" descr="Obrázek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" y="0"/>
            <a:ext cx="914401" cy="5715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Nadpis 1"/>
          <p:cNvSpPr txBox="1">
            <a:spLocks noGrp="1"/>
          </p:cNvSpPr>
          <p:nvPr>
            <p:ph type="ctrTitle"/>
          </p:nvPr>
        </p:nvSpPr>
        <p:spPr>
          <a:xfrm>
            <a:off x="1393006" y="615253"/>
            <a:ext cx="6357987" cy="421145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/>
            <a:r>
              <a:rPr lang="cs-CZ" b="1" dirty="0" smtClean="0">
                <a:solidFill>
                  <a:srgbClr val="0070C0"/>
                </a:solidFill>
              </a:rPr>
              <a:t/>
            </a:r>
            <a:br>
              <a:rPr lang="cs-CZ" b="1" dirty="0" smtClean="0">
                <a:solidFill>
                  <a:srgbClr val="0070C0"/>
                </a:solidFill>
              </a:rPr>
            </a:br>
            <a:r>
              <a:rPr lang="cs-CZ" b="1" u="sng" dirty="0" smtClean="0">
                <a:hlinkClick r:id="rId3"/>
              </a:rPr>
              <a:t>www.inkluzevpraxi.cz</a:t>
            </a:r>
            <a:r>
              <a:rPr lang="cs-CZ" b="1" dirty="0" smtClean="0">
                <a:solidFill>
                  <a:srgbClr val="0070C0"/>
                </a:solidFill>
              </a:rPr>
              <a:t/>
            </a:r>
            <a:br>
              <a:rPr lang="cs-CZ" b="1" dirty="0" smtClean="0">
                <a:solidFill>
                  <a:srgbClr val="0070C0"/>
                </a:solidFill>
              </a:rPr>
            </a:br>
            <a:r>
              <a:rPr lang="cs-CZ" sz="1300" b="1" dirty="0" smtClean="0">
                <a:solidFill>
                  <a:srgbClr val="0070C0"/>
                </a:solidFill>
              </a:rPr>
              <a:t/>
            </a:r>
            <a:br>
              <a:rPr lang="cs-CZ" sz="1300" b="1" dirty="0" smtClean="0">
                <a:solidFill>
                  <a:srgbClr val="0070C0"/>
                </a:solidFill>
              </a:rPr>
            </a:br>
            <a:r>
              <a:rPr lang="cs-CZ" sz="2400" dirty="0" smtClean="0"/>
              <a:t>Informační </a:t>
            </a:r>
            <a:r>
              <a:rPr lang="cs-CZ" sz="2400" dirty="0"/>
              <a:t>stránky pro pedagogy, rodiče a veřejnou správu. </a:t>
            </a:r>
            <a:r>
              <a:rPr lang="cs-CZ" sz="2400" dirty="0" smtClean="0"/>
              <a:t> Naleznete </a:t>
            </a:r>
            <a:r>
              <a:rPr lang="cs-CZ" sz="2400" dirty="0"/>
              <a:t>zde kontakty na Centra podpory školám v oblasti společného vzdělávání, aktuální termíny informačních seminářů, přehledně uspořádané informace k legislativě a systému podpůrných opatření, rozhovory s odborníky nebo příklady dobré praxe. Podívat se můžete také na školy zapojené do projektu, které čerpají vzdělávací a profesní podporu. Pokud rádi </a:t>
            </a:r>
            <a:r>
              <a:rPr lang="cs-CZ" sz="2400" dirty="0" smtClean="0"/>
              <a:t>sdílíte informace, </a:t>
            </a:r>
            <a:r>
              <a:rPr lang="cs-CZ" sz="2400" dirty="0"/>
              <a:t>přihlaste se do stejnojmenné </a:t>
            </a:r>
            <a:r>
              <a:rPr lang="cs-CZ" sz="2400" dirty="0" err="1"/>
              <a:t>facebookové</a:t>
            </a:r>
            <a:r>
              <a:rPr lang="cs-CZ" sz="2400" dirty="0"/>
              <a:t> skupiny.</a:t>
            </a:r>
            <a:br>
              <a:rPr lang="cs-CZ" sz="2400" dirty="0"/>
            </a:br>
            <a:r>
              <a:rPr lang="cs-CZ" sz="2400" dirty="0"/>
              <a:t>.</a:t>
            </a:r>
            <a:br>
              <a:rPr lang="cs-CZ" sz="2400" dirty="0"/>
            </a:br>
            <a:r>
              <a:rPr lang="cs-CZ" sz="2400" dirty="0"/>
              <a:t/>
            </a:r>
            <a:br>
              <a:rPr lang="cs-CZ" sz="2400" dirty="0"/>
            </a:br>
            <a:r>
              <a:rPr lang="cs-CZ" sz="2200" dirty="0"/>
              <a:t/>
            </a:r>
            <a:br>
              <a:rPr lang="cs-CZ" sz="2200" dirty="0"/>
            </a:br>
            <a:endParaRPr sz="2200" dirty="0"/>
          </a:p>
        </p:txBody>
      </p:sp>
      <p:pic>
        <p:nvPicPr>
          <p:cNvPr id="126" name="Obrázek 16" descr="Obrázek 1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86116" y="5083388"/>
            <a:ext cx="2571771" cy="3458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Obrázek 14" descr="Obrázek 1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81100" y="4903801"/>
            <a:ext cx="6781800" cy="254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851243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Obrázek 12" descr="Obrázek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" y="0"/>
            <a:ext cx="914401" cy="5715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Nadpis 1"/>
          <p:cNvSpPr txBox="1">
            <a:spLocks noGrp="1"/>
          </p:cNvSpPr>
          <p:nvPr>
            <p:ph type="ctrTitle"/>
          </p:nvPr>
        </p:nvSpPr>
        <p:spPr>
          <a:xfrm>
            <a:off x="1005808" y="964388"/>
            <a:ext cx="7705930" cy="4211456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l"/>
            <a:r>
              <a:rPr lang="cs-CZ" sz="4000" b="1" dirty="0" smtClean="0">
                <a:solidFill>
                  <a:srgbClr val="0070C0"/>
                </a:solidFill>
              </a:rPr>
              <a:t/>
            </a:r>
            <a:br>
              <a:rPr lang="cs-CZ" sz="4000" b="1" dirty="0" smtClean="0">
                <a:solidFill>
                  <a:srgbClr val="0070C0"/>
                </a:solidFill>
              </a:rPr>
            </a:br>
            <a:r>
              <a:rPr lang="cs-CZ" sz="4000" b="1" dirty="0" smtClean="0">
                <a:solidFill>
                  <a:srgbClr val="0070C0"/>
                </a:solidFill>
              </a:rPr>
              <a:t>             program pro školy</a:t>
            </a:r>
            <a:br>
              <a:rPr lang="cs-CZ" sz="4000" b="1" dirty="0" smtClean="0">
                <a:solidFill>
                  <a:srgbClr val="0070C0"/>
                </a:solidFill>
              </a:rPr>
            </a:br>
            <a:r>
              <a:rPr lang="cs-CZ" sz="4000" b="1" dirty="0" err="1" smtClean="0">
                <a:solidFill>
                  <a:schemeClr val="accent6">
                    <a:lumMod val="75000"/>
                  </a:schemeClr>
                </a:solidFill>
              </a:rPr>
              <a:t>školy</a:t>
            </a:r>
            <a:r>
              <a:rPr lang="cs-CZ" sz="4000" b="1" dirty="0" smtClean="0">
                <a:solidFill>
                  <a:schemeClr val="accent6">
                    <a:lumMod val="75000"/>
                  </a:schemeClr>
                </a:solidFill>
              </a:rPr>
              <a:t> s komplexní podporou získají</a:t>
            </a:r>
            <a:r>
              <a:rPr lang="cs-CZ" sz="4000" b="1" dirty="0">
                <a:solidFill>
                  <a:srgbClr val="0070C0"/>
                </a:solidFill>
              </a:rPr>
              <a:t/>
            </a:r>
            <a:br>
              <a:rPr lang="cs-CZ" sz="4000" b="1" dirty="0">
                <a:solidFill>
                  <a:srgbClr val="0070C0"/>
                </a:solidFill>
              </a:rPr>
            </a:br>
            <a:r>
              <a:rPr lang="cs-CZ" sz="1400" b="1" dirty="0">
                <a:solidFill>
                  <a:srgbClr val="0070C0"/>
                </a:solidFill>
              </a:rPr>
              <a:t/>
            </a:r>
            <a:br>
              <a:rPr lang="cs-CZ" sz="1400" b="1" dirty="0">
                <a:solidFill>
                  <a:srgbClr val="0070C0"/>
                </a:solidFill>
              </a:rPr>
            </a:br>
            <a:r>
              <a:rPr lang="cs-CZ" sz="14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smtClean="0">
                <a:solidFill>
                  <a:schemeClr val="tx1"/>
                </a:solidFill>
              </a:rPr>
              <a:t>-</a:t>
            </a:r>
            <a:r>
              <a:rPr lang="cs-CZ" sz="2000" b="1" dirty="0" smtClean="0">
                <a:solidFill>
                  <a:srgbClr val="0070C0"/>
                </a:solidFill>
              </a:rPr>
              <a:t> </a:t>
            </a:r>
            <a:r>
              <a:rPr lang="cs-CZ" sz="2000" b="1" dirty="0" smtClean="0">
                <a:solidFill>
                  <a:schemeClr val="tx1"/>
                </a:solidFill>
              </a:rPr>
              <a:t>Kouče</a:t>
            </a:r>
            <a:r>
              <a:rPr lang="cs-CZ" sz="2000" b="1" dirty="0">
                <a:solidFill>
                  <a:schemeClr val="tx1"/>
                </a:solidFill>
              </a:rPr>
              <a:t> pro ředitele školy – 40 hodin </a:t>
            </a:r>
            <a:r>
              <a:rPr lang="cs-CZ" sz="2000" b="1" dirty="0" smtClean="0">
                <a:solidFill>
                  <a:schemeClr val="tx1"/>
                </a:solidFill>
              </a:rPr>
              <a:t>podpory </a:t>
            </a:r>
            <a:br>
              <a:rPr lang="cs-CZ" sz="2000" b="1" dirty="0" smtClean="0">
                <a:solidFill>
                  <a:schemeClr val="tx1"/>
                </a:solidFill>
              </a:rPr>
            </a:b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smtClean="0">
                <a:solidFill>
                  <a:schemeClr val="tx1"/>
                </a:solidFill>
              </a:rPr>
              <a:t>- Mentora</a:t>
            </a:r>
            <a:r>
              <a:rPr lang="cs-CZ" sz="2000" b="1" dirty="0">
                <a:solidFill>
                  <a:schemeClr val="tx1"/>
                </a:solidFill>
              </a:rPr>
              <a:t> pro 2 vybrané pedagogy – 25 hodin pro každého z </a:t>
            </a:r>
            <a:r>
              <a:rPr lang="cs-CZ" sz="2000" b="1" dirty="0" smtClean="0">
                <a:solidFill>
                  <a:schemeClr val="tx1"/>
                </a:solidFill>
              </a:rPr>
              <a:t>nich</a:t>
            </a:r>
            <a:br>
              <a:rPr lang="cs-CZ" sz="2000" b="1" dirty="0" smtClean="0">
                <a:solidFill>
                  <a:schemeClr val="tx1"/>
                </a:solidFill>
              </a:rPr>
            </a:br>
            <a:r>
              <a:rPr lang="cs-CZ" sz="2000" b="1" dirty="0" smtClean="0">
                <a:solidFill>
                  <a:schemeClr val="tx1"/>
                </a:solidFill>
              </a:rPr>
              <a:t> - Služby </a:t>
            </a:r>
            <a:r>
              <a:rPr lang="cs-CZ" sz="2000" b="1" dirty="0">
                <a:solidFill>
                  <a:schemeClr val="tx1"/>
                </a:solidFill>
              </a:rPr>
              <a:t>odborných poradců přizpůsobené potřebám </a:t>
            </a:r>
            <a:r>
              <a:rPr lang="cs-CZ" sz="2000" b="1" dirty="0" smtClean="0">
                <a:solidFill>
                  <a:schemeClr val="tx1"/>
                </a:solidFill>
              </a:rPr>
              <a:t>školy</a:t>
            </a:r>
            <a:r>
              <a:rPr lang="cs-CZ" sz="2000" b="1" dirty="0">
                <a:solidFill>
                  <a:schemeClr val="tx1"/>
                </a:solidFill>
              </a:rPr>
              <a:t>  </a:t>
            </a:r>
            <a:r>
              <a:rPr lang="cs-CZ" sz="2000" b="1" dirty="0" smtClean="0">
                <a:solidFill>
                  <a:schemeClr val="tx1"/>
                </a:solidFill>
              </a:rPr>
              <a:t>např.</a:t>
            </a:r>
            <a:r>
              <a:rPr lang="cs-CZ" sz="2000" b="1" dirty="0">
                <a:solidFill>
                  <a:schemeClr val="tx1"/>
                </a:solidFill>
              </a:rPr>
              <a:t/>
            </a:r>
            <a:br>
              <a:rPr lang="cs-CZ" sz="2000" b="1" dirty="0">
                <a:solidFill>
                  <a:schemeClr val="tx1"/>
                </a:solidFill>
              </a:rPr>
            </a:br>
            <a:r>
              <a:rPr lang="cs-CZ" sz="2000" b="1" dirty="0">
                <a:solidFill>
                  <a:schemeClr val="tx1"/>
                </a:solidFill>
              </a:rPr>
              <a:t> </a:t>
            </a:r>
            <a:r>
              <a:rPr lang="cs-CZ" sz="2000" b="1" dirty="0" smtClean="0">
                <a:solidFill>
                  <a:schemeClr val="tx1"/>
                </a:solidFill>
              </a:rPr>
              <a:t>  spolupráce</a:t>
            </a:r>
            <a:r>
              <a:rPr lang="cs-CZ" sz="2000" b="1" dirty="0">
                <a:solidFill>
                  <a:schemeClr val="tx1"/>
                </a:solidFill>
              </a:rPr>
              <a:t> se školním  psychologem, speciálním </a:t>
            </a:r>
            <a:r>
              <a:rPr lang="cs-CZ" sz="2000" b="1" dirty="0" smtClean="0">
                <a:solidFill>
                  <a:schemeClr val="tx1"/>
                </a:solidFill>
              </a:rPr>
              <a:t>pedagogem apod. - </a:t>
            </a:r>
            <a:r>
              <a:rPr lang="cs-CZ" sz="2000" b="1" dirty="0">
                <a:solidFill>
                  <a:schemeClr val="tx1"/>
                </a:solidFill>
              </a:rPr>
              <a:t> </a:t>
            </a:r>
            <a:r>
              <a:rPr lang="cs-CZ" sz="2000" b="1" dirty="0" smtClean="0">
                <a:solidFill>
                  <a:schemeClr val="tx1"/>
                </a:solidFill>
              </a:rPr>
              <a:t> celkem</a:t>
            </a:r>
            <a:r>
              <a:rPr lang="cs-CZ" sz="2000" b="1" dirty="0">
                <a:solidFill>
                  <a:schemeClr val="tx1"/>
                </a:solidFill>
              </a:rPr>
              <a:t> 48 hodin </a:t>
            </a:r>
            <a:r>
              <a:rPr lang="cs-CZ" sz="2000" b="1" dirty="0" smtClean="0">
                <a:solidFill>
                  <a:schemeClr val="tx1"/>
                </a:solidFill>
              </a:rPr>
              <a:t>podpory</a:t>
            </a:r>
            <a:br>
              <a:rPr lang="cs-CZ" sz="2000" b="1" dirty="0" smtClean="0">
                <a:solidFill>
                  <a:schemeClr val="tx1"/>
                </a:solidFill>
              </a:rPr>
            </a:br>
            <a:r>
              <a:rPr lang="cs-CZ" sz="2000" b="1" dirty="0" smtClean="0">
                <a:solidFill>
                  <a:schemeClr val="tx1"/>
                </a:solidFill>
              </a:rPr>
              <a:t> - Kurz pro vedení školy - celkem 40 hodin vzdělávání</a:t>
            </a:r>
            <a:br>
              <a:rPr lang="cs-CZ" sz="2000" b="1" dirty="0" smtClean="0">
                <a:solidFill>
                  <a:schemeClr val="tx1"/>
                </a:solidFill>
              </a:rPr>
            </a:br>
            <a:r>
              <a:rPr lang="cs-CZ" sz="2000" b="1" dirty="0" smtClean="0">
                <a:solidFill>
                  <a:schemeClr val="tx1"/>
                </a:solidFill>
              </a:rPr>
              <a:t> - Kurz </a:t>
            </a:r>
            <a:r>
              <a:rPr lang="cs-CZ" sz="2000" b="1" dirty="0">
                <a:solidFill>
                  <a:schemeClr val="tx1"/>
                </a:solidFill>
              </a:rPr>
              <a:t>základní </a:t>
            </a:r>
            <a:r>
              <a:rPr lang="cs-CZ" sz="2000" b="1" dirty="0" smtClean="0">
                <a:solidFill>
                  <a:schemeClr val="tx1"/>
                </a:solidFill>
              </a:rPr>
              <a:t>přípravy a kurz rozšířené přípravy – celkem 64 hodin pro          každého zapojeného pedagogického pracovníka</a:t>
            </a:r>
            <a:br>
              <a:rPr lang="cs-CZ" sz="2000" b="1" dirty="0" smtClean="0">
                <a:solidFill>
                  <a:schemeClr val="tx1"/>
                </a:solidFill>
              </a:rPr>
            </a:br>
            <a:r>
              <a:rPr lang="cs-CZ" sz="2000" b="1" i="1" dirty="0" smtClean="0">
                <a:solidFill>
                  <a:schemeClr val="tx1"/>
                </a:solidFill>
              </a:rPr>
              <a:t/>
            </a:r>
            <a:br>
              <a:rPr lang="cs-CZ" sz="2000" b="1" i="1" dirty="0" smtClean="0">
                <a:solidFill>
                  <a:schemeClr val="tx1"/>
                </a:solidFill>
              </a:rPr>
            </a:br>
            <a:r>
              <a:rPr lang="cs-CZ" sz="2000" b="1" i="1" dirty="0" smtClean="0">
                <a:solidFill>
                  <a:schemeClr val="tx1"/>
                </a:solidFill>
              </a:rPr>
              <a:t>       </a:t>
            </a:r>
            <a:r>
              <a:rPr lang="cs-CZ" sz="2000" b="1" dirty="0" smtClean="0">
                <a:solidFill>
                  <a:schemeClr val="tx1"/>
                </a:solidFill>
              </a:rPr>
              <a:t>Vyhodnocování </a:t>
            </a:r>
            <a:r>
              <a:rPr lang="cs-CZ" sz="2000" b="1" dirty="0">
                <a:solidFill>
                  <a:schemeClr val="tx1"/>
                </a:solidFill>
              </a:rPr>
              <a:t>inkluzivních podmínek a procesů </a:t>
            </a:r>
            <a:r>
              <a:rPr lang="cs-CZ" sz="2000" b="1" dirty="0" smtClean="0">
                <a:solidFill>
                  <a:schemeClr val="tx1"/>
                </a:solidFill>
              </a:rPr>
              <a:t>ve škole</a:t>
            </a:r>
            <a:r>
              <a:rPr lang="cs-CZ" sz="2000" b="1" dirty="0">
                <a:solidFill>
                  <a:schemeClr val="tx1"/>
                </a:solidFill>
              </a:rPr>
              <a:t>.</a:t>
            </a:r>
            <a:br>
              <a:rPr lang="cs-CZ" sz="2000" b="1" dirty="0">
                <a:solidFill>
                  <a:schemeClr val="tx1"/>
                </a:solidFill>
              </a:rPr>
            </a:br>
            <a:r>
              <a:rPr lang="cs-CZ" sz="1400" b="1" dirty="0" smtClean="0">
                <a:solidFill>
                  <a:srgbClr val="0070C0"/>
                </a:solidFill>
              </a:rPr>
              <a:t/>
            </a:r>
            <a:br>
              <a:rPr lang="cs-CZ" sz="1400" b="1" dirty="0" smtClean="0">
                <a:solidFill>
                  <a:srgbClr val="0070C0"/>
                </a:solidFill>
              </a:rPr>
            </a:br>
            <a:r>
              <a:rPr lang="cs-CZ" sz="1400" b="1" dirty="0">
                <a:solidFill>
                  <a:srgbClr val="0070C0"/>
                </a:solidFill>
              </a:rPr>
              <a:t/>
            </a:r>
            <a:br>
              <a:rPr lang="cs-CZ" sz="1400" b="1" dirty="0">
                <a:solidFill>
                  <a:srgbClr val="0070C0"/>
                </a:solidFill>
              </a:rPr>
            </a:br>
            <a:r>
              <a:rPr lang="cs-CZ" sz="1400" b="1" dirty="0" smtClean="0">
                <a:solidFill>
                  <a:srgbClr val="0070C0"/>
                </a:solidFill>
              </a:rPr>
              <a:t/>
            </a:r>
            <a:br>
              <a:rPr lang="cs-CZ" sz="1400" b="1" dirty="0" smtClean="0">
                <a:solidFill>
                  <a:srgbClr val="0070C0"/>
                </a:solidFill>
              </a:rPr>
            </a:br>
            <a:r>
              <a:rPr lang="cs-CZ" sz="1400" b="1" dirty="0">
                <a:solidFill>
                  <a:srgbClr val="0070C0"/>
                </a:solidFill>
              </a:rPr>
              <a:t/>
            </a:r>
            <a:br>
              <a:rPr lang="cs-CZ" sz="1400" b="1" dirty="0">
                <a:solidFill>
                  <a:srgbClr val="0070C0"/>
                </a:solidFill>
              </a:rPr>
            </a:br>
            <a:r>
              <a:rPr lang="cs-CZ" sz="1400" b="1" dirty="0" smtClean="0">
                <a:solidFill>
                  <a:srgbClr val="0070C0"/>
                </a:solidFill>
              </a:rPr>
              <a:t/>
            </a:r>
            <a:br>
              <a:rPr lang="cs-CZ" sz="1400" b="1" dirty="0" smtClean="0">
                <a:solidFill>
                  <a:srgbClr val="0070C0"/>
                </a:solidFill>
              </a:rPr>
            </a:br>
            <a:r>
              <a:rPr lang="cs-CZ" sz="1400" dirty="0"/>
              <a:t/>
            </a:r>
            <a:br>
              <a:rPr lang="cs-CZ" sz="1400" dirty="0"/>
            </a:br>
            <a:endParaRPr sz="1400" dirty="0"/>
          </a:p>
        </p:txBody>
      </p:sp>
      <p:pic>
        <p:nvPicPr>
          <p:cNvPr id="126" name="Obrázek 16" descr="Obrázek 1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86116" y="5083388"/>
            <a:ext cx="2571771" cy="3458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Obrázek 14" descr="Obrázek 1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81100" y="4903801"/>
            <a:ext cx="6781800" cy="254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569952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Obrázek 12" descr="Obrázek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" y="0"/>
            <a:ext cx="914401" cy="5715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Nadpis 1"/>
          <p:cNvSpPr txBox="1">
            <a:spLocks noGrp="1"/>
          </p:cNvSpPr>
          <p:nvPr>
            <p:ph type="ctrTitle"/>
          </p:nvPr>
        </p:nvSpPr>
        <p:spPr>
          <a:xfrm>
            <a:off x="1005808" y="964388"/>
            <a:ext cx="7705930" cy="4211456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l"/>
            <a:r>
              <a:rPr lang="cs-CZ" sz="4000" b="1" dirty="0" smtClean="0">
                <a:solidFill>
                  <a:srgbClr val="0070C0"/>
                </a:solidFill>
              </a:rPr>
              <a:t/>
            </a:r>
            <a:br>
              <a:rPr lang="cs-CZ" sz="4000" b="1" dirty="0" smtClean="0">
                <a:solidFill>
                  <a:srgbClr val="0070C0"/>
                </a:solidFill>
              </a:rPr>
            </a:br>
            <a:r>
              <a:rPr lang="cs-CZ" sz="4000" b="1" dirty="0" smtClean="0">
                <a:solidFill>
                  <a:srgbClr val="0070C0"/>
                </a:solidFill>
              </a:rPr>
              <a:t>             program pro školy</a:t>
            </a:r>
            <a:br>
              <a:rPr lang="cs-CZ" sz="4000" b="1" dirty="0" smtClean="0">
                <a:solidFill>
                  <a:srgbClr val="0070C0"/>
                </a:solidFill>
              </a:rPr>
            </a:br>
            <a:r>
              <a:rPr lang="cs-CZ" sz="4000" b="1" dirty="0" err="1" smtClean="0">
                <a:solidFill>
                  <a:schemeClr val="accent6">
                    <a:lumMod val="75000"/>
                  </a:schemeClr>
                </a:solidFill>
              </a:rPr>
              <a:t>školy</a:t>
            </a:r>
            <a:r>
              <a:rPr lang="cs-CZ" sz="4000" b="1" dirty="0" smtClean="0">
                <a:solidFill>
                  <a:schemeClr val="accent6">
                    <a:lumMod val="75000"/>
                  </a:schemeClr>
                </a:solidFill>
              </a:rPr>
              <a:t> s vybranou podporou získají</a:t>
            </a:r>
            <a:r>
              <a:rPr lang="cs-CZ" sz="4000" b="1" dirty="0">
                <a:solidFill>
                  <a:srgbClr val="0070C0"/>
                </a:solidFill>
              </a:rPr>
              <a:t/>
            </a:r>
            <a:br>
              <a:rPr lang="cs-CZ" sz="4000" b="1" dirty="0">
                <a:solidFill>
                  <a:srgbClr val="0070C0"/>
                </a:solidFill>
              </a:rPr>
            </a:br>
            <a:r>
              <a:rPr lang="cs-CZ" sz="1400" b="1" dirty="0">
                <a:solidFill>
                  <a:srgbClr val="0070C0"/>
                </a:solidFill>
              </a:rPr>
              <a:t/>
            </a:r>
            <a:br>
              <a:rPr lang="cs-CZ" sz="1400" b="1" dirty="0">
                <a:solidFill>
                  <a:srgbClr val="0070C0"/>
                </a:solidFill>
              </a:rPr>
            </a:br>
            <a:r>
              <a:rPr lang="cs-CZ" sz="2000" b="1" dirty="0" smtClean="0">
                <a:solidFill>
                  <a:schemeClr val="tx1"/>
                </a:solidFill>
              </a:rPr>
              <a:t>- Kurz pro vedení školy - celkem 40 hodin vzdělávání</a:t>
            </a:r>
            <a:br>
              <a:rPr lang="cs-CZ" sz="2000" b="1" dirty="0" smtClean="0">
                <a:solidFill>
                  <a:schemeClr val="tx1"/>
                </a:solidFill>
              </a:rPr>
            </a:br>
            <a:r>
              <a:rPr lang="cs-CZ" sz="2000" b="1" dirty="0" smtClean="0">
                <a:solidFill>
                  <a:schemeClr val="tx1"/>
                </a:solidFill>
              </a:rPr>
              <a:t> - Kurz </a:t>
            </a:r>
            <a:r>
              <a:rPr lang="cs-CZ" sz="2000" b="1" dirty="0">
                <a:solidFill>
                  <a:schemeClr val="tx1"/>
                </a:solidFill>
              </a:rPr>
              <a:t>základní </a:t>
            </a:r>
            <a:r>
              <a:rPr lang="cs-CZ" sz="2000" b="1" dirty="0" smtClean="0">
                <a:solidFill>
                  <a:schemeClr val="tx1"/>
                </a:solidFill>
              </a:rPr>
              <a:t>přípravy a kurz rozšířené přípravy – celkem 64 hodin pro          každého zapojeného pedagogického pracovníka</a:t>
            </a:r>
            <a:br>
              <a:rPr lang="cs-CZ" sz="2000" b="1" dirty="0" smtClean="0">
                <a:solidFill>
                  <a:schemeClr val="tx1"/>
                </a:solidFill>
              </a:rPr>
            </a:br>
            <a:r>
              <a:rPr lang="cs-CZ" sz="2000" b="1" dirty="0" smtClean="0">
                <a:solidFill>
                  <a:schemeClr val="tx1"/>
                </a:solidFill>
              </a:rPr>
              <a:t/>
            </a:r>
            <a:br>
              <a:rPr lang="cs-CZ" sz="2000" b="1" dirty="0" smtClean="0">
                <a:solidFill>
                  <a:schemeClr val="tx1"/>
                </a:solidFill>
              </a:rPr>
            </a:br>
            <a:r>
              <a:rPr lang="cs-CZ" sz="2000" b="1" dirty="0">
                <a:solidFill>
                  <a:schemeClr val="tx1"/>
                </a:solidFill>
              </a:rPr>
              <a:t/>
            </a:r>
            <a:br>
              <a:rPr lang="cs-CZ" sz="2000" b="1" dirty="0">
                <a:solidFill>
                  <a:schemeClr val="tx1"/>
                </a:solidFill>
              </a:rPr>
            </a:br>
            <a:r>
              <a:rPr lang="cs-CZ" sz="2000" b="1" dirty="0" smtClean="0">
                <a:solidFill>
                  <a:schemeClr val="tx1"/>
                </a:solidFill>
              </a:rPr>
              <a:t/>
            </a:r>
            <a:br>
              <a:rPr lang="cs-CZ" sz="2000" b="1" dirty="0" smtClean="0">
                <a:solidFill>
                  <a:schemeClr val="tx1"/>
                </a:solidFill>
              </a:rPr>
            </a:br>
            <a:r>
              <a:rPr lang="cs-CZ" sz="2000" b="1" i="1" dirty="0" smtClean="0">
                <a:solidFill>
                  <a:schemeClr val="tx1"/>
                </a:solidFill>
              </a:rPr>
              <a:t/>
            </a:r>
            <a:br>
              <a:rPr lang="cs-CZ" sz="2000" b="1" i="1" dirty="0" smtClean="0">
                <a:solidFill>
                  <a:schemeClr val="tx1"/>
                </a:solidFill>
              </a:rPr>
            </a:br>
            <a:r>
              <a:rPr lang="cs-CZ" sz="2000" b="1" i="1" dirty="0" smtClean="0">
                <a:solidFill>
                  <a:schemeClr val="tx1"/>
                </a:solidFill>
              </a:rPr>
              <a:t>       </a:t>
            </a:r>
            <a:r>
              <a:rPr lang="cs-CZ" sz="2000" b="1" dirty="0" smtClean="0">
                <a:solidFill>
                  <a:schemeClr val="tx1"/>
                </a:solidFill>
              </a:rPr>
              <a:t>Vyhodnocování </a:t>
            </a:r>
            <a:r>
              <a:rPr lang="cs-CZ" sz="2000" b="1" dirty="0">
                <a:solidFill>
                  <a:schemeClr val="tx1"/>
                </a:solidFill>
              </a:rPr>
              <a:t>inkluzivních podmínek a procesů </a:t>
            </a:r>
            <a:r>
              <a:rPr lang="cs-CZ" sz="2000" b="1" dirty="0" smtClean="0">
                <a:solidFill>
                  <a:schemeClr val="tx1"/>
                </a:solidFill>
              </a:rPr>
              <a:t>ve škole</a:t>
            </a:r>
            <a:r>
              <a:rPr lang="cs-CZ" sz="2000" b="1" dirty="0">
                <a:solidFill>
                  <a:schemeClr val="tx1"/>
                </a:solidFill>
              </a:rPr>
              <a:t>.</a:t>
            </a:r>
            <a:br>
              <a:rPr lang="cs-CZ" sz="2000" b="1" dirty="0">
                <a:solidFill>
                  <a:schemeClr val="tx1"/>
                </a:solidFill>
              </a:rPr>
            </a:br>
            <a:r>
              <a:rPr lang="cs-CZ" sz="1400" b="1" dirty="0" smtClean="0">
                <a:solidFill>
                  <a:srgbClr val="0070C0"/>
                </a:solidFill>
              </a:rPr>
              <a:t/>
            </a:r>
            <a:br>
              <a:rPr lang="cs-CZ" sz="1400" b="1" dirty="0" smtClean="0">
                <a:solidFill>
                  <a:srgbClr val="0070C0"/>
                </a:solidFill>
              </a:rPr>
            </a:br>
            <a:r>
              <a:rPr lang="cs-CZ" sz="1400" b="1" dirty="0">
                <a:solidFill>
                  <a:srgbClr val="0070C0"/>
                </a:solidFill>
              </a:rPr>
              <a:t/>
            </a:r>
            <a:br>
              <a:rPr lang="cs-CZ" sz="1400" b="1" dirty="0">
                <a:solidFill>
                  <a:srgbClr val="0070C0"/>
                </a:solidFill>
              </a:rPr>
            </a:br>
            <a:r>
              <a:rPr lang="cs-CZ" sz="1400" b="1" dirty="0" smtClean="0">
                <a:solidFill>
                  <a:srgbClr val="0070C0"/>
                </a:solidFill>
              </a:rPr>
              <a:t/>
            </a:r>
            <a:br>
              <a:rPr lang="cs-CZ" sz="1400" b="1" dirty="0" smtClean="0">
                <a:solidFill>
                  <a:srgbClr val="0070C0"/>
                </a:solidFill>
              </a:rPr>
            </a:br>
            <a:r>
              <a:rPr lang="cs-CZ" sz="1400" b="1" dirty="0">
                <a:solidFill>
                  <a:srgbClr val="0070C0"/>
                </a:solidFill>
              </a:rPr>
              <a:t/>
            </a:r>
            <a:br>
              <a:rPr lang="cs-CZ" sz="1400" b="1" dirty="0">
                <a:solidFill>
                  <a:srgbClr val="0070C0"/>
                </a:solidFill>
              </a:rPr>
            </a:br>
            <a:r>
              <a:rPr lang="cs-CZ" sz="1400" b="1" dirty="0" smtClean="0">
                <a:solidFill>
                  <a:srgbClr val="0070C0"/>
                </a:solidFill>
              </a:rPr>
              <a:t/>
            </a:r>
            <a:br>
              <a:rPr lang="cs-CZ" sz="1400" b="1" dirty="0" smtClean="0">
                <a:solidFill>
                  <a:srgbClr val="0070C0"/>
                </a:solidFill>
              </a:rPr>
            </a:br>
            <a:r>
              <a:rPr lang="cs-CZ" sz="1400" dirty="0"/>
              <a:t/>
            </a:r>
            <a:br>
              <a:rPr lang="cs-CZ" sz="1400" dirty="0"/>
            </a:br>
            <a:endParaRPr sz="1400" dirty="0"/>
          </a:p>
        </p:txBody>
      </p:sp>
      <p:pic>
        <p:nvPicPr>
          <p:cNvPr id="126" name="Obrázek 16" descr="Obrázek 1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86116" y="5083388"/>
            <a:ext cx="2571771" cy="3458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Obrázek 14" descr="Obrázek 1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81100" y="4903801"/>
            <a:ext cx="6781800" cy="254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070521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uvodni_obecna.jpg" descr="uvodni_obecn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Vývojový diagram: spojka 23"/>
          <p:cNvSpPr/>
          <p:nvPr/>
        </p:nvSpPr>
        <p:spPr>
          <a:xfrm>
            <a:off x="8501088" y="3571880"/>
            <a:ext cx="396005" cy="396005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0" name="TextovéPole 25"/>
          <p:cNvSpPr txBox="1"/>
          <p:nvPr/>
        </p:nvSpPr>
        <p:spPr>
          <a:xfrm>
            <a:off x="642910" y="1571615"/>
            <a:ext cx="7429552" cy="1563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defRPr sz="3400" b="1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r">
              <a:defRPr sz="3400" b="1">
                <a:latin typeface="Arial"/>
                <a:ea typeface="Arial"/>
                <a:cs typeface="Arial"/>
                <a:sym typeface="Arial"/>
              </a:defRPr>
            </a:pPr>
            <a:r>
              <a:t>Děkuji</a:t>
            </a:r>
          </a:p>
          <a:p>
            <a:pPr algn="r">
              <a:defRPr sz="3400" b="1">
                <a:latin typeface="Arial"/>
                <a:ea typeface="Arial"/>
                <a:cs typeface="Arial"/>
                <a:sym typeface="Arial"/>
              </a:defRPr>
            </a:pPr>
            <a:r>
              <a:t>za pozornost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Motiv sady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Motiv sady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Motiv sady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Motiv sady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Motiv sady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Motiv sady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</TotalTime>
  <Words>56</Words>
  <Application>Microsoft Office PowerPoint</Application>
  <PresentationFormat>Předvádění na obrazovce (16:10)</PresentationFormat>
  <Paragraphs>24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2" baseType="lpstr">
      <vt:lpstr>Arial</vt:lpstr>
      <vt:lpstr>Calibri</vt:lpstr>
      <vt:lpstr>Motiv sady Office</vt:lpstr>
      <vt:lpstr>Prezentace aplikace PowerPoint</vt:lpstr>
      <vt:lpstr>Poradenství  a informační semináře v každém kraji  Máte dotaz k inkluzi?  Potřebujete konzultaci nebo radu?  Obraťte se na Centrum podpory školám v oblasti společného vzdělávání.  Fungují na všech krajských pracovištích Národního institutu pro další vzdělávání. </vt:lpstr>
      <vt:lpstr>Centrum podpory školám  v oblasti společného vzdělávání  V našem kraji je Vám k dispozici krajská metodička: Mgr. Jana Ščerbová telefon: 723 154 998 mail: scerbova@nidv.cz Kontaktovat ji můžete telefonicky, e-mailem nebo si s ní v konzultačních hodinách domluvit osobní schůzku.  </vt:lpstr>
      <vt:lpstr>Krajští metodici zprostředkovávají poradenství v těchto oblastech:</vt:lpstr>
      <vt:lpstr>Zajímají Vás zkušenosti, doporučení  či názory lidí z praxe?     Přijďte na některý z informačních seminářů ke společnému vzdělávání.  Centra podpory je pořádají několikrát ročně a jsou zdarma.   </vt:lpstr>
      <vt:lpstr> www.inkluzevpraxi.cz  Informační stránky pro pedagogy, rodiče a veřejnou správu.  Naleznete zde kontakty na Centra podpory školám v oblasti společného vzdělávání, aktuální termíny informačních seminářů, přehledně uspořádané informace k legislativě a systému podpůrných opatření, rozhovory s odborníky nebo příklady dobré praxe. Podívat se můžete také na školy zapojené do projektu, které čerpají vzdělávací a profesní podporu. Pokud rádi sdílíte informace, přihlaste se do stejnojmenné facebookové skupiny. .   </vt:lpstr>
      <vt:lpstr>              program pro školy školy s komplexní podporou získají   - Kouče pro ředitele školy – 40 hodin podpory   - Mentora pro 2 vybrané pedagogy – 25 hodin pro každého z nich  - Služby odborných poradců přizpůsobené potřebám školy  např.    spolupráce se školním  psychologem, speciálním pedagogem apod. -   celkem 48 hodin podpory  - Kurz pro vedení školy - celkem 40 hodin vzdělávání  - Kurz základní přípravy a kurz rozšířené přípravy – celkem 64 hodin pro          každého zapojeného pedagogického pracovníka         Vyhodnocování inkluzivních podmínek a procesů ve škole.       </vt:lpstr>
      <vt:lpstr>              program pro školy školy s vybranou podporou získají  - Kurz pro vedení školy - celkem 40 hodin vzdělávání  - Kurz základní přípravy a kurz rozšířené přípravy – celkem 64 hodin pro          každého zapojeného pedagogického pracovníka            Vyhodnocování inkluzivních podmínek a procesů ve škole.      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Bubelíni</dc:creator>
  <cp:lastModifiedBy>Petra Mlýnková</cp:lastModifiedBy>
  <cp:revision>7</cp:revision>
  <dcterms:modified xsi:type="dcterms:W3CDTF">2018-10-10T09:01:55Z</dcterms:modified>
</cp:coreProperties>
</file>