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9" r:id="rId5"/>
    <p:sldId id="261" r:id="rId6"/>
    <p:sldId id="283" r:id="rId7"/>
    <p:sldId id="260" r:id="rId8"/>
    <p:sldId id="285" r:id="rId9"/>
    <p:sldId id="263" r:id="rId10"/>
    <p:sldId id="286" r:id="rId11"/>
    <p:sldId id="279" r:id="rId12"/>
    <p:sldId id="287" r:id="rId13"/>
    <p:sldId id="288" r:id="rId14"/>
    <p:sldId id="289" r:id="rId15"/>
    <p:sldId id="290" r:id="rId16"/>
    <p:sldId id="292" r:id="rId17"/>
    <p:sldId id="280" r:id="rId18"/>
    <p:sldId id="291" r:id="rId19"/>
    <p:sldId id="293" r:id="rId20"/>
    <p:sldId id="281" r:id="rId21"/>
    <p:sldId id="275" r:id="rId22"/>
    <p:sldId id="276" r:id="rId23"/>
    <p:sldId id="282" r:id="rId24"/>
    <p:sldId id="294" r:id="rId25"/>
    <p:sldId id="295" r:id="rId26"/>
    <p:sldId id="258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7BF2D-8528-4E76-B657-F4399B22D0A0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AA30-85C4-4DD0-B1BC-0A23E62EB7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52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E88A4-D321-42DE-97CA-26243CA5BE2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09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33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63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17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84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89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696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63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1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249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543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37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8DF0-73CB-434D-8405-20C03FEDF87A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F3B1-D834-4C5C-8CC7-F573C9FC4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0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dv.cz/strategicke-rizeni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0297" y="1903257"/>
            <a:ext cx="9144000" cy="2387600"/>
          </a:xfrm>
        </p:spPr>
        <p:txBody>
          <a:bodyPr/>
          <a:lstStyle/>
          <a:p>
            <a:r>
              <a:rPr lang="cs-CZ" b="1" dirty="0"/>
              <a:t>Strategické řízení a plánování ve školách a v územích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1937" y="5420272"/>
            <a:ext cx="8613913" cy="479632"/>
          </a:xfrm>
        </p:spPr>
        <p:txBody>
          <a:bodyPr/>
          <a:lstStyle/>
          <a:p>
            <a:r>
              <a:rPr lang="cs-CZ" sz="2000" dirty="0" smtClean="0"/>
              <a:t>CZ.02.3.68/0.0/0.0/15_001/0000283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03 – Vzdělávání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4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 této aktivitě je připravován obsah a školící materiály vzdělávacích aktivit: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3200" dirty="0"/>
              <a:t>pro příjemce </a:t>
            </a:r>
            <a:r>
              <a:rPr lang="cs-CZ" sz="3200" dirty="0" err="1"/>
              <a:t>IPo</a:t>
            </a:r>
            <a:r>
              <a:rPr lang="cs-CZ" sz="3200" dirty="0"/>
              <a:t> MAP  </a:t>
            </a:r>
          </a:p>
          <a:p>
            <a:pPr lvl="1"/>
            <a:r>
              <a:rPr lang="cs-CZ" sz="3200" dirty="0" smtClean="0"/>
              <a:t>širší </a:t>
            </a:r>
            <a:r>
              <a:rPr lang="cs-CZ" sz="3200" dirty="0"/>
              <a:t>vedení škol</a:t>
            </a:r>
          </a:p>
          <a:p>
            <a:pPr lvl="1"/>
            <a:r>
              <a:rPr lang="cs-CZ" sz="3200" dirty="0"/>
              <a:t>pro členy realizačního týmu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5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jsme dokázali…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4842433"/>
          </a:xfrm>
        </p:spPr>
        <p:txBody>
          <a:bodyPr>
            <a:normAutofit fontScale="70000" lnSpcReduction="20000"/>
          </a:bodyPr>
          <a:lstStyle/>
          <a:p>
            <a:pPr marL="257175" indent="-257175"/>
            <a:r>
              <a:rPr lang="cs-CZ" sz="3200" b="1" dirty="0" err="1"/>
              <a:t>Webináře</a:t>
            </a:r>
            <a:r>
              <a:rPr lang="cs-CZ" sz="3200" b="1" dirty="0"/>
              <a:t> pro příjemce </a:t>
            </a:r>
            <a:r>
              <a:rPr lang="cs-CZ" sz="3200" b="1" dirty="0" err="1"/>
              <a:t>IPo</a:t>
            </a:r>
            <a:r>
              <a:rPr lang="cs-CZ" sz="3200" b="1" dirty="0"/>
              <a:t> MAP</a:t>
            </a:r>
          </a:p>
          <a:p>
            <a:endParaRPr lang="cs-CZ" sz="2200" dirty="0"/>
          </a:p>
          <a:p>
            <a:r>
              <a:rPr lang="cs-CZ" dirty="0"/>
              <a:t>ve školním roce </a:t>
            </a:r>
            <a:r>
              <a:rPr lang="cs-CZ" b="1" dirty="0"/>
              <a:t>2016/2017</a:t>
            </a:r>
            <a:r>
              <a:rPr lang="cs-CZ" dirty="0"/>
              <a:t> proběhla tvorba vzdělávacích materiálů k 5 modulům:</a:t>
            </a:r>
          </a:p>
          <a:p>
            <a:pPr marL="0" lvl="0" indent="0">
              <a:buNone/>
            </a:pPr>
            <a:r>
              <a:rPr lang="cs-CZ" b="1" dirty="0">
                <a:solidFill>
                  <a:prstClr val="black"/>
                </a:solidFill>
              </a:rPr>
              <a:t>Tvorba MAP, Komunitní práce, Vedení a řízení pracovních týmů, </a:t>
            </a:r>
            <a:r>
              <a:rPr lang="cs-CZ" b="1" dirty="0" err="1">
                <a:solidFill>
                  <a:prstClr val="black"/>
                </a:solidFill>
              </a:rPr>
              <a:t>Strat.řízení</a:t>
            </a:r>
            <a:r>
              <a:rPr lang="cs-CZ" b="1" dirty="0">
                <a:solidFill>
                  <a:prstClr val="black"/>
                </a:solidFill>
              </a:rPr>
              <a:t> a plánování ve školách a Vzdělávací soustava, aktuální priority a trendy vzdělávací politiky</a:t>
            </a:r>
          </a:p>
          <a:p>
            <a:pPr marL="0" indent="0">
              <a:buNone/>
            </a:pPr>
            <a:r>
              <a:rPr lang="cs-CZ" dirty="0"/>
              <a:t>	počet </a:t>
            </a:r>
            <a:r>
              <a:rPr lang="cs-CZ" dirty="0" err="1"/>
              <a:t>webinářů</a:t>
            </a:r>
            <a:r>
              <a:rPr lang="cs-CZ" dirty="0"/>
              <a:t>:           32</a:t>
            </a:r>
          </a:p>
          <a:p>
            <a:pPr marL="0" indent="0">
              <a:buNone/>
            </a:pPr>
            <a:r>
              <a:rPr lang="cs-CZ" dirty="0"/>
              <a:t>	počet účastníků:     </a:t>
            </a:r>
            <a:r>
              <a:rPr lang="cs-CZ" dirty="0" smtClean="0"/>
              <a:t>1.495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ve </a:t>
            </a:r>
            <a:r>
              <a:rPr lang="cs-CZ" dirty="0"/>
              <a:t>školním roce </a:t>
            </a:r>
            <a:r>
              <a:rPr lang="cs-CZ" b="1" dirty="0"/>
              <a:t>2017/2018</a:t>
            </a:r>
            <a:r>
              <a:rPr lang="cs-CZ" dirty="0"/>
              <a:t> byla zvolena tato témata </a:t>
            </a:r>
            <a:r>
              <a:rPr lang="cs-CZ" dirty="0" err="1"/>
              <a:t>webinářů</a:t>
            </a:r>
            <a:r>
              <a:rPr lang="cs-CZ" dirty="0"/>
              <a:t> pro příjemce </a:t>
            </a:r>
            <a:r>
              <a:rPr lang="cs-CZ" dirty="0" err="1"/>
              <a:t>IPo</a:t>
            </a:r>
            <a:r>
              <a:rPr lang="cs-CZ" dirty="0"/>
              <a:t> MAP:</a:t>
            </a:r>
          </a:p>
          <a:p>
            <a:pPr marL="0" indent="0">
              <a:buNone/>
            </a:pPr>
            <a:r>
              <a:rPr lang="cs-CZ" b="1" dirty="0"/>
              <a:t>Komunikační plán, Projektové řízení, Spolupráce s rodiči, </a:t>
            </a:r>
            <a:r>
              <a:rPr lang="cs-CZ" b="1" dirty="0" err="1"/>
              <a:t>Prioritizace</a:t>
            </a:r>
            <a:r>
              <a:rPr lang="cs-CZ" b="1" dirty="0"/>
              <a:t>, OP VVV – MAPII. </a:t>
            </a:r>
          </a:p>
          <a:p>
            <a:pPr marL="0" indent="0">
              <a:buNone/>
            </a:pPr>
            <a:r>
              <a:rPr lang="cs-CZ" dirty="0"/>
              <a:t>	počet </a:t>
            </a:r>
            <a:r>
              <a:rPr lang="cs-CZ" dirty="0" err="1"/>
              <a:t>webinářů</a:t>
            </a:r>
            <a:r>
              <a:rPr lang="cs-CZ" dirty="0"/>
              <a:t>:           8</a:t>
            </a:r>
          </a:p>
          <a:p>
            <a:pPr marL="0" lvl="0" indent="0">
              <a:buNone/>
            </a:pPr>
            <a:r>
              <a:rPr lang="cs-CZ" dirty="0"/>
              <a:t>	počet účastníků:        459</a:t>
            </a:r>
          </a:p>
          <a:p>
            <a:pPr lvl="0"/>
            <a:r>
              <a:rPr lang="cs-CZ" b="1" dirty="0" smtClean="0">
                <a:solidFill>
                  <a:prstClr val="black"/>
                </a:solidFill>
              </a:rPr>
              <a:t>Záznamy </a:t>
            </a:r>
            <a:r>
              <a:rPr lang="cs-CZ" b="1" dirty="0">
                <a:solidFill>
                  <a:prstClr val="black"/>
                </a:solidFill>
              </a:rPr>
              <a:t>všech </a:t>
            </a:r>
            <a:r>
              <a:rPr lang="cs-CZ" b="1" dirty="0" err="1">
                <a:solidFill>
                  <a:prstClr val="black"/>
                </a:solidFill>
              </a:rPr>
              <a:t>webinářů</a:t>
            </a:r>
            <a:r>
              <a:rPr lang="cs-CZ" b="1" dirty="0">
                <a:solidFill>
                  <a:prstClr val="black"/>
                </a:solidFill>
              </a:rPr>
              <a:t> pro příjemce </a:t>
            </a:r>
            <a:r>
              <a:rPr lang="cs-CZ" b="1" dirty="0" err="1">
                <a:solidFill>
                  <a:prstClr val="black"/>
                </a:solidFill>
              </a:rPr>
              <a:t>IPo</a:t>
            </a:r>
            <a:r>
              <a:rPr lang="cs-CZ" b="1" dirty="0">
                <a:solidFill>
                  <a:prstClr val="black"/>
                </a:solidFill>
              </a:rPr>
              <a:t> MAP jsou na </a:t>
            </a:r>
            <a:r>
              <a:rPr lang="cs-CZ" b="1" u="sng" dirty="0">
                <a:solidFill>
                  <a:prstClr val="black"/>
                </a:solidFill>
                <a:hlinkClick r:id="rId3"/>
              </a:rPr>
              <a:t>https://www.nidv.cz/strategicke-rizeni</a:t>
            </a:r>
            <a:r>
              <a:rPr lang="cs-CZ" b="1" dirty="0">
                <a:solidFill>
                  <a:prstClr val="black"/>
                </a:solidFill>
              </a:rPr>
              <a:t> v sekci Odborně metodické informace. Doporučujeme využívat i pro širší vedení škol.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jsme dokázali…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556952"/>
            <a:ext cx="10515600" cy="4077730"/>
          </a:xfrm>
        </p:spPr>
        <p:txBody>
          <a:bodyPr>
            <a:normAutofit fontScale="92500" lnSpcReduction="10000"/>
          </a:bodyPr>
          <a:lstStyle/>
          <a:p>
            <a:pPr marL="257175" indent="-257175"/>
            <a:r>
              <a:rPr lang="cs-CZ" sz="3200" b="1" dirty="0"/>
              <a:t>Základní vzdělávací program pro širší vedení škol </a:t>
            </a:r>
            <a:r>
              <a:rPr lang="cs-CZ" sz="3200" dirty="0"/>
              <a:t>(prezenční a distanční forma)</a:t>
            </a:r>
          </a:p>
          <a:p>
            <a:pPr marL="0" indent="0">
              <a:buNone/>
            </a:pPr>
            <a:r>
              <a:rPr lang="cs-CZ" sz="2400" dirty="0"/>
              <a:t>Tvorba vzdělávacích materiálů pro moduly: Kultura školy, Vedení a řízení změny Strategické řízení a plánování, Pedagogické vedení, Evaluace pokroku školy</a:t>
            </a:r>
          </a:p>
          <a:p>
            <a:r>
              <a:rPr lang="cs-CZ" sz="2400" dirty="0"/>
              <a:t>školní rok </a:t>
            </a:r>
            <a:r>
              <a:rPr lang="cs-CZ" sz="2400" b="1" dirty="0"/>
              <a:t>2017/2018</a:t>
            </a:r>
          </a:p>
          <a:p>
            <a:pPr marL="685800" lvl="2" indent="0">
              <a:buNone/>
            </a:pPr>
            <a:r>
              <a:rPr lang="cs-CZ" sz="2400" dirty="0"/>
              <a:t>16 běhů prezenčního vzdělávacího programu v CP (Pardubice a Brno po 2 bězích)</a:t>
            </a:r>
          </a:p>
          <a:p>
            <a:pPr marL="942975" lvl="2" indent="-257175"/>
            <a:r>
              <a:rPr lang="cs-CZ" sz="2400" dirty="0"/>
              <a:t>počet absolventů:   336</a:t>
            </a:r>
          </a:p>
          <a:p>
            <a:pPr marL="685800" lvl="2" indent="0">
              <a:buNone/>
            </a:pPr>
            <a:r>
              <a:rPr lang="cs-CZ" sz="2400" dirty="0"/>
              <a:t>3 běhy distančního vzdělávacího programu</a:t>
            </a:r>
          </a:p>
          <a:p>
            <a:pPr marL="1028700" lvl="2" indent="-342900"/>
            <a:r>
              <a:rPr lang="cs-CZ" sz="2400" dirty="0"/>
              <a:t>počet absolventů:   39</a:t>
            </a:r>
          </a:p>
          <a:p>
            <a:pPr marL="685800" lvl="2" indent="0">
              <a:buNone/>
            </a:pPr>
            <a:endParaRPr lang="cs-CZ" sz="2400" dirty="0"/>
          </a:p>
          <a:p>
            <a:pPr marL="685800" lvl="2" indent="0">
              <a:buNone/>
            </a:pPr>
            <a:r>
              <a:rPr lang="cs-CZ" sz="3200" b="1" dirty="0"/>
              <a:t>Celkem 375 absolventů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5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 čem pracujeme…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556952"/>
            <a:ext cx="10515600" cy="3591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Vzdělávací programy pro širší vedení škol</a:t>
            </a:r>
          </a:p>
          <a:p>
            <a:pPr lvl="1"/>
            <a:r>
              <a:rPr lang="cs-CZ" dirty="0"/>
              <a:t>Revize vzdělávacích materiálů pro prezenční i distanční formu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b="1" dirty="0"/>
              <a:t>Pro školy v intenzivní podpoře – prezenční nástavbové semináře </a:t>
            </a:r>
          </a:p>
          <a:p>
            <a:pPr lvl="1"/>
            <a:r>
              <a:rPr lang="cs-CZ" dirty="0"/>
              <a:t>zaměření především na manažerské kompetence a vybranou problematiku dle provedené analýzy vzdělávacích potřeb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Benchlearning</a:t>
            </a:r>
            <a:endParaRPr lang="cs-CZ" b="1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7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nás čeká ve školním roce 2018/19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556952"/>
            <a:ext cx="10515600" cy="35916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Realizace</a:t>
            </a:r>
            <a:r>
              <a:rPr lang="cs-CZ" b="1" dirty="0"/>
              <a:t> prezenčních vzdělávacích programů v CP – 2.vlna</a:t>
            </a:r>
          </a:p>
          <a:p>
            <a:pPr lvl="1"/>
            <a:r>
              <a:rPr lang="cs-CZ" dirty="0"/>
              <a:t>T.č. plán 27 běhů</a:t>
            </a:r>
          </a:p>
          <a:p>
            <a:pPr marL="0" indent="0">
              <a:buNone/>
            </a:pPr>
            <a:r>
              <a:rPr lang="cs-CZ" dirty="0"/>
              <a:t>Realizace</a:t>
            </a:r>
            <a:r>
              <a:rPr lang="cs-CZ" b="1" dirty="0"/>
              <a:t> distančních vzdělávacích programů  – 2.vlna</a:t>
            </a:r>
          </a:p>
          <a:p>
            <a:pPr lvl="1"/>
            <a:r>
              <a:rPr lang="cs-CZ" dirty="0"/>
              <a:t>Plánovány 3 běhy – z toho 1 pro MŠ</a:t>
            </a:r>
          </a:p>
          <a:p>
            <a:pPr marL="0" indent="0">
              <a:buNone/>
            </a:pPr>
            <a:r>
              <a:rPr lang="cs-CZ" b="1" dirty="0"/>
              <a:t>Prezenční workshopy </a:t>
            </a:r>
            <a:r>
              <a:rPr lang="cs-CZ" dirty="0"/>
              <a:t>pro absolventy obou forem vzdělávacích programů</a:t>
            </a:r>
          </a:p>
          <a:p>
            <a:pPr lvl="1"/>
            <a:r>
              <a:rPr lang="cs-CZ" dirty="0"/>
              <a:t>výměna zkušeností s tvorbou strategického plánu rozvoje školy a realizací</a:t>
            </a:r>
          </a:p>
          <a:p>
            <a:pPr marL="0" indent="0">
              <a:buNone/>
            </a:pPr>
            <a:r>
              <a:rPr lang="cs-CZ" dirty="0"/>
              <a:t>Realizace</a:t>
            </a:r>
            <a:r>
              <a:rPr lang="cs-CZ" b="1" dirty="0"/>
              <a:t> nástavbových vzdělávacích programů  pro školy v IP </a:t>
            </a:r>
            <a:r>
              <a:rPr lang="cs-CZ" dirty="0"/>
              <a:t>(z 1.vlny)</a:t>
            </a:r>
          </a:p>
          <a:p>
            <a:pPr marL="0" indent="0">
              <a:buNone/>
            </a:pPr>
            <a:r>
              <a:rPr lang="cs-CZ" b="1" dirty="0" err="1"/>
              <a:t>Benchlearning</a:t>
            </a:r>
            <a:r>
              <a:rPr lang="cs-CZ" b="1" dirty="0"/>
              <a:t> – vzdělávání</a:t>
            </a:r>
          </a:p>
          <a:p>
            <a:pPr marL="0" indent="0">
              <a:buNone/>
            </a:pPr>
            <a:r>
              <a:rPr lang="cs-CZ" dirty="0"/>
              <a:t>Vzdělávání realizačního týmu, především KRŠ a ŠKRT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3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04</a:t>
            </a:r>
            <a:r>
              <a:rPr kumimoji="0" lang="cs-CZ" altLang="cs-CZ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cs-CZ" altLang="cs-CZ" sz="4800" b="1" dirty="0">
                <a:solidFill>
                  <a:prstClr val="black"/>
                </a:solidFill>
              </a:rPr>
              <a:t>–</a:t>
            </a:r>
            <a:r>
              <a:rPr kumimoji="0" lang="cs-CZ" altLang="cs-CZ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Veřejnost</a:t>
            </a: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2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Přehled role aktivity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556952"/>
            <a:ext cx="10515600" cy="359169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 smtClean="0"/>
              <a:t>Informování </a:t>
            </a:r>
            <a:r>
              <a:rPr lang="cs-CZ" dirty="0"/>
              <a:t>cílových skupin o projektu a o možnostech zapojení </a:t>
            </a:r>
            <a:r>
              <a:rPr lang="cs-CZ" dirty="0" smtClean="0"/>
              <a:t>se </a:t>
            </a:r>
            <a:r>
              <a:rPr lang="cs-CZ" dirty="0"/>
              <a:t>do aktivit projektu ze strany cílové skupiny </a:t>
            </a:r>
          </a:p>
          <a:p>
            <a:pPr>
              <a:lnSpc>
                <a:spcPct val="110000"/>
              </a:lnSpc>
            </a:pPr>
            <a:r>
              <a:rPr lang="cs-CZ" dirty="0"/>
              <a:t>Kompletní PR podpora dalších aktivit projektu (jazyková a </a:t>
            </a:r>
            <a:r>
              <a:rPr lang="cs-CZ" dirty="0" smtClean="0"/>
              <a:t>grafická </a:t>
            </a:r>
            <a:r>
              <a:rPr lang="cs-CZ" dirty="0"/>
              <a:t>úprava materiálů, pozvánek na akce a dalších </a:t>
            </a:r>
            <a:r>
              <a:rPr lang="cs-CZ" dirty="0" smtClean="0"/>
              <a:t>dokumentů</a:t>
            </a:r>
            <a:r>
              <a:rPr lang="cs-CZ" dirty="0"/>
              <a:t>)</a:t>
            </a:r>
          </a:p>
          <a:p>
            <a:pPr>
              <a:lnSpc>
                <a:spcPct val="110000"/>
              </a:lnSpc>
            </a:pPr>
            <a:r>
              <a:rPr lang="cs-CZ" dirty="0"/>
              <a:t>Komunikace se sdělovacími prostředky a dalšími </a:t>
            </a:r>
            <a:r>
              <a:rPr lang="cs-CZ" dirty="0" err="1"/>
              <a:t>IPs</a:t>
            </a:r>
            <a:r>
              <a:rPr lang="cs-CZ" dirty="0"/>
              <a:t> </a:t>
            </a:r>
          </a:p>
          <a:p>
            <a:pPr>
              <a:lnSpc>
                <a:spcPct val="110000"/>
              </a:lnSpc>
            </a:pPr>
            <a:r>
              <a:rPr lang="cs-CZ" dirty="0"/>
              <a:t>Aktualizace znalostní databáze </a:t>
            </a:r>
          </a:p>
          <a:p>
            <a:pPr>
              <a:lnSpc>
                <a:spcPct val="110000"/>
              </a:lnSpc>
            </a:pPr>
            <a:r>
              <a:rPr lang="cs-CZ" dirty="0"/>
              <a:t>Kontrola vizuální identity projektu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Plán činností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433384"/>
            <a:ext cx="10515600" cy="3715266"/>
          </a:xfrm>
        </p:spPr>
        <p:txBody>
          <a:bodyPr>
            <a:normAutofit fontScale="92500" lnSpcReduction="10000"/>
          </a:bodyPr>
          <a:lstStyle/>
          <a:p>
            <a:r>
              <a:rPr lang="cs-CZ" sz="3000" b="1" dirty="0"/>
              <a:t>Plánován 10. </a:t>
            </a:r>
            <a:r>
              <a:rPr lang="cs-CZ" sz="3000" b="1" dirty="0" err="1"/>
              <a:t>newsletter</a:t>
            </a:r>
            <a:r>
              <a:rPr lang="cs-CZ" sz="3000" b="1" dirty="0"/>
              <a:t> projektu </a:t>
            </a:r>
          </a:p>
          <a:p>
            <a:pPr lvl="1"/>
            <a:r>
              <a:rPr lang="cs-CZ" sz="3000" dirty="0"/>
              <a:t>témata: shrnutí místních konferencí, rozhovor se zástupcem školy o strategickém řízení, plán aktivit na rok 2019</a:t>
            </a:r>
          </a:p>
          <a:p>
            <a:pPr lvl="1"/>
            <a:r>
              <a:rPr lang="cs-CZ" sz="3000" dirty="0"/>
              <a:t>rozesílka proběhne do 15. prosince 2018</a:t>
            </a:r>
          </a:p>
          <a:p>
            <a:pPr marL="457200" lvl="1" indent="0">
              <a:buNone/>
            </a:pPr>
            <a:endParaRPr lang="cs-CZ" sz="3000" dirty="0"/>
          </a:p>
          <a:p>
            <a:r>
              <a:rPr lang="cs-CZ" sz="3000" b="1" dirty="0"/>
              <a:t>Plánován 4. PR článek projektu </a:t>
            </a:r>
          </a:p>
          <a:p>
            <a:pPr lvl="1"/>
            <a:r>
              <a:rPr lang="cs-CZ" sz="3000" dirty="0"/>
              <a:t>určen pro server echo24.cz </a:t>
            </a:r>
          </a:p>
          <a:p>
            <a:pPr lvl="1"/>
            <a:r>
              <a:rPr lang="cs-CZ" sz="3000" dirty="0"/>
              <a:t>plánované datum vydání: listopad/prosinec 2018 </a:t>
            </a:r>
          </a:p>
          <a:p>
            <a:pPr lvl="1"/>
            <a:r>
              <a:rPr lang="cs-CZ" sz="3000" dirty="0"/>
              <a:t>zaručený dosah je 3000 zobrazení </a:t>
            </a:r>
            <a:endParaRPr lang="cs-CZ" sz="3000" b="1" dirty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93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05</a:t>
            </a:r>
            <a:r>
              <a:rPr kumimoji="0" lang="cs-CZ" altLang="cs-CZ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cs-CZ" altLang="cs-CZ" sz="4800" b="1" dirty="0">
                <a:solidFill>
                  <a:prstClr val="black"/>
                </a:solidFill>
              </a:rPr>
              <a:t>–</a:t>
            </a:r>
            <a:r>
              <a:rPr kumimoji="0" lang="cs-CZ" altLang="cs-CZ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Evaluace</a:t>
            </a: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už jsme dokázali…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595482" y="2189245"/>
            <a:ext cx="4672054" cy="3085107"/>
          </a:xfrm>
        </p:spPr>
        <p:txBody>
          <a:bodyPr/>
          <a:lstStyle/>
          <a:p>
            <a:r>
              <a:rPr lang="cs-CZ" dirty="0" smtClean="0"/>
              <a:t>89 vzdělávacích akcí </a:t>
            </a:r>
            <a:r>
              <a:rPr lang="cs-CZ" dirty="0"/>
              <a:t>(</a:t>
            </a:r>
            <a:r>
              <a:rPr lang="cs-CZ" dirty="0" smtClean="0"/>
              <a:t>workshopy MAP – řízení týmů, facilitace, etická výchova, malotřídní školy)</a:t>
            </a:r>
          </a:p>
          <a:p>
            <a:r>
              <a:rPr lang="cs-CZ" dirty="0" smtClean="0"/>
              <a:t>46 infopanelů pro zřizovatele</a:t>
            </a:r>
          </a:p>
          <a:p>
            <a:r>
              <a:rPr lang="cs-CZ" dirty="0" smtClean="0"/>
              <a:t>29 seminářů k Šablonám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5982" y="2189245"/>
            <a:ext cx="5181600" cy="4186986"/>
          </a:xfrm>
        </p:spPr>
        <p:txBody>
          <a:bodyPr/>
          <a:lstStyle/>
          <a:p>
            <a:r>
              <a:rPr lang="cs-CZ" dirty="0" smtClean="0"/>
              <a:t>3 133 konzultací k Šablonám</a:t>
            </a:r>
          </a:p>
          <a:p>
            <a:r>
              <a:rPr lang="cs-CZ" dirty="0" smtClean="0"/>
              <a:t>1 245 konzultací pro příjemce </a:t>
            </a:r>
            <a:r>
              <a:rPr lang="cs-CZ" dirty="0" err="1" smtClean="0"/>
              <a:t>IPo</a:t>
            </a:r>
            <a:r>
              <a:rPr lang="cs-CZ" dirty="0" smtClean="0"/>
              <a:t> MAP (30 hromadných, 1 215 individuálních)</a:t>
            </a:r>
          </a:p>
          <a:p>
            <a:r>
              <a:rPr lang="cs-CZ" dirty="0" smtClean="0"/>
              <a:t>269 účast na jednání platforem MAP, KAP, MAS, ORP</a:t>
            </a:r>
          </a:p>
          <a:p>
            <a:r>
              <a:rPr lang="cs-CZ" dirty="0" smtClean="0"/>
              <a:t>112 setkání příjemců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</a:p>
          <a:p>
            <a:r>
              <a:rPr lang="cs-CZ" dirty="0" smtClean="0"/>
              <a:t>25 místních konferencí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subTitle" idx="4294967295"/>
          </p:nvPr>
        </p:nvSpPr>
        <p:spPr>
          <a:xfrm>
            <a:off x="685800" y="1327867"/>
            <a:ext cx="5637362" cy="8348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b="1" dirty="0" smtClean="0"/>
              <a:t>Intervence aktivity Centra podpory: 5076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Evaluace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37668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dirty="0">
                <a:solidFill>
                  <a:srgbClr val="FF0000"/>
                </a:solidFill>
              </a:rPr>
              <a:t>Povinná aktivita </a:t>
            </a:r>
            <a:r>
              <a:rPr lang="cs-CZ" sz="9600" dirty="0" smtClean="0">
                <a:solidFill>
                  <a:srgbClr val="FF0000"/>
                </a:solidFill>
              </a:rPr>
              <a:t>projektu SRP</a:t>
            </a:r>
            <a:endParaRPr lang="cs-CZ" sz="9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9600" dirty="0"/>
              <a:t>Soustředí se na  hodnocení kvality </a:t>
            </a:r>
            <a:r>
              <a:rPr lang="cs-CZ" sz="9600" dirty="0" smtClean="0"/>
              <a:t>produktů projektu</a:t>
            </a:r>
          </a:p>
          <a:p>
            <a:pPr marL="0" indent="0" algn="ctr">
              <a:buNone/>
            </a:pPr>
            <a:r>
              <a:rPr lang="cs-CZ" sz="9600" dirty="0"/>
              <a:t>Tvorba odborných a expertních posudků ke všem produktům projektu – </a:t>
            </a:r>
            <a:r>
              <a:rPr lang="cs-CZ" sz="9600" dirty="0" smtClean="0"/>
              <a:t>posudky zaručují </a:t>
            </a:r>
            <a:r>
              <a:rPr lang="cs-CZ" sz="9600" dirty="0"/>
              <a:t>kvalitu všech výstupů nestrannými odborníky</a:t>
            </a:r>
          </a:p>
          <a:p>
            <a:pPr marL="0" indent="0" algn="ctr">
              <a:buNone/>
            </a:pPr>
            <a:endParaRPr lang="cs-CZ" sz="9600" dirty="0" smtClean="0"/>
          </a:p>
          <a:p>
            <a:pPr marL="0" indent="0" algn="ctr">
              <a:buNone/>
            </a:pPr>
            <a:r>
              <a:rPr lang="cs-CZ" sz="9600" dirty="0" smtClean="0"/>
              <a:t>V </a:t>
            </a:r>
            <a:r>
              <a:rPr lang="cs-CZ" sz="9600" dirty="0"/>
              <a:t>rámci </a:t>
            </a:r>
            <a:r>
              <a:rPr lang="cs-CZ" sz="9600" dirty="0" smtClean="0"/>
              <a:t>klíčové aktivity Evaluace probíhají různá kvalitativních </a:t>
            </a:r>
            <a:r>
              <a:rPr lang="cs-CZ" sz="9600" dirty="0"/>
              <a:t>i kvantitativních šetření </a:t>
            </a:r>
            <a:r>
              <a:rPr lang="cs-CZ" sz="9600" dirty="0" smtClean="0"/>
              <a:t>skrze všechny aktivity projektu</a:t>
            </a:r>
            <a:endParaRPr lang="cs-CZ" sz="9600" dirty="0"/>
          </a:p>
          <a:p>
            <a:pPr marL="0" indent="0" algn="ctr">
              <a:buNone/>
            </a:pPr>
            <a:endParaRPr lang="cs-CZ" sz="9600" dirty="0" smtClean="0"/>
          </a:p>
          <a:p>
            <a:pPr marL="0" indent="0" algn="ctr">
              <a:buNone/>
            </a:pPr>
            <a:endParaRPr lang="cs-CZ" sz="9600" dirty="0"/>
          </a:p>
          <a:p>
            <a:pPr marL="0" indent="0" algn="ctr">
              <a:buNone/>
            </a:pPr>
            <a:r>
              <a:rPr lang="cs-CZ" sz="9600" dirty="0" smtClean="0"/>
              <a:t>na základě výsledků šetření vznikají průběžná doporučení </a:t>
            </a:r>
            <a:r>
              <a:rPr lang="cs-CZ" sz="9600" dirty="0"/>
              <a:t>směrem k vedení projektu i realizací </a:t>
            </a:r>
            <a:r>
              <a:rPr lang="cs-CZ" sz="9600" dirty="0" smtClean="0"/>
              <a:t>akcí. Pomáháme tím </a:t>
            </a:r>
            <a:r>
              <a:rPr lang="cs-CZ" sz="9600" dirty="0"/>
              <a:t>k efektivnější realizaci celého projektu </a:t>
            </a:r>
            <a:r>
              <a:rPr lang="cs-CZ" sz="9600" dirty="0" smtClean="0"/>
              <a:t>- </a:t>
            </a:r>
            <a:r>
              <a:rPr lang="cs-CZ" sz="9600" b="1" dirty="0" smtClean="0"/>
              <a:t>tedy pomáháme i vám všem, komu je projektu určen </a:t>
            </a:r>
          </a:p>
          <a:p>
            <a:pPr marL="0" indent="0" algn="ctr">
              <a:buNone/>
            </a:pPr>
            <a:r>
              <a:rPr lang="cs-CZ" sz="9600" dirty="0" smtClean="0"/>
              <a:t>(příjemci </a:t>
            </a:r>
            <a:r>
              <a:rPr lang="cs-CZ" sz="9600" dirty="0" err="1" smtClean="0"/>
              <a:t>IPo</a:t>
            </a:r>
            <a:r>
              <a:rPr lang="cs-CZ" sz="9600" dirty="0" smtClean="0"/>
              <a:t> MAP, zřizovatelé, ředitelé/ředitelky, širší vedení škol).</a:t>
            </a:r>
            <a:endParaRPr lang="cs-CZ" sz="9600" dirty="0"/>
          </a:p>
        </p:txBody>
      </p:sp>
      <p:sp>
        <p:nvSpPr>
          <p:cNvPr id="4" name="Šipka dolů 3"/>
          <p:cNvSpPr/>
          <p:nvPr/>
        </p:nvSpPr>
        <p:spPr>
          <a:xfrm>
            <a:off x="5548884" y="3805149"/>
            <a:ext cx="484632" cy="505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0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P</a:t>
            </a:r>
            <a:r>
              <a:rPr lang="cs-CZ" b="1" dirty="0" smtClean="0"/>
              <a:t>lán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5832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	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/>
              <a:t>Potřebujeme Vaši pomoc/spolupráci!! V případě obdržení </a:t>
            </a:r>
            <a:r>
              <a:rPr lang="cs-CZ" dirty="0" smtClean="0"/>
              <a:t>emailu s odkazem na </a:t>
            </a:r>
            <a:r>
              <a:rPr lang="cs-CZ" dirty="0"/>
              <a:t>dotazník, prosím </a:t>
            </a:r>
            <a:r>
              <a:rPr lang="cs-CZ" dirty="0" smtClean="0"/>
              <a:t>vyplňte. 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Děkujeme</a:t>
            </a:r>
            <a:r>
              <a:rPr lang="cs-CZ" dirty="0" smtClean="0">
                <a:solidFill>
                  <a:srgbClr val="FF0000"/>
                </a:solidFill>
              </a:rPr>
              <a:t>!!!</a:t>
            </a:r>
            <a:endParaRPr lang="cs-CZ" dirty="0"/>
          </a:p>
          <a:p>
            <a:r>
              <a:rPr lang="cs-CZ" dirty="0"/>
              <a:t>Elektronické dotazníky distribuovány všem </a:t>
            </a:r>
            <a:r>
              <a:rPr lang="cs-CZ" dirty="0" smtClean="0"/>
              <a:t>účastníkům </a:t>
            </a:r>
            <a:r>
              <a:rPr lang="cs-CZ" dirty="0"/>
              <a:t>akcí  - setkání příjemců </a:t>
            </a:r>
            <a:r>
              <a:rPr lang="cs-CZ" dirty="0" err="1"/>
              <a:t>IPo</a:t>
            </a:r>
            <a:r>
              <a:rPr lang="cs-CZ" dirty="0"/>
              <a:t> MAP, místní konference, infopanely pro zřizovatele, vzdělávací programy </a:t>
            </a:r>
            <a:r>
              <a:rPr lang="cs-CZ" dirty="0" smtClean="0"/>
              <a:t>(prezenční </a:t>
            </a:r>
            <a:r>
              <a:rPr lang="cs-CZ" dirty="0"/>
              <a:t>i </a:t>
            </a:r>
            <a:r>
              <a:rPr lang="cs-CZ" dirty="0" smtClean="0"/>
              <a:t>distanční)</a:t>
            </a:r>
          </a:p>
          <a:p>
            <a:endParaRPr lang="cs-CZ" u="sng" dirty="0"/>
          </a:p>
          <a:p>
            <a:pPr marL="0" indent="0" algn="ctr">
              <a:buNone/>
            </a:pPr>
            <a:r>
              <a:rPr lang="cs-CZ" sz="3400" b="1" dirty="0" smtClean="0"/>
              <a:t>Co nás /Vás čeká v nejbližší době?</a:t>
            </a:r>
          </a:p>
          <a:p>
            <a:pPr marL="0" indent="0">
              <a:buNone/>
            </a:pPr>
            <a:r>
              <a:rPr lang="cs-CZ" dirty="0" smtClean="0"/>
              <a:t>1 – dotazník hodnotící tuto konferenci</a:t>
            </a:r>
          </a:p>
          <a:p>
            <a:pPr marL="0" indent="0">
              <a:buNone/>
            </a:pPr>
            <a:r>
              <a:rPr lang="cs-CZ" dirty="0" smtClean="0"/>
              <a:t>2 – dotazníky hodnotící setkání příjemců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</a:p>
          <a:p>
            <a:pPr marL="0" indent="0">
              <a:buNone/>
            </a:pPr>
            <a:r>
              <a:rPr lang="cs-CZ" dirty="0" smtClean="0"/>
              <a:t>3 – plošné šetření mezi příjemci </a:t>
            </a:r>
            <a:r>
              <a:rPr lang="cs-CZ" dirty="0" err="1" smtClean="0"/>
              <a:t>IPo</a:t>
            </a:r>
            <a:r>
              <a:rPr lang="cs-CZ" dirty="0" smtClean="0"/>
              <a:t> Map (2/2019 a zřizovateli 10/11 2019)</a:t>
            </a:r>
          </a:p>
          <a:p>
            <a:pPr marL="0" indent="0">
              <a:buNone/>
            </a:pPr>
            <a:r>
              <a:rPr lang="cs-CZ" dirty="0" smtClean="0"/>
              <a:t>4 – </a:t>
            </a:r>
            <a:r>
              <a:rPr lang="cs-CZ" dirty="0" err="1" smtClean="0"/>
              <a:t>fokusní</a:t>
            </a:r>
            <a:r>
              <a:rPr lang="cs-CZ" dirty="0" smtClean="0"/>
              <a:t> skupiny (vybraní příjemci </a:t>
            </a:r>
            <a:r>
              <a:rPr lang="cs-CZ" dirty="0" err="1" smtClean="0"/>
              <a:t>IPo</a:t>
            </a:r>
            <a:r>
              <a:rPr lang="cs-CZ" dirty="0" smtClean="0"/>
              <a:t> MAP)</a:t>
            </a:r>
          </a:p>
          <a:p>
            <a:pPr marL="0" indent="0">
              <a:buNone/>
            </a:pPr>
            <a:r>
              <a:rPr lang="cs-CZ" dirty="0" smtClean="0"/>
              <a:t>5 – průběžně rozesílány výzvy o vyplnění profesních portfolií lidí účastných aktivit projektu a  reflektivní zpráv zapojených organizací po dovršení bagatelní podpory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940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07</a:t>
            </a:r>
            <a:r>
              <a:rPr kumimoji="0" lang="cs-CZ" altLang="cs-CZ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cs-CZ" altLang="cs-CZ" sz="4800" b="1" dirty="0">
                <a:solidFill>
                  <a:prstClr val="black"/>
                </a:solidFill>
              </a:rPr>
              <a:t>–</a:t>
            </a:r>
            <a:r>
              <a:rPr kumimoji="0" lang="cs-CZ" altLang="cs-CZ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Spolupráce</a:t>
            </a: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8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prstClr val="black"/>
                </a:solidFill>
                <a:latin typeface="Calibri" panose="020F0502020204030204" pitchFamily="34" charset="0"/>
              </a:rPr>
              <a:t>Dvě 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</a:rPr>
              <a:t>stěžejní </a:t>
            </a:r>
            <a:r>
              <a:rPr lang="cs-CZ" dirty="0" smtClean="0">
                <a:solidFill>
                  <a:prstClr val="black"/>
                </a:solidFill>
                <a:latin typeface="Calibri" panose="020F0502020204030204" pitchFamily="34" charset="0"/>
              </a:rPr>
              <a:t>oblasti aktivity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cs-CZ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3669"/>
            <a:ext cx="10515600" cy="434581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prstClr val="black"/>
                </a:solidFill>
                <a:latin typeface="Calibri" panose="020F0502020204030204" pitchFamily="34" charset="0"/>
              </a:rPr>
              <a:t>Spolupráce 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</a:rPr>
              <a:t>mezi jednotlivými </a:t>
            </a:r>
            <a:r>
              <a:rPr lang="cs-CZ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IPs</a:t>
            </a:r>
            <a:endParaRPr lang="cs-CZ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</a:rPr>
              <a:t>Odborné panely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cs-CZ" sz="2600" b="1" dirty="0">
                <a:solidFill>
                  <a:prstClr val="black"/>
                </a:solidFill>
                <a:latin typeface="Calibri" panose="020F0502020204030204" pitchFamily="34" charset="0"/>
              </a:rPr>
              <a:t>Spolupráce mezi jednotlivými </a:t>
            </a:r>
            <a:r>
              <a:rPr lang="cs-CZ" sz="26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IPs</a:t>
            </a:r>
            <a:endParaRPr lang="cs-CZ" sz="26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Prostřednictvím této KA je zajišťována spolupráce a komunikace především s následujícími příjemci </a:t>
            </a:r>
            <a:r>
              <a:rPr 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IPs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: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ČŠI - při výběru škol pro poskytování intenzivní podpory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NÚV - koordinace příjemců </a:t>
            </a:r>
            <a:r>
              <a:rPr lang="cs-CZ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IPo</a:t>
            </a: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 MAP s cílem zajištění návaznosti MAP na KAP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Úřad vlády ČR (ASZ) - koordinace podpory tvůrcům MAP v územích se sociálně vyloučenými lokalitami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Pravidelné setkávání 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realizátorů </a:t>
            </a:r>
            <a:r>
              <a:rPr lang="cs-CZ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IPs</a:t>
            </a: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a zástupců MŠMT - hlavním cílem  je výměna zkušeností z realizovaných projektových aktivit a příležitost k vzájemné spolupráci.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82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27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</a:rPr>
              <a:t>Odborný panel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8011"/>
            <a:ext cx="10515600" cy="484384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Cílem odborného panelu je vytvoření doporučení pro vzdělávací politiku ČR v tématech:</a:t>
            </a:r>
          </a:p>
          <a:p>
            <a:pPr marL="10858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Pedagogický </a:t>
            </a:r>
            <a:r>
              <a:rPr lang="cs-CZ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leadership</a:t>
            </a: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 – aktuálně finalizováno,</a:t>
            </a:r>
          </a:p>
          <a:p>
            <a:pPr marL="10858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Podpora celých pedagogických sborů,</a:t>
            </a:r>
          </a:p>
          <a:p>
            <a:pPr marL="10858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Leadership</a:t>
            </a: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 v území.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Konání odborného panelu je dvakrát ročně.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Doporučení odborného panelu bude projednáno řídícím výborem a následně bude předáno jako souhrnný materiál za všechna </a:t>
            </a:r>
            <a:r>
              <a:rPr lang="cs-CZ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IPs</a:t>
            </a: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 na gremiální poradu. 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Účastníky odborného panelu jsou: </a:t>
            </a:r>
          </a:p>
          <a:p>
            <a:pPr marL="10858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akademici, </a:t>
            </a:r>
          </a:p>
          <a:p>
            <a:pPr marL="10858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zástupci terénu,</a:t>
            </a:r>
          </a:p>
          <a:p>
            <a:pPr marL="10858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zástupci </a:t>
            </a:r>
            <a:r>
              <a:rPr lang="cs-CZ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IPs</a:t>
            </a: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 a ostatních projektů, </a:t>
            </a:r>
          </a:p>
          <a:p>
            <a:pPr marL="10858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pracovníci MŠMT, OSS (organizační složka státu), </a:t>
            </a:r>
          </a:p>
          <a:p>
            <a:pPr marL="10858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ostatní přímo řízené organizace MŠMT,</a:t>
            </a:r>
          </a:p>
          <a:p>
            <a:pPr marL="1085850" lvl="1" indent="-34290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/>
              </a:rPr>
              <a:t>VŠ.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890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8925" y="2081781"/>
            <a:ext cx="10515600" cy="1325563"/>
          </a:xfrm>
        </p:spPr>
        <p:txBody>
          <a:bodyPr/>
          <a:lstStyle/>
          <a:p>
            <a:r>
              <a:rPr lang="cs-CZ" b="1" dirty="0" smtClean="0"/>
              <a:t>Děkuji Vám </a:t>
            </a:r>
            <a:r>
              <a:rPr lang="cs-CZ" b="1" smtClean="0"/>
              <a:t>za pozornost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436633" y="3685362"/>
            <a:ext cx="3219091" cy="200177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Mgr. Věra Dušková</a:t>
            </a:r>
          </a:p>
          <a:p>
            <a:pPr marL="0" indent="0">
              <a:buNone/>
            </a:pPr>
            <a:r>
              <a:rPr lang="cs-CZ" b="1" dirty="0" smtClean="0"/>
              <a:t>Týmová manažerka KA 01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smtClean="0"/>
              <a:t>CZ.02.3.68/0.0/0.0/15_001/0000283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už jsme dokázali  (nejen v KA 01)…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Produkty SRP: 129</a:t>
            </a:r>
          </a:p>
          <a:p>
            <a:r>
              <a:rPr lang="cs-CZ" dirty="0" smtClean="0"/>
              <a:t>40 </a:t>
            </a:r>
            <a:r>
              <a:rPr lang="cs-CZ" dirty="0" err="1" smtClean="0"/>
              <a:t>webinářů</a:t>
            </a:r>
            <a:r>
              <a:rPr lang="cs-CZ" dirty="0" smtClean="0"/>
              <a:t> pro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</a:p>
          <a:p>
            <a:r>
              <a:rPr lang="cs-CZ" dirty="0" smtClean="0"/>
              <a:t>31 materiálů vzdělávacích programů (sylaby, studijní materiály, manuály pro lektory)</a:t>
            </a:r>
          </a:p>
          <a:p>
            <a:r>
              <a:rPr lang="cs-CZ" dirty="0" smtClean="0"/>
              <a:t>20 manuálů a vzorových dokumentů pro vedení školy</a:t>
            </a:r>
          </a:p>
          <a:p>
            <a:r>
              <a:rPr lang="cs-CZ" dirty="0" smtClean="0"/>
              <a:t>19 </a:t>
            </a:r>
            <a:r>
              <a:rPr lang="cs-CZ" dirty="0" err="1" smtClean="0"/>
              <a:t>inspiromatů</a:t>
            </a:r>
            <a:r>
              <a:rPr lang="cs-CZ" dirty="0" smtClean="0"/>
              <a:t> pro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</a:p>
          <a:p>
            <a:r>
              <a:rPr lang="cs-CZ" dirty="0" smtClean="0"/>
              <a:t>10 metodik pro odborné pracovníky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6159260" y="2311879"/>
            <a:ext cx="5194540" cy="38650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5 analytických zpráv</a:t>
            </a:r>
          </a:p>
          <a:p>
            <a:r>
              <a:rPr lang="cs-CZ" dirty="0"/>
              <a:t>5</a:t>
            </a:r>
            <a:r>
              <a:rPr lang="cs-CZ" dirty="0" smtClean="0"/>
              <a:t> metodické dokumenty </a:t>
            </a:r>
            <a:r>
              <a:rPr lang="cs-CZ" dirty="0" err="1" smtClean="0"/>
              <a:t>IPo</a:t>
            </a:r>
            <a:r>
              <a:rPr lang="cs-CZ" dirty="0" smtClean="0"/>
              <a:t> MAP (Struktura SR MAP, Příklad zpracování MAP, Předávání informací z MAP do KAP, Hodnotící zpráva ze vzdělávací akce, Postupy MAP II)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13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8A5F75A6-2C57-4FDF-BE68-E0827CE2F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19" y="983411"/>
            <a:ext cx="11619781" cy="5076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509" y="146649"/>
            <a:ext cx="10515600" cy="1325563"/>
          </a:xfrm>
        </p:spPr>
        <p:txBody>
          <a:bodyPr/>
          <a:lstStyle/>
          <a:p>
            <a:r>
              <a:rPr lang="cs-CZ" b="1" dirty="0" smtClean="0"/>
              <a:t>Co už jsme dokázali…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3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01 – Centra</a:t>
            </a:r>
            <a:r>
              <a:rPr kumimoji="0" lang="cs-CZ" altLang="cs-CZ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podpory</a:t>
            </a: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Činnost center podpory 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oskytování metodického poradenství pro příjemce </a:t>
            </a:r>
            <a:r>
              <a:rPr lang="cs-CZ" dirty="0" err="1" smtClean="0"/>
              <a:t>IPo</a:t>
            </a:r>
            <a:r>
              <a:rPr lang="cs-CZ" dirty="0" smtClean="0"/>
              <a:t> MAP a pro žadatele/příjemce Šablon (vzorová dokumentace, metodické pokyny, příklady dobré praxe, soustava </a:t>
            </a:r>
            <a:r>
              <a:rPr lang="cs-CZ" dirty="0" err="1" smtClean="0"/>
              <a:t>Inspiromatů</a:t>
            </a:r>
            <a:r>
              <a:rPr lang="cs-CZ" dirty="0" smtClean="0"/>
              <a:t>)</a:t>
            </a:r>
          </a:p>
          <a:p>
            <a:r>
              <a:rPr lang="cs-CZ" dirty="0"/>
              <a:t>r</a:t>
            </a:r>
            <a:r>
              <a:rPr lang="cs-CZ" dirty="0" smtClean="0"/>
              <a:t>ealizace hromadných a individuálních konzultací</a:t>
            </a:r>
          </a:p>
          <a:p>
            <a:r>
              <a:rPr lang="cs-CZ" dirty="0"/>
              <a:t>r</a:t>
            </a:r>
            <a:r>
              <a:rPr lang="cs-CZ" dirty="0" smtClean="0"/>
              <a:t>ealizace setkání příjemců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</a:p>
          <a:p>
            <a:r>
              <a:rPr lang="cs-CZ" dirty="0"/>
              <a:t>r</a:t>
            </a:r>
            <a:r>
              <a:rPr lang="cs-CZ" dirty="0" smtClean="0"/>
              <a:t>ealizace workshopů pro příjemce </a:t>
            </a:r>
            <a:r>
              <a:rPr lang="cs-CZ" dirty="0" err="1" smtClean="0"/>
              <a:t>IPo</a:t>
            </a:r>
            <a:r>
              <a:rPr lang="cs-CZ" dirty="0" smtClean="0"/>
              <a:t> MAP</a:t>
            </a:r>
          </a:p>
          <a:p>
            <a:r>
              <a:rPr lang="cs-CZ" dirty="0"/>
              <a:t>s</a:t>
            </a:r>
            <a:r>
              <a:rPr lang="cs-CZ" dirty="0" smtClean="0"/>
              <a:t>emináře k Šablonám I a II</a:t>
            </a:r>
          </a:p>
          <a:p>
            <a:r>
              <a:rPr lang="cs-CZ" dirty="0"/>
              <a:t>m</a:t>
            </a:r>
            <a:r>
              <a:rPr lang="cs-CZ" dirty="0" smtClean="0"/>
              <a:t>ístní krajské konference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Poradenství k SRP – odborní poradci CP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poskytují poradenství k procesům SRP ve školách </a:t>
            </a:r>
          </a:p>
          <a:p>
            <a:pPr lvl="0"/>
            <a:r>
              <a:rPr lang="cs-CZ" dirty="0"/>
              <a:t>připravují a realizují hromadné a individuální konzultace k SRP</a:t>
            </a:r>
          </a:p>
          <a:p>
            <a:pPr lvl="0"/>
            <a:r>
              <a:rPr lang="cs-CZ" dirty="0"/>
              <a:t>metodicky vedou školy v procesech SRP </a:t>
            </a:r>
          </a:p>
          <a:p>
            <a:pPr lvl="1"/>
            <a:r>
              <a:rPr lang="cs-CZ" dirty="0"/>
              <a:t>doporučení k formátu a struktuře strategických dokumentů škol </a:t>
            </a:r>
          </a:p>
          <a:p>
            <a:pPr lvl="1"/>
            <a:r>
              <a:rPr lang="cs-CZ" dirty="0"/>
              <a:t>neřeší věcnou část</a:t>
            </a:r>
          </a:p>
          <a:p>
            <a:pPr lvl="0"/>
            <a:r>
              <a:rPr lang="cs-CZ" dirty="0"/>
              <a:t>poskytují poradenství ke zdrojům financování </a:t>
            </a:r>
          </a:p>
          <a:p>
            <a:pPr lvl="1"/>
            <a:r>
              <a:rPr lang="cs-CZ" dirty="0"/>
              <a:t>hlavně šablony v návaznosti na strategické cíle rozvoje školy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68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2454" y="2476583"/>
            <a:ext cx="108338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 02 – Individuální pomoc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66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tato aktivita nabízí vedení škol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/>
            <a:r>
              <a:rPr lang="cs-CZ" dirty="0"/>
              <a:t>Zapojení do systému </a:t>
            </a:r>
            <a:r>
              <a:rPr lang="cs-CZ" b="1" dirty="0"/>
              <a:t>tzv. intenzivní podpory</a:t>
            </a:r>
          </a:p>
          <a:p>
            <a:pPr marL="257175" indent="-257175"/>
            <a:r>
              <a:rPr lang="cs-CZ" dirty="0"/>
              <a:t>Aktuálně probíhá již 2. vlna intenzivní podpory, během které se průběžně zapojí bezmála 50 škol (některé školy jsou stále v jednání o spolupráci)</a:t>
            </a:r>
          </a:p>
          <a:p>
            <a:pPr marL="257175" lvl="0" indent="-257175"/>
            <a:r>
              <a:rPr lang="cs-CZ" b="1" dirty="0"/>
              <a:t>Využívání poradenských služeb odborných pracovníků v Centru podpory </a:t>
            </a:r>
            <a:r>
              <a:rPr lang="cs-CZ" dirty="0"/>
              <a:t>(např. v oblasti strategického řízení, dotací OP VVV, šablon)</a:t>
            </a:r>
            <a:r>
              <a:rPr lang="cs-CZ" i="1" dirty="0">
                <a:solidFill>
                  <a:prstClr val="black"/>
                </a:solidFill>
              </a:rPr>
              <a:t> </a:t>
            </a:r>
          </a:p>
          <a:p>
            <a:pPr marL="257175" lvl="0" indent="-257175"/>
            <a:r>
              <a:rPr lang="cs-CZ" i="1" dirty="0" smtClean="0">
                <a:solidFill>
                  <a:prstClr val="black"/>
                </a:solidFill>
              </a:rPr>
              <a:t>Více </a:t>
            </a:r>
            <a:r>
              <a:rPr lang="cs-CZ" i="1" dirty="0">
                <a:solidFill>
                  <a:prstClr val="black"/>
                </a:solidFill>
              </a:rPr>
              <a:t>o této aktivitě pohovoří TM KA 02 paní Mgr. Vladimíra Chaloupková v samostatné prezentaci v rámci dalšího programu.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8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SRP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SRP" id="{3E76C045-5377-4612-AB49-2A4E2E269AFB}" vid="{97CB8A28-D7E5-4162-AD01-576F813CB6F1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915</Words>
  <Application>Microsoft Office PowerPoint</Application>
  <PresentationFormat>Širokoúhlá obrazovka</PresentationFormat>
  <Paragraphs>244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MotivSRP</vt:lpstr>
      <vt:lpstr>Strategické řízení a plánování ve školách a v územích</vt:lpstr>
      <vt:lpstr>Co už jsme dokázali…</vt:lpstr>
      <vt:lpstr>Co už jsme dokázali  (nejen v KA 01)…</vt:lpstr>
      <vt:lpstr>Co už jsme dokázali… </vt:lpstr>
      <vt:lpstr>Prezentace aplikace PowerPoint</vt:lpstr>
      <vt:lpstr>Činnost center podpory </vt:lpstr>
      <vt:lpstr>Poradenství k SRP – odborní poradci CP</vt:lpstr>
      <vt:lpstr>Prezentace aplikace PowerPoint</vt:lpstr>
      <vt:lpstr>Co tato aktivita nabízí vedení škol</vt:lpstr>
      <vt:lpstr>Prezentace aplikace PowerPoint</vt:lpstr>
      <vt:lpstr>V této aktivitě je připravován obsah a školící materiály vzdělávacích aktivit:</vt:lpstr>
      <vt:lpstr>Co jsme dokázali…:</vt:lpstr>
      <vt:lpstr>Co jsme dokázali…</vt:lpstr>
      <vt:lpstr>Na čem pracujeme…</vt:lpstr>
      <vt:lpstr>Co nás čeká ve školním roce 2018/19</vt:lpstr>
      <vt:lpstr>Prezentace aplikace PowerPoint</vt:lpstr>
      <vt:lpstr>Přehled role aktivity</vt:lpstr>
      <vt:lpstr>Plán činností</vt:lpstr>
      <vt:lpstr>Prezentace aplikace PowerPoint</vt:lpstr>
      <vt:lpstr>Evaluace</vt:lpstr>
      <vt:lpstr>Plán</vt:lpstr>
      <vt:lpstr>Prezentace aplikace PowerPoint</vt:lpstr>
      <vt:lpstr>Dvě stěžejní oblasti aktivity </vt:lpstr>
      <vt:lpstr>Odborný panel</vt:lpstr>
      <vt:lpstr>Děkuji Vám za pozornost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Pfauser Lukáš</cp:lastModifiedBy>
  <cp:revision>35</cp:revision>
  <dcterms:created xsi:type="dcterms:W3CDTF">2017-07-27T07:17:50Z</dcterms:created>
  <dcterms:modified xsi:type="dcterms:W3CDTF">2018-10-10T13:24:50Z</dcterms:modified>
</cp:coreProperties>
</file>