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0" r:id="rId6"/>
  </p:sldMasterIdLst>
  <p:notesMasterIdLst>
    <p:notesMasterId r:id="rId20"/>
  </p:notesMasterIdLst>
  <p:handoutMasterIdLst>
    <p:handoutMasterId r:id="rId21"/>
  </p:handoutMasterIdLst>
  <p:sldIdLst>
    <p:sldId id="301" r:id="rId7"/>
    <p:sldId id="527" r:id="rId8"/>
    <p:sldId id="404" r:id="rId9"/>
    <p:sldId id="555" r:id="rId10"/>
    <p:sldId id="406" r:id="rId11"/>
    <p:sldId id="522" r:id="rId12"/>
    <p:sldId id="521" r:id="rId13"/>
    <p:sldId id="526" r:id="rId14"/>
    <p:sldId id="536" r:id="rId15"/>
    <p:sldId id="546" r:id="rId16"/>
    <p:sldId id="554" r:id="rId17"/>
    <p:sldId id="553" r:id="rId18"/>
    <p:sldId id="386" r:id="rId19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2D1"/>
    <a:srgbClr val="428D96"/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94" autoAdjust="0"/>
    <p:restoredTop sz="88679" autoAdjust="0"/>
  </p:normalViewPr>
  <p:slideViewPr>
    <p:cSldViewPr snapToGrid="0">
      <p:cViewPr varScale="1">
        <p:scale>
          <a:sx n="74" d="100"/>
          <a:sy n="74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668"/>
    </p:cViewPr>
  </p:sorterViewPr>
  <p:notesViewPr>
    <p:cSldViewPr snapToGrid="0">
      <p:cViewPr varScale="1">
        <p:scale>
          <a:sx n="47" d="100"/>
          <a:sy n="47" d="100"/>
        </p:scale>
        <p:origin x="280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DA4D-19EF-43DE-999E-B9C051B0F5C6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4805-18B3-47B9-BF85-4422B36279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0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6" r:id="rId12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10. 10. 2018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ECE9CEC-6CAF-4CCB-B761-0D64D174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90950"/>
            <a:ext cx="7467600" cy="2038350"/>
          </a:xfrm>
        </p:spPr>
        <p:txBody>
          <a:bodyPr>
            <a:normAutofit/>
          </a:bodyPr>
          <a:lstStyle/>
          <a:p>
            <a:pPr algn="ctr"/>
            <a:endParaRPr lang="cs-CZ" sz="2800" b="1" dirty="0"/>
          </a:p>
          <a:p>
            <a:pPr algn="ctr"/>
            <a:r>
              <a:rPr lang="cs-CZ" b="1" dirty="0" smtClean="0">
                <a:latin typeface="Arial" panose="020B0604020202020204" pitchFamily="34" charset="0"/>
              </a:rPr>
              <a:t>Hroznatova akademie</a:t>
            </a:r>
            <a:endParaRPr lang="cs-CZ" b="1" dirty="0">
              <a:latin typeface="Arial" panose="020B0604020202020204" pitchFamily="34" charset="0"/>
            </a:endParaRPr>
          </a:p>
          <a:p>
            <a:pPr algn="ctr"/>
            <a:r>
              <a:rPr lang="cs-CZ" b="1" dirty="0" smtClean="0">
                <a:latin typeface="Arial" panose="020B0604020202020204" pitchFamily="34" charset="0"/>
              </a:rPr>
              <a:t>11. října </a:t>
            </a:r>
            <a:r>
              <a:rPr lang="cs-CZ" b="1" dirty="0"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E138B8E-01AD-4441-9B69-3F8A90E3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725775"/>
            <a:ext cx="8191500" cy="343171"/>
          </a:xfrm>
        </p:spPr>
        <p:txBody>
          <a:bodyPr>
            <a:normAutofit fontScale="90000"/>
          </a:bodyPr>
          <a:lstStyle/>
          <a:p>
            <a:pPr algn="ctr"/>
            <a:endParaRPr lang="cs-CZ" sz="3200" dirty="0"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37FFFF-8C72-47BE-8897-F3409A0696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981702"/>
            <a:ext cx="1085850" cy="638174"/>
          </a:xfrm>
          <a:prstGeom prst="rect">
            <a:avLst/>
          </a:prstGeo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05B5C16-BDD7-44D4-9944-36EF7AE2D861}"/>
              </a:ext>
            </a:extLst>
          </p:cNvPr>
          <p:cNvSpPr/>
          <p:nvPr/>
        </p:nvSpPr>
        <p:spPr>
          <a:xfrm>
            <a:off x="361950" y="1221348"/>
            <a:ext cx="8191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MAP Rozvoj vzdělávání na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Mariánskolázeňsku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CZ.02.3.68/0.0/0.0/15_005/0000712</a:t>
            </a:r>
            <a:endParaRPr lang="cs-CZ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443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52FB02-7563-4C46-8F1B-7DF5CAF460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5" y="6124575"/>
            <a:ext cx="1210945" cy="501650"/>
          </a:xfrm>
          <a:prstGeom prst="rect">
            <a:avLst/>
          </a:prstGeom>
          <a:noFill/>
        </p:spPr>
      </p:pic>
      <p:pic>
        <p:nvPicPr>
          <p:cNvPr id="6" name="image5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331" y="814436"/>
            <a:ext cx="7871272" cy="50325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645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443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EC19D1-8FCA-493F-AEBA-0E1F95DD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632"/>
            <a:ext cx="8515350" cy="5609931"/>
          </a:xfrm>
        </p:spPr>
        <p:txBody>
          <a:bodyPr>
            <a:normAutofit/>
          </a:bodyPr>
          <a:lstStyle/>
          <a:p>
            <a:endParaRPr lang="cs-CZ" sz="2400" b="1" dirty="0">
              <a:latin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52FB02-7563-4C46-8F1B-7DF5CAF460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5" y="6124575"/>
            <a:ext cx="1210945" cy="501650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FA05BFE-CEBD-46A2-8607-6A1289A6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170" y="4610570"/>
            <a:ext cx="595903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70.png" descr="Gra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094705"/>
            <a:ext cx="7886700" cy="46750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579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443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EC19D1-8FCA-493F-AEBA-0E1F95DD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632"/>
            <a:ext cx="8515350" cy="5609931"/>
          </a:xfrm>
        </p:spPr>
        <p:txBody>
          <a:bodyPr>
            <a:normAutofit/>
          </a:bodyPr>
          <a:lstStyle/>
          <a:p>
            <a:endParaRPr lang="cs-CZ" sz="2400" b="1" dirty="0">
              <a:latin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52FB02-7563-4C46-8F1B-7DF5CAF460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5" y="6124575"/>
            <a:ext cx="1210945" cy="501650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FA05BFE-CEBD-46A2-8607-6A1289A6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170" y="4610570"/>
            <a:ext cx="595903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51.png" descr="Gra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25" y="631065"/>
            <a:ext cx="7765960" cy="52030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275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>
                <a:latin typeface="+mn-lt"/>
                <a:cs typeface="Arial" panose="020B0604020202020204" pitchFamily="34" charset="0"/>
              </a:rPr>
              <a:t>Děkuji za pozornost </a:t>
            </a:r>
          </a:p>
          <a:p>
            <a:pPr marL="571500" indent="-571500" algn="ctr">
              <a:lnSpc>
                <a:spcPct val="90000"/>
              </a:lnSpc>
            </a:pPr>
            <a:r>
              <a:rPr lang="cs-CZ" altLang="cs-CZ" sz="3600" b="1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7421ED-41A5-46E9-AEDE-DB9DADC518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5953125"/>
            <a:ext cx="1372235" cy="6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50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15832"/>
            <a:ext cx="7886700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B33B7-F36A-43BE-A401-46DE85483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15" y="6014989"/>
            <a:ext cx="1267460" cy="55408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01522"/>
            <a:ext cx="7886700" cy="379926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Arial" panose="020B0604020202020204" pitchFamily="34" charset="0"/>
              </a:rPr>
              <a:t>Mariánskolázeňsko </a:t>
            </a:r>
            <a:endParaRPr lang="cs-CZ" sz="4800" b="1" dirty="0" smtClean="0">
              <a:latin typeface="Arial" panose="020B0604020202020204" pitchFamily="34" charset="0"/>
            </a:endParaRPr>
          </a:p>
          <a:p>
            <a:pPr algn="ctr"/>
            <a:r>
              <a:rPr lang="cs-CZ" sz="4800" b="1" dirty="0" smtClean="0">
                <a:latin typeface="Arial" panose="020B0604020202020204" pitchFamily="34" charset="0"/>
              </a:rPr>
              <a:t>– </a:t>
            </a:r>
          </a:p>
          <a:p>
            <a:pPr algn="ctr"/>
            <a:r>
              <a:rPr lang="cs-CZ" sz="4800" b="1" dirty="0" smtClean="0">
                <a:latin typeface="Arial" panose="020B0604020202020204" pitchFamily="34" charset="0"/>
              </a:rPr>
              <a:t>kvalitní </a:t>
            </a:r>
            <a:r>
              <a:rPr lang="cs-CZ" sz="4800" b="1" dirty="0">
                <a:latin typeface="Arial" panose="020B0604020202020204" pitchFamily="34" charset="0"/>
              </a:rPr>
              <a:t>místo </a:t>
            </a:r>
            <a:endParaRPr lang="cs-CZ" sz="4800" b="1" dirty="0" smtClean="0">
              <a:latin typeface="Arial" panose="020B0604020202020204" pitchFamily="34" charset="0"/>
            </a:endParaRPr>
          </a:p>
          <a:p>
            <a:pPr algn="ctr"/>
            <a:r>
              <a:rPr lang="cs-CZ" sz="4800" b="1" dirty="0" smtClean="0">
                <a:latin typeface="Arial" panose="020B0604020202020204" pitchFamily="34" charset="0"/>
              </a:rPr>
              <a:t>pro </a:t>
            </a:r>
            <a:r>
              <a:rPr lang="cs-CZ" sz="4800" b="1" dirty="0">
                <a:latin typeface="Arial" panose="020B0604020202020204" pitchFamily="34" charset="0"/>
              </a:rPr>
              <a:t>život a podnikání</a:t>
            </a:r>
          </a:p>
          <a:p>
            <a:pPr algn="ctr"/>
            <a:endParaRPr lang="cs-CZ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8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BEAF676-DB37-4FF5-A7E3-415F345B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97" y="203395"/>
            <a:ext cx="7886700" cy="89823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1262C96-698B-4510-8FF2-CA027A80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94" y="792452"/>
            <a:ext cx="7886700" cy="4891912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E44BC7-9023-4E15-9FA1-D75DD1F889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5964237"/>
            <a:ext cx="1257300" cy="598776"/>
          </a:xfrm>
          <a:prstGeom prst="rect">
            <a:avLst/>
          </a:prstGeom>
          <a:noFill/>
        </p:spPr>
      </p:pic>
      <p:pic>
        <p:nvPicPr>
          <p:cNvPr id="6" name="obrázek 30" descr="https://www.czso.cz/documents/11244/41575900/ORP4105.png/f64c640c-bcc4-47df-81ad-6063ff211612?version=1.1&amp;t=14701170324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6" y="792450"/>
            <a:ext cx="7827194" cy="467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BEAF676-DB37-4FF5-A7E3-415F345B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37" y="792452"/>
            <a:ext cx="7886700" cy="89823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1262C96-698B-4510-8FF2-CA027A80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94" y="792452"/>
            <a:ext cx="7886700" cy="4891912"/>
          </a:xfrm>
        </p:spPr>
        <p:txBody>
          <a:bodyPr/>
          <a:lstStyle/>
          <a:p>
            <a:pPr algn="ctr"/>
            <a:r>
              <a:rPr lang="cs-CZ" sz="2800" b="1" dirty="0">
                <a:latin typeface="Arial" panose="020B0604020202020204" pitchFamily="34" charset="0"/>
              </a:rPr>
              <a:t>MAP Rozvoj vzdělávání na </a:t>
            </a:r>
            <a:r>
              <a:rPr lang="cs-CZ" sz="2800" b="1" dirty="0" err="1">
                <a:latin typeface="Arial" panose="020B0604020202020204" pitchFamily="34" charset="0"/>
              </a:rPr>
              <a:t>Mariánskolázeňsku</a:t>
            </a:r>
            <a:endParaRPr lang="cs-CZ" sz="2800" dirty="0">
              <a:latin typeface="Arial" panose="020B0604020202020204" pitchFamily="34" charset="0"/>
            </a:endParaRPr>
          </a:p>
          <a:p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E44BC7-9023-4E15-9FA1-D75DD1F889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5964237"/>
            <a:ext cx="1257300" cy="59877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449180" y="2117007"/>
            <a:ext cx="8292414" cy="255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Realizátor: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                        	Dobrovolný svazek obcí Mariánskolázeňsko 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Registrační číslo projektu: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	CZ.02.3.68/0.0/0.0/15_005/0000712 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Realizace: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                        		 1. 6. 2016 - 31. 5. 2018 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Realizační tým:  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    	projektový manažer:  Daniela Morávková,    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vedoucí projektu: Mgr. Jana Čížková  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Datum zahájení fyzické realizace projektu: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                       01. 06. 2016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Předpokládané datum ukončení fyzické realizace projektu: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31. 5. 2018</a:t>
            </a: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443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428D96"/>
                </a:solidFill>
                <a:latin typeface="Arial" panose="020B0604020202020204" pitchFamily="34" charset="0"/>
              </a:rPr>
              <a:t/>
            </a:r>
            <a:br>
              <a:rPr lang="cs-CZ" dirty="0">
                <a:solidFill>
                  <a:srgbClr val="428D96"/>
                </a:solidFill>
                <a:latin typeface="Arial" panose="020B0604020202020204" pitchFamily="34" charset="0"/>
              </a:rPr>
            </a:br>
            <a:endParaRPr lang="cs-CZ" dirty="0">
              <a:solidFill>
                <a:srgbClr val="428D9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4A697D-5562-4964-B0C2-933EF54C3F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043564"/>
            <a:ext cx="1095375" cy="620761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814437"/>
            <a:ext cx="7886700" cy="5014864"/>
          </a:xfrm>
        </p:spPr>
        <p:txBody>
          <a:bodyPr>
            <a:normAutofit lnSpcReduction="10000"/>
          </a:bodyPr>
          <a:lstStyle/>
          <a:p>
            <a:pPr lvl="2"/>
            <a:r>
              <a:rPr lang="cs-CZ" b="1" dirty="0"/>
              <a:t>Přehled problémových oblastí a klíčových problémů v území </a:t>
            </a:r>
          </a:p>
          <a:p>
            <a:r>
              <a:rPr lang="cs-CZ" dirty="0">
                <a:solidFill>
                  <a:srgbClr val="0070C0"/>
                </a:solidFill>
              </a:rPr>
              <a:t>Problémovou oblast nechápeme jako něco, co je špatně, ale je to oblast, kde je třeba hledat řešení a příležitost k budoucímu rozvoji. Jako problémové byly definovány: </a:t>
            </a:r>
          </a:p>
          <a:p>
            <a:pPr lvl="0"/>
            <a:r>
              <a:rPr lang="cs-CZ" dirty="0"/>
              <a:t>Dotace a finance</a:t>
            </a:r>
          </a:p>
          <a:p>
            <a:pPr lvl="0"/>
            <a:r>
              <a:rPr lang="cs-CZ" dirty="0"/>
              <a:t>Kvalitní a kvalifikovaní pedagogové</a:t>
            </a:r>
          </a:p>
          <a:p>
            <a:pPr lvl="0"/>
            <a:r>
              <a:rPr lang="cs-CZ" dirty="0"/>
              <a:t>Spolupráce s rodiči</a:t>
            </a:r>
          </a:p>
          <a:p>
            <a:pPr lvl="0"/>
            <a:r>
              <a:rPr lang="cs-CZ" dirty="0"/>
              <a:t>Infrastruktura a vybavení</a:t>
            </a:r>
          </a:p>
          <a:p>
            <a:pPr lvl="0"/>
            <a:r>
              <a:rPr lang="cs-CZ" dirty="0"/>
              <a:t>Kvalita a motivace</a:t>
            </a:r>
          </a:p>
          <a:p>
            <a:pPr lvl="0"/>
            <a:r>
              <a:rPr lang="cs-CZ" dirty="0"/>
              <a:t>Inkluze – vzděláváme se společně</a:t>
            </a:r>
          </a:p>
          <a:p>
            <a:pPr lvl="0"/>
            <a:r>
              <a:rPr lang="cs-CZ" dirty="0"/>
              <a:t>Nerovnost ve vzdělávání – sociálně nepřipravení, nadaní žáci</a:t>
            </a:r>
          </a:p>
          <a:p>
            <a:pPr lvl="0"/>
            <a:r>
              <a:rPr lang="cs-CZ" dirty="0"/>
              <a:t>Regionální identita</a:t>
            </a:r>
          </a:p>
          <a:p>
            <a:pPr lvl="0"/>
            <a:r>
              <a:rPr lang="cs-CZ" dirty="0"/>
              <a:t>Nepříznivý demografický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2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B33B7-F36A-43BE-A401-46DE85483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15" y="6014989"/>
            <a:ext cx="1267460" cy="554086"/>
          </a:xfrm>
          <a:prstGeom prst="rect">
            <a:avLst/>
          </a:prstGeom>
          <a:noFill/>
        </p:spPr>
      </p:pic>
      <p:pic>
        <p:nvPicPr>
          <p:cNvPr id="7" name="obrázek 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69" y="965915"/>
            <a:ext cx="7044744" cy="49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3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B33B7-F36A-43BE-A401-46DE85483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15" y="6014989"/>
            <a:ext cx="1267460" cy="554086"/>
          </a:xfrm>
          <a:prstGeom prst="rect">
            <a:avLst/>
          </a:prstGeom>
          <a:noFill/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03123"/>
            <a:ext cx="7886700" cy="3802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9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4886"/>
            <a:ext cx="7886700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/>
            </a:r>
            <a:br>
              <a:rPr lang="cs-CZ" dirty="0">
                <a:solidFill>
                  <a:srgbClr val="428D96"/>
                </a:solidFill>
              </a:rPr>
            </a:b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7AAE12-180E-4090-8F94-4F8FD3A3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885825"/>
            <a:ext cx="7808340" cy="494347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Předškolní vzdělávání a péče: dostupnost – inkluze – kvalita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Čtenářská a matematická gramotnost v základním vzdělávání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Inkluzivní vzdělávání a podpora dětí a žáků ohrožených školním neúspěchem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Rozvoj podnikavosti a iniciativy dětí a žáků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Rozvoj kompetencí dětí a žáků v polytechnickém vzdělávání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Kariérové poradenství a základních školách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Průřezová a volitelná témata -  rozvoj kompetencí digitálních, cizí jazyk, sociální, kulturní povědomí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428D9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BB33B7-F36A-43BE-A401-46DE85483D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15" y="6014989"/>
            <a:ext cx="1267460" cy="554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07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14436"/>
            <a:ext cx="7886700" cy="898237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rgbClr val="428D9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52FB02-7563-4C46-8F1B-7DF5CAF460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5" y="6124575"/>
            <a:ext cx="1210945" cy="501650"/>
          </a:xfrm>
          <a:prstGeom prst="rect">
            <a:avLst/>
          </a:prstGeom>
          <a:noFill/>
        </p:spPr>
      </p:pic>
      <p:pic>
        <p:nvPicPr>
          <p:cNvPr id="7" name="image75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397" y="814436"/>
            <a:ext cx="8255358" cy="50454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93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15OPMSMT0001-28-76645</_dlc_DocId>
    <_dlc_DocIdUrl xmlns="0104a4cd-1400-468e-be1b-c7aad71d7d5a">
      <Url>http://op.msmt.cz/_layouts/15/DocIdRedir.aspx?ID=15OPMSMT0001-28-76645</Url>
      <Description>15OPMSMT0001-28-76645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104a4cd-1400-468e-be1b-c7aad71d7d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1C352A-4D1A-41C6-84BB-2AB28F444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22194</TotalTime>
  <Words>126</Words>
  <Application>Microsoft Office PowerPoint</Application>
  <PresentationFormat>Předvádění na obrazovce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Vlastní návrh</vt:lpstr>
      <vt:lpstr>1_Vlastní návrh</vt:lpstr>
      <vt:lpstr>Prezentace aplikace PowerPoint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Muhlheimova Věra</cp:lastModifiedBy>
  <cp:revision>504</cp:revision>
  <cp:lastPrinted>2018-05-31T09:29:17Z</cp:lastPrinted>
  <dcterms:created xsi:type="dcterms:W3CDTF">2015-09-11T08:58:50Z</dcterms:created>
  <dcterms:modified xsi:type="dcterms:W3CDTF">2018-10-10T12:47:58Z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e97d7693-7ac1-4d1b-8bd7-b5c436a2bb04</vt:lpwstr>
  </property>
  <property fmtid="{D5CDD505-2E9C-101B-9397-08002B2CF9AE}" pid="4" name="Komentář">
    <vt:lpwstr>předepsané písmo Calibri, daná velikost a barva písma</vt:lpwstr>
  </property>
</Properties>
</file>