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  <p:sldId id="270" r:id="rId6"/>
    <p:sldId id="271" r:id="rId7"/>
    <p:sldId id="272" r:id="rId8"/>
    <p:sldId id="288" r:id="rId9"/>
    <p:sldId id="289" r:id="rId10"/>
    <p:sldId id="290" r:id="rId11"/>
    <p:sldId id="291" r:id="rId12"/>
    <p:sldId id="294" r:id="rId13"/>
    <p:sldId id="295" r:id="rId14"/>
    <p:sldId id="284" r:id="rId15"/>
    <p:sldId id="293" r:id="rId16"/>
    <p:sldId id="296" r:id="rId17"/>
    <p:sldId id="297" r:id="rId18"/>
    <p:sldId id="298" r:id="rId19"/>
    <p:sldId id="287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8" autoAdjust="0"/>
    <p:restoredTop sz="94660"/>
  </p:normalViewPr>
  <p:slideViewPr>
    <p:cSldViewPr snapToGrid="0">
      <p:cViewPr varScale="1">
        <p:scale>
          <a:sx n="61" d="100"/>
          <a:sy n="61" d="100"/>
        </p:scale>
        <p:origin x="408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3BD063-0DAB-438F-B6EC-82CC9442F022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</dgm:pt>
    <dgm:pt modelId="{AE1AEBDB-BD78-4529-9182-55BBF2CB3CA8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cs-CZ" sz="1500" b="1" dirty="0" smtClean="0"/>
            <a:t>Řízení změny</a:t>
          </a:r>
          <a:endParaRPr lang="cs-CZ" sz="1500" b="1" dirty="0"/>
        </a:p>
      </dgm:t>
    </dgm:pt>
    <dgm:pt modelId="{292FB918-D852-40CB-A976-3D2579C27065}" type="parTrans" cxnId="{F9A3778E-297D-4458-8E1F-2F5AAC8FC593}">
      <dgm:prSet/>
      <dgm:spPr/>
      <dgm:t>
        <a:bodyPr/>
        <a:lstStyle/>
        <a:p>
          <a:endParaRPr lang="cs-CZ"/>
        </a:p>
      </dgm:t>
    </dgm:pt>
    <dgm:pt modelId="{DE3F6586-C60B-44EE-8BD4-A80220EC7A60}" type="sibTrans" cxnId="{F9A3778E-297D-4458-8E1F-2F5AAC8FC593}">
      <dgm:prSet/>
      <dgm:spPr/>
      <dgm:t>
        <a:bodyPr/>
        <a:lstStyle/>
        <a:p>
          <a:endParaRPr lang="cs-CZ"/>
        </a:p>
      </dgm:t>
    </dgm:pt>
    <dgm:pt modelId="{C398D582-FA48-4551-85EB-852CFEC02CF2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cs-CZ" sz="1800" b="1" dirty="0" smtClean="0"/>
            <a:t>Strategické řízení a plánování</a:t>
          </a:r>
          <a:endParaRPr lang="cs-CZ" sz="1800" b="1" dirty="0"/>
        </a:p>
      </dgm:t>
    </dgm:pt>
    <dgm:pt modelId="{B8B6281E-5D42-47E5-AF05-B1769833C348}" type="parTrans" cxnId="{E84420FA-F767-4D9B-85C4-FD4BEE3B3918}">
      <dgm:prSet/>
      <dgm:spPr/>
      <dgm:t>
        <a:bodyPr/>
        <a:lstStyle/>
        <a:p>
          <a:endParaRPr lang="cs-CZ"/>
        </a:p>
      </dgm:t>
    </dgm:pt>
    <dgm:pt modelId="{DCF4C142-2C43-4DCE-BDA5-83F1884E1E4A}" type="sibTrans" cxnId="{E84420FA-F767-4D9B-85C4-FD4BEE3B3918}">
      <dgm:prSet/>
      <dgm:spPr/>
      <dgm:t>
        <a:bodyPr/>
        <a:lstStyle/>
        <a:p>
          <a:endParaRPr lang="cs-CZ"/>
        </a:p>
      </dgm:t>
    </dgm:pt>
    <dgm:pt modelId="{FDE59460-355E-4CC3-963B-B2D66290EFC4}">
      <dgm:prSet phldrT="[Text]"/>
      <dgm:spPr>
        <a:solidFill>
          <a:schemeClr val="accent2"/>
        </a:solidFill>
      </dgm:spPr>
      <dgm:t>
        <a:bodyPr/>
        <a:lstStyle/>
        <a:p>
          <a:r>
            <a:rPr lang="cs-CZ" b="1" dirty="0" smtClean="0"/>
            <a:t>Kultura školy podporující max. rozvoj žáka</a:t>
          </a:r>
          <a:endParaRPr lang="cs-CZ" b="1" dirty="0"/>
        </a:p>
      </dgm:t>
    </dgm:pt>
    <dgm:pt modelId="{1D6745B3-5498-4306-9116-DE50F887F7E2}" type="parTrans" cxnId="{51617AD2-20C0-4DBE-A6BE-569750A1468D}">
      <dgm:prSet/>
      <dgm:spPr/>
      <dgm:t>
        <a:bodyPr/>
        <a:lstStyle/>
        <a:p>
          <a:endParaRPr lang="cs-CZ"/>
        </a:p>
      </dgm:t>
    </dgm:pt>
    <dgm:pt modelId="{24E64CCD-BAA1-4D7E-9DB4-9982A9F01D6B}" type="sibTrans" cxnId="{51617AD2-20C0-4DBE-A6BE-569750A1468D}">
      <dgm:prSet/>
      <dgm:spPr/>
      <dgm:t>
        <a:bodyPr/>
        <a:lstStyle/>
        <a:p>
          <a:endParaRPr lang="cs-CZ"/>
        </a:p>
      </dgm:t>
    </dgm:pt>
    <dgm:pt modelId="{20E8B613-AA1B-40B4-92AD-9F22D3AC5A59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 smtClean="0"/>
            <a:t>Pedagogické vedení školy</a:t>
          </a:r>
          <a:endParaRPr lang="cs-CZ" b="1" dirty="0"/>
        </a:p>
      </dgm:t>
    </dgm:pt>
    <dgm:pt modelId="{E42CDAE6-3582-4F76-B939-7651E0B83EFF}" type="parTrans" cxnId="{498E8513-9E58-4C77-BD33-C5FCE8E12BD2}">
      <dgm:prSet/>
      <dgm:spPr/>
      <dgm:t>
        <a:bodyPr/>
        <a:lstStyle/>
        <a:p>
          <a:endParaRPr lang="cs-CZ"/>
        </a:p>
      </dgm:t>
    </dgm:pt>
    <dgm:pt modelId="{E956CF9F-3EB0-46A7-83D7-4EFEB2067CBA}" type="sibTrans" cxnId="{498E8513-9E58-4C77-BD33-C5FCE8E12BD2}">
      <dgm:prSet/>
      <dgm:spPr/>
      <dgm:t>
        <a:bodyPr/>
        <a:lstStyle/>
        <a:p>
          <a:endParaRPr lang="cs-CZ"/>
        </a:p>
      </dgm:t>
    </dgm:pt>
    <dgm:pt modelId="{3DCCE1B9-E1C7-4CDE-9C07-DD8DD0AC071D}" type="pres">
      <dgm:prSet presAssocID="{F53BD063-0DAB-438F-B6EC-82CC9442F022}" presName="compositeShape" presStyleCnt="0">
        <dgm:presLayoutVars>
          <dgm:chMax val="9"/>
          <dgm:dir/>
          <dgm:resizeHandles val="exact"/>
        </dgm:presLayoutVars>
      </dgm:prSet>
      <dgm:spPr/>
    </dgm:pt>
    <dgm:pt modelId="{0FFC615D-0D94-4C27-BA9B-B477ECE1040F}" type="pres">
      <dgm:prSet presAssocID="{F53BD063-0DAB-438F-B6EC-82CC9442F022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25CB81-8746-4F81-A922-CC1E9C5013FA}" type="pres">
      <dgm:prSet presAssocID="{F53BD063-0DAB-438F-B6EC-82CC9442F022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A22D45C-9C38-454F-B259-D0CEA84AC8CD}" type="pres">
      <dgm:prSet presAssocID="{F53BD063-0DAB-438F-B6EC-82CC9442F022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C2BBDA-304B-4EA7-A264-F008CAEAE615}" type="pres">
      <dgm:prSet presAssocID="{F53BD063-0DAB-438F-B6EC-82CC9442F022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57B4458-8008-4C10-B2B9-E585297477CB}" type="presOf" srcId="{FDE59460-355E-4CC3-963B-B2D66290EFC4}" destId="{0FFC615D-0D94-4C27-BA9B-B477ECE1040F}" srcOrd="0" destOrd="0" presId="urn:microsoft.com/office/officeart/2005/8/layout/pyramid4"/>
    <dgm:cxn modelId="{19D7C0FB-97C3-4739-BEC4-45C56FF4D3BB}" type="presOf" srcId="{C398D582-FA48-4551-85EB-852CFEC02CF2}" destId="{2A22D45C-9C38-454F-B259-D0CEA84AC8CD}" srcOrd="0" destOrd="0" presId="urn:microsoft.com/office/officeart/2005/8/layout/pyramid4"/>
    <dgm:cxn modelId="{C922D181-1C8F-4D6C-96B5-FC908709B275}" type="presOf" srcId="{AE1AEBDB-BD78-4529-9182-55BBF2CB3CA8}" destId="{E025CB81-8746-4F81-A922-CC1E9C5013FA}" srcOrd="0" destOrd="0" presId="urn:microsoft.com/office/officeart/2005/8/layout/pyramid4"/>
    <dgm:cxn modelId="{1E1DA9AA-0C2B-4C42-A38D-84CAF3AD7396}" type="presOf" srcId="{20E8B613-AA1B-40B4-92AD-9F22D3AC5A59}" destId="{8FC2BBDA-304B-4EA7-A264-F008CAEAE615}" srcOrd="0" destOrd="0" presId="urn:microsoft.com/office/officeart/2005/8/layout/pyramid4"/>
    <dgm:cxn modelId="{498E8513-9E58-4C77-BD33-C5FCE8E12BD2}" srcId="{F53BD063-0DAB-438F-B6EC-82CC9442F022}" destId="{20E8B613-AA1B-40B4-92AD-9F22D3AC5A59}" srcOrd="3" destOrd="0" parTransId="{E42CDAE6-3582-4F76-B939-7651E0B83EFF}" sibTransId="{E956CF9F-3EB0-46A7-83D7-4EFEB2067CBA}"/>
    <dgm:cxn modelId="{F9A3778E-297D-4458-8E1F-2F5AAC8FC593}" srcId="{F53BD063-0DAB-438F-B6EC-82CC9442F022}" destId="{AE1AEBDB-BD78-4529-9182-55BBF2CB3CA8}" srcOrd="1" destOrd="0" parTransId="{292FB918-D852-40CB-A976-3D2579C27065}" sibTransId="{DE3F6586-C60B-44EE-8BD4-A80220EC7A60}"/>
    <dgm:cxn modelId="{51617AD2-20C0-4DBE-A6BE-569750A1468D}" srcId="{F53BD063-0DAB-438F-B6EC-82CC9442F022}" destId="{FDE59460-355E-4CC3-963B-B2D66290EFC4}" srcOrd="0" destOrd="0" parTransId="{1D6745B3-5498-4306-9116-DE50F887F7E2}" sibTransId="{24E64CCD-BAA1-4D7E-9DB4-9982A9F01D6B}"/>
    <dgm:cxn modelId="{6F7ADF80-A953-47A3-9D18-6DEE11D7AFD2}" type="presOf" srcId="{F53BD063-0DAB-438F-B6EC-82CC9442F022}" destId="{3DCCE1B9-E1C7-4CDE-9C07-DD8DD0AC071D}" srcOrd="0" destOrd="0" presId="urn:microsoft.com/office/officeart/2005/8/layout/pyramid4"/>
    <dgm:cxn modelId="{E84420FA-F767-4D9B-85C4-FD4BEE3B3918}" srcId="{F53BD063-0DAB-438F-B6EC-82CC9442F022}" destId="{C398D582-FA48-4551-85EB-852CFEC02CF2}" srcOrd="2" destOrd="0" parTransId="{B8B6281E-5D42-47E5-AF05-B1769833C348}" sibTransId="{DCF4C142-2C43-4DCE-BDA5-83F1884E1E4A}"/>
    <dgm:cxn modelId="{AA08BC69-361F-4E37-97B5-0F777C01B7AF}" type="presParOf" srcId="{3DCCE1B9-E1C7-4CDE-9C07-DD8DD0AC071D}" destId="{0FFC615D-0D94-4C27-BA9B-B477ECE1040F}" srcOrd="0" destOrd="0" presId="urn:microsoft.com/office/officeart/2005/8/layout/pyramid4"/>
    <dgm:cxn modelId="{04EB7294-764A-4686-AA00-42A40E7AAB6C}" type="presParOf" srcId="{3DCCE1B9-E1C7-4CDE-9C07-DD8DD0AC071D}" destId="{E025CB81-8746-4F81-A922-CC1E9C5013FA}" srcOrd="1" destOrd="0" presId="urn:microsoft.com/office/officeart/2005/8/layout/pyramid4"/>
    <dgm:cxn modelId="{929FA3F7-147E-4F17-B9EA-FC7B9AFAFC8A}" type="presParOf" srcId="{3DCCE1B9-E1C7-4CDE-9C07-DD8DD0AC071D}" destId="{2A22D45C-9C38-454F-B259-D0CEA84AC8CD}" srcOrd="2" destOrd="0" presId="urn:microsoft.com/office/officeart/2005/8/layout/pyramid4"/>
    <dgm:cxn modelId="{5C30A0F3-938E-441A-B5D5-B21BE63AE156}" type="presParOf" srcId="{3DCCE1B9-E1C7-4CDE-9C07-DD8DD0AC071D}" destId="{8FC2BBDA-304B-4EA7-A264-F008CAEAE615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FC615D-0D94-4C27-BA9B-B477ECE1040F}">
      <dsp:nvSpPr>
        <dsp:cNvPr id="0" name=""/>
        <dsp:cNvSpPr/>
      </dsp:nvSpPr>
      <dsp:spPr>
        <a:xfrm>
          <a:off x="1934102" y="0"/>
          <a:ext cx="2420155" cy="2420155"/>
        </a:xfrm>
        <a:prstGeom prst="triangl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Kultura školy podporující max. rozvoj žáka</a:t>
          </a:r>
          <a:endParaRPr lang="cs-CZ" sz="1500" b="1" kern="1200" dirty="0"/>
        </a:p>
      </dsp:txBody>
      <dsp:txXfrm>
        <a:off x="2539141" y="1210078"/>
        <a:ext cx="1210077" cy="1210077"/>
      </dsp:txXfrm>
    </dsp:sp>
    <dsp:sp modelId="{E025CB81-8746-4F81-A922-CC1E9C5013FA}">
      <dsp:nvSpPr>
        <dsp:cNvPr id="0" name=""/>
        <dsp:cNvSpPr/>
      </dsp:nvSpPr>
      <dsp:spPr>
        <a:xfrm>
          <a:off x="724024" y="2420155"/>
          <a:ext cx="2420155" cy="2420155"/>
        </a:xfrm>
        <a:prstGeom prst="triangle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Řízení změny</a:t>
          </a:r>
          <a:endParaRPr lang="cs-CZ" sz="1500" b="1" kern="1200" dirty="0"/>
        </a:p>
      </dsp:txBody>
      <dsp:txXfrm>
        <a:off x="1329063" y="3630233"/>
        <a:ext cx="1210077" cy="1210077"/>
      </dsp:txXfrm>
    </dsp:sp>
    <dsp:sp modelId="{2A22D45C-9C38-454F-B259-D0CEA84AC8CD}">
      <dsp:nvSpPr>
        <dsp:cNvPr id="0" name=""/>
        <dsp:cNvSpPr/>
      </dsp:nvSpPr>
      <dsp:spPr>
        <a:xfrm rot="10800000">
          <a:off x="1934102" y="2420155"/>
          <a:ext cx="2420155" cy="2420155"/>
        </a:xfrm>
        <a:prstGeom prst="triangl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Strategické řízení a plánování</a:t>
          </a:r>
          <a:endParaRPr lang="cs-CZ" sz="1800" b="1" kern="1200" dirty="0"/>
        </a:p>
      </dsp:txBody>
      <dsp:txXfrm rot="10800000">
        <a:off x="2539141" y="2420155"/>
        <a:ext cx="1210077" cy="1210077"/>
      </dsp:txXfrm>
    </dsp:sp>
    <dsp:sp modelId="{8FC2BBDA-304B-4EA7-A264-F008CAEAE615}">
      <dsp:nvSpPr>
        <dsp:cNvPr id="0" name=""/>
        <dsp:cNvSpPr/>
      </dsp:nvSpPr>
      <dsp:spPr>
        <a:xfrm>
          <a:off x="3144180" y="2420155"/>
          <a:ext cx="2420155" cy="2420155"/>
        </a:xfrm>
        <a:prstGeom prst="triangle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Pedagogické vedení školy</a:t>
          </a:r>
          <a:endParaRPr lang="cs-CZ" sz="1500" b="1" kern="1200" dirty="0"/>
        </a:p>
      </dsp:txBody>
      <dsp:txXfrm>
        <a:off x="3749219" y="3630233"/>
        <a:ext cx="1210077" cy="12100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26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585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74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09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11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87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1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31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1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2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71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08DF0-73CB-434D-8405-20C03FEDF87A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669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7153" y="1622611"/>
            <a:ext cx="1082979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None/>
              <a:defRPr/>
            </a:pPr>
            <a:r>
              <a:rPr lang="cs-CZ" altLang="cs-CZ" sz="4800" b="1" dirty="0" smtClean="0"/>
              <a:t>Model</a:t>
            </a:r>
            <a:r>
              <a:rPr lang="cs-CZ" altLang="cs-CZ" sz="4800" b="1" dirty="0" smtClean="0"/>
              <a:t> </a:t>
            </a:r>
            <a:r>
              <a:rPr lang="cs-CZ" altLang="cs-CZ" sz="4800" b="1" dirty="0" smtClean="0"/>
              <a:t>intenzivní podpory 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cs-CZ" altLang="cs-CZ" sz="3200" b="1" dirty="0" smtClean="0"/>
              <a:t>Strategické </a:t>
            </a:r>
            <a:r>
              <a:rPr lang="cs-CZ" altLang="cs-CZ" sz="3200" b="1" dirty="0"/>
              <a:t>řízení a </a:t>
            </a:r>
            <a:r>
              <a:rPr lang="cs-CZ" altLang="cs-CZ" sz="3200" b="1" dirty="0" smtClean="0"/>
              <a:t>plánování </a:t>
            </a:r>
            <a:r>
              <a:rPr lang="cs-CZ" altLang="cs-CZ" sz="3200" b="1" dirty="0"/>
              <a:t>ve školách a v </a:t>
            </a:r>
            <a:r>
              <a:rPr lang="cs-CZ" altLang="cs-CZ" sz="3200" b="1" dirty="0" smtClean="0"/>
              <a:t>územích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endParaRPr lang="cs-CZ" sz="3200" b="1" dirty="0" smtClean="0"/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cs-CZ" sz="3200" b="1" dirty="0" smtClean="0"/>
              <a:t>11.října </a:t>
            </a:r>
            <a:r>
              <a:rPr lang="cs-CZ" sz="3200" b="1" dirty="0" smtClean="0"/>
              <a:t>2018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endParaRPr lang="cs-CZ" sz="3200" b="1" dirty="0" smtClean="0"/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cs-CZ" sz="3200" b="1" dirty="0" smtClean="0"/>
              <a:t>TM KA 02 Individuální pomoc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cs-CZ" sz="3200" b="1" dirty="0" smtClean="0"/>
              <a:t>Mgr. Vladimíra Chaloupková</a:t>
            </a:r>
            <a:endParaRPr lang="cs-CZ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09920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45483" cy="1325563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Externí odborná pomoc škole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pPr marL="257175" indent="-257175"/>
            <a:r>
              <a:rPr lang="cs-CZ" b="1" dirty="0" smtClean="0"/>
              <a:t>Podpora </a:t>
            </a:r>
            <a:r>
              <a:rPr lang="cs-CZ" b="1" dirty="0" smtClean="0"/>
              <a:t>konzultanta rozvoje školy</a:t>
            </a:r>
          </a:p>
          <a:p>
            <a:pPr marL="714375" lvl="1" indent="-257175"/>
            <a:r>
              <a:rPr lang="cs-CZ" dirty="0" smtClean="0"/>
              <a:t>Pomáhá identifikovat rozvojové potřeby </a:t>
            </a:r>
            <a:r>
              <a:rPr lang="cs-CZ" dirty="0"/>
              <a:t>školy,</a:t>
            </a:r>
          </a:p>
          <a:p>
            <a:pPr marL="714375" lvl="1" indent="-257175"/>
            <a:r>
              <a:rPr lang="cs-CZ" dirty="0" smtClean="0"/>
              <a:t>Nastavuje systém </a:t>
            </a:r>
            <a:r>
              <a:rPr lang="cs-CZ" dirty="0"/>
              <a:t>podpory vedení školy dle individuálních potřeb </a:t>
            </a:r>
            <a:r>
              <a:rPr lang="cs-CZ" dirty="0" smtClean="0"/>
              <a:t>školy,</a:t>
            </a:r>
          </a:p>
          <a:p>
            <a:pPr marL="714375" lvl="1" indent="-257175"/>
            <a:r>
              <a:rPr lang="cs-CZ" dirty="0" smtClean="0"/>
              <a:t>Koordinuje procesy </a:t>
            </a:r>
            <a:r>
              <a:rPr lang="cs-CZ" dirty="0"/>
              <a:t>tvorby plánu rozvoje školy a plnění strategických cílů </a:t>
            </a:r>
            <a:r>
              <a:rPr lang="cs-CZ" dirty="0" smtClean="0"/>
              <a:t>školy,</a:t>
            </a:r>
          </a:p>
          <a:p>
            <a:pPr marL="714375" lvl="1" indent="-257175"/>
            <a:r>
              <a:rPr lang="cs-CZ" dirty="0" smtClean="0"/>
              <a:t>Poskytuje </a:t>
            </a:r>
            <a:r>
              <a:rPr lang="cs-CZ" dirty="0" smtClean="0"/>
              <a:t>konzultace, poradentství a </a:t>
            </a:r>
            <a:r>
              <a:rPr lang="cs-CZ" dirty="0" err="1" smtClean="0"/>
              <a:t>mentoring</a:t>
            </a:r>
            <a:r>
              <a:rPr lang="cs-CZ" dirty="0" smtClean="0"/>
              <a:t> </a:t>
            </a:r>
            <a:r>
              <a:rPr lang="cs-CZ" dirty="0" smtClean="0"/>
              <a:t>v</a:t>
            </a:r>
            <a:r>
              <a:rPr lang="cs-CZ" dirty="0"/>
              <a:t> oblasti strategického řízení a plánování ve </a:t>
            </a:r>
            <a:r>
              <a:rPr lang="cs-CZ" dirty="0" smtClean="0"/>
              <a:t>školách</a:t>
            </a:r>
            <a:r>
              <a:rPr lang="cs-CZ" dirty="0"/>
              <a:t> </a:t>
            </a:r>
            <a:r>
              <a:rPr lang="cs-CZ" dirty="0" smtClean="0"/>
              <a:t>a výběru forem profesního rozvoje vedení školy a pedagogického sboru,</a:t>
            </a:r>
            <a:endParaRPr lang="cs-CZ" dirty="0" smtClean="0"/>
          </a:p>
          <a:p>
            <a:pPr marL="714375" lvl="1" indent="-257175"/>
            <a:r>
              <a:rPr lang="cs-CZ" dirty="0" smtClean="0"/>
              <a:t>Poskytuje </a:t>
            </a:r>
            <a:r>
              <a:rPr lang="cs-CZ" dirty="0" smtClean="0"/>
              <a:t>doporučení k výběru šablon a k možnostem zapojení do výzev OP VVV a dalších operačních programů,</a:t>
            </a:r>
          </a:p>
          <a:p>
            <a:pPr marL="714375" lvl="1" indent="-257175"/>
            <a:r>
              <a:rPr lang="cs-CZ" dirty="0" smtClean="0"/>
              <a:t>Spolupracuje </a:t>
            </a:r>
            <a:r>
              <a:rPr lang="cs-CZ" dirty="0"/>
              <a:t>při evaluaci přínosů intenzivní podpory pro danou školu. </a:t>
            </a:r>
            <a:endParaRPr lang="cs-CZ" dirty="0" smtClean="0"/>
          </a:p>
          <a:p>
            <a:pPr marL="257175" indent="-257175"/>
            <a:r>
              <a:rPr lang="cs-CZ" b="1" dirty="0" smtClean="0"/>
              <a:t>Podpora ze </a:t>
            </a:r>
            <a:r>
              <a:rPr lang="cs-CZ" b="1" dirty="0"/>
              <a:t>strany </a:t>
            </a:r>
            <a:r>
              <a:rPr lang="cs-CZ" b="1" dirty="0" smtClean="0"/>
              <a:t>koučů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413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9189" y="287488"/>
            <a:ext cx="10515600" cy="868452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Vzdělávání pro školu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96" y="1155940"/>
            <a:ext cx="11179833" cy="5132717"/>
          </a:xfrm>
        </p:spPr>
        <p:txBody>
          <a:bodyPr>
            <a:normAutofit fontScale="92500" lnSpcReduction="10000"/>
          </a:bodyPr>
          <a:lstStyle/>
          <a:p>
            <a:pPr marL="257175" indent="-257175"/>
            <a:r>
              <a:rPr lang="cs-CZ" sz="2400" b="1" dirty="0"/>
              <a:t>Základní vzdělávací program pro širší vedení škol </a:t>
            </a:r>
            <a:r>
              <a:rPr lang="cs-CZ" sz="2400" dirty="0"/>
              <a:t>(prezenční, distanční 48 hod)</a:t>
            </a:r>
          </a:p>
          <a:p>
            <a:pPr marL="600075" lvl="1" indent="-257175"/>
            <a:r>
              <a:rPr lang="cs-CZ" sz="2100" dirty="0"/>
              <a:t>Vzdělávací modul Kultura školy</a:t>
            </a:r>
          </a:p>
          <a:p>
            <a:pPr marL="942975" lvl="2" indent="-257175"/>
            <a:r>
              <a:rPr lang="cs-CZ" sz="1900" dirty="0"/>
              <a:t>Seminář Kultura školy podporující maximální rozvoj každého žáka,</a:t>
            </a:r>
          </a:p>
          <a:p>
            <a:pPr marL="600075" lvl="1" indent="-257175"/>
            <a:r>
              <a:rPr lang="cs-CZ" sz="2100" dirty="0"/>
              <a:t>Vzdělávací modul Vedení a řízení změny ve školách,</a:t>
            </a:r>
          </a:p>
          <a:p>
            <a:pPr marL="942975" lvl="2" indent="-257175"/>
            <a:r>
              <a:rPr lang="cs-CZ" sz="1900" dirty="0"/>
              <a:t>Seminář Vedení a řízení změny ve školách</a:t>
            </a:r>
          </a:p>
          <a:p>
            <a:pPr marL="600075" lvl="1" indent="-257175"/>
            <a:r>
              <a:rPr lang="cs-CZ" sz="2100" dirty="0"/>
              <a:t>Vzdělávací modul Strategické řízení a plánování ve školách</a:t>
            </a:r>
          </a:p>
          <a:p>
            <a:pPr marL="942975" lvl="2" indent="-257175"/>
            <a:r>
              <a:rPr lang="cs-CZ" sz="1900" dirty="0"/>
              <a:t>Seminář Metody analýzy potřeb škol,</a:t>
            </a:r>
          </a:p>
          <a:p>
            <a:pPr marL="942975" lvl="2" indent="-257175"/>
            <a:r>
              <a:rPr lang="cs-CZ" sz="1900" dirty="0"/>
              <a:t>Seminář Tvorba strategického plánu rozvoje školy,</a:t>
            </a:r>
          </a:p>
          <a:p>
            <a:pPr marL="942975" lvl="2" indent="-257175"/>
            <a:r>
              <a:rPr lang="cs-CZ" sz="1900" dirty="0"/>
              <a:t>Seminář Implementace procesů SRP ve školách,</a:t>
            </a:r>
          </a:p>
          <a:p>
            <a:pPr marL="942975" lvl="2" indent="-257175"/>
            <a:r>
              <a:rPr lang="cs-CZ" sz="1900" dirty="0"/>
              <a:t>Seminář Evaluace pokroku školy</a:t>
            </a:r>
          </a:p>
          <a:p>
            <a:pPr marL="600075" lvl="1" indent="-257175"/>
            <a:r>
              <a:rPr lang="cs-CZ" sz="2100" dirty="0"/>
              <a:t>Vzdělávací modul Pedagogické vedení</a:t>
            </a:r>
          </a:p>
          <a:p>
            <a:pPr marL="942975" lvl="2" indent="-257175"/>
            <a:r>
              <a:rPr lang="cs-CZ" sz="1900" dirty="0"/>
              <a:t>Seminář Hodnocení práce pedagogů,</a:t>
            </a:r>
          </a:p>
          <a:p>
            <a:pPr marL="942975" lvl="2" indent="-257175"/>
            <a:r>
              <a:rPr lang="cs-CZ" sz="1900" dirty="0"/>
              <a:t>Seminář Tvorba plánu profesního rozvoje pedagogů,</a:t>
            </a:r>
          </a:p>
          <a:p>
            <a:pPr marL="257175" indent="-257175"/>
            <a:r>
              <a:rPr lang="cs-CZ" sz="2400" dirty="0"/>
              <a:t>Seminář Individuální pomoc</a:t>
            </a:r>
          </a:p>
          <a:p>
            <a:pPr marL="257175" indent="-257175"/>
            <a:r>
              <a:rPr lang="cs-CZ" sz="2400" dirty="0"/>
              <a:t>Seminář </a:t>
            </a:r>
            <a:r>
              <a:rPr lang="cs-CZ" sz="2400" dirty="0" err="1"/>
              <a:t>Benchlearning</a:t>
            </a:r>
            <a:endParaRPr lang="cs-CZ" sz="2400" dirty="0"/>
          </a:p>
          <a:p>
            <a:pPr marL="257175" indent="-257175"/>
            <a:r>
              <a:rPr lang="cs-CZ" sz="2400" b="1" dirty="0" smtClean="0"/>
              <a:t>Nadstavbové </a:t>
            </a:r>
            <a:r>
              <a:rPr lang="cs-CZ" sz="2400" b="1" dirty="0"/>
              <a:t>vzdělávací programy </a:t>
            </a:r>
            <a:r>
              <a:rPr lang="cs-CZ" sz="2400" dirty="0"/>
              <a:t> </a:t>
            </a:r>
            <a:r>
              <a:rPr lang="cs-CZ" sz="2400" dirty="0" smtClean="0"/>
              <a:t>- na základě definování potřeb školy (</a:t>
            </a:r>
            <a:r>
              <a:rPr lang="cs-CZ" sz="2400" dirty="0"/>
              <a:t>prezenční, 16 hod)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2611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0479" y="0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Manuály pro školu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1009" y="1325563"/>
            <a:ext cx="11725352" cy="4801671"/>
          </a:xfrm>
        </p:spPr>
        <p:txBody>
          <a:bodyPr>
            <a:noAutofit/>
          </a:bodyPr>
          <a:lstStyle/>
          <a:p>
            <a:pPr marL="257175" indent="-257175"/>
            <a:r>
              <a:rPr lang="cs-CZ" sz="3200" b="1" dirty="0" smtClean="0"/>
              <a:t>Manuály</a:t>
            </a:r>
            <a:endParaRPr lang="cs-CZ" sz="3200" b="1" dirty="0"/>
          </a:p>
          <a:p>
            <a:pPr marL="600075" lvl="1" indent="-257175"/>
            <a:r>
              <a:rPr lang="cs-CZ" sz="2800" dirty="0"/>
              <a:t>Manuál strategického řízení a plánování ve školách,</a:t>
            </a:r>
          </a:p>
          <a:p>
            <a:pPr marL="600075" lvl="1" indent="-257175"/>
            <a:r>
              <a:rPr lang="cs-CZ" sz="2800" dirty="0"/>
              <a:t>Manuál profesního rozvoje PP pro školy,</a:t>
            </a:r>
          </a:p>
          <a:p>
            <a:pPr marL="600075" lvl="1" indent="-257175"/>
            <a:r>
              <a:rPr lang="it-IT" sz="2800" dirty="0"/>
              <a:t>Manuál individuální pomoci pro školy</a:t>
            </a:r>
            <a:r>
              <a:rPr lang="cs-CZ" sz="2800" dirty="0"/>
              <a:t>,</a:t>
            </a:r>
          </a:p>
          <a:p>
            <a:pPr marL="600075" lvl="1" indent="-257175"/>
            <a:r>
              <a:rPr lang="cs-CZ" sz="2800" dirty="0"/>
              <a:t>Manuál koučování pro ředitele,</a:t>
            </a:r>
          </a:p>
          <a:p>
            <a:pPr marL="600075" lvl="1" indent="-257175"/>
            <a:r>
              <a:rPr lang="cs-CZ" sz="2800" dirty="0"/>
              <a:t>Manuál </a:t>
            </a:r>
            <a:r>
              <a:rPr lang="cs-CZ" sz="2800" dirty="0" err="1"/>
              <a:t>benchlearningu</a:t>
            </a:r>
            <a:r>
              <a:rPr lang="cs-CZ" sz="2800" dirty="0"/>
              <a:t> pro školy.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01962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0479" y="0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Efektivní administrativa ve škole</a:t>
            </a:r>
            <a:br>
              <a:rPr lang="cs-CZ" sz="4000" b="1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1009" y="1111045"/>
            <a:ext cx="11725352" cy="5016189"/>
          </a:xfrm>
        </p:spPr>
        <p:txBody>
          <a:bodyPr>
            <a:noAutofit/>
          </a:bodyPr>
          <a:lstStyle/>
          <a:p>
            <a:pPr marL="342900" indent="-342900"/>
            <a:r>
              <a:rPr lang="cs-CZ" sz="3200" b="1" dirty="0" smtClean="0"/>
              <a:t>Vzorové </a:t>
            </a:r>
            <a:r>
              <a:rPr lang="cs-CZ" sz="3200" b="1" dirty="0"/>
              <a:t>dokumenty</a:t>
            </a:r>
          </a:p>
          <a:p>
            <a:pPr lvl="1" indent="-342900"/>
            <a:r>
              <a:rPr lang="cs-CZ" sz="3200" dirty="0"/>
              <a:t>Vzorová dokumentace SRP </a:t>
            </a:r>
          </a:p>
          <a:p>
            <a:pPr lvl="2" indent="-342900"/>
            <a:r>
              <a:rPr lang="cs-CZ" sz="2400" dirty="0"/>
              <a:t>Vzorový plán rozvoje školy,</a:t>
            </a:r>
          </a:p>
          <a:p>
            <a:pPr lvl="2" indent="-342900"/>
            <a:r>
              <a:rPr lang="cs-CZ" sz="2400" dirty="0"/>
              <a:t>Plán evaluace školy,</a:t>
            </a:r>
          </a:p>
          <a:p>
            <a:pPr lvl="2" indent="-342900"/>
            <a:r>
              <a:rPr lang="cs-CZ" sz="2400" dirty="0"/>
              <a:t>Vzorová struktura portfolia ředitele</a:t>
            </a:r>
          </a:p>
          <a:p>
            <a:pPr lvl="1" indent="-342900"/>
            <a:r>
              <a:rPr lang="cs-CZ" sz="3200" dirty="0"/>
              <a:t>Vzorový plán rozvoje pedagogického pracovníka,</a:t>
            </a:r>
          </a:p>
          <a:p>
            <a:pPr lvl="1" indent="-342900"/>
            <a:r>
              <a:rPr lang="cs-CZ" sz="3200" dirty="0"/>
              <a:t>Nástroje hodnocení pedagogických pracovníků</a:t>
            </a:r>
          </a:p>
          <a:p>
            <a:pPr lvl="2" indent="-342900"/>
            <a:r>
              <a:rPr lang="cs-CZ" sz="2400" dirty="0"/>
              <a:t>Vzorová struktura portfolia učitele,</a:t>
            </a:r>
          </a:p>
          <a:p>
            <a:pPr lvl="2" indent="-342900"/>
            <a:r>
              <a:rPr lang="cs-CZ" sz="2400" dirty="0"/>
              <a:t>Vzorový zápisový arch z hodnotícího rozhovoru,</a:t>
            </a:r>
          </a:p>
          <a:p>
            <a:pPr lvl="2" indent="-342900"/>
            <a:r>
              <a:rPr lang="cs-CZ" sz="2400" dirty="0"/>
              <a:t>Sebehodnotící dotazník pro učitele a ředitele,</a:t>
            </a:r>
          </a:p>
          <a:p>
            <a:pPr lvl="2" indent="-342900"/>
            <a:r>
              <a:rPr lang="cs-CZ" sz="2400" dirty="0"/>
              <a:t>Vzor hospitačního záznamu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018007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0479" y="438912"/>
            <a:ext cx="10515600" cy="886651"/>
          </a:xfrm>
        </p:spPr>
        <p:txBody>
          <a:bodyPr>
            <a:normAutofit/>
          </a:bodyPr>
          <a:lstStyle/>
          <a:p>
            <a:r>
              <a:rPr lang="cs-CZ" sz="4000" b="1" dirty="0" err="1" smtClean="0"/>
              <a:t>Benchlearning</a:t>
            </a:r>
            <a:r>
              <a:rPr lang="cs-CZ" sz="4000" b="1" dirty="0" smtClean="0"/>
              <a:t> pro školu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1009" y="1697126"/>
            <a:ext cx="11725352" cy="4430108"/>
          </a:xfrm>
        </p:spPr>
        <p:txBody>
          <a:bodyPr>
            <a:noAutofit/>
          </a:bodyPr>
          <a:lstStyle/>
          <a:p>
            <a:pPr marL="342900" indent="-342900"/>
            <a:r>
              <a:rPr lang="cs-CZ" sz="3200" b="1" dirty="0" smtClean="0"/>
              <a:t>Možnost zapojení do </a:t>
            </a:r>
            <a:r>
              <a:rPr lang="cs-CZ" sz="3200" b="1" dirty="0" err="1" smtClean="0"/>
              <a:t>benchlearningové</a:t>
            </a:r>
            <a:r>
              <a:rPr lang="cs-CZ" sz="3200" b="1" dirty="0" smtClean="0"/>
              <a:t> sítě škol</a:t>
            </a:r>
          </a:p>
          <a:p>
            <a:pPr marL="800100" lvl="1" indent="-342900"/>
            <a:r>
              <a:rPr lang="cs-CZ" sz="2800" dirty="0"/>
              <a:t>Metoda </a:t>
            </a:r>
            <a:r>
              <a:rPr lang="cs-CZ" sz="2800" dirty="0" smtClean="0"/>
              <a:t>zvyšování </a:t>
            </a:r>
            <a:r>
              <a:rPr lang="cs-CZ" sz="2800" dirty="0"/>
              <a:t>kvality práce a efektivity </a:t>
            </a:r>
            <a:r>
              <a:rPr lang="cs-CZ" sz="2800" dirty="0" smtClean="0"/>
              <a:t>řízení škol,</a:t>
            </a:r>
          </a:p>
          <a:p>
            <a:pPr marL="800100" lvl="1" indent="-342900"/>
            <a:r>
              <a:rPr lang="cs-CZ" sz="2800" dirty="0" smtClean="0"/>
              <a:t>Spolupráce </a:t>
            </a:r>
            <a:r>
              <a:rPr lang="cs-CZ" sz="2800" dirty="0"/>
              <a:t>mezi zapojenými </a:t>
            </a:r>
            <a:r>
              <a:rPr lang="cs-CZ" sz="2800" dirty="0" smtClean="0"/>
              <a:t>školami,</a:t>
            </a:r>
          </a:p>
          <a:p>
            <a:pPr marL="800100" lvl="1" indent="-342900"/>
            <a:r>
              <a:rPr lang="cs-CZ" sz="2800" dirty="0" smtClean="0"/>
              <a:t>Vzájemné učení a sdílení dobré praxe,</a:t>
            </a:r>
          </a:p>
          <a:p>
            <a:pPr marL="800100" lvl="1" indent="-342900"/>
            <a:r>
              <a:rPr lang="cs-CZ" sz="2800" dirty="0"/>
              <a:t>Databáze škol zapojených do </a:t>
            </a:r>
            <a:r>
              <a:rPr lang="cs-CZ" sz="2800" dirty="0" err="1"/>
              <a:t>benchlearningové</a:t>
            </a:r>
            <a:r>
              <a:rPr lang="cs-CZ" sz="2800" dirty="0"/>
              <a:t> </a:t>
            </a:r>
            <a:r>
              <a:rPr lang="cs-CZ" sz="2800" dirty="0" smtClean="0"/>
              <a:t>sítě.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623175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Závěr</a:t>
            </a:r>
            <a:br>
              <a:rPr lang="cs-CZ" sz="4000" b="1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0231" y="1535502"/>
            <a:ext cx="11671538" cy="4942936"/>
          </a:xfrm>
        </p:spPr>
        <p:txBody>
          <a:bodyPr/>
          <a:lstStyle/>
          <a:p>
            <a:pPr marL="257175" indent="-257175"/>
            <a:r>
              <a:rPr lang="cs-CZ" sz="2400" b="1" dirty="0"/>
              <a:t>Cíl: </a:t>
            </a:r>
            <a:r>
              <a:rPr lang="cs-CZ" sz="2400" dirty="0"/>
              <a:t>pomoci školám zlepšit strategické řízení a plánování a pedagogické </a:t>
            </a:r>
            <a:r>
              <a:rPr lang="cs-CZ" sz="2400" dirty="0" smtClean="0"/>
              <a:t>vedení- 2 roky</a:t>
            </a:r>
            <a:endParaRPr lang="cs-CZ" sz="2400" dirty="0"/>
          </a:p>
          <a:p>
            <a:pPr marL="257175" indent="-257175"/>
            <a:endParaRPr lang="cs-CZ" sz="825" dirty="0"/>
          </a:p>
          <a:p>
            <a:pPr marL="0" indent="0">
              <a:buNone/>
            </a:pPr>
            <a:endParaRPr lang="cs-CZ" sz="1000" b="1" dirty="0"/>
          </a:p>
          <a:p>
            <a:pPr marL="257175" indent="-257175"/>
            <a:r>
              <a:rPr lang="cs-CZ" sz="2400" b="1" dirty="0" smtClean="0"/>
              <a:t>Prostředky: zejména</a:t>
            </a:r>
          </a:p>
          <a:p>
            <a:pPr marL="0" indent="0">
              <a:buNone/>
            </a:pPr>
            <a:endParaRPr lang="cs-CZ" sz="2400" dirty="0"/>
          </a:p>
          <a:p>
            <a:pPr marL="600075" lvl="1" indent="-257175"/>
            <a:r>
              <a:rPr lang="cs-CZ" dirty="0"/>
              <a:t>Diagnostika potřeb škol a nabídka podpory na míru</a:t>
            </a:r>
          </a:p>
          <a:p>
            <a:pPr marL="600075" lvl="1" indent="-257175">
              <a:lnSpc>
                <a:spcPct val="120000"/>
              </a:lnSpc>
            </a:pPr>
            <a:r>
              <a:rPr lang="cs-CZ" dirty="0"/>
              <a:t>Prezenční a distanční </a:t>
            </a:r>
            <a:r>
              <a:rPr lang="cs-CZ" dirty="0" smtClean="0"/>
              <a:t>vzdělávání</a:t>
            </a:r>
          </a:p>
          <a:p>
            <a:pPr marL="600075" lvl="1" indent="-257175">
              <a:lnSpc>
                <a:spcPct val="120000"/>
              </a:lnSpc>
            </a:pPr>
            <a:r>
              <a:rPr lang="cs-CZ" dirty="0" smtClean="0"/>
              <a:t>Metodiky</a:t>
            </a:r>
            <a:r>
              <a:rPr lang="cs-CZ" dirty="0"/>
              <a:t>, </a:t>
            </a:r>
            <a:r>
              <a:rPr lang="cs-CZ" dirty="0" smtClean="0"/>
              <a:t>Vzorové dokumenty pro plánování a evaluaci, </a:t>
            </a:r>
          </a:p>
          <a:p>
            <a:pPr marL="600075" lvl="1" indent="-257175">
              <a:lnSpc>
                <a:spcPct val="120000"/>
              </a:lnSpc>
            </a:pPr>
            <a:r>
              <a:rPr lang="cs-CZ" dirty="0" err="1" smtClean="0"/>
              <a:t>Benchlearning</a:t>
            </a:r>
            <a:endParaRPr lang="cs-CZ" dirty="0" smtClean="0"/>
          </a:p>
          <a:p>
            <a:pPr marL="600075" lvl="1" indent="-257175">
              <a:lnSpc>
                <a:spcPct val="120000"/>
              </a:lnSpc>
            </a:pPr>
            <a:r>
              <a:rPr lang="cs-CZ" dirty="0" smtClean="0"/>
              <a:t>Externí podpora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1707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88" y="604067"/>
            <a:ext cx="12192000" cy="6904238"/>
          </a:xfrm>
        </p:spPr>
      </p:pic>
      <p:sp>
        <p:nvSpPr>
          <p:cNvPr id="5" name="Obdélník 4"/>
          <p:cNvSpPr/>
          <p:nvPr/>
        </p:nvSpPr>
        <p:spPr>
          <a:xfrm>
            <a:off x="3571578" y="3114937"/>
            <a:ext cx="537942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Děkuji za </a:t>
            </a:r>
            <a:r>
              <a:rPr lang="cs-CZ" sz="4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pozornost!</a:t>
            </a:r>
            <a:endParaRPr lang="cs-CZ" sz="4800" dirty="0"/>
          </a:p>
        </p:txBody>
      </p:sp>
      <p:sp>
        <p:nvSpPr>
          <p:cNvPr id="6" name="Obdélník 5"/>
          <p:cNvSpPr/>
          <p:nvPr/>
        </p:nvSpPr>
        <p:spPr>
          <a:xfrm>
            <a:off x="7985188" y="4056186"/>
            <a:ext cx="39020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sz="24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2059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b="1" dirty="0"/>
              <a:t>Základní informace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altLang="cs-CZ" b="1" dirty="0"/>
              <a:t>Realizace </a:t>
            </a:r>
            <a:r>
              <a:rPr lang="cs-CZ" altLang="cs-CZ" b="1" dirty="0" smtClean="0"/>
              <a:t>programu : </a:t>
            </a:r>
            <a:r>
              <a:rPr lang="cs-CZ" altLang="cs-CZ" dirty="0"/>
              <a:t>1. 3. 2016 – 30. 11. 2021</a:t>
            </a:r>
          </a:p>
          <a:p>
            <a:pPr algn="just">
              <a:buNone/>
            </a:pPr>
            <a:endParaRPr lang="cs-CZ" altLang="cs-CZ" b="1" dirty="0"/>
          </a:p>
          <a:p>
            <a:pPr algn="just">
              <a:buNone/>
            </a:pPr>
            <a:r>
              <a:rPr lang="cs-CZ" altLang="cs-CZ" b="1" dirty="0"/>
              <a:t>Cílová skupina</a:t>
            </a:r>
            <a:r>
              <a:rPr lang="cs-CZ" altLang="cs-CZ" b="1" dirty="0" smtClean="0"/>
              <a:t>: </a:t>
            </a:r>
            <a:endParaRPr lang="cs-CZ" altLang="cs-CZ" dirty="0" smtClean="0"/>
          </a:p>
          <a:p>
            <a:pPr marL="342900" indent="-342900" algn="just"/>
            <a:r>
              <a:rPr lang="cs-CZ" altLang="cs-CZ" dirty="0" smtClean="0"/>
              <a:t>vedoucí pedagogičtí pracovníci MŠ, ZŠ a SŠ, VOŠ </a:t>
            </a:r>
          </a:p>
          <a:p>
            <a:pPr marL="342900" indent="-342900" algn="just"/>
            <a:r>
              <a:rPr lang="cs-CZ" altLang="cs-CZ" dirty="0" smtClean="0"/>
              <a:t>pedagogičtí </a:t>
            </a:r>
            <a:r>
              <a:rPr lang="cs-CZ" altLang="cs-CZ" dirty="0"/>
              <a:t>pracovníci MŠ, ZŠ (vč. škol. zařízení: ŠD a ŠK</a:t>
            </a:r>
            <a:r>
              <a:rPr lang="cs-CZ" altLang="cs-CZ" dirty="0" smtClean="0"/>
              <a:t>)</a:t>
            </a:r>
            <a:endParaRPr lang="cs-CZ" altLang="cs-CZ" dirty="0"/>
          </a:p>
          <a:p>
            <a:pPr marL="342900" indent="-342900" algn="just"/>
            <a:r>
              <a:rPr lang="cs-CZ" altLang="cs-CZ" dirty="0"/>
              <a:t>pracovníci zřizovatelů mateřských a základních </a:t>
            </a:r>
            <a:r>
              <a:rPr lang="cs-CZ" altLang="cs-CZ" dirty="0" smtClean="0"/>
              <a:t>škol</a:t>
            </a:r>
            <a:endParaRPr lang="cs-CZ" altLang="cs-CZ" dirty="0"/>
          </a:p>
          <a:p>
            <a:pPr marL="342900" indent="-342900" algn="just"/>
            <a:r>
              <a:rPr lang="cs-CZ" altLang="cs-CZ" dirty="0"/>
              <a:t>příjemci </a:t>
            </a:r>
            <a:r>
              <a:rPr lang="cs-CZ" altLang="cs-CZ" dirty="0" err="1"/>
              <a:t>IPo</a:t>
            </a:r>
            <a:r>
              <a:rPr lang="cs-CZ" altLang="cs-CZ" dirty="0"/>
              <a:t> </a:t>
            </a:r>
            <a:r>
              <a:rPr lang="cs-CZ" altLang="cs-CZ" dirty="0" smtClean="0"/>
              <a:t>- Místní </a:t>
            </a:r>
            <a:r>
              <a:rPr lang="cs-CZ" altLang="cs-CZ" dirty="0"/>
              <a:t>akční </a:t>
            </a:r>
            <a:r>
              <a:rPr lang="cs-CZ" altLang="cs-CZ" dirty="0" smtClean="0"/>
              <a:t>plány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07981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30620"/>
            <a:ext cx="10515600" cy="859826"/>
          </a:xfrm>
        </p:spPr>
        <p:txBody>
          <a:bodyPr>
            <a:normAutofit/>
          </a:bodyPr>
          <a:lstStyle/>
          <a:p>
            <a:r>
              <a:rPr lang="cs-CZ" altLang="cs-CZ" sz="4000" b="1" dirty="0" smtClean="0"/>
              <a:t>Zdůvodnění programu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0254" y="1440611"/>
            <a:ext cx="10991491" cy="4736352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cs-CZ" dirty="0" smtClean="0"/>
              <a:t>Potřeba </a:t>
            </a:r>
            <a:r>
              <a:rPr lang="cs-CZ" dirty="0"/>
              <a:t>zavést systém </a:t>
            </a:r>
            <a:r>
              <a:rPr lang="cs-CZ" u="sng" dirty="0"/>
              <a:t>jednotné metodické podpory </a:t>
            </a:r>
            <a:r>
              <a:rPr lang="cs-CZ" dirty="0"/>
              <a:t>školám v oblasti SRP a pedagogického vedení. 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dirty="0"/>
              <a:t>Je zapotřebí vybudovat organizační struktury poskytující metodickou pomoc školám na krajské úrovni. </a:t>
            </a:r>
            <a:endParaRPr lang="cs-CZ" dirty="0">
              <a:solidFill>
                <a:srgbClr val="FF0000"/>
              </a:solidFill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dirty="0"/>
              <a:t>Je třeba posílit podporu vedení škol a zpětnou vazbu v oblasti SRP a pedagogického vedení ze strany zřizovatelů a centrálních orgánů.</a:t>
            </a:r>
            <a:endParaRPr lang="cs-CZ" strike="sngStrike" dirty="0"/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dirty="0"/>
              <a:t>Je třeba koordinovat tvorbu místních akčních plánů rozvoje vzdělávání v územích se strategickými plány škol a prioritami </a:t>
            </a:r>
            <a:r>
              <a:rPr lang="cs-CZ" dirty="0" smtClean="0"/>
              <a:t>MŠMT.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922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87487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sz="4000" b="1" dirty="0" smtClean="0"/>
              <a:t>Cíl intenzivní podpory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74042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cs-CZ" dirty="0" smtClean="0"/>
              <a:t>Kompetentní, sebevědomé </a:t>
            </a:r>
            <a:r>
              <a:rPr lang="cs-CZ" u="sng" dirty="0" smtClean="0"/>
              <a:t>vedení školy</a:t>
            </a:r>
            <a:r>
              <a:rPr lang="cs-CZ" dirty="0" smtClean="0"/>
              <a:t>, které zná potřeby rozvoje školy a pedagogického sboru, definuje srozumitelné a realistické strategické cíle, plánuje a realizuje adekvátní a efektivní řešení.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522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3200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sz="4000" b="1" dirty="0" smtClean="0"/>
              <a:t>Co přinese školám zapojení do intenzivní podpory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5992" y="1388763"/>
            <a:ext cx="10637808" cy="4788200"/>
          </a:xfrm>
        </p:spPr>
        <p:txBody>
          <a:bodyPr>
            <a:normAutofit/>
          </a:bodyPr>
          <a:lstStyle/>
          <a:p>
            <a:r>
              <a:rPr lang="cs-CZ" dirty="0"/>
              <a:t>Zmapování a </a:t>
            </a:r>
            <a:r>
              <a:rPr lang="cs-CZ" dirty="0" smtClean="0"/>
              <a:t>analýza </a:t>
            </a:r>
            <a:r>
              <a:rPr lang="cs-CZ" dirty="0"/>
              <a:t>současného stavu </a:t>
            </a:r>
            <a:r>
              <a:rPr lang="cs-CZ" dirty="0" smtClean="0"/>
              <a:t>školy</a:t>
            </a:r>
            <a:endParaRPr lang="cs-CZ" dirty="0"/>
          </a:p>
          <a:p>
            <a:r>
              <a:rPr lang="cs-CZ" dirty="0" smtClean="0"/>
              <a:t>Ujasnění, </a:t>
            </a:r>
            <a:r>
              <a:rPr lang="cs-CZ" dirty="0"/>
              <a:t>kam má </a:t>
            </a:r>
            <a:r>
              <a:rPr lang="cs-CZ" dirty="0" smtClean="0"/>
              <a:t>škola směřovat </a:t>
            </a:r>
            <a:r>
              <a:rPr lang="cs-CZ" dirty="0"/>
              <a:t>a jaké jsou její </a:t>
            </a:r>
            <a:r>
              <a:rPr lang="cs-CZ" dirty="0" smtClean="0"/>
              <a:t>priority - cílový stav</a:t>
            </a:r>
            <a:endParaRPr lang="cs-CZ" dirty="0"/>
          </a:p>
          <a:p>
            <a:r>
              <a:rPr lang="cs-CZ" dirty="0" smtClean="0"/>
              <a:t>Nalezení cesty </a:t>
            </a:r>
            <a:r>
              <a:rPr lang="cs-CZ" dirty="0"/>
              <a:t>k dosažení žádoucího stavu vzdělávání ve </a:t>
            </a:r>
            <a:r>
              <a:rPr lang="cs-CZ" dirty="0" smtClean="0"/>
              <a:t>škole</a:t>
            </a:r>
            <a:endParaRPr lang="cs-CZ" dirty="0"/>
          </a:p>
          <a:p>
            <a:r>
              <a:rPr lang="cs-CZ" dirty="0" smtClean="0"/>
              <a:t>Vytvoření realistického </a:t>
            </a:r>
            <a:r>
              <a:rPr lang="cs-CZ" b="1" dirty="0" smtClean="0"/>
              <a:t>akčního plánu rozvoje školy </a:t>
            </a:r>
            <a:r>
              <a:rPr lang="cs-CZ" dirty="0" smtClean="0"/>
              <a:t>a </a:t>
            </a:r>
            <a:r>
              <a:rPr lang="cs-CZ" b="1" dirty="0" smtClean="0"/>
              <a:t>plánu rozvoje pedagogických pracovníků</a:t>
            </a:r>
            <a:endParaRPr lang="cs-CZ" b="1" dirty="0"/>
          </a:p>
          <a:p>
            <a:pPr lvl="0"/>
            <a:r>
              <a:rPr lang="cs-CZ" dirty="0" smtClean="0"/>
              <a:t>Zefektivnění výchovných </a:t>
            </a:r>
            <a:r>
              <a:rPr lang="cs-CZ" dirty="0"/>
              <a:t>a vzdělávacích aktivit ve škole, vč. zájmového </a:t>
            </a:r>
            <a:r>
              <a:rPr lang="cs-CZ" dirty="0" smtClean="0"/>
              <a:t>vzdělávání</a:t>
            </a:r>
            <a:endParaRPr lang="cs-CZ" dirty="0"/>
          </a:p>
          <a:p>
            <a:pPr lvl="0"/>
            <a:r>
              <a:rPr lang="cs-CZ" dirty="0"/>
              <a:t>Zapojení místní komunity do rozvoje </a:t>
            </a:r>
            <a:r>
              <a:rPr lang="cs-CZ" dirty="0" smtClean="0"/>
              <a:t>školy (MAP)</a:t>
            </a:r>
            <a:endParaRPr lang="cs-CZ" dirty="0"/>
          </a:p>
          <a:p>
            <a:pPr lvl="0"/>
            <a:r>
              <a:rPr lang="cs-CZ" dirty="0" smtClean="0"/>
              <a:t>Vyhledání externích finančních zdrojů </a:t>
            </a:r>
            <a:r>
              <a:rPr lang="cs-CZ" dirty="0"/>
              <a:t>pro realizaci </a:t>
            </a:r>
            <a:r>
              <a:rPr lang="cs-CZ" dirty="0" smtClean="0"/>
              <a:t>aktivit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5309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3200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Co získá ředitel?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5992" y="1388763"/>
            <a:ext cx="10637808" cy="47882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Odbornou externí podporu při realizaci plánu rozvoje školy,</a:t>
            </a:r>
            <a:endParaRPr lang="cs-CZ" dirty="0"/>
          </a:p>
          <a:p>
            <a:r>
              <a:rPr lang="cs-CZ" dirty="0" smtClean="0"/>
              <a:t>Podporu </a:t>
            </a:r>
            <a:r>
              <a:rPr lang="cs-CZ" dirty="0"/>
              <a:t>širšího vedení školy ve svých záměrech vedoucích k rozvoji </a:t>
            </a:r>
            <a:r>
              <a:rPr lang="cs-CZ" dirty="0" smtClean="0"/>
              <a:t>školy,</a:t>
            </a:r>
            <a:endParaRPr lang="cs-CZ" dirty="0"/>
          </a:p>
          <a:p>
            <a:r>
              <a:rPr lang="cs-CZ" dirty="0" smtClean="0"/>
              <a:t>Širší </a:t>
            </a:r>
            <a:r>
              <a:rPr lang="cs-CZ" dirty="0"/>
              <a:t>vedení školy schopné týmové práce, vybavené kompetencí plánovat a strategicky </a:t>
            </a:r>
            <a:r>
              <a:rPr lang="cs-CZ" dirty="0" smtClean="0"/>
              <a:t>řídit,</a:t>
            </a:r>
            <a:endParaRPr lang="cs-CZ" dirty="0"/>
          </a:p>
          <a:p>
            <a:r>
              <a:rPr lang="cs-CZ" dirty="0" smtClean="0"/>
              <a:t>Pedagogický </a:t>
            </a:r>
            <a:r>
              <a:rPr lang="cs-CZ" dirty="0"/>
              <a:t>sbor schopný plánovat, organizovat, realizovat a reflektovat </a:t>
            </a:r>
            <a:r>
              <a:rPr lang="cs-CZ" dirty="0" smtClean="0"/>
              <a:t>výuku,</a:t>
            </a:r>
            <a:endParaRPr lang="cs-CZ" dirty="0"/>
          </a:p>
          <a:p>
            <a:r>
              <a:rPr lang="cs-CZ" dirty="0" smtClean="0"/>
              <a:t>Zapojení </a:t>
            </a:r>
            <a:r>
              <a:rPr lang="cs-CZ" dirty="0"/>
              <a:t>zřizovatele do dění školy, v ideálním případě podporu </a:t>
            </a:r>
            <a:r>
              <a:rPr lang="cs-CZ" dirty="0" smtClean="0"/>
              <a:t>zřizovatele,</a:t>
            </a:r>
            <a:endParaRPr lang="cs-CZ" dirty="0"/>
          </a:p>
          <a:p>
            <a:r>
              <a:rPr lang="cs-CZ" dirty="0" smtClean="0"/>
              <a:t>Rady </a:t>
            </a:r>
            <a:r>
              <a:rPr lang="cs-CZ" dirty="0"/>
              <a:t>a informace, kde najít finanční prostředky na realizaci aktivit (v rámci akčního plánu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6815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3200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sz="4000" b="1" dirty="0" smtClean="0"/>
              <a:t>Co získají pedagogové a další pracovníci?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5992" y="1388763"/>
            <a:ext cx="10637808" cy="4788200"/>
          </a:xfrm>
        </p:spPr>
        <p:txBody>
          <a:bodyPr>
            <a:normAutofit/>
          </a:bodyPr>
          <a:lstStyle/>
          <a:p>
            <a:pPr lvl="1"/>
            <a:r>
              <a:rPr lang="cs-CZ" sz="2800" dirty="0" smtClean="0"/>
              <a:t>Možnost participace na rozhodování o rozvoji školy,</a:t>
            </a:r>
          </a:p>
          <a:p>
            <a:pPr lvl="1"/>
            <a:r>
              <a:rPr lang="cs-CZ" sz="2800" dirty="0" smtClean="0"/>
              <a:t>Možnost prezentovat své potřeby a preference a začlenit je do plánu rozvoje školy ,</a:t>
            </a:r>
          </a:p>
          <a:p>
            <a:pPr lvl="1"/>
            <a:r>
              <a:rPr lang="cs-CZ" sz="2800" dirty="0" smtClean="0"/>
              <a:t>Vedení školy, které naslouchá,</a:t>
            </a:r>
          </a:p>
          <a:p>
            <a:pPr lvl="1"/>
            <a:r>
              <a:rPr lang="cs-CZ" sz="2800" dirty="0" smtClean="0"/>
              <a:t>Vedení školy, které má jasnou vizi,</a:t>
            </a:r>
          </a:p>
          <a:p>
            <a:pPr lvl="1"/>
            <a:r>
              <a:rPr lang="cs-CZ" sz="2800" dirty="0" smtClean="0"/>
              <a:t>Jasné vědomí, </a:t>
            </a:r>
            <a:r>
              <a:rPr lang="cs-CZ" sz="2800" dirty="0"/>
              <a:t>kam škola směřuje a jaké má </a:t>
            </a:r>
            <a:r>
              <a:rPr lang="cs-CZ" sz="2800" dirty="0" smtClean="0"/>
              <a:t>priority,</a:t>
            </a:r>
          </a:p>
          <a:p>
            <a:pPr lvl="1"/>
            <a:r>
              <a:rPr lang="cs-CZ" sz="2800" dirty="0" smtClean="0"/>
              <a:t>Srozumitelný a efektivní systém plánování, řízení a vyhodnocování výukových procesů </a:t>
            </a:r>
            <a:r>
              <a:rPr lang="cs-CZ" sz="2800" dirty="0"/>
              <a:t>a činnosti ve své </a:t>
            </a:r>
            <a:r>
              <a:rPr lang="cs-CZ" sz="2800" dirty="0" smtClean="0"/>
              <a:t>třídě,</a:t>
            </a:r>
          </a:p>
          <a:p>
            <a:pPr lvl="1"/>
            <a:r>
              <a:rPr lang="cs-CZ" sz="2800" dirty="0" smtClean="0"/>
              <a:t>Garanci systematického profesního rozvoje,</a:t>
            </a:r>
            <a:endParaRPr lang="cs-CZ" sz="2800" dirty="0"/>
          </a:p>
          <a:p>
            <a:pPr lvl="1"/>
            <a:r>
              <a:rPr lang="cs-CZ" sz="2800" dirty="0" smtClean="0"/>
              <a:t>Kolegiální a kooperativní školní klima.</a:t>
            </a:r>
          </a:p>
        </p:txBody>
      </p:sp>
    </p:spTree>
    <p:extLst>
      <p:ext uri="{BB962C8B-B14F-4D97-AF65-F5344CB8AC3E}">
        <p14:creationId xmlns:p14="http://schemas.microsoft.com/office/powerpoint/2010/main" val="3806116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83970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Klíčová </a:t>
            </a:r>
            <a:r>
              <a:rPr lang="cs-CZ" altLang="cs-CZ" sz="4000" b="1" dirty="0" smtClean="0"/>
              <a:t>témata programu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3074014" y="1368054"/>
          <a:ext cx="6288360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8989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0562" y="123586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E</a:t>
            </a:r>
            <a:r>
              <a:rPr lang="cs-CZ" sz="4000" b="1" dirty="0" smtClean="0"/>
              <a:t>tapy a fáze podpory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9149"/>
            <a:ext cx="10515600" cy="4727814"/>
          </a:xfrm>
        </p:spPr>
        <p:txBody>
          <a:bodyPr>
            <a:noAutofit/>
          </a:bodyPr>
          <a:lstStyle/>
          <a:p>
            <a:pPr marL="257175" indent="-257175"/>
            <a:r>
              <a:rPr lang="cs-CZ" dirty="0"/>
              <a:t>Školy budou do intenzivní podpory vstupovat ve třech etapách:</a:t>
            </a:r>
          </a:p>
          <a:p>
            <a:pPr marL="600075" lvl="1" indent="-257175"/>
            <a:r>
              <a:rPr lang="cs-CZ" dirty="0"/>
              <a:t>1. etapa: od 1. 9. 2017 (</a:t>
            </a:r>
            <a:r>
              <a:rPr lang="cs-CZ" dirty="0" smtClean="0"/>
              <a:t>17 </a:t>
            </a:r>
            <a:r>
              <a:rPr lang="cs-CZ" dirty="0"/>
              <a:t>škol)</a:t>
            </a:r>
          </a:p>
          <a:p>
            <a:pPr marL="600075" lvl="1" indent="-257175"/>
            <a:r>
              <a:rPr lang="cs-CZ" dirty="0"/>
              <a:t>2. etapa: od 1. 9. 2018 </a:t>
            </a:r>
            <a:r>
              <a:rPr lang="cs-CZ" dirty="0" smtClean="0"/>
              <a:t>(</a:t>
            </a:r>
            <a:r>
              <a:rPr lang="cs-CZ" dirty="0" smtClean="0"/>
              <a:t>48</a:t>
            </a:r>
            <a:r>
              <a:rPr lang="cs-CZ" dirty="0" smtClean="0"/>
              <a:t> </a:t>
            </a:r>
            <a:r>
              <a:rPr lang="cs-CZ" dirty="0"/>
              <a:t>škol)</a:t>
            </a:r>
          </a:p>
          <a:p>
            <a:pPr marL="600075" lvl="1" indent="-257175"/>
            <a:r>
              <a:rPr lang="cs-CZ" dirty="0"/>
              <a:t>3. etapa: od 1. 9. 2019 </a:t>
            </a:r>
            <a:r>
              <a:rPr lang="cs-CZ" dirty="0" smtClean="0"/>
              <a:t>(15 </a:t>
            </a:r>
            <a:r>
              <a:rPr lang="cs-CZ" dirty="0"/>
              <a:t>škol)</a:t>
            </a:r>
            <a:endParaRPr lang="cs-CZ" sz="900" dirty="0"/>
          </a:p>
          <a:p>
            <a:pPr marL="257175" indent="-257175"/>
            <a:endParaRPr lang="cs-CZ" sz="1050" b="1" dirty="0"/>
          </a:p>
          <a:p>
            <a:pPr marL="257175" indent="-257175"/>
            <a:r>
              <a:rPr lang="cs-CZ" dirty="0"/>
              <a:t>Podpora každé zapojené školy je 20 měsíců (2 školní roky)</a:t>
            </a:r>
          </a:p>
          <a:p>
            <a:pPr marL="600075" lvl="1" indent="-257175"/>
            <a:r>
              <a:rPr lang="cs-CZ" dirty="0"/>
              <a:t>1. pololetí – identifikace rozvojových potřeb školy</a:t>
            </a:r>
          </a:p>
          <a:p>
            <a:pPr marL="942975" lvl="2" indent="-257175"/>
            <a:r>
              <a:rPr lang="cs-CZ" dirty="0"/>
              <a:t>Výstup: Analytická zpráva Rozvojové potřeby školy</a:t>
            </a:r>
          </a:p>
          <a:p>
            <a:pPr marL="600075" lvl="1" indent="-257175"/>
            <a:r>
              <a:rPr lang="cs-CZ" dirty="0"/>
              <a:t>2. pololetí – definování strategických cílů a vizí</a:t>
            </a:r>
          </a:p>
          <a:p>
            <a:pPr marL="942975" lvl="2" indent="-257175"/>
            <a:r>
              <a:rPr lang="cs-CZ" dirty="0"/>
              <a:t>Výstup: Školní akční plán</a:t>
            </a:r>
          </a:p>
          <a:p>
            <a:pPr marL="600075" lvl="1" indent="-257175"/>
            <a:r>
              <a:rPr lang="cs-CZ" dirty="0"/>
              <a:t>3. a 4. pololetí: implementace opatření ŠAP, evaluace</a:t>
            </a:r>
          </a:p>
          <a:p>
            <a:pPr marL="942975" lvl="2" indent="-257175"/>
            <a:r>
              <a:rPr lang="cs-CZ" dirty="0"/>
              <a:t>Výstup: Evaluační zpráva o pokroku školy, reflektivní zpráva za organizaci</a:t>
            </a:r>
          </a:p>
        </p:txBody>
      </p:sp>
    </p:spTree>
    <p:extLst>
      <p:ext uri="{BB962C8B-B14F-4D97-AF65-F5344CB8AC3E}">
        <p14:creationId xmlns:p14="http://schemas.microsoft.com/office/powerpoint/2010/main" val="13248818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SRP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SRP" id="{3E76C045-5377-4612-AB49-2A4E2E269AFB}" vid="{97CB8A28-D7E5-4162-AD01-576F813CB6F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1_ xmlns="7ffaba63-cadb-4ee0-afcd-3a4a42323a6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B63935230ED4DB8231F1EAEE63E9B" ma:contentTypeVersion="7" ma:contentTypeDescription="Vytvoří nový dokument" ma:contentTypeScope="" ma:versionID="07a98ca87e9915431ed36800d9cb4ff6">
  <xsd:schema xmlns:xsd="http://www.w3.org/2001/XMLSchema" xmlns:xs="http://www.w3.org/2001/XMLSchema" xmlns:p="http://schemas.microsoft.com/office/2006/metadata/properties" xmlns:ns2="4ed50015-f427-4bca-b79c-7b0ef9a9fc90" xmlns:ns3="7ffaba63-cadb-4ee0-afcd-3a4a42323a6d" targetNamespace="http://schemas.microsoft.com/office/2006/metadata/properties" ma:root="true" ma:fieldsID="7aca959a5947a49efa304507a8de8392" ns2:_="" ns3:_="">
    <xsd:import namespace="4ed50015-f427-4bca-b79c-7b0ef9a9fc90"/>
    <xsd:import namespace="7ffaba63-cadb-4ee0-afcd-3a4a42323a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031_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50015-f427-4bca-b79c-7b0ef9a9fc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aba63-cadb-4ee0-afcd-3a4a42323a6d" elementFormDefault="qualified">
    <xsd:import namespace="http://schemas.microsoft.com/office/2006/documentManagement/types"/>
    <xsd:import namespace="http://schemas.microsoft.com/office/infopath/2007/PartnerControls"/>
    <xsd:element name="_x0031_" ma:index="10" nillable="true" ma:displayName="1" ma:internalName="_x0031_">
      <xsd:simpleType>
        <xsd:restriction base="dms:Text"/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A4FC6B-958D-4AA4-9AE1-CA90031A1B77}">
  <ds:schemaRefs>
    <ds:schemaRef ds:uri="http://schemas.microsoft.com/office/infopath/2007/PartnerControls"/>
    <ds:schemaRef ds:uri="7ffaba63-cadb-4ee0-afcd-3a4a42323a6d"/>
    <ds:schemaRef ds:uri="http://purl.org/dc/terms/"/>
    <ds:schemaRef ds:uri="http://schemas.microsoft.com/office/2006/documentManagement/types"/>
    <ds:schemaRef ds:uri="4ed50015-f427-4bca-b79c-7b0ef9a9fc90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2DB8923-6BBA-4BF8-8A14-98D38FBCB1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9B8DBF-B069-4297-A596-D9308A8F08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d50015-f427-4bca-b79c-7b0ef9a9fc90"/>
    <ds:schemaRef ds:uri="7ffaba63-cadb-4ee0-afcd-3a4a42323a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MotivSRP</Template>
  <TotalTime>977</TotalTime>
  <Words>831</Words>
  <Application>Microsoft Office PowerPoint</Application>
  <PresentationFormat>Širokoúhlá obrazovka</PresentationFormat>
  <Paragraphs>127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MotivSRP</vt:lpstr>
      <vt:lpstr>Prezentace aplikace PowerPoint</vt:lpstr>
      <vt:lpstr>Základní informace</vt:lpstr>
      <vt:lpstr>Zdůvodnění programu</vt:lpstr>
      <vt:lpstr>Cíl intenzivní podpory</vt:lpstr>
      <vt:lpstr>Co přinese školám zapojení do intenzivní podpory</vt:lpstr>
      <vt:lpstr>Co získá ředitel?</vt:lpstr>
      <vt:lpstr>Co získají pedagogové a další pracovníci?</vt:lpstr>
      <vt:lpstr>Klíčová témata programu</vt:lpstr>
      <vt:lpstr>Etapy a fáze podpory</vt:lpstr>
      <vt:lpstr>Externí odborná pomoc škole</vt:lpstr>
      <vt:lpstr>Vzdělávání pro školu</vt:lpstr>
      <vt:lpstr>Manuály pro školu</vt:lpstr>
      <vt:lpstr>Efektivní administrativa ve škole </vt:lpstr>
      <vt:lpstr>Benchlearning pro školu</vt:lpstr>
      <vt:lpstr>Závěr </vt:lpstr>
      <vt:lpstr>Prezentace aplikace PowerPoint</vt:lpstr>
    </vt:vector>
  </TitlesOfParts>
  <Company>NIDV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Lehmann Jakub</dc:creator>
  <cp:lastModifiedBy>Chaloupková Vladimíra</cp:lastModifiedBy>
  <cp:revision>63</cp:revision>
  <dcterms:created xsi:type="dcterms:W3CDTF">2016-08-03T13:16:34Z</dcterms:created>
  <dcterms:modified xsi:type="dcterms:W3CDTF">2018-10-11T07:49:44Z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0x010100A40B63935230ED4DB8231F1EAEE63E9B</vt:lpwstr>
  </property>
</Properties>
</file>