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1" r:id="rId7"/>
    <p:sldId id="260" r:id="rId8"/>
    <p:sldId id="257" r:id="rId9"/>
    <p:sldId id="259" r:id="rId1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11. 10. 2018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6DF21-ED3D-4753-922F-261075651B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309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11. 10. 2018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2DCEF-618D-4CBA-AD0D-8053CC3FF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534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DCEF-618D-4CBA-AD0D-8053CC3FFE0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11. 10. 2018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6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8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1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DF0-73CB-434D-8405-20C03FEDF87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10. 10. 2018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9F3B1-D834-4C5C-8CC7-F573C9FC4AF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84729" y="1909482"/>
            <a:ext cx="9589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987672" y="3496235"/>
            <a:ext cx="5815669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11. 10. </a:t>
            </a:r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Klášter Teplá</a:t>
            </a:r>
            <a:endParaRPr lang="cs-CZ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52965" cy="1775011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latin typeface="+mn-lt"/>
              </a:rPr>
              <a:t>„Naše zkušenosti </a:t>
            </a:r>
            <a:br>
              <a:rPr lang="cs-CZ" sz="7200" b="1" dirty="0" smtClean="0">
                <a:latin typeface="+mn-lt"/>
              </a:rPr>
            </a:br>
            <a:r>
              <a:rPr lang="cs-CZ" sz="7200" b="1" dirty="0" smtClean="0">
                <a:latin typeface="+mn-lt"/>
              </a:rPr>
              <a:t>s realizací šablon“</a:t>
            </a:r>
            <a:endParaRPr lang="cs-CZ" sz="7200" b="1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Šablony pro 7. MŠ Plzeň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440" y="1674049"/>
            <a:ext cx="5467141" cy="413590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just"/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Personální podpora – Školní asistent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odpora dětí ohrožených školním neúspěchem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pomoc při </a:t>
            </a:r>
            <a:r>
              <a:rPr lang="cs-CZ" sz="1400" dirty="0" smtClean="0">
                <a:solidFill>
                  <a:schemeClr val="tx1"/>
                </a:solidFill>
              </a:rPr>
              <a:t>organizaci  a vlastním konání akcí </a:t>
            </a:r>
            <a:r>
              <a:rPr lang="cs-CZ" sz="1400" dirty="0">
                <a:solidFill>
                  <a:schemeClr val="tx1"/>
                </a:solidFill>
              </a:rPr>
              <a:t>v </a:t>
            </a:r>
            <a:r>
              <a:rPr lang="cs-CZ" sz="1400" dirty="0" smtClean="0">
                <a:solidFill>
                  <a:schemeClr val="tx1"/>
                </a:solidFill>
              </a:rPr>
              <a:t>MŠ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omoc přímo ve třídách – nepedagogická podpora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p</a:t>
            </a:r>
            <a:r>
              <a:rPr lang="cs-CZ" sz="1400" dirty="0" smtClean="0">
                <a:solidFill>
                  <a:schemeClr val="tx1"/>
                </a:solidFill>
              </a:rPr>
              <a:t>omoc s administrativou – uč. více času na individuální práci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s dětmi</a:t>
            </a:r>
          </a:p>
          <a:p>
            <a:pPr marL="0" indent="0" algn="just">
              <a:buNone/>
            </a:pPr>
            <a:endParaRPr lang="cs-CZ" sz="1400" dirty="0">
              <a:solidFill>
                <a:srgbClr val="FF0000"/>
              </a:solidFill>
            </a:endParaRPr>
          </a:p>
          <a:p>
            <a:pPr algn="just">
              <a:lnSpc>
                <a:spcPct val="50000"/>
              </a:lnSpc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DVPP – Osobnostně sociální rozvoj pedagogů MŠ (16 hod.)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/>
                </a:solidFill>
              </a:rPr>
              <a:t>rozvoj sebepoznání a osobních kvalit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předcházení syndromu vyhoření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400" dirty="0" smtClean="0">
                <a:solidFill>
                  <a:schemeClr val="tx1"/>
                </a:solidFill>
              </a:rPr>
              <a:t>velmi přínosný seminář – poznávání sebe sama i kolegyň,  „tmelení kolektivu“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 smtClean="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rgbClr val="FF33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8935" y="1674049"/>
            <a:ext cx="4923692" cy="369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DVPP – Čtenářská pregramotnost (16 hod.)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profesní růst PP v dané oblasti - utřídění a prohloubení vědomostí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možnost praktického využití daných metod a strategií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vytváření integrovaných bloků vycházejících z příběhů a práce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s textem, motivace dětí, praktické návrhy činností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cs-CZ" sz="1400" dirty="0">
              <a:solidFill>
                <a:srgbClr val="FF3300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DVPP – Specifika práce s dvouletými dětmi (24 hod.)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 2 pracovnice – příprava na zřízení třídy pro dvouleté děti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specifika a vývojové zvláštnosti tohoto věku, podmínky 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pro vzdělávání, osobnost pedagoga, RVP PV  a vzdělávání dvouletých dětí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uplatnění poznatků v praxi </a:t>
            </a:r>
          </a:p>
        </p:txBody>
      </p:sp>
    </p:spTree>
    <p:extLst>
      <p:ext uri="{BB962C8B-B14F-4D97-AF65-F5344CB8AC3E}">
        <p14:creationId xmlns:p14="http://schemas.microsoft.com/office/powerpoint/2010/main" val="21940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369" y="280719"/>
            <a:ext cx="10515600" cy="11260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ŠABLONY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 91. MŠ I.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cs-C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5140569" cy="4153144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2400" dirty="0" smtClean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4000" dirty="0">
                <a:ea typeface="Calibri"/>
                <a:cs typeface="Times New Roman"/>
              </a:rPr>
              <a:t> </a:t>
            </a:r>
          </a:p>
          <a:p>
            <a:endParaRPr lang="cs-CZ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990600" y="1978025"/>
            <a:ext cx="5140569" cy="415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15000"/>
              </a:lnSpc>
            </a:pPr>
            <a:endParaRPr lang="cs-CZ" sz="2400" dirty="0" smtClean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cs-CZ" sz="4000" dirty="0" smtClean="0">
                <a:ea typeface="Calibri"/>
                <a:cs typeface="Times New Roman"/>
              </a:rPr>
              <a:t> 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1449" y="1668409"/>
            <a:ext cx="5220000" cy="338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DVVP - Společné vzdělávání - Inkluze v MŠ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cs-CZ" sz="500" b="1" dirty="0">
                <a:ea typeface="Calibri"/>
                <a:cs typeface="Times New Roman"/>
              </a:rPr>
              <a:t> </a:t>
            </a:r>
            <a:endParaRPr lang="cs-CZ" sz="5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pomoc v orientaci v legislativě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náhled na tvorbu IVP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velká pomoc pro naši MŠ - speciální třída + integrace dětí se speciálními vzdělávacími potřebami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cs-CZ" sz="800" dirty="0">
                <a:ea typeface="Calibri"/>
                <a:cs typeface="Times New Roman"/>
              </a:rPr>
              <a:t> 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cs-CZ" sz="800" dirty="0" smtClean="0"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Logopedický kurz - primární logopedická prevence ve školství</a:t>
            </a:r>
            <a:endParaRPr lang="cs-CZ" sz="1600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cs-CZ" sz="500" b="1" dirty="0">
                <a:ea typeface="Calibri"/>
                <a:cs typeface="Times New Roman"/>
              </a:rPr>
              <a:t> </a:t>
            </a:r>
            <a:endParaRPr lang="cs-CZ" sz="5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4 pedagogické pracovnice (nyní na každé třídě MŠ alespoň </a:t>
            </a:r>
            <a:r>
              <a:rPr lang="cs-CZ" sz="1400" dirty="0" smtClean="0">
                <a:ea typeface="Calibri"/>
                <a:cs typeface="Times New Roman"/>
              </a:rPr>
              <a:t/>
            </a:r>
            <a:br>
              <a:rPr lang="cs-CZ" sz="1400" dirty="0" smtClean="0">
                <a:ea typeface="Calibri"/>
                <a:cs typeface="Times New Roman"/>
              </a:rPr>
            </a:br>
            <a:r>
              <a:rPr lang="cs-CZ" sz="1400" dirty="0" smtClean="0">
                <a:ea typeface="Calibri"/>
                <a:cs typeface="Times New Roman"/>
              </a:rPr>
              <a:t>1 </a:t>
            </a:r>
            <a:r>
              <a:rPr lang="cs-CZ" sz="1400" dirty="0">
                <a:ea typeface="Calibri"/>
                <a:cs typeface="Times New Roman"/>
              </a:rPr>
              <a:t>logopedický asistent)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využití poznatků v individuální práci s dětmi i při řízených činnostech zaměřených na prevenci logopedických vad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30462" y="1668409"/>
            <a:ext cx="5220000" cy="352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Sdílení zkušeností pedagogů z různých škol prostřednictvím vzájemných návštěv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7051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cs-CZ" sz="28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nahlédnutí do jiných mateřských škol - výzdoba, uspořádání tříd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zhlédnutí výchovně vzdělávacích činností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diskuze o formách a metodách vzdělávání předškolních dětí s učitelkami navštívené třídy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pozitivní zkušenost, uplatnění některých prvků ve své práci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Odborně zaměřená tematická setkávání a spolupráce s rodiči dětí v MŠ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dirty="0">
                <a:ea typeface="Calibri"/>
                <a:cs typeface="Times New Roman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900"/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využití odborníků z řad rodičů, </a:t>
            </a:r>
            <a:r>
              <a:rPr lang="cs-CZ" sz="1400" dirty="0" smtClean="0">
                <a:ea typeface="Calibri"/>
                <a:cs typeface="Times New Roman"/>
              </a:rPr>
              <a:t>ZŠ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900"/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z</a:t>
            </a:r>
            <a:r>
              <a:rPr lang="cs-CZ" sz="1400" dirty="0" smtClean="0">
                <a:ea typeface="Calibri"/>
                <a:cs typeface="Times New Roman"/>
              </a:rPr>
              <a:t>volení velkého počtu Šablon</a:t>
            </a:r>
            <a:endParaRPr lang="cs-CZ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2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1680" y="560458"/>
            <a:ext cx="848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ŠABLONY pro 91. MŠ II.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9655" y="1758460"/>
            <a:ext cx="5220000" cy="370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DVVP - Matematická pregramotnost a Polytechnické vzdělávání 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900"/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 návaznosti na slabiny, které vyplynuly z dotazníku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Nové metody ve vzdělávání předškolních dětí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900"/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využití zkušených pedagogických pracovnic k podpoře začínajících učitelek</a:t>
            </a: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cs-CZ" sz="1600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Využití ITC ve vzdělávání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ea typeface="Calibri"/>
                <a:cs typeface="Times New Roman"/>
              </a:rPr>
              <a:t> </a:t>
            </a:r>
            <a:endParaRPr lang="cs-CZ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možnost získat tablety pro MŠ, naučit se s nimi pracovat </a:t>
            </a:r>
            <a:r>
              <a:rPr lang="cs-CZ" sz="1400" dirty="0" smtClean="0">
                <a:ea typeface="Calibri"/>
                <a:cs typeface="Times New Roman"/>
              </a:rPr>
              <a:t/>
            </a:r>
            <a:br>
              <a:rPr lang="cs-CZ" sz="1400" dirty="0" smtClean="0">
                <a:ea typeface="Calibri"/>
                <a:cs typeface="Times New Roman"/>
              </a:rPr>
            </a:br>
            <a:r>
              <a:rPr lang="cs-CZ" sz="1400" dirty="0" smtClean="0">
                <a:ea typeface="Calibri"/>
                <a:cs typeface="Times New Roman"/>
              </a:rPr>
              <a:t>při </a:t>
            </a:r>
            <a:r>
              <a:rPr lang="cs-CZ" sz="1400" dirty="0">
                <a:ea typeface="Calibri"/>
                <a:cs typeface="Times New Roman"/>
              </a:rPr>
              <a:t>společné i individuální práci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využití při diagnostice dětí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27408" y="1758460"/>
            <a:ext cx="5040000" cy="2516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Projektový den ve škole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cs-CZ" sz="11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 </a:t>
            </a:r>
            <a:endParaRPr lang="cs-CZ" sz="8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Projektový den mimo školu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ea typeface="Calibri"/>
                <a:cs typeface="Times New Roman"/>
              </a:rPr>
              <a:t> </a:t>
            </a:r>
            <a:endParaRPr lang="cs-CZ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využití odborníků, možná z řad rodičů?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ea typeface="Calibri"/>
                <a:cs typeface="Times New Roman"/>
              </a:rPr>
              <a:t> </a:t>
            </a:r>
            <a:endParaRPr lang="cs-CZ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Odborně zaměřená tematická setkávání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a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spolupráce s rodiči dětí v MŠ</a:t>
            </a:r>
            <a:endParaRPr lang="cs-CZ" sz="16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800" b="1" dirty="0">
                <a:ea typeface="Calibri"/>
                <a:cs typeface="Times New Roman"/>
              </a:rPr>
              <a:t> </a:t>
            </a:r>
            <a:endParaRPr lang="cs-CZ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cs-CZ" sz="1400" dirty="0">
                <a:ea typeface="Calibri"/>
                <a:cs typeface="Times New Roman"/>
              </a:rPr>
              <a:t>dobré zkušenosti, ohlasy rodičů</a:t>
            </a:r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9631" y="1982055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 smtClean="0"/>
              <a:t>Děkujeme </a:t>
            </a:r>
            <a:r>
              <a:rPr lang="cs-CZ" b="1" dirty="0"/>
              <a:t>za </a:t>
            </a:r>
            <a:r>
              <a:rPr lang="cs-CZ" b="1" dirty="0" smtClean="0"/>
              <a:t>pozornost</a:t>
            </a:r>
            <a:br>
              <a:rPr lang="cs-CZ" b="1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1800" b="1" dirty="0" smtClean="0"/>
              <a:t>Bc. Martina Přindová, 7. mateřská škola, Kralovická 7, příspěvková organizace</a:t>
            </a:r>
            <a:br>
              <a:rPr lang="cs-CZ" sz="1800" b="1" dirty="0" smtClean="0"/>
            </a:b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Bc. Iveta Burešová, 91. mateřská škola Plzeň, Jesenická 11, příspěvková organizace</a:t>
            </a:r>
            <a:endParaRPr lang="cs-CZ" sz="1800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9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4D7B211A-32FA-431B-ADF5-36BB0A845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6D555-0C4F-4724-A002-46768541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186E2-63B6-4F2B-B847-9EA99E73FD9D}">
  <ds:schemaRefs>
    <ds:schemaRef ds:uri="4ed50015-f427-4bca-b79c-7b0ef9a9fc90"/>
    <ds:schemaRef ds:uri="7ffaba63-cadb-4ee0-afcd-3a4a42323a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137</Words>
  <Application>Microsoft Office PowerPoint</Application>
  <PresentationFormat>Širokoúhlá obrazovka</PresentationFormat>
  <Paragraphs>79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Wingdings</vt:lpstr>
      <vt:lpstr>MotivSRP</vt:lpstr>
      <vt:lpstr>Prezentace aplikace PowerPoint</vt:lpstr>
      <vt:lpstr>„Naše zkušenosti  s realizací šablon“</vt:lpstr>
      <vt:lpstr>Šablony pro 7. MŠ Plzeň</vt:lpstr>
      <vt:lpstr> ŠABLONY pro 91. MŠ I. </vt:lpstr>
      <vt:lpstr>Prezentace aplikace PowerPoint</vt:lpstr>
      <vt:lpstr>Děkujeme za pozornost   Bc. Martina Přindová, 7. mateřská škola, Kralovická 7, příspěvková organizace  Bc. Iveta Burešová, 91. mateřská škola Plzeň, Jesenická 11, příspěvková organizace</vt:lpstr>
    </vt:vector>
  </TitlesOfParts>
  <Company>NIDV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Lucie Holacká</cp:lastModifiedBy>
  <cp:revision>35</cp:revision>
  <cp:lastPrinted>2018-10-10T08:08:01Z</cp:lastPrinted>
  <dcterms:created xsi:type="dcterms:W3CDTF">2017-07-27T07:17:50Z</dcterms:created>
  <dcterms:modified xsi:type="dcterms:W3CDTF">2018-10-10T08:08:51Z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