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ůstková Linda Ing." initials="KLI" lastIdx="1" clrIdx="0">
    <p:extLst>
      <p:ext uri="{19B8F6BF-5375-455C-9EA6-DF929625EA0E}">
        <p15:presenceInfo xmlns:p15="http://schemas.microsoft.com/office/powerpoint/2012/main" userId="S-1-5-21-2294680022-2092598691-370817538-435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24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8B3856-6CC1-4B14-B972-A5379000FE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4FE85E3-048A-49FF-AB45-958C21E77E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579AA88-12FF-4213-8B0C-EC45A8715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86030-ED6F-42A9-98A3-D6C4BD374056}" type="datetimeFigureOut">
              <a:rPr lang="cs-CZ" smtClean="0"/>
              <a:t>14.11.2018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EFFB731-928D-4754-BE16-5DAB3B8D1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1C6BC56-489D-4360-A36C-E41005ACB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F7DFA-BE70-448E-8BB5-629797C535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9772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3CC726-FC71-4C90-8B27-94523E476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4A9CE21-D8F1-4935-B3CB-B973BD8761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4D93BEF-3084-4EBB-9FA3-A79866C0A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86030-ED6F-42A9-98A3-D6C4BD374056}" type="datetimeFigureOut">
              <a:rPr lang="cs-CZ" smtClean="0"/>
              <a:t>14.11.2018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0C5D71B-1657-4768-AE57-9953A9ADC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1D39797-3832-49BE-A8C7-30F27CB18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F7DFA-BE70-448E-8BB5-629797C535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0671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AFD54EC2-3949-4F2E-B4A2-7E635DEC55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AB3A4E0-B7E5-47B6-B3C5-13D9A6E172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9DEFFE9-951E-48BB-917F-8627CDE66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86030-ED6F-42A9-98A3-D6C4BD374056}" type="datetimeFigureOut">
              <a:rPr lang="cs-CZ" smtClean="0"/>
              <a:t>14.11.2018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8D66A63-DC07-4E6D-8FB3-6E5C05E8C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ABEBFBC-22AD-4866-862D-D5A98CE2E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F7DFA-BE70-448E-8BB5-629797C535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2668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EEFD9E-6584-4088-9139-14CF24372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DBA35FF-5830-4A39-8BFF-6C8A00D6F1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DA45E4A-3718-4D90-ABFA-E2A2A1522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86030-ED6F-42A9-98A3-D6C4BD374056}" type="datetimeFigureOut">
              <a:rPr lang="cs-CZ" smtClean="0"/>
              <a:t>14.11.2018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A6804EE-1CB9-4C68-806F-17A425F24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029DD46-CF14-4BC0-A1BB-4FCEE115B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F7DFA-BE70-448E-8BB5-629797C535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2074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78A120-0725-46BE-AF65-BF6D0ADAE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1A2E6590-3DB2-4126-A0DE-F2E3ECE8BB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DC27692-51BA-44DE-8E7C-88A88A7D7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86030-ED6F-42A9-98A3-D6C4BD374056}" type="datetimeFigureOut">
              <a:rPr lang="cs-CZ" smtClean="0"/>
              <a:t>14.11.2018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DBA2DAC-C5A4-4965-933C-CB1E90BDC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5F6897F-A7F0-4BF1-B42E-EEDD25F93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F7DFA-BE70-448E-8BB5-629797C535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1049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A67FAA-0EE4-49B6-BD5C-1E1A6F827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0F3C311-5D3C-4C80-934D-227637AA38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6A056FB4-D9A7-4F01-A285-D138AF6170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12C2CC1-7D1E-4DC9-B919-CA741A823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86030-ED6F-42A9-98A3-D6C4BD374056}" type="datetimeFigureOut">
              <a:rPr lang="cs-CZ" smtClean="0"/>
              <a:t>14.11.2018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E93CB90-EABE-4918-AD72-C00FA955E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6A67E78-4E60-4EE2-B6F3-5B6491FFD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F7DFA-BE70-448E-8BB5-629797C535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3375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3EF5A6-2707-4FB7-B114-E5D80AEFC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5BFD609B-223B-478E-ABA3-907B9F8CF0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8775CA41-C8FC-48FC-8884-0F5663F403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73BE98E8-D3F5-4824-BBBF-89D7024BAA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039E9066-8BD9-41B4-8A15-35273FCEA5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D1288FEF-39BF-4FAA-A633-FA134DA26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86030-ED6F-42A9-98A3-D6C4BD374056}" type="datetimeFigureOut">
              <a:rPr lang="cs-CZ" smtClean="0"/>
              <a:t>14.11.2018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1C79E566-4403-4919-825B-9A1CEDC8B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AAEDEFC8-B231-4B78-9FFC-9262CEDD7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F7DFA-BE70-448E-8BB5-629797C535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5494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6707E7-A1BE-44A3-AB43-7BC0CFC66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6FD87070-E70B-40BF-8659-32BEC6341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86030-ED6F-42A9-98A3-D6C4BD374056}" type="datetimeFigureOut">
              <a:rPr lang="cs-CZ" smtClean="0"/>
              <a:t>14.11.2018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C62132F8-5835-49BC-A2BD-F12376124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EF2BB90-290A-4733-AE72-02EB6722B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F7DFA-BE70-448E-8BB5-629797C535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4713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0A6B53A4-74D6-481B-8105-8C19FD226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86030-ED6F-42A9-98A3-D6C4BD374056}" type="datetimeFigureOut">
              <a:rPr lang="cs-CZ" smtClean="0"/>
              <a:t>14.11.2018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24DB505-3F8F-40AB-BC9C-AFAEF382B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DFA14D8-5203-4733-9515-E2F407C2A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F7DFA-BE70-448E-8BB5-629797C535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3373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B063A9-C701-44CA-9C5C-FB90621F1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0C7AB2A-E0AD-4976-8B38-EB3BEC21F7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47659D91-1993-4DFD-AE36-9F7717EC0D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530A86B-A39A-4FB2-8C65-1A6C4E67F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86030-ED6F-42A9-98A3-D6C4BD374056}" type="datetimeFigureOut">
              <a:rPr lang="cs-CZ" smtClean="0"/>
              <a:t>14.11.2018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E2C04C0-F19E-431C-80D1-1E406C755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F04DD41-4E2D-4CFE-A4A5-29E7BE9D6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F7DFA-BE70-448E-8BB5-629797C535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8225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389E96-52EF-473D-88AF-20BD115F3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FA07DB7A-1F6F-4DB4-9CBE-E3823B9882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A9026786-790D-4F1B-A9F7-662F640457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C748F3C-0058-4FA8-977C-9642F76BC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86030-ED6F-42A9-98A3-D6C4BD374056}" type="datetimeFigureOut">
              <a:rPr lang="cs-CZ" smtClean="0"/>
              <a:t>14.11.2018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D2CE8BB-6AC9-4EE8-9E59-0C5DD135F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1C9A918-C8E6-4B45-8614-7DB682591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F7DFA-BE70-448E-8BB5-629797C535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5573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525D5D78-B7CB-4D91-B7C2-85E628552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1BC6B063-96F1-4C89-BCDF-BC7B06ED89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7F6FFD3-1288-4E5C-B420-F3F2AB2CDF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A86030-ED6F-42A9-98A3-D6C4BD374056}" type="datetimeFigureOut">
              <a:rPr lang="cs-CZ" smtClean="0"/>
              <a:t>14.11.2018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951CB80-5685-4B1F-B58B-F963FF2236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04D865D-66F0-4F54-8227-24F7DA7003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AF7DFA-BE70-448E-8BB5-629797C535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7293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MAP-v-ORP-&#344;&#237;&#269;any-141177409771725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map.ricany.cz/" TargetMode="External"/><Relationship Id="rId4" Type="http://schemas.openxmlformats.org/officeDocument/2006/relationships/hyperlink" Target="mailto:linda.kustkova@ricany.cz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hyperlink" Target="https://www.google.cz/url?sa=i&amp;rct=j&amp;q=&amp;esrc=s&amp;source=images&amp;cd=&amp;cad=rja&amp;uact=8&amp;ved=&amp;url=https://www.bvv.cz/stavebni-veletrh-brno/ibf-2015/najdete-nas-na-veletrhu/mala-technicka-univerzita-nazorne-a-jednodu/&amp;psig=AOvVaw1KE-2zJ7Ih9Sli-cj8RO70&amp;ust=1542108368346635" TargetMode="External"/><Relationship Id="rId10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openxmlformats.org/officeDocument/2006/relationships/hyperlink" Target="https://www.google.cz/url?sa=i&amp;rct=j&amp;q=&amp;esrc=s&amp;source=images&amp;cd=&amp;cad=rja&amp;uact=8&amp;ved=2ahUKEwicsqalxtDeAhWLZVAKHbGPDpkQjRx6BAgBEAU&amp;url=https://www.facebook.com/PribehyNasichSousedu/&amp;psig=AOvVaw1fVCuuiI41iBQvZc4Ke1qm&amp;ust=1542170324483918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12" Type="http://schemas.openxmlformats.org/officeDocument/2006/relationships/image" Target="../media/image1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11" Type="http://schemas.openxmlformats.org/officeDocument/2006/relationships/image" Target="../media/image17.jp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g"/><Relationship Id="rId14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14D152BE-B9C7-4ED4-9F1E-08F9992CC758}"/>
              </a:ext>
            </a:extLst>
          </p:cNvPr>
          <p:cNvSpPr/>
          <p:nvPr/>
        </p:nvSpPr>
        <p:spPr>
          <a:xfrm rot="20150600">
            <a:off x="-240661" y="619607"/>
            <a:ext cx="8228142" cy="42011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115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3rd Man" panose="020B0603050302020204" pitchFamily="34" charset="-18"/>
              </a:rPr>
              <a:t>J a k</a:t>
            </a:r>
            <a:r>
              <a:rPr lang="cs-CZ" sz="66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3rd Man" panose="020B0603050302020204" pitchFamily="34" charset="-18"/>
              </a:rPr>
              <a:t> </a:t>
            </a:r>
          </a:p>
          <a:p>
            <a:pPr algn="ctr"/>
            <a:r>
              <a:rPr lang="cs-CZ" sz="7200" dirty="0">
                <a:ln w="0"/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</a:rPr>
              <a:t>REALIZUJEME</a:t>
            </a:r>
            <a:r>
              <a:rPr lang="cs-CZ" sz="66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Bahnschrift Condensed" panose="020B0502040204020203" pitchFamily="34" charset="0"/>
              </a:rPr>
              <a:t> </a:t>
            </a:r>
          </a:p>
          <a:p>
            <a:pPr algn="ctr"/>
            <a:r>
              <a:rPr lang="cs-CZ" sz="72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</a:rPr>
              <a:t>MAP II </a:t>
            </a:r>
            <a:r>
              <a:rPr lang="cs-CZ" sz="60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</a:rPr>
              <a:t>NA ŘÍČANSKU </a:t>
            </a:r>
            <a:r>
              <a:rPr lang="cs-CZ" sz="8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3rd Man" panose="020B0603050302020204" pitchFamily="34" charset="-18"/>
              </a:rPr>
              <a:t>?</a:t>
            </a:r>
            <a:endParaRPr lang="cs-CZ" sz="115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3rd Man" panose="020B0603050302020204" pitchFamily="34" charset="-18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77BA4139-8C3F-4416-AEE5-EA5D94EC209B}"/>
              </a:ext>
            </a:extLst>
          </p:cNvPr>
          <p:cNvSpPr txBox="1"/>
          <p:nvPr/>
        </p:nvSpPr>
        <p:spPr>
          <a:xfrm rot="20118410">
            <a:off x="7135235" y="2877880"/>
            <a:ext cx="39226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>
                <a:latin typeface="JaneAusten" panose="02000000000000000000" pitchFamily="2" charset="-18"/>
              </a:rPr>
              <a:t>Linda Kůstková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BA88155-9956-45B3-BECB-F1AEAD51A2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021" y="5496591"/>
            <a:ext cx="5231958" cy="1151689"/>
          </a:xfrm>
          <a:prstGeom prst="rect">
            <a:avLst/>
          </a:prstGeom>
          <a:effectLst>
            <a:outerShdw blurRad="50800" dist="50800" dir="5400000" algn="ctr" rotWithShape="0">
              <a:schemeClr val="accent1">
                <a:lumMod val="20000"/>
                <a:lumOff val="8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5739837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94F16E52-A38A-4266-9A0E-69AA730959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900" y="5535508"/>
            <a:ext cx="5231958" cy="1151689"/>
          </a:xfrm>
          <a:prstGeom prst="rect">
            <a:avLst/>
          </a:prstGeom>
          <a:effectLst>
            <a:outerShdw blurRad="50800" dist="50800" dir="5400000" algn="ctr" rotWithShape="0">
              <a:schemeClr val="accent1">
                <a:lumMod val="20000"/>
                <a:lumOff val="80000"/>
              </a:schemeClr>
            </a:outerShdw>
          </a:effec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DEEF8024-DAEB-4942-83D0-298AED6FBC38}"/>
              </a:ext>
            </a:extLst>
          </p:cNvPr>
          <p:cNvSpPr txBox="1"/>
          <p:nvPr/>
        </p:nvSpPr>
        <p:spPr>
          <a:xfrm>
            <a:off x="3771900" y="3429000"/>
            <a:ext cx="511492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1500" dirty="0">
                <a:ln w="0"/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</a:rPr>
              <a:t>DĚKUJI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FA2903CA-BDAE-4EB6-AAD7-5F899A93D2D9}"/>
              </a:ext>
            </a:extLst>
          </p:cNvPr>
          <p:cNvSpPr txBox="1"/>
          <p:nvPr/>
        </p:nvSpPr>
        <p:spPr>
          <a:xfrm rot="20118410">
            <a:off x="8120834" y="3096025"/>
            <a:ext cx="39226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>
                <a:latin typeface="JaneAusten" panose="02000000000000000000" pitchFamily="2" charset="-18"/>
              </a:rPr>
              <a:t>Linda Kůstková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47D824AB-8131-4CC9-B349-F95E2C747084}"/>
              </a:ext>
            </a:extLst>
          </p:cNvPr>
          <p:cNvSpPr/>
          <p:nvPr/>
        </p:nvSpPr>
        <p:spPr>
          <a:xfrm>
            <a:off x="233362" y="170803"/>
            <a:ext cx="6853238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cs-CZ" sz="2000" b="1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Ing. Linda Kůstková</a:t>
            </a:r>
            <a:r>
              <a:rPr lang="cs-CZ" sz="2000" i="1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2000" i="1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Manažerka projektu</a:t>
            </a:r>
            <a:br>
              <a:rPr lang="cs-CZ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Místní akční plán rozvoje vzdělávání II v ORP Říčany</a:t>
            </a:r>
            <a:br>
              <a:rPr lang="cs-CZ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b="1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Městský úřad Říčany</a:t>
            </a:r>
            <a:r>
              <a:rPr lang="cs-CZ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kancelář: Olivova 1800/2, 251 01 Říčany</a:t>
            </a:r>
            <a:br>
              <a:rPr lang="cs-CZ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dirty="0">
              <a:solidFill>
                <a:srgbClr val="000000"/>
              </a:solidFill>
              <a:latin typeface="Trebuchet MS" panose="020B0603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cs-CZ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T/+420 323 618 122       M/+420 727 920 480</a:t>
            </a:r>
            <a:endParaRPr lang="cs-CZ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cs-CZ" dirty="0">
                <a:solidFill>
                  <a:srgbClr val="385623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https://www.facebook.com/MAP-v-ORP-Říčany-141177409771725/</a:t>
            </a:r>
            <a:r>
              <a:rPr lang="cs-CZ" dirty="0">
                <a:solidFill>
                  <a:srgbClr val="385623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dirty="0">
                <a:solidFill>
                  <a:srgbClr val="385623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dirty="0">
                <a:solidFill>
                  <a:srgbClr val="385623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dirty="0">
                <a:solidFill>
                  <a:srgbClr val="385623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dirty="0">
                <a:solidFill>
                  <a:srgbClr val="385623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linda.kustkova@ricany.cz</a:t>
            </a:r>
            <a:r>
              <a:rPr lang="cs-CZ" dirty="0">
                <a:solidFill>
                  <a:srgbClr val="385623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dirty="0">
                <a:solidFill>
                  <a:srgbClr val="385623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u="sng" dirty="0">
                <a:solidFill>
                  <a:srgbClr val="385623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www.map.ricany.cz</a:t>
            </a:r>
            <a:endParaRPr lang="cs-CZ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5443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7A133C00-E82F-4BB8-88D4-8239ADCA7E66}"/>
              </a:ext>
            </a:extLst>
          </p:cNvPr>
          <p:cNvSpPr/>
          <p:nvPr/>
        </p:nvSpPr>
        <p:spPr>
          <a:xfrm>
            <a:off x="4563254" y="4553380"/>
            <a:ext cx="335529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cs-CZ" sz="4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3rd Man" panose="020B0603050302020204" pitchFamily="34" charset="-18"/>
              </a:rPr>
              <a:t>1. R T   M A P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055BD36E-7768-4BAE-A50D-018883D2C89F}"/>
              </a:ext>
            </a:extLst>
          </p:cNvPr>
          <p:cNvSpPr txBox="1"/>
          <p:nvPr/>
        </p:nvSpPr>
        <p:spPr>
          <a:xfrm rot="20118410">
            <a:off x="6597698" y="2660750"/>
            <a:ext cx="263976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JaneAusten" panose="02000000000000000000" pitchFamily="2" charset="-18"/>
              </a:rPr>
              <a:t>Linda </a:t>
            </a:r>
          </a:p>
          <a:p>
            <a:r>
              <a:rPr lang="cs-CZ" sz="2800" dirty="0">
                <a:latin typeface="JaneAusten" panose="02000000000000000000" pitchFamily="2" charset="-18"/>
              </a:rPr>
              <a:t>Kůstková</a:t>
            </a:r>
            <a:endParaRPr lang="cs-CZ" sz="2400" dirty="0">
              <a:latin typeface="JaneAusten" panose="02000000000000000000" pitchFamily="2" charset="-18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05323F71-D6E5-44FB-A596-FF2152980316}"/>
              </a:ext>
            </a:extLst>
          </p:cNvPr>
          <p:cNvSpPr txBox="1"/>
          <p:nvPr/>
        </p:nvSpPr>
        <p:spPr>
          <a:xfrm>
            <a:off x="1256020" y="1339805"/>
            <a:ext cx="335280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3rd Man" panose="020B0603050302020204" pitchFamily="34" charset="-18"/>
              </a:rPr>
              <a:t>2. M A P   I</a:t>
            </a:r>
          </a:p>
          <a:p>
            <a:endParaRPr lang="cs-CZ" sz="2800" dirty="0">
              <a:ln w="0"/>
              <a:solidFill>
                <a:schemeClr val="tx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Bahnschrift Condensed" panose="020B0502040204020203" pitchFamily="34" charset="0"/>
            </a:endParaRPr>
          </a:p>
          <a:p>
            <a:endParaRPr lang="cs-CZ" sz="4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3rd Man" panose="020B0603050302020204" pitchFamily="34" charset="-18"/>
            </a:endParaRPr>
          </a:p>
          <a:p>
            <a:endParaRPr lang="cs-CZ" sz="4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3rd Man" panose="020B0603050302020204" pitchFamily="34" charset="-18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19582C7-43B3-4188-A774-E85F0DC35918}"/>
              </a:ext>
            </a:extLst>
          </p:cNvPr>
          <p:cNvSpPr txBox="1"/>
          <p:nvPr/>
        </p:nvSpPr>
        <p:spPr>
          <a:xfrm>
            <a:off x="4741331" y="452647"/>
            <a:ext cx="33528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3rd Man" panose="020B0603050302020204" pitchFamily="34" charset="-18"/>
              </a:rPr>
              <a:t>3. M A P   I </a:t>
            </a:r>
            <a:r>
              <a:rPr lang="cs-CZ" sz="44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3rd Man" panose="020B0603050302020204" pitchFamily="34" charset="-18"/>
              </a:rPr>
              <a:t>I</a:t>
            </a:r>
            <a:endParaRPr lang="cs-CZ" sz="4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3rd Man" panose="020B0603050302020204" pitchFamily="34" charset="-18"/>
            </a:endParaRPr>
          </a:p>
          <a:p>
            <a:endParaRPr lang="cs-CZ" sz="4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3rd Man" panose="020B0603050302020204" pitchFamily="34" charset="-18"/>
            </a:endParaRP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BFBC525B-BF05-4CB3-972F-D2594C6A2E9A}"/>
              </a:ext>
            </a:extLst>
          </p:cNvPr>
          <p:cNvSpPr/>
          <p:nvPr/>
        </p:nvSpPr>
        <p:spPr>
          <a:xfrm rot="20150600">
            <a:off x="3535253" y="1606486"/>
            <a:ext cx="3745574" cy="20928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3rd Man" panose="020B0603050302020204" pitchFamily="34" charset="-18"/>
              </a:rPr>
              <a:t>J a k</a:t>
            </a:r>
            <a:r>
              <a:rPr lang="cs-CZ" sz="32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3rd Man" panose="020B0603050302020204" pitchFamily="34" charset="-18"/>
              </a:rPr>
              <a:t> </a:t>
            </a:r>
          </a:p>
          <a:p>
            <a:pPr algn="ctr"/>
            <a:r>
              <a:rPr lang="cs-CZ" sz="3600" dirty="0">
                <a:ln w="0"/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</a:rPr>
              <a:t>REALIZUJEME</a:t>
            </a:r>
            <a:r>
              <a:rPr lang="cs-CZ" sz="32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Bahnschrift Condensed" panose="020B0502040204020203" pitchFamily="34" charset="0"/>
              </a:rPr>
              <a:t> </a:t>
            </a:r>
          </a:p>
          <a:p>
            <a:pPr algn="ctr"/>
            <a:r>
              <a:rPr lang="cs-CZ" sz="36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</a:rPr>
              <a:t>MAP II </a:t>
            </a:r>
            <a:r>
              <a:rPr lang="cs-CZ" sz="28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</a:rPr>
              <a:t>NA ŘÍČANSKU  </a:t>
            </a:r>
            <a:r>
              <a:rPr lang="cs-CZ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3rd Man" panose="020B0603050302020204" pitchFamily="34" charset="-18"/>
              </a:rPr>
              <a:t>?</a:t>
            </a:r>
            <a:endParaRPr lang="cs-CZ" sz="5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3rd Man" panose="020B0603050302020204" pitchFamily="34" charset="-18"/>
            </a:endParaRP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990CF8CF-D489-4570-B44E-1E8A8BCB66E4}"/>
              </a:ext>
            </a:extLst>
          </p:cNvPr>
          <p:cNvSpPr txBox="1"/>
          <p:nvPr/>
        </p:nvSpPr>
        <p:spPr>
          <a:xfrm>
            <a:off x="7583646" y="1326428"/>
            <a:ext cx="458372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3rd Man" panose="020B0603050302020204" pitchFamily="34" charset="-18"/>
              </a:rPr>
              <a:t>4. I M P L E M E N T A C E</a:t>
            </a:r>
          </a:p>
          <a:p>
            <a:endParaRPr lang="cs-CZ" sz="4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3rd Man" panose="020B0603050302020204" pitchFamily="34" charset="-18"/>
            </a:endParaRP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F48A809C-EAB4-4A84-BC18-D89695335209}"/>
              </a:ext>
            </a:extLst>
          </p:cNvPr>
          <p:cNvSpPr txBox="1"/>
          <p:nvPr/>
        </p:nvSpPr>
        <p:spPr>
          <a:xfrm>
            <a:off x="104195" y="3858184"/>
            <a:ext cx="40762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3rd Man" panose="020B0603050302020204" pitchFamily="34" charset="-18"/>
              </a:rPr>
              <a:t>6. B u d o u c n o s t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33D0CF55-E1E5-4234-A288-A05B5D27285E}"/>
              </a:ext>
            </a:extLst>
          </p:cNvPr>
          <p:cNvSpPr txBox="1"/>
          <p:nvPr/>
        </p:nvSpPr>
        <p:spPr>
          <a:xfrm>
            <a:off x="8478193" y="3913305"/>
            <a:ext cx="33528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3rd Man" panose="020B0603050302020204" pitchFamily="34" charset="-18"/>
              </a:rPr>
              <a:t>5. I n s p i r a c e</a:t>
            </a:r>
          </a:p>
        </p:txBody>
      </p:sp>
      <p:sp>
        <p:nvSpPr>
          <p:cNvPr id="31" name="Šipka: kruhová 30">
            <a:extLst>
              <a:ext uri="{FF2B5EF4-FFF2-40B4-BE49-F238E27FC236}">
                <a16:creationId xmlns:a16="http://schemas.microsoft.com/office/drawing/2014/main" id="{E0C862DF-0C0C-4F91-B84D-FB9C4686FA96}"/>
              </a:ext>
            </a:extLst>
          </p:cNvPr>
          <p:cNvSpPr/>
          <p:nvPr/>
        </p:nvSpPr>
        <p:spPr>
          <a:xfrm rot="21176305">
            <a:off x="2783504" y="43128"/>
            <a:ext cx="3024566" cy="1933126"/>
          </a:xfrm>
          <a:prstGeom prst="circularArrow">
            <a:avLst>
              <a:gd name="adj1" fmla="val 7465"/>
              <a:gd name="adj2" fmla="val 1142319"/>
              <a:gd name="adj3" fmla="val 18211315"/>
              <a:gd name="adj4" fmla="val 10800000"/>
              <a:gd name="adj5" fmla="val 14942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6" name="Šipka: kruhová 15">
            <a:extLst>
              <a:ext uri="{FF2B5EF4-FFF2-40B4-BE49-F238E27FC236}">
                <a16:creationId xmlns:a16="http://schemas.microsoft.com/office/drawing/2014/main" id="{20EAF443-5493-439D-BE69-91622955FC34}"/>
              </a:ext>
            </a:extLst>
          </p:cNvPr>
          <p:cNvSpPr/>
          <p:nvPr/>
        </p:nvSpPr>
        <p:spPr>
          <a:xfrm rot="1812395">
            <a:off x="6812908" y="106376"/>
            <a:ext cx="3024566" cy="1933126"/>
          </a:xfrm>
          <a:prstGeom prst="circularArrow">
            <a:avLst>
              <a:gd name="adj1" fmla="val 7465"/>
              <a:gd name="adj2" fmla="val 1142319"/>
              <a:gd name="adj3" fmla="val 18211315"/>
              <a:gd name="adj4" fmla="val 10800000"/>
              <a:gd name="adj5" fmla="val 14942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8" name="Šipka: kruhová 17">
            <a:extLst>
              <a:ext uri="{FF2B5EF4-FFF2-40B4-BE49-F238E27FC236}">
                <a16:creationId xmlns:a16="http://schemas.microsoft.com/office/drawing/2014/main" id="{1A9137AD-0C01-4C82-A4EB-B0B63D8F2BBD}"/>
              </a:ext>
            </a:extLst>
          </p:cNvPr>
          <p:cNvSpPr/>
          <p:nvPr/>
        </p:nvSpPr>
        <p:spPr>
          <a:xfrm rot="5975780">
            <a:off x="10213901" y="2892083"/>
            <a:ext cx="2449100" cy="1189551"/>
          </a:xfrm>
          <a:prstGeom prst="circularArrow">
            <a:avLst>
              <a:gd name="adj1" fmla="val 7465"/>
              <a:gd name="adj2" fmla="val 1142319"/>
              <a:gd name="adj3" fmla="val 18211315"/>
              <a:gd name="adj4" fmla="val 10800000"/>
              <a:gd name="adj5" fmla="val 14942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23" name="Šipka: kruhová 22">
            <a:extLst>
              <a:ext uri="{FF2B5EF4-FFF2-40B4-BE49-F238E27FC236}">
                <a16:creationId xmlns:a16="http://schemas.microsoft.com/office/drawing/2014/main" id="{ACE93CB1-2779-48CC-B27D-F322BC22D72E}"/>
              </a:ext>
            </a:extLst>
          </p:cNvPr>
          <p:cNvSpPr/>
          <p:nvPr/>
        </p:nvSpPr>
        <p:spPr>
          <a:xfrm rot="10800000">
            <a:off x="7360052" y="4336274"/>
            <a:ext cx="2449100" cy="1189551"/>
          </a:xfrm>
          <a:prstGeom prst="circularArrow">
            <a:avLst>
              <a:gd name="adj1" fmla="val 7465"/>
              <a:gd name="adj2" fmla="val 1142319"/>
              <a:gd name="adj3" fmla="val 18211315"/>
              <a:gd name="adj4" fmla="val 10800000"/>
              <a:gd name="adj5" fmla="val 14942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24" name="Šipka: kruhová 23">
            <a:extLst>
              <a:ext uri="{FF2B5EF4-FFF2-40B4-BE49-F238E27FC236}">
                <a16:creationId xmlns:a16="http://schemas.microsoft.com/office/drawing/2014/main" id="{29D0D670-C016-4B79-8A3A-9B181DD9A3B5}"/>
              </a:ext>
            </a:extLst>
          </p:cNvPr>
          <p:cNvSpPr/>
          <p:nvPr/>
        </p:nvSpPr>
        <p:spPr>
          <a:xfrm rot="12310227">
            <a:off x="2283732" y="4132945"/>
            <a:ext cx="2449100" cy="1189551"/>
          </a:xfrm>
          <a:prstGeom prst="circularArrow">
            <a:avLst>
              <a:gd name="adj1" fmla="val 7465"/>
              <a:gd name="adj2" fmla="val 1142319"/>
              <a:gd name="adj3" fmla="val 18211315"/>
              <a:gd name="adj4" fmla="val 10800000"/>
              <a:gd name="adj5" fmla="val 14942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26" name="Šipka: kruhová 25">
            <a:extLst>
              <a:ext uri="{FF2B5EF4-FFF2-40B4-BE49-F238E27FC236}">
                <a16:creationId xmlns:a16="http://schemas.microsoft.com/office/drawing/2014/main" id="{637C42E7-4270-41D1-AC62-DD41D6055CE6}"/>
              </a:ext>
            </a:extLst>
          </p:cNvPr>
          <p:cNvSpPr/>
          <p:nvPr/>
        </p:nvSpPr>
        <p:spPr>
          <a:xfrm rot="18320608">
            <a:off x="-101888" y="1933376"/>
            <a:ext cx="2449100" cy="1189551"/>
          </a:xfrm>
          <a:prstGeom prst="circularArrow">
            <a:avLst>
              <a:gd name="adj1" fmla="val 7465"/>
              <a:gd name="adj2" fmla="val 1142319"/>
              <a:gd name="adj3" fmla="val 18211315"/>
              <a:gd name="adj4" fmla="val 10800000"/>
              <a:gd name="adj5" fmla="val 14942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pic>
        <p:nvPicPr>
          <p:cNvPr id="27" name="Obrázek 26">
            <a:extLst>
              <a:ext uri="{FF2B5EF4-FFF2-40B4-BE49-F238E27FC236}">
                <a16:creationId xmlns:a16="http://schemas.microsoft.com/office/drawing/2014/main" id="{E23FD8B6-F32F-40DA-B058-4E24D06643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021" y="5496591"/>
            <a:ext cx="5231958" cy="1151689"/>
          </a:xfrm>
          <a:prstGeom prst="rect">
            <a:avLst/>
          </a:prstGeom>
          <a:effectLst>
            <a:outerShdw blurRad="50800" dist="50800" dir="5400000" algn="ctr" rotWithShape="0">
              <a:schemeClr val="accent1">
                <a:lumMod val="20000"/>
                <a:lumOff val="8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14359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0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10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12" grpId="0"/>
      <p:bldP spid="17" grpId="0"/>
      <p:bldP spid="19" grpId="0"/>
      <p:bldP spid="20" grpId="0"/>
      <p:bldP spid="31" grpId="0" animBg="1"/>
      <p:bldP spid="16" grpId="0" animBg="1"/>
      <p:bldP spid="18" grpId="0" animBg="1"/>
      <p:bldP spid="23" grpId="0" animBg="1"/>
      <p:bldP spid="24" grpId="0" animBg="1"/>
      <p:bldP spid="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4FB15325-323A-429B-960A-563263DDFCC9}"/>
              </a:ext>
            </a:extLst>
          </p:cNvPr>
          <p:cNvSpPr/>
          <p:nvPr/>
        </p:nvSpPr>
        <p:spPr>
          <a:xfrm>
            <a:off x="1341737" y="1093145"/>
            <a:ext cx="5613304" cy="40010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cs-CZ" sz="20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3rd Man" panose="020B0603050302020204" pitchFamily="34" charset="-18"/>
            </a:endParaRPr>
          </a:p>
          <a:p>
            <a:pPr algn="ctr"/>
            <a:r>
              <a:rPr lang="cs-CZ" sz="5400" b="1" cap="none" spc="0" dirty="0">
                <a:ln w="0"/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</a:rPr>
              <a:t>SE </a:t>
            </a:r>
            <a:r>
              <a:rPr lang="cs-CZ" sz="48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Bahnschrift Condensed" panose="020B0502040204020203" pitchFamily="34" charset="0"/>
              </a:rPr>
              <a:t> </a:t>
            </a:r>
          </a:p>
          <a:p>
            <a:pPr algn="ctr"/>
            <a:r>
              <a:rPr lang="cs-CZ" sz="5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</a:rPr>
              <a:t>ZAPÁLENÝM TÝMEM </a:t>
            </a:r>
          </a:p>
          <a:p>
            <a:pPr algn="ctr"/>
            <a:r>
              <a:rPr lang="cs-CZ" sz="5400" b="1" dirty="0">
                <a:ln w="0"/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</a:rPr>
              <a:t>TO JDE </a:t>
            </a:r>
            <a:r>
              <a:rPr lang="cs-CZ" sz="5400" b="1" cap="none" spc="0" dirty="0">
                <a:ln w="0"/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</a:rPr>
              <a:t>SAMO</a:t>
            </a:r>
            <a:r>
              <a:rPr lang="cs-CZ" sz="5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</a:rPr>
              <a:t>  …  skoro</a:t>
            </a:r>
          </a:p>
          <a:p>
            <a:pPr algn="ctr"/>
            <a:r>
              <a:rPr lang="cs-CZ" sz="5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sym typeface="Wingdings" panose="05000000000000000000" pitchFamily="2" charset="2"/>
              </a:rPr>
              <a:t></a:t>
            </a:r>
            <a:endParaRPr lang="cs-CZ" sz="540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Bahnschrift Condensed" panose="020B0502040204020203" pitchFamily="34" charset="0"/>
            </a:endParaRPr>
          </a:p>
          <a:p>
            <a:pPr algn="ctr"/>
            <a:r>
              <a:rPr lang="cs-CZ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</a:rPr>
              <a:t> </a:t>
            </a:r>
            <a:endParaRPr lang="cs-CZ" sz="4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3rd Man" panose="020B0603050302020204" pitchFamily="34" charset="-18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EFAE112B-A710-4978-9CEF-5F5A5DCFA54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483525" flipV="1">
            <a:off x="7322575" y="844986"/>
            <a:ext cx="4461395" cy="3346045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6000"/>
              </a:srgbClr>
            </a:outerShdw>
            <a:softEdge rad="76200"/>
          </a:effectLst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53EC06BE-9F8E-449B-8BA1-CEFD1A6837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021" y="5496591"/>
            <a:ext cx="5231958" cy="1151689"/>
          </a:xfrm>
          <a:prstGeom prst="rect">
            <a:avLst/>
          </a:prstGeom>
          <a:effectLst>
            <a:outerShdw blurRad="50800" dist="50800" dir="5400000" algn="ctr" rotWithShape="0">
              <a:schemeClr val="accent1">
                <a:lumMod val="20000"/>
                <a:lumOff val="8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29742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220630BC-48D4-4D77-B6D1-DA8A44B76800}"/>
              </a:ext>
            </a:extLst>
          </p:cNvPr>
          <p:cNvSpPr txBox="1"/>
          <p:nvPr/>
        </p:nvSpPr>
        <p:spPr>
          <a:xfrm>
            <a:off x="724726" y="1327338"/>
            <a:ext cx="335280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3rd Man" panose="020B0603050302020204" pitchFamily="34" charset="-18"/>
              </a:rPr>
              <a:t>M A P   I</a:t>
            </a:r>
          </a:p>
          <a:p>
            <a:r>
              <a:rPr lang="cs-CZ" sz="4400" dirty="0">
                <a:ln w="0"/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</a:rPr>
              <a:t>24 MĚSÍCŮ</a:t>
            </a:r>
          </a:p>
          <a:p>
            <a:r>
              <a:rPr lang="cs-CZ" sz="44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</a:rPr>
              <a:t>3 154 415 KČ</a:t>
            </a:r>
          </a:p>
          <a:p>
            <a:endParaRPr lang="cs-CZ" sz="2800" dirty="0">
              <a:ln w="0"/>
              <a:solidFill>
                <a:schemeClr val="tx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Bahnschrift Condensed" panose="020B0502040204020203" pitchFamily="34" charset="0"/>
            </a:endParaRPr>
          </a:p>
          <a:p>
            <a:endParaRPr lang="cs-CZ" sz="4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3rd Man" panose="020B0603050302020204" pitchFamily="34" charset="-18"/>
            </a:endParaRPr>
          </a:p>
          <a:p>
            <a:endParaRPr lang="cs-CZ" sz="4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3rd Man" panose="020B0603050302020204" pitchFamily="34" charset="-18"/>
            </a:endParaRPr>
          </a:p>
        </p:txBody>
      </p:sp>
      <p:grpSp>
        <p:nvGrpSpPr>
          <p:cNvPr id="13" name="Skupina 12">
            <a:extLst>
              <a:ext uri="{FF2B5EF4-FFF2-40B4-BE49-F238E27FC236}">
                <a16:creationId xmlns:a16="http://schemas.microsoft.com/office/drawing/2014/main" id="{2F9EF3D6-6EB7-46D5-9D9F-96F91AEA0840}"/>
              </a:ext>
            </a:extLst>
          </p:cNvPr>
          <p:cNvGrpSpPr/>
          <p:nvPr/>
        </p:nvGrpSpPr>
        <p:grpSpPr>
          <a:xfrm>
            <a:off x="736059" y="3862698"/>
            <a:ext cx="2422123" cy="2520384"/>
            <a:chOff x="736059" y="3862698"/>
            <a:chExt cx="2422123" cy="2520384"/>
          </a:xfrm>
        </p:grpSpPr>
        <p:sp>
          <p:nvSpPr>
            <p:cNvPr id="4" name="Řečová bublina: oválný bublinový popisek 3">
              <a:extLst>
                <a:ext uri="{FF2B5EF4-FFF2-40B4-BE49-F238E27FC236}">
                  <a16:creationId xmlns:a16="http://schemas.microsoft.com/office/drawing/2014/main" id="{BCF7CB55-A8E5-4CC5-9ACD-11C8FA9180D7}"/>
                </a:ext>
              </a:extLst>
            </p:cNvPr>
            <p:cNvSpPr/>
            <p:nvPr/>
          </p:nvSpPr>
          <p:spPr>
            <a:xfrm rot="13279253">
              <a:off x="736059" y="3862698"/>
              <a:ext cx="2422123" cy="2520384"/>
            </a:xfrm>
            <a:prstGeom prst="wedgeEllipseCallou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" name="TextovéPole 7">
              <a:extLst>
                <a:ext uri="{FF2B5EF4-FFF2-40B4-BE49-F238E27FC236}">
                  <a16:creationId xmlns:a16="http://schemas.microsoft.com/office/drawing/2014/main" id="{AEF2D768-E374-4DAA-B99A-5BDE894B8EC5}"/>
                </a:ext>
              </a:extLst>
            </p:cNvPr>
            <p:cNvSpPr txBox="1"/>
            <p:nvPr/>
          </p:nvSpPr>
          <p:spPr>
            <a:xfrm>
              <a:off x="1052306" y="4291006"/>
              <a:ext cx="1789627" cy="19082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RT 1,5 FTE</a:t>
              </a:r>
            </a:p>
            <a:p>
              <a:r>
                <a:rPr lang="cs-CZ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+ GARANT</a:t>
              </a:r>
            </a:p>
            <a:p>
              <a:r>
                <a:rPr lang="cs-CZ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PS</a:t>
              </a:r>
            </a:p>
            <a:p>
              <a:r>
                <a:rPr lang="cs-CZ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2 EXPERTI</a:t>
              </a:r>
            </a:p>
            <a:p>
              <a:r>
                <a:rPr lang="cs-CZ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LEKTOŘI</a:t>
              </a:r>
            </a:p>
            <a:p>
              <a:endParaRPr lang="cs-CZ" dirty="0"/>
            </a:p>
          </p:txBody>
        </p:sp>
      </p:grpSp>
      <p:grpSp>
        <p:nvGrpSpPr>
          <p:cNvPr id="14" name="Skupina 13">
            <a:extLst>
              <a:ext uri="{FF2B5EF4-FFF2-40B4-BE49-F238E27FC236}">
                <a16:creationId xmlns:a16="http://schemas.microsoft.com/office/drawing/2014/main" id="{62D4C04E-D6DE-446C-BC9A-509FA9A0C335}"/>
              </a:ext>
            </a:extLst>
          </p:cNvPr>
          <p:cNvGrpSpPr/>
          <p:nvPr/>
        </p:nvGrpSpPr>
        <p:grpSpPr>
          <a:xfrm>
            <a:off x="3223346" y="402015"/>
            <a:ext cx="4529137" cy="2408620"/>
            <a:chOff x="3223346" y="402015"/>
            <a:chExt cx="4529137" cy="2408620"/>
          </a:xfrm>
        </p:grpSpPr>
        <p:sp>
          <p:nvSpPr>
            <p:cNvPr id="5" name="Řečová bublina: oválný bublinový popisek 4">
              <a:extLst>
                <a:ext uri="{FF2B5EF4-FFF2-40B4-BE49-F238E27FC236}">
                  <a16:creationId xmlns:a16="http://schemas.microsoft.com/office/drawing/2014/main" id="{127190D0-D068-4973-BCE2-267763AC1E24}"/>
                </a:ext>
              </a:extLst>
            </p:cNvPr>
            <p:cNvSpPr/>
            <p:nvPr/>
          </p:nvSpPr>
          <p:spPr>
            <a:xfrm>
              <a:off x="3223346" y="402015"/>
              <a:ext cx="4529137" cy="2408620"/>
            </a:xfrm>
            <a:prstGeom prst="wedgeEllipseCallou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" name="TextovéPole 8">
              <a:extLst>
                <a:ext uri="{FF2B5EF4-FFF2-40B4-BE49-F238E27FC236}">
                  <a16:creationId xmlns:a16="http://schemas.microsoft.com/office/drawing/2014/main" id="{610D60F3-5D52-4F43-9726-6F3F925C08C0}"/>
                </a:ext>
              </a:extLst>
            </p:cNvPr>
            <p:cNvSpPr txBox="1"/>
            <p:nvPr/>
          </p:nvSpPr>
          <p:spPr>
            <a:xfrm>
              <a:off x="4171889" y="1103120"/>
              <a:ext cx="321262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4400" dirty="0">
                  <a:ln w="0"/>
                  <a:solidFill>
                    <a:schemeClr val="tx2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Bahnschrift Condensed" panose="020B0502040204020203" pitchFamily="34" charset="0"/>
                </a:rPr>
                <a:t>Akční plány?</a:t>
              </a:r>
            </a:p>
          </p:txBody>
        </p:sp>
      </p:grpSp>
      <p:grpSp>
        <p:nvGrpSpPr>
          <p:cNvPr id="16" name="Skupina 15">
            <a:extLst>
              <a:ext uri="{FF2B5EF4-FFF2-40B4-BE49-F238E27FC236}">
                <a16:creationId xmlns:a16="http://schemas.microsoft.com/office/drawing/2014/main" id="{C4D482CE-C441-4BD5-9266-554A074D8D58}"/>
              </a:ext>
            </a:extLst>
          </p:cNvPr>
          <p:cNvGrpSpPr/>
          <p:nvPr/>
        </p:nvGrpSpPr>
        <p:grpSpPr>
          <a:xfrm rot="1052434">
            <a:off x="7555491" y="3539458"/>
            <a:ext cx="4398762" cy="2112015"/>
            <a:chOff x="6659764" y="3234998"/>
            <a:chExt cx="4398762" cy="2112015"/>
          </a:xfrm>
        </p:grpSpPr>
        <p:sp>
          <p:nvSpPr>
            <p:cNvPr id="6" name="Řečová bublina: oválný bublinový popisek 5">
              <a:extLst>
                <a:ext uri="{FF2B5EF4-FFF2-40B4-BE49-F238E27FC236}">
                  <a16:creationId xmlns:a16="http://schemas.microsoft.com/office/drawing/2014/main" id="{30F7677C-5487-4614-8556-8FD71193087B}"/>
                </a:ext>
              </a:extLst>
            </p:cNvPr>
            <p:cNvSpPr/>
            <p:nvPr/>
          </p:nvSpPr>
          <p:spPr>
            <a:xfrm rot="5400000">
              <a:off x="7803137" y="2091625"/>
              <a:ext cx="2112015" cy="4398762"/>
            </a:xfrm>
            <a:prstGeom prst="wedgeEllipseCallou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0" name="TextovéPole 9">
              <a:extLst>
                <a:ext uri="{FF2B5EF4-FFF2-40B4-BE49-F238E27FC236}">
                  <a16:creationId xmlns:a16="http://schemas.microsoft.com/office/drawing/2014/main" id="{509A28BC-BEE1-45F0-8EF2-1AF947D51E14}"/>
                </a:ext>
              </a:extLst>
            </p:cNvPr>
            <p:cNvSpPr txBox="1"/>
            <p:nvPr/>
          </p:nvSpPr>
          <p:spPr>
            <a:xfrm>
              <a:off x="7542972" y="3594940"/>
              <a:ext cx="3212623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4400" dirty="0">
                  <a:ln w="0"/>
                  <a:solidFill>
                    <a:schemeClr val="tx2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Bahnschrift Condensed" panose="020B0502040204020203" pitchFamily="34" charset="0"/>
                </a:rPr>
                <a:t>Aktivity spolupráce?</a:t>
              </a:r>
            </a:p>
          </p:txBody>
        </p:sp>
      </p:grpSp>
      <p:grpSp>
        <p:nvGrpSpPr>
          <p:cNvPr id="15" name="Skupina 14">
            <a:extLst>
              <a:ext uri="{FF2B5EF4-FFF2-40B4-BE49-F238E27FC236}">
                <a16:creationId xmlns:a16="http://schemas.microsoft.com/office/drawing/2014/main" id="{E2DA1BF1-57F4-4DFE-BD99-C302E11A3B2B}"/>
              </a:ext>
            </a:extLst>
          </p:cNvPr>
          <p:cNvGrpSpPr/>
          <p:nvPr/>
        </p:nvGrpSpPr>
        <p:grpSpPr>
          <a:xfrm>
            <a:off x="8012357" y="393685"/>
            <a:ext cx="3639215" cy="2520384"/>
            <a:chOff x="8012357" y="393685"/>
            <a:chExt cx="3639215" cy="2520384"/>
          </a:xfrm>
        </p:grpSpPr>
        <p:sp>
          <p:nvSpPr>
            <p:cNvPr id="7" name="Řečová bublina: oválný bublinový popisek 6">
              <a:extLst>
                <a:ext uri="{FF2B5EF4-FFF2-40B4-BE49-F238E27FC236}">
                  <a16:creationId xmlns:a16="http://schemas.microsoft.com/office/drawing/2014/main" id="{094A87FF-68EC-4626-81A9-EDE3E1CFE624}"/>
                </a:ext>
              </a:extLst>
            </p:cNvPr>
            <p:cNvSpPr/>
            <p:nvPr/>
          </p:nvSpPr>
          <p:spPr>
            <a:xfrm rot="1615944">
              <a:off x="8012357" y="393685"/>
              <a:ext cx="3609975" cy="2520384"/>
            </a:xfrm>
            <a:prstGeom prst="wedgeEllipseCallou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" name="TextovéPole 10">
              <a:extLst>
                <a:ext uri="{FF2B5EF4-FFF2-40B4-BE49-F238E27FC236}">
                  <a16:creationId xmlns:a16="http://schemas.microsoft.com/office/drawing/2014/main" id="{CC7B50AD-35B7-42B1-8BE5-277BF206505E}"/>
                </a:ext>
              </a:extLst>
            </p:cNvPr>
            <p:cNvSpPr txBox="1"/>
            <p:nvPr/>
          </p:nvSpPr>
          <p:spPr>
            <a:xfrm rot="1998255">
              <a:off x="8438949" y="1042722"/>
              <a:ext cx="3212623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4400" dirty="0">
                  <a:ln w="0"/>
                  <a:solidFill>
                    <a:schemeClr val="tx2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Bahnschrift Condensed" panose="020B0502040204020203" pitchFamily="34" charset="0"/>
                </a:rPr>
                <a:t>Implementace?</a:t>
              </a:r>
            </a:p>
            <a:p>
              <a:r>
                <a:rPr lang="cs-CZ" sz="4400" dirty="0">
                  <a:ln w="0"/>
                  <a:solidFill>
                    <a:schemeClr val="tx2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Bahnschrift Condensed" panose="020B0502040204020203" pitchFamily="34" charset="0"/>
                </a:rPr>
                <a:t>MAP II?</a:t>
              </a:r>
            </a:p>
          </p:txBody>
        </p:sp>
      </p:grpSp>
      <p:pic>
        <p:nvPicPr>
          <p:cNvPr id="12" name="Obrázek 11">
            <a:extLst>
              <a:ext uri="{FF2B5EF4-FFF2-40B4-BE49-F238E27FC236}">
                <a16:creationId xmlns:a16="http://schemas.microsoft.com/office/drawing/2014/main" id="{78046682-E27D-4002-B4D7-990F39813E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021" y="5496591"/>
            <a:ext cx="5231958" cy="1151689"/>
          </a:xfrm>
          <a:prstGeom prst="rect">
            <a:avLst/>
          </a:prstGeom>
          <a:effectLst>
            <a:outerShdw blurRad="50800" dist="50800" dir="5400000" algn="ctr" rotWithShape="0">
              <a:schemeClr val="accent1">
                <a:lumMod val="20000"/>
                <a:lumOff val="80000"/>
              </a:schemeClr>
            </a:outerShdw>
          </a:effectLst>
        </p:spPr>
      </p:pic>
      <p:grpSp>
        <p:nvGrpSpPr>
          <p:cNvPr id="22" name="Skupina 21">
            <a:extLst>
              <a:ext uri="{FF2B5EF4-FFF2-40B4-BE49-F238E27FC236}">
                <a16:creationId xmlns:a16="http://schemas.microsoft.com/office/drawing/2014/main" id="{0F3478F4-3993-45EE-9DD8-BEE485B2EC2B}"/>
              </a:ext>
            </a:extLst>
          </p:cNvPr>
          <p:cNvGrpSpPr/>
          <p:nvPr/>
        </p:nvGrpSpPr>
        <p:grpSpPr>
          <a:xfrm>
            <a:off x="4040187" y="3082686"/>
            <a:ext cx="3206055" cy="2187628"/>
            <a:chOff x="4040187" y="3127841"/>
            <a:chExt cx="3206055" cy="2187628"/>
          </a:xfrm>
        </p:grpSpPr>
        <p:sp>
          <p:nvSpPr>
            <p:cNvPr id="19" name="Řečová bublina: oválný bublinový popisek 18">
              <a:extLst>
                <a:ext uri="{FF2B5EF4-FFF2-40B4-BE49-F238E27FC236}">
                  <a16:creationId xmlns:a16="http://schemas.microsoft.com/office/drawing/2014/main" id="{A777310C-48DF-47CC-AE4D-DCBEEADAE3F5}"/>
                </a:ext>
              </a:extLst>
            </p:cNvPr>
            <p:cNvSpPr/>
            <p:nvPr/>
          </p:nvSpPr>
          <p:spPr>
            <a:xfrm rot="5886568">
              <a:off x="4549401" y="2618627"/>
              <a:ext cx="2187628" cy="3206055"/>
            </a:xfrm>
            <a:prstGeom prst="wedgeEllipseCallou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1" name="TextovéPole 20">
              <a:extLst>
                <a:ext uri="{FF2B5EF4-FFF2-40B4-BE49-F238E27FC236}">
                  <a16:creationId xmlns:a16="http://schemas.microsoft.com/office/drawing/2014/main" id="{E883CC3A-0C6C-4E07-A7A8-99377A9CF59F}"/>
                </a:ext>
              </a:extLst>
            </p:cNvPr>
            <p:cNvSpPr txBox="1"/>
            <p:nvPr/>
          </p:nvSpPr>
          <p:spPr>
            <a:xfrm>
              <a:off x="4269411" y="3296678"/>
              <a:ext cx="2453366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cs-CZ" sz="2800" b="1" dirty="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Bahnschrift Condensed" panose="020B0502040204020203" pitchFamily="34" charset="0"/>
                </a:rPr>
                <a:t>Partnerství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cs-CZ" sz="2800" b="1" dirty="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Bahnschrift Condensed" panose="020B0502040204020203" pitchFamily="34" charset="0"/>
                </a:rPr>
                <a:t>Sdílení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cs-CZ" sz="2800" b="1" dirty="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Bahnschrift Condensed" panose="020B0502040204020203" pitchFamily="34" charset="0"/>
                </a:rPr>
                <a:t>Strategické dokumenty</a:t>
              </a:r>
            </a:p>
          </p:txBody>
        </p:sp>
      </p:grp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C517F550-B3A3-484F-BBD1-8CCDBC649FEE}"/>
              </a:ext>
            </a:extLst>
          </p:cNvPr>
          <p:cNvSpPr txBox="1"/>
          <p:nvPr/>
        </p:nvSpPr>
        <p:spPr>
          <a:xfrm>
            <a:off x="630365" y="44913"/>
            <a:ext cx="27758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n w="0"/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</a:rPr>
              <a:t>52 + 3 = </a:t>
            </a:r>
            <a:r>
              <a:rPr lang="cs-CZ" sz="3200" dirty="0">
                <a:ln w="0"/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</a:rPr>
              <a:t>53  </a:t>
            </a:r>
          </a:p>
          <a:p>
            <a:r>
              <a:rPr lang="cs-CZ" sz="2400" dirty="0">
                <a:ln w="0"/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</a:rPr>
              <a:t>36 Z</a:t>
            </a:r>
          </a:p>
          <a:p>
            <a:r>
              <a:rPr lang="cs-CZ" sz="2400" dirty="0">
                <a:ln w="0"/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</a:rPr>
              <a:t>55 MŠ	36 ZŠ	2 ZUŠ</a:t>
            </a:r>
          </a:p>
        </p:txBody>
      </p:sp>
    </p:spTree>
    <p:extLst>
      <p:ext uri="{BB962C8B-B14F-4D97-AF65-F5344CB8AC3E}">
        <p14:creationId xmlns:p14="http://schemas.microsoft.com/office/powerpoint/2010/main" val="1551262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201A3C26-E598-48CE-8849-854A5EFF1C72}"/>
              </a:ext>
            </a:extLst>
          </p:cNvPr>
          <p:cNvSpPr txBox="1"/>
          <p:nvPr/>
        </p:nvSpPr>
        <p:spPr>
          <a:xfrm>
            <a:off x="4711478" y="1538518"/>
            <a:ext cx="335280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7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3rd Man" panose="020B0603050302020204" pitchFamily="34" charset="-18"/>
              </a:rPr>
              <a:t>M A P   I </a:t>
            </a:r>
            <a:r>
              <a:rPr lang="cs-CZ" sz="72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3rd Man" panose="020B0603050302020204" pitchFamily="34" charset="-18"/>
              </a:rPr>
              <a:t>I</a:t>
            </a:r>
            <a:endParaRPr lang="cs-CZ" sz="72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3rd Man" panose="020B0603050302020204" pitchFamily="34" charset="-18"/>
            </a:endParaRPr>
          </a:p>
          <a:p>
            <a:r>
              <a:rPr lang="cs-CZ" sz="5400" dirty="0">
                <a:ln w="0"/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</a:rPr>
              <a:t>46 MĚSÍCŮ</a:t>
            </a:r>
          </a:p>
          <a:p>
            <a:r>
              <a:rPr lang="cs-CZ" sz="54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</a:rPr>
              <a:t>13 212 528 KČ</a:t>
            </a:r>
          </a:p>
          <a:p>
            <a:endParaRPr lang="cs-CZ" sz="4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3rd Man" panose="020B0603050302020204" pitchFamily="34" charset="-18"/>
            </a:endParaRPr>
          </a:p>
        </p:txBody>
      </p:sp>
      <p:grpSp>
        <p:nvGrpSpPr>
          <p:cNvPr id="14" name="Skupina 13">
            <a:extLst>
              <a:ext uri="{FF2B5EF4-FFF2-40B4-BE49-F238E27FC236}">
                <a16:creationId xmlns:a16="http://schemas.microsoft.com/office/drawing/2014/main" id="{7E55587E-8C35-409D-A809-0D2B5B436433}"/>
              </a:ext>
            </a:extLst>
          </p:cNvPr>
          <p:cNvGrpSpPr/>
          <p:nvPr/>
        </p:nvGrpSpPr>
        <p:grpSpPr>
          <a:xfrm>
            <a:off x="795386" y="389425"/>
            <a:ext cx="2938578" cy="2708051"/>
            <a:chOff x="795386" y="389425"/>
            <a:chExt cx="2938578" cy="2708051"/>
          </a:xfrm>
        </p:grpSpPr>
        <p:sp>
          <p:nvSpPr>
            <p:cNvPr id="7" name="Řečová bublina: oválný bublinový popisek 6">
              <a:extLst>
                <a:ext uri="{FF2B5EF4-FFF2-40B4-BE49-F238E27FC236}">
                  <a16:creationId xmlns:a16="http://schemas.microsoft.com/office/drawing/2014/main" id="{3F7C1494-1583-4B1A-BF2D-5937572E1CBC}"/>
                </a:ext>
              </a:extLst>
            </p:cNvPr>
            <p:cNvSpPr/>
            <p:nvPr/>
          </p:nvSpPr>
          <p:spPr>
            <a:xfrm rot="19822839" flipH="1">
              <a:off x="795386" y="389425"/>
              <a:ext cx="2938578" cy="2708051"/>
            </a:xfrm>
            <a:prstGeom prst="wedgeEllipseCallou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" name="TextovéPole 7">
              <a:extLst>
                <a:ext uri="{FF2B5EF4-FFF2-40B4-BE49-F238E27FC236}">
                  <a16:creationId xmlns:a16="http://schemas.microsoft.com/office/drawing/2014/main" id="{8C46D093-F8B7-4E0C-BE4A-792043BA341C}"/>
                </a:ext>
              </a:extLst>
            </p:cNvPr>
            <p:cNvSpPr txBox="1"/>
            <p:nvPr/>
          </p:nvSpPr>
          <p:spPr>
            <a:xfrm>
              <a:off x="1359979" y="765744"/>
              <a:ext cx="1971675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>
                  <a:latin typeface="Courier New" panose="02070309020205020404" pitchFamily="49" charset="0"/>
                  <a:cs typeface="Courier New" panose="02070309020205020404" pitchFamily="49" charset="0"/>
                </a:rPr>
                <a:t>RT 1,3 FTE</a:t>
              </a:r>
            </a:p>
            <a:p>
              <a:r>
                <a:rPr lang="cs-CZ" dirty="0">
                  <a:latin typeface="Courier New" panose="02070309020205020404" pitchFamily="49" charset="0"/>
                  <a:cs typeface="Courier New" panose="02070309020205020404" pitchFamily="49" charset="0"/>
                </a:rPr>
                <a:t>0,5 MANAŽERKA</a:t>
              </a:r>
            </a:p>
            <a:p>
              <a:r>
                <a:rPr lang="cs-CZ" dirty="0">
                  <a:latin typeface="Courier New" panose="02070309020205020404" pitchFamily="49" charset="0"/>
                  <a:cs typeface="Courier New" panose="02070309020205020404" pitchFamily="49" charset="0"/>
                </a:rPr>
                <a:t>0,3 ASISTENTKA</a:t>
              </a:r>
            </a:p>
            <a:p>
              <a:r>
                <a:rPr lang="cs-CZ" dirty="0">
                  <a:latin typeface="Courier New" panose="02070309020205020404" pitchFamily="49" charset="0"/>
                  <a:cs typeface="Courier New" panose="02070309020205020404" pitchFamily="49" charset="0"/>
                </a:rPr>
                <a:t>0,5 PROJEKTOVÝ SPECIALISTA</a:t>
              </a:r>
            </a:p>
          </p:txBody>
        </p:sp>
      </p:grpSp>
      <p:grpSp>
        <p:nvGrpSpPr>
          <p:cNvPr id="15" name="Skupina 14">
            <a:extLst>
              <a:ext uri="{FF2B5EF4-FFF2-40B4-BE49-F238E27FC236}">
                <a16:creationId xmlns:a16="http://schemas.microsoft.com/office/drawing/2014/main" id="{840C6C4B-C5B0-4015-8E86-4E3CAC237437}"/>
              </a:ext>
            </a:extLst>
          </p:cNvPr>
          <p:cNvGrpSpPr/>
          <p:nvPr/>
        </p:nvGrpSpPr>
        <p:grpSpPr>
          <a:xfrm>
            <a:off x="961602" y="3703357"/>
            <a:ext cx="2635111" cy="2010411"/>
            <a:chOff x="961602" y="3703357"/>
            <a:chExt cx="2635111" cy="2010411"/>
          </a:xfrm>
        </p:grpSpPr>
        <p:sp>
          <p:nvSpPr>
            <p:cNvPr id="9" name="Řečová bublina: oválný bublinový popisek 8">
              <a:extLst>
                <a:ext uri="{FF2B5EF4-FFF2-40B4-BE49-F238E27FC236}">
                  <a16:creationId xmlns:a16="http://schemas.microsoft.com/office/drawing/2014/main" id="{2569509D-9FFE-4842-BA85-CA07CC2F2036}"/>
                </a:ext>
              </a:extLst>
            </p:cNvPr>
            <p:cNvSpPr/>
            <p:nvPr/>
          </p:nvSpPr>
          <p:spPr>
            <a:xfrm rot="17083078" flipH="1">
              <a:off x="1166106" y="3498853"/>
              <a:ext cx="2010411" cy="2419420"/>
            </a:xfrm>
            <a:prstGeom prst="wedgeEllipseCallou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>
                  <a:latin typeface="Courier New" panose="02070309020205020404" pitchFamily="49" charset="0"/>
                  <a:cs typeface="Courier New" panose="02070309020205020404" pitchFamily="49" charset="0"/>
                </a:rPr>
                <a:t>PROJEKTOVÝ SPECIALISTA</a:t>
              </a:r>
              <a:endParaRPr lang="cs-CZ"/>
            </a:p>
          </p:txBody>
        </p:sp>
        <p:sp>
          <p:nvSpPr>
            <p:cNvPr id="10" name="TextovéPole 9">
              <a:extLst>
                <a:ext uri="{FF2B5EF4-FFF2-40B4-BE49-F238E27FC236}">
                  <a16:creationId xmlns:a16="http://schemas.microsoft.com/office/drawing/2014/main" id="{8049A0BA-25FA-4E91-A650-DAC7B5B8B797}"/>
                </a:ext>
              </a:extLst>
            </p:cNvPr>
            <p:cNvSpPr txBox="1"/>
            <p:nvPr/>
          </p:nvSpPr>
          <p:spPr>
            <a:xfrm>
              <a:off x="1217895" y="3929393"/>
              <a:ext cx="237881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OT  </a:t>
              </a:r>
            </a:p>
            <a:p>
              <a:r>
                <a:rPr lang="cs-CZ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0,5 KOORDINÁTOR KA/K</a:t>
              </a:r>
            </a:p>
            <a:p>
              <a:r>
                <a:rPr lang="cs-CZ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0,5 KOORDINÁTOR IA </a:t>
              </a:r>
            </a:p>
          </p:txBody>
        </p:sp>
      </p:grpSp>
      <p:grpSp>
        <p:nvGrpSpPr>
          <p:cNvPr id="13" name="Skupina 12">
            <a:extLst>
              <a:ext uri="{FF2B5EF4-FFF2-40B4-BE49-F238E27FC236}">
                <a16:creationId xmlns:a16="http://schemas.microsoft.com/office/drawing/2014/main" id="{276A41B0-3D9A-4C02-9D0F-076ED87155D3}"/>
              </a:ext>
            </a:extLst>
          </p:cNvPr>
          <p:cNvGrpSpPr/>
          <p:nvPr/>
        </p:nvGrpSpPr>
        <p:grpSpPr>
          <a:xfrm>
            <a:off x="7574152" y="409038"/>
            <a:ext cx="5649158" cy="3110038"/>
            <a:chOff x="7574152" y="409038"/>
            <a:chExt cx="5649158" cy="3110038"/>
          </a:xfrm>
        </p:grpSpPr>
        <p:sp>
          <p:nvSpPr>
            <p:cNvPr id="5" name="Řečová bublina: oválný bublinový popisek 4">
              <a:extLst>
                <a:ext uri="{FF2B5EF4-FFF2-40B4-BE49-F238E27FC236}">
                  <a16:creationId xmlns:a16="http://schemas.microsoft.com/office/drawing/2014/main" id="{5B9E2A1C-F28F-4C18-9746-F16931014F26}"/>
                </a:ext>
              </a:extLst>
            </p:cNvPr>
            <p:cNvSpPr/>
            <p:nvPr/>
          </p:nvSpPr>
          <p:spPr>
            <a:xfrm rot="1284918">
              <a:off x="7574152" y="409038"/>
              <a:ext cx="4551457" cy="2662464"/>
            </a:xfrm>
            <a:prstGeom prst="wedgeEllipseCallou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" name="TextovéPole 5">
              <a:extLst>
                <a:ext uri="{FF2B5EF4-FFF2-40B4-BE49-F238E27FC236}">
                  <a16:creationId xmlns:a16="http://schemas.microsoft.com/office/drawing/2014/main" id="{6A5EEE6B-0D82-4871-9E34-BFE40D1B226E}"/>
                </a:ext>
              </a:extLst>
            </p:cNvPr>
            <p:cNvSpPr txBox="1"/>
            <p:nvPr/>
          </p:nvSpPr>
          <p:spPr>
            <a:xfrm rot="1568305">
              <a:off x="8807106" y="1210752"/>
              <a:ext cx="4416204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>
                  <a:latin typeface="Courier New" panose="02070309020205020404" pitchFamily="49" charset="0"/>
                  <a:cs typeface="Courier New" panose="02070309020205020404" pitchFamily="49" charset="0"/>
                </a:rPr>
                <a:t>2 GARANTI</a:t>
              </a:r>
            </a:p>
            <a:p>
              <a:r>
                <a:rPr lang="cs-CZ" dirty="0">
                  <a:latin typeface="Courier New" panose="02070309020205020404" pitchFamily="49" charset="0"/>
                  <a:cs typeface="Courier New" panose="02070309020205020404" pitchFamily="49" charset="0"/>
                </a:rPr>
                <a:t>2 EXPERTI</a:t>
              </a:r>
            </a:p>
            <a:p>
              <a:r>
                <a:rPr lang="cs-CZ" dirty="0">
                  <a:latin typeface="Courier New" panose="02070309020205020404" pitchFamily="49" charset="0"/>
                  <a:cs typeface="Courier New" panose="02070309020205020404" pitchFamily="49" charset="0"/>
                </a:rPr>
                <a:t>1 EXTERNÍ PORADCE</a:t>
              </a:r>
            </a:p>
            <a:p>
              <a:r>
                <a:rPr lang="cs-CZ" dirty="0">
                  <a:latin typeface="Courier New" panose="02070309020205020404" pitchFamily="49" charset="0"/>
                  <a:cs typeface="Courier New" panose="02070309020205020404" pitchFamily="49" charset="0"/>
                </a:rPr>
                <a:t>4 VEDOUCÍ PS</a:t>
              </a:r>
            </a:p>
            <a:p>
              <a:r>
                <a:rPr lang="cs-CZ" dirty="0">
                  <a:latin typeface="Courier New" panose="02070309020205020404" pitchFamily="49" charset="0"/>
                  <a:cs typeface="Courier New" panose="02070309020205020404" pitchFamily="49" charset="0"/>
                </a:rPr>
                <a:t>30 ČLENŮ PS</a:t>
              </a:r>
            </a:p>
            <a:p>
              <a:r>
                <a:rPr lang="cs-CZ" dirty="0">
                  <a:latin typeface="Courier New" panose="02070309020205020404" pitchFamily="49" charset="0"/>
                  <a:cs typeface="Courier New" panose="02070309020205020404" pitchFamily="49" charset="0"/>
                </a:rPr>
                <a:t>85 KOORDINÁTORŮ</a:t>
              </a:r>
            </a:p>
            <a:p>
              <a:r>
                <a:rPr lang="cs-CZ" dirty="0">
                  <a:latin typeface="Courier New" panose="02070309020205020404" pitchFamily="49" charset="0"/>
                  <a:cs typeface="Courier New" panose="02070309020205020404" pitchFamily="49" charset="0"/>
                </a:rPr>
                <a:t>8 ODBORNÍKŮ</a:t>
              </a:r>
            </a:p>
            <a:p>
              <a:r>
                <a:rPr lang="cs-CZ" dirty="0">
                  <a:latin typeface="Courier New" panose="02070309020205020404" pitchFamily="49" charset="0"/>
                  <a:cs typeface="Courier New" panose="02070309020205020404" pitchFamily="49" charset="0"/>
                </a:rPr>
                <a:t>LEKTOŘI</a:t>
              </a:r>
            </a:p>
          </p:txBody>
        </p:sp>
        <p:sp>
          <p:nvSpPr>
            <p:cNvPr id="11" name="TextovéPole 10">
              <a:extLst>
                <a:ext uri="{FF2B5EF4-FFF2-40B4-BE49-F238E27FC236}">
                  <a16:creationId xmlns:a16="http://schemas.microsoft.com/office/drawing/2014/main" id="{3D6446D8-F130-496A-9879-4071E23F6E47}"/>
                </a:ext>
              </a:extLst>
            </p:cNvPr>
            <p:cNvSpPr txBox="1"/>
            <p:nvPr/>
          </p:nvSpPr>
          <p:spPr>
            <a:xfrm>
              <a:off x="8064280" y="765744"/>
              <a:ext cx="9395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OT</a:t>
              </a:r>
              <a:endParaRPr lang="cs-CZ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sp>
        <p:nvSpPr>
          <p:cNvPr id="4" name="TextovéPole 3">
            <a:extLst>
              <a:ext uri="{FF2B5EF4-FFF2-40B4-BE49-F238E27FC236}">
                <a16:creationId xmlns:a16="http://schemas.microsoft.com/office/drawing/2014/main" id="{3EC8609E-6775-4CA1-901A-43785C8D6EB3}"/>
              </a:ext>
            </a:extLst>
          </p:cNvPr>
          <p:cNvSpPr txBox="1"/>
          <p:nvPr/>
        </p:nvSpPr>
        <p:spPr>
          <a:xfrm>
            <a:off x="9179045" y="3429000"/>
            <a:ext cx="285724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</a:rPr>
              <a:t>1. 1. 2018</a:t>
            </a:r>
          </a:p>
          <a:p>
            <a:r>
              <a:rPr lang="cs-CZ" sz="2800" dirty="0">
                <a:ln w="0"/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</a:rPr>
              <a:t>(žádost 15. 2. 2018)</a:t>
            </a:r>
          </a:p>
          <a:p>
            <a:r>
              <a:rPr lang="cs-CZ" sz="3600" dirty="0">
                <a:ln w="0"/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</a:rPr>
              <a:t>Finance 30. 10.  </a:t>
            </a:r>
          </a:p>
          <a:p>
            <a:r>
              <a:rPr lang="cs-CZ" sz="32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</a:rPr>
              <a:t>10 měsíců „minimální výdaje 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57F83107-BA05-46C5-93BB-D1259901BD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021" y="5496591"/>
            <a:ext cx="5231958" cy="1151689"/>
          </a:xfrm>
          <a:prstGeom prst="rect">
            <a:avLst/>
          </a:prstGeom>
          <a:effectLst>
            <a:outerShdw blurRad="50800" dist="50800" dir="5400000" algn="ctr" rotWithShape="0">
              <a:schemeClr val="accent1">
                <a:lumMod val="20000"/>
                <a:lumOff val="8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19732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6A511DAB-E99C-422E-8BBE-5D0656576760}"/>
              </a:ext>
            </a:extLst>
          </p:cNvPr>
          <p:cNvSpPr txBox="1"/>
          <p:nvPr/>
        </p:nvSpPr>
        <p:spPr>
          <a:xfrm>
            <a:off x="3771900" y="1490007"/>
            <a:ext cx="6613044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3rd Man" panose="020B0603050302020204" pitchFamily="34" charset="-18"/>
              </a:rPr>
              <a:t>I M P L E M E N T A C E</a:t>
            </a:r>
          </a:p>
          <a:p>
            <a:r>
              <a:rPr lang="cs-CZ" sz="5400" dirty="0">
                <a:ln w="0"/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</a:rPr>
              <a:t>10 ÚKOLŮ</a:t>
            </a:r>
          </a:p>
          <a:p>
            <a:r>
              <a:rPr lang="cs-CZ" sz="5400" b="1" dirty="0">
                <a:ln w="0"/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</a:rPr>
              <a:t>+ akční plány </a:t>
            </a:r>
            <a:endParaRPr lang="cs-CZ" sz="5400" b="1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Bahnschrift Condensed" panose="020B0502040204020203" pitchFamily="34" charset="0"/>
            </a:endParaRPr>
          </a:p>
          <a:p>
            <a:endParaRPr lang="cs-CZ" sz="72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3rd Man" panose="020B0603050302020204" pitchFamily="34" charset="-18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205E0B50-AC81-4CF1-BF57-CBB762113A18}"/>
              </a:ext>
            </a:extLst>
          </p:cNvPr>
          <p:cNvSpPr txBox="1"/>
          <p:nvPr/>
        </p:nvSpPr>
        <p:spPr>
          <a:xfrm>
            <a:off x="198783" y="335844"/>
            <a:ext cx="3573117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  <a:latin typeface="Bahnschrift SemiBold SemiConden" panose="020B0502040204020203" pitchFamily="34" charset="0"/>
              </a:rPr>
              <a:t>APROBACE</a:t>
            </a:r>
          </a:p>
          <a:p>
            <a:endParaRPr lang="cs-CZ" dirty="0">
              <a:latin typeface="Bahnschrift SemiBold SemiConden" panose="020B0502040204020203" pitchFamily="34" charset="0"/>
            </a:endParaRPr>
          </a:p>
          <a:p>
            <a:r>
              <a:rPr lang="cs-CZ" dirty="0">
                <a:solidFill>
                  <a:srgbClr val="002060"/>
                </a:solidFill>
                <a:latin typeface="Bahnschrift SemiBold SemiConden" panose="020B0502040204020203" pitchFamily="34" charset="0"/>
              </a:rPr>
              <a:t>REGIONÁLNÍ IDENTITA - PŘÍBĚHY</a:t>
            </a:r>
          </a:p>
          <a:p>
            <a:endParaRPr lang="cs-CZ" dirty="0">
              <a:latin typeface="Bahnschrift SemiBold SemiConden" panose="020B0502040204020203" pitchFamily="34" charset="0"/>
            </a:endParaRPr>
          </a:p>
          <a:p>
            <a:r>
              <a:rPr lang="cs-CZ" dirty="0">
                <a:solidFill>
                  <a:srgbClr val="FF0000"/>
                </a:solidFill>
                <a:latin typeface="Bahnschrift SemiBold SemiConden" panose="020B0502040204020203" pitchFamily="34" charset="0"/>
              </a:rPr>
              <a:t>PODPORA ŠKOLÁM, OBCÍM, ORGANIZACÍM</a:t>
            </a:r>
          </a:p>
          <a:p>
            <a:endParaRPr lang="cs-CZ" dirty="0">
              <a:latin typeface="Bahnschrift SemiBold SemiConden" panose="020B0502040204020203" pitchFamily="34" charset="0"/>
            </a:endParaRPr>
          </a:p>
          <a:p>
            <a:r>
              <a:rPr lang="cs-CZ" dirty="0">
                <a:solidFill>
                  <a:srgbClr val="002060"/>
                </a:solidFill>
                <a:latin typeface="Bahnschrift SemiBold SemiConden" panose="020B0502040204020203" pitchFamily="34" charset="0"/>
              </a:rPr>
              <a:t>VZDĚLÁVACÍ AKTIVITY</a:t>
            </a:r>
          </a:p>
          <a:p>
            <a:endParaRPr lang="cs-CZ" dirty="0">
              <a:latin typeface="Bahnschrift SemiBold SemiConden" panose="020B0502040204020203" pitchFamily="34" charset="0"/>
            </a:endParaRPr>
          </a:p>
          <a:p>
            <a:r>
              <a:rPr lang="cs-CZ" dirty="0">
                <a:solidFill>
                  <a:srgbClr val="FF0000"/>
                </a:solidFill>
                <a:latin typeface="Bahnschrift SemiBold SemiConden" panose="020B0502040204020203" pitchFamily="34" charset="0"/>
              </a:rPr>
              <a:t>LETNÍ ŠKOLA PRO PEDAGOGY</a:t>
            </a:r>
          </a:p>
          <a:p>
            <a:endParaRPr lang="cs-CZ" dirty="0">
              <a:latin typeface="Bahnschrift SemiBold SemiConden" panose="020B0502040204020203" pitchFamily="34" charset="0"/>
            </a:endParaRPr>
          </a:p>
          <a:p>
            <a:r>
              <a:rPr lang="cs-CZ" dirty="0">
                <a:solidFill>
                  <a:srgbClr val="002060"/>
                </a:solidFill>
                <a:latin typeface="Bahnschrift SemiBold SemiConden" panose="020B0502040204020203" pitchFamily="34" charset="0"/>
              </a:rPr>
              <a:t>PRÁVNÍ PORADENSTVÍ</a:t>
            </a:r>
          </a:p>
          <a:p>
            <a:endParaRPr lang="cs-CZ" dirty="0">
              <a:latin typeface="Bahnschrift SemiBold SemiConden" panose="020B0502040204020203" pitchFamily="34" charset="0"/>
            </a:endParaRPr>
          </a:p>
          <a:p>
            <a:r>
              <a:rPr lang="cs-CZ" dirty="0">
                <a:solidFill>
                  <a:srgbClr val="FF0000"/>
                </a:solidFill>
                <a:latin typeface="Bahnschrift SemiBold SemiConden" panose="020B0502040204020203" pitchFamily="34" charset="0"/>
              </a:rPr>
              <a:t>SPOLUPRÁCE REGIONU V RÁMCI NEFORMÁLNÍHO A MIMOŠKOLNÍHO VZDĚLÁVÁNÍ</a:t>
            </a:r>
          </a:p>
          <a:p>
            <a:endParaRPr lang="cs-CZ" dirty="0">
              <a:latin typeface="Bahnschrift SemiBold SemiConden" panose="020B0502040204020203" pitchFamily="34" charset="0"/>
            </a:endParaRPr>
          </a:p>
          <a:p>
            <a:r>
              <a:rPr lang="cs-CZ" dirty="0">
                <a:solidFill>
                  <a:srgbClr val="002060"/>
                </a:solidFill>
                <a:latin typeface="Bahnschrift SemiBold SemiConden" panose="020B0502040204020203" pitchFamily="34" charset="0"/>
              </a:rPr>
              <a:t>UČÍCÍ SE SÍŤ MŠ, ZŠ</a:t>
            </a:r>
          </a:p>
          <a:p>
            <a:endParaRPr lang="cs-CZ" dirty="0">
              <a:latin typeface="Bahnschrift SemiBold SemiConden" panose="020B0502040204020203" pitchFamily="34" charset="0"/>
            </a:endParaRPr>
          </a:p>
          <a:p>
            <a:r>
              <a:rPr lang="cs-CZ" dirty="0">
                <a:solidFill>
                  <a:srgbClr val="FF0000"/>
                </a:solidFill>
                <a:latin typeface="Bahnschrift SemiBold SemiConden" panose="020B0502040204020203" pitchFamily="34" charset="0"/>
              </a:rPr>
              <a:t>VÝJEZDNÍ ZASEDÁNÍ ŘEDITELŮ A PŘÁTEL ŠKOL</a:t>
            </a:r>
          </a:p>
          <a:p>
            <a:endParaRPr lang="cs-CZ" dirty="0">
              <a:latin typeface="Bahnschrift SemiBold SemiConden" panose="020B0502040204020203" pitchFamily="34" charset="0"/>
            </a:endParaRPr>
          </a:p>
          <a:p>
            <a:r>
              <a:rPr lang="cs-CZ" dirty="0">
                <a:solidFill>
                  <a:srgbClr val="002060"/>
                </a:solidFill>
                <a:latin typeface="Bahnschrift SemiBold SemiConden" panose="020B0502040204020203" pitchFamily="34" charset="0"/>
              </a:rPr>
              <a:t>INFORMAČNÍ PORTÁL VZDĚLÁVÁNÍ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B5F4C29-4A7E-42B0-B88A-739ECA008B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021" y="5496591"/>
            <a:ext cx="5231958" cy="1151689"/>
          </a:xfrm>
          <a:prstGeom prst="rect">
            <a:avLst/>
          </a:prstGeom>
          <a:effectLst>
            <a:outerShdw blurRad="50800" dist="50800" dir="5400000" algn="ctr" rotWithShape="0">
              <a:schemeClr val="accent1">
                <a:lumMod val="20000"/>
                <a:lumOff val="8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60435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F7B14D05-AB74-4F65-83D4-5786EA37A1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021" y="5496591"/>
            <a:ext cx="5231958" cy="1151689"/>
          </a:xfrm>
          <a:prstGeom prst="rect">
            <a:avLst/>
          </a:prstGeom>
          <a:effectLst>
            <a:outerShdw blurRad="50800" dist="50800" dir="5400000" algn="ctr" rotWithShape="0">
              <a:schemeClr val="accent1">
                <a:lumMod val="20000"/>
                <a:lumOff val="80000"/>
              </a:schemeClr>
            </a:outerShdw>
          </a:effectLst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23100EB4-9D98-4F2C-BAA2-DED3A3EC7D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50" y="232793"/>
            <a:ext cx="3937897" cy="889203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456B58F9-99A2-4AA1-AC30-EEC8543AA1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85" y="3300182"/>
            <a:ext cx="3398338" cy="1206408"/>
          </a:xfrm>
          <a:prstGeom prst="rect">
            <a:avLst/>
          </a:prstGeom>
        </p:spPr>
      </p:pic>
      <p:pic>
        <p:nvPicPr>
          <p:cNvPr id="1026" name="Picture 2" descr="Image result for malá technická univerzita">
            <a:hlinkClick r:id="rId5"/>
            <a:extLst>
              <a:ext uri="{FF2B5EF4-FFF2-40B4-BE49-F238E27FC236}">
                <a16:creationId xmlns:a16="http://schemas.microsoft.com/office/drawing/2014/main" id="{FB753375-CA41-44C8-8B9C-A09BA0DFC9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1541" y="1776973"/>
            <a:ext cx="3204459" cy="955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logo la mamka">
            <a:extLst>
              <a:ext uri="{FF2B5EF4-FFF2-40B4-BE49-F238E27FC236}">
                <a16:creationId xmlns:a16="http://schemas.microsoft.com/office/drawing/2014/main" id="{96B49B0D-C18F-43BC-8EA4-CB01D17A7B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4802" y="608898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ovéPole 16">
            <a:extLst>
              <a:ext uri="{FF2B5EF4-FFF2-40B4-BE49-F238E27FC236}">
                <a16:creationId xmlns:a16="http://schemas.microsoft.com/office/drawing/2014/main" id="{2F91A80B-27FF-43EB-A63A-BFDE455A66BC}"/>
              </a:ext>
            </a:extLst>
          </p:cNvPr>
          <p:cNvSpPr txBox="1"/>
          <p:nvPr/>
        </p:nvSpPr>
        <p:spPr>
          <a:xfrm>
            <a:off x="342557" y="5164864"/>
            <a:ext cx="276646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800" dirty="0">
                <a:latin typeface="Bahnschrift" panose="020B0502040204020203" pitchFamily="34" charset="0"/>
              </a:rPr>
              <a:t>Modely do škol</a:t>
            </a:r>
          </a:p>
        </p:txBody>
      </p:sp>
      <p:pic>
        <p:nvPicPr>
          <p:cNvPr id="19" name="Obrázek 18">
            <a:extLst>
              <a:ext uri="{FF2B5EF4-FFF2-40B4-BE49-F238E27FC236}">
                <a16:creationId xmlns:a16="http://schemas.microsoft.com/office/drawing/2014/main" id="{E642FACE-4509-4562-AFAA-CE9CFB6C851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944" y="232793"/>
            <a:ext cx="2363610" cy="1510084"/>
          </a:xfrm>
          <a:prstGeom prst="rect">
            <a:avLst/>
          </a:prstGeom>
        </p:spPr>
      </p:pic>
      <p:pic>
        <p:nvPicPr>
          <p:cNvPr id="1034" name="Picture 10" descr="Image result for příběhy našich sousedů logo">
            <a:hlinkClick r:id="rId9"/>
            <a:extLst>
              <a:ext uri="{FF2B5EF4-FFF2-40B4-BE49-F238E27FC236}">
                <a16:creationId xmlns:a16="http://schemas.microsoft.com/office/drawing/2014/main" id="{81303C10-E15B-4E28-BBD1-C8AD02D19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4801" y="3570890"/>
            <a:ext cx="2143126" cy="2143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Skupina 4">
            <a:extLst>
              <a:ext uri="{FF2B5EF4-FFF2-40B4-BE49-F238E27FC236}">
                <a16:creationId xmlns:a16="http://schemas.microsoft.com/office/drawing/2014/main" id="{515F6B03-015B-4C43-AD0C-B04E142D690B}"/>
              </a:ext>
            </a:extLst>
          </p:cNvPr>
          <p:cNvGrpSpPr/>
          <p:nvPr/>
        </p:nvGrpSpPr>
        <p:grpSpPr>
          <a:xfrm>
            <a:off x="4454938" y="2977978"/>
            <a:ext cx="5241227" cy="2137146"/>
            <a:chOff x="4454938" y="2977978"/>
            <a:chExt cx="5241227" cy="2137146"/>
          </a:xfrm>
        </p:grpSpPr>
        <p:sp>
          <p:nvSpPr>
            <p:cNvPr id="3" name="TextovéPole 2">
              <a:extLst>
                <a:ext uri="{FF2B5EF4-FFF2-40B4-BE49-F238E27FC236}">
                  <a16:creationId xmlns:a16="http://schemas.microsoft.com/office/drawing/2014/main" id="{9B5B04BC-994D-4EB4-8694-73A9A6353CED}"/>
                </a:ext>
              </a:extLst>
            </p:cNvPr>
            <p:cNvSpPr txBox="1"/>
            <p:nvPr/>
          </p:nvSpPr>
          <p:spPr>
            <a:xfrm>
              <a:off x="4454938" y="4191794"/>
              <a:ext cx="434916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5400" b="1" dirty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  <a:latin typeface="3rd Man" panose="020B0603050302020204" pitchFamily="34" charset="-18"/>
                </a:rPr>
                <a:t>I n s p i r a c e</a:t>
              </a:r>
            </a:p>
          </p:txBody>
        </p:sp>
        <p:grpSp>
          <p:nvGrpSpPr>
            <p:cNvPr id="4" name="Skupina 3">
              <a:extLst>
                <a:ext uri="{FF2B5EF4-FFF2-40B4-BE49-F238E27FC236}">
                  <a16:creationId xmlns:a16="http://schemas.microsoft.com/office/drawing/2014/main" id="{974F4742-C314-4D03-9EAF-8E06C16C8C6E}"/>
                </a:ext>
              </a:extLst>
            </p:cNvPr>
            <p:cNvGrpSpPr/>
            <p:nvPr/>
          </p:nvGrpSpPr>
          <p:grpSpPr>
            <a:xfrm>
              <a:off x="8130217" y="2977978"/>
              <a:ext cx="1565948" cy="1272167"/>
              <a:chOff x="8130217" y="2977978"/>
              <a:chExt cx="1565948" cy="1272167"/>
            </a:xfrm>
          </p:grpSpPr>
          <p:sp>
            <p:nvSpPr>
              <p:cNvPr id="11" name="Myšlenková bublina: obláček 10">
                <a:extLst>
                  <a:ext uri="{FF2B5EF4-FFF2-40B4-BE49-F238E27FC236}">
                    <a16:creationId xmlns:a16="http://schemas.microsoft.com/office/drawing/2014/main" id="{7945B14A-89C9-4B45-9F81-2A4C314ADCCB}"/>
                  </a:ext>
                </a:extLst>
              </p:cNvPr>
              <p:cNvSpPr/>
              <p:nvPr/>
            </p:nvSpPr>
            <p:spPr>
              <a:xfrm>
                <a:off x="8130217" y="2977978"/>
                <a:ext cx="1407162" cy="1248976"/>
              </a:xfrm>
              <a:prstGeom prst="cloudCallout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3" name="Obdélník 12">
                <a:extLst>
                  <a:ext uri="{FF2B5EF4-FFF2-40B4-BE49-F238E27FC236}">
                    <a16:creationId xmlns:a16="http://schemas.microsoft.com/office/drawing/2014/main" id="{989C986C-8CCB-4BD8-BEBC-FCFFED78D903}"/>
                  </a:ext>
                </a:extLst>
              </p:cNvPr>
              <p:cNvSpPr/>
              <p:nvPr/>
            </p:nvSpPr>
            <p:spPr>
              <a:xfrm>
                <a:off x="8529974" y="3234482"/>
                <a:ext cx="1166191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cs-CZ" sz="6000" b="1" dirty="0">
                    <a:ln w="12700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</a:ln>
                    <a:solidFill>
                      <a:srgbClr val="FF0000"/>
                    </a:solidFill>
                    <a:effectLst>
                      <a:outerShdw dist="38100" dir="2640000" algn="bl" rotWithShape="0">
                        <a:schemeClr val="tx2">
                          <a:lumMod val="75000"/>
                        </a:schemeClr>
                      </a:outerShdw>
                    </a:effectLst>
                    <a:latin typeface="3rd Man" panose="020B0603050302020204" pitchFamily="34" charset="-18"/>
                  </a:rPr>
                  <a:t>?</a:t>
                </a:r>
                <a:endParaRPr lang="cs-CZ" sz="60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58159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DD1D4F86-858D-4F9A-BEA0-C815F6596357}"/>
              </a:ext>
            </a:extLst>
          </p:cNvPr>
          <p:cNvSpPr/>
          <p:nvPr/>
        </p:nvSpPr>
        <p:spPr>
          <a:xfrm>
            <a:off x="338138" y="5610770"/>
            <a:ext cx="335529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cs-CZ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3rd Man" panose="020B0603050302020204" pitchFamily="34" charset="-18"/>
              </a:rPr>
              <a:t>M o m e n t y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B28416D5-9E4B-4BF3-B716-3F061951CC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021" y="5496591"/>
            <a:ext cx="5231958" cy="1151689"/>
          </a:xfrm>
          <a:prstGeom prst="rect">
            <a:avLst/>
          </a:prstGeom>
          <a:effectLst>
            <a:outerShdw blurRad="50800" dist="50800" dir="5400000" algn="ctr" rotWithShape="0">
              <a:schemeClr val="accent1">
                <a:lumMod val="20000"/>
                <a:lumOff val="80000"/>
              </a:schemeClr>
            </a:outerShdw>
          </a:effec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11205422-FDF0-43CE-A0C6-3C6613FD704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12" y="158268"/>
            <a:ext cx="3755727" cy="281679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82DEC3B4-90F3-4CDD-939E-5A3C4671429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918" y="196968"/>
            <a:ext cx="4043580" cy="3032685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56616F51-7846-403A-AA64-46C211E03328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946" y="184553"/>
            <a:ext cx="3544984" cy="2658738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C490FB35-D276-478D-BC30-AC40FFD7E423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34" y="3209405"/>
            <a:ext cx="3082085" cy="2313009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BB5AC683-9FED-428E-98DA-9A760EBE8F12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377" y="1936712"/>
            <a:ext cx="4259104" cy="3194327"/>
          </a:xfrm>
          <a:prstGeom prst="rect">
            <a:avLst/>
          </a:prstGeom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id="{6C42F60F-348E-4BAE-B8BB-FA86550A3B64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5526" y="3000402"/>
            <a:ext cx="3544984" cy="2658738"/>
          </a:xfrm>
          <a:prstGeom prst="rect">
            <a:avLst/>
          </a:prstGeom>
        </p:spPr>
      </p:pic>
      <p:sp>
        <p:nvSpPr>
          <p:cNvPr id="24" name="Obdélník 23">
            <a:extLst>
              <a:ext uri="{FF2B5EF4-FFF2-40B4-BE49-F238E27FC236}">
                <a16:creationId xmlns:a16="http://schemas.microsoft.com/office/drawing/2014/main" id="{2257F5AA-9240-401B-8C17-F367EA7DA5DA}"/>
              </a:ext>
            </a:extLst>
          </p:cNvPr>
          <p:cNvSpPr/>
          <p:nvPr/>
        </p:nvSpPr>
        <p:spPr>
          <a:xfrm>
            <a:off x="8858697" y="5610770"/>
            <a:ext cx="217051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cs-CZ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3rd Man" panose="020B0603050302020204" pitchFamily="34" charset="-18"/>
              </a:rPr>
              <a:t>M a p</a:t>
            </a:r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0366CF71-8B89-46C3-BDB6-9932BD20A1DA}"/>
              </a:ext>
            </a:extLst>
          </p:cNvPr>
          <p:cNvSpPr txBox="1"/>
          <p:nvPr/>
        </p:nvSpPr>
        <p:spPr>
          <a:xfrm>
            <a:off x="1658027" y="2053417"/>
            <a:ext cx="3039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</a:rPr>
              <a:t>Artefiletika</a:t>
            </a:r>
            <a:endParaRPr lang="cs-CZ" sz="360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Bahnschrift Condensed" panose="020B0502040204020203" pitchFamily="34" charset="0"/>
            </a:endParaRPr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8C15571C-6DEA-411E-ACA9-4663D3EEEE95}"/>
              </a:ext>
            </a:extLst>
          </p:cNvPr>
          <p:cNvSpPr txBox="1"/>
          <p:nvPr/>
        </p:nvSpPr>
        <p:spPr>
          <a:xfrm>
            <a:off x="6333298" y="116484"/>
            <a:ext cx="3039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</a:rPr>
              <a:t>Příprava </a:t>
            </a:r>
            <a:r>
              <a:rPr lang="cs-CZ" sz="36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</a:rPr>
              <a:t>RT</a:t>
            </a:r>
          </a:p>
        </p:txBody>
      </p:sp>
      <p:sp>
        <p:nvSpPr>
          <p:cNvPr id="27" name="TextovéPole 26">
            <a:extLst>
              <a:ext uri="{FF2B5EF4-FFF2-40B4-BE49-F238E27FC236}">
                <a16:creationId xmlns:a16="http://schemas.microsoft.com/office/drawing/2014/main" id="{BC69ACC4-0ADD-43A4-A9A7-CBBB20902D19}"/>
              </a:ext>
            </a:extLst>
          </p:cNvPr>
          <p:cNvSpPr txBox="1"/>
          <p:nvPr/>
        </p:nvSpPr>
        <p:spPr>
          <a:xfrm>
            <a:off x="9070843" y="306632"/>
            <a:ext cx="3039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</a:rPr>
              <a:t>Setkání ředitelů</a:t>
            </a:r>
          </a:p>
        </p:txBody>
      </p: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D02EAF36-EC43-4475-AAFE-6EB67E1F11A5}"/>
              </a:ext>
            </a:extLst>
          </p:cNvPr>
          <p:cNvSpPr txBox="1"/>
          <p:nvPr/>
        </p:nvSpPr>
        <p:spPr>
          <a:xfrm>
            <a:off x="670603" y="3073256"/>
            <a:ext cx="3039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</a:rPr>
              <a:t>Zahrady pro školy</a:t>
            </a:r>
          </a:p>
        </p:txBody>
      </p:sp>
      <p:sp>
        <p:nvSpPr>
          <p:cNvPr id="30" name="TextovéPole 29">
            <a:extLst>
              <a:ext uri="{FF2B5EF4-FFF2-40B4-BE49-F238E27FC236}">
                <a16:creationId xmlns:a16="http://schemas.microsoft.com/office/drawing/2014/main" id="{5258836A-20D0-4087-9FE4-938E7694F9CE}"/>
              </a:ext>
            </a:extLst>
          </p:cNvPr>
          <p:cNvSpPr txBox="1"/>
          <p:nvPr/>
        </p:nvSpPr>
        <p:spPr>
          <a:xfrm>
            <a:off x="4835750" y="2108417"/>
            <a:ext cx="30396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</a:rPr>
              <a:t>Čtenářské strategie</a:t>
            </a:r>
          </a:p>
        </p:txBody>
      </p:sp>
      <p:sp>
        <p:nvSpPr>
          <p:cNvPr id="31" name="TextovéPole 30">
            <a:extLst>
              <a:ext uri="{FF2B5EF4-FFF2-40B4-BE49-F238E27FC236}">
                <a16:creationId xmlns:a16="http://schemas.microsoft.com/office/drawing/2014/main" id="{E61EE9FD-0670-4E5A-8258-A46FF24F622C}"/>
              </a:ext>
            </a:extLst>
          </p:cNvPr>
          <p:cNvSpPr txBox="1"/>
          <p:nvPr/>
        </p:nvSpPr>
        <p:spPr>
          <a:xfrm>
            <a:off x="8818184" y="3026926"/>
            <a:ext cx="30396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</a:rPr>
              <a:t>Učící se síť MŠ</a:t>
            </a:r>
          </a:p>
        </p:txBody>
      </p:sp>
      <p:pic>
        <p:nvPicPr>
          <p:cNvPr id="21" name="Obrázek 20">
            <a:extLst>
              <a:ext uri="{FF2B5EF4-FFF2-40B4-BE49-F238E27FC236}">
                <a16:creationId xmlns:a16="http://schemas.microsoft.com/office/drawing/2014/main" id="{B1A2169E-1B4B-473A-A40B-714F56FF3E8D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12" y="196968"/>
            <a:ext cx="7249194" cy="5436895"/>
          </a:xfrm>
          <a:prstGeom prst="rect">
            <a:avLst/>
          </a:prstGeom>
        </p:spPr>
      </p:pic>
      <p:sp>
        <p:nvSpPr>
          <p:cNvPr id="33" name="TextovéPole 32">
            <a:extLst>
              <a:ext uri="{FF2B5EF4-FFF2-40B4-BE49-F238E27FC236}">
                <a16:creationId xmlns:a16="http://schemas.microsoft.com/office/drawing/2014/main" id="{8D01E4A9-5179-4A59-960B-562FBECE48DB}"/>
              </a:ext>
            </a:extLst>
          </p:cNvPr>
          <p:cNvSpPr txBox="1"/>
          <p:nvPr/>
        </p:nvSpPr>
        <p:spPr>
          <a:xfrm>
            <a:off x="4460638" y="357342"/>
            <a:ext cx="30396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</a:rPr>
              <a:t>Učící se síť MŠ</a:t>
            </a:r>
          </a:p>
        </p:txBody>
      </p:sp>
      <p:pic>
        <p:nvPicPr>
          <p:cNvPr id="23" name="Obrázek 22">
            <a:extLst>
              <a:ext uri="{FF2B5EF4-FFF2-40B4-BE49-F238E27FC236}">
                <a16:creationId xmlns:a16="http://schemas.microsoft.com/office/drawing/2014/main" id="{00C3E314-58BA-4035-9C21-BE6BB20156F3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790" y="174781"/>
            <a:ext cx="7297543" cy="5473158"/>
          </a:xfrm>
          <a:prstGeom prst="rect">
            <a:avLst/>
          </a:prstGeom>
        </p:spPr>
      </p:pic>
      <p:sp>
        <p:nvSpPr>
          <p:cNvPr id="34" name="TextovéPole 33">
            <a:extLst>
              <a:ext uri="{FF2B5EF4-FFF2-40B4-BE49-F238E27FC236}">
                <a16:creationId xmlns:a16="http://schemas.microsoft.com/office/drawing/2014/main" id="{63AE3C79-2034-4C77-853A-B8BB3F5F06AC}"/>
              </a:ext>
            </a:extLst>
          </p:cNvPr>
          <p:cNvSpPr txBox="1"/>
          <p:nvPr/>
        </p:nvSpPr>
        <p:spPr>
          <a:xfrm>
            <a:off x="4929576" y="306632"/>
            <a:ext cx="30396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</a:rPr>
              <a:t>Zahrady v našich MŠ</a:t>
            </a:r>
          </a:p>
        </p:txBody>
      </p:sp>
      <p:pic>
        <p:nvPicPr>
          <p:cNvPr id="37" name="Obrázek 36">
            <a:extLst>
              <a:ext uri="{FF2B5EF4-FFF2-40B4-BE49-F238E27FC236}">
                <a16:creationId xmlns:a16="http://schemas.microsoft.com/office/drawing/2014/main" id="{040D8466-38B0-45E1-81E4-7CB9BD4629B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5" y="215669"/>
            <a:ext cx="7178677" cy="5384008"/>
          </a:xfrm>
          <a:prstGeom prst="rect">
            <a:avLst/>
          </a:prstGeom>
        </p:spPr>
      </p:pic>
      <p:sp>
        <p:nvSpPr>
          <p:cNvPr id="38" name="TextovéPole 37">
            <a:extLst>
              <a:ext uri="{FF2B5EF4-FFF2-40B4-BE49-F238E27FC236}">
                <a16:creationId xmlns:a16="http://schemas.microsoft.com/office/drawing/2014/main" id="{8E4CC163-C808-4AD7-B738-BECD8F20A6D8}"/>
              </a:ext>
            </a:extLst>
          </p:cNvPr>
          <p:cNvSpPr txBox="1"/>
          <p:nvPr/>
        </p:nvSpPr>
        <p:spPr>
          <a:xfrm>
            <a:off x="491034" y="306632"/>
            <a:ext cx="30396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</a:rPr>
              <a:t>Diskuze po ŘV</a:t>
            </a:r>
          </a:p>
        </p:txBody>
      </p:sp>
      <p:pic>
        <p:nvPicPr>
          <p:cNvPr id="40" name="Obrázek 39">
            <a:extLst>
              <a:ext uri="{FF2B5EF4-FFF2-40B4-BE49-F238E27FC236}">
                <a16:creationId xmlns:a16="http://schemas.microsoft.com/office/drawing/2014/main" id="{12857B25-893E-41E8-81D2-B5B8A2ABED5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041" y="144726"/>
            <a:ext cx="7249193" cy="5436895"/>
          </a:xfrm>
          <a:prstGeom prst="rect">
            <a:avLst/>
          </a:prstGeom>
        </p:spPr>
      </p:pic>
      <p:sp>
        <p:nvSpPr>
          <p:cNvPr id="41" name="TextovéPole 40">
            <a:extLst>
              <a:ext uri="{FF2B5EF4-FFF2-40B4-BE49-F238E27FC236}">
                <a16:creationId xmlns:a16="http://schemas.microsoft.com/office/drawing/2014/main" id="{2B28BBCB-700F-4331-B32D-8905AD1B8C70}"/>
              </a:ext>
            </a:extLst>
          </p:cNvPr>
          <p:cNvSpPr txBox="1"/>
          <p:nvPr/>
        </p:nvSpPr>
        <p:spPr>
          <a:xfrm>
            <a:off x="4742889" y="1962416"/>
            <a:ext cx="30396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</a:rPr>
              <a:t>Diskuze po ŘV</a:t>
            </a:r>
          </a:p>
        </p:txBody>
      </p:sp>
      <p:pic>
        <p:nvPicPr>
          <p:cNvPr id="44" name="Obrázek 43">
            <a:extLst>
              <a:ext uri="{FF2B5EF4-FFF2-40B4-BE49-F238E27FC236}">
                <a16:creationId xmlns:a16="http://schemas.microsoft.com/office/drawing/2014/main" id="{947E0999-1107-40A8-8D81-0E7D6E8DA44E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32" y="144726"/>
            <a:ext cx="7397879" cy="5548409"/>
          </a:xfrm>
          <a:prstGeom prst="rect">
            <a:avLst/>
          </a:prstGeom>
        </p:spPr>
      </p:pic>
      <p:sp>
        <p:nvSpPr>
          <p:cNvPr id="45" name="TextovéPole 44">
            <a:extLst>
              <a:ext uri="{FF2B5EF4-FFF2-40B4-BE49-F238E27FC236}">
                <a16:creationId xmlns:a16="http://schemas.microsoft.com/office/drawing/2014/main" id="{BB6FEB33-7FB9-4D16-98CD-C525F57A9EA6}"/>
              </a:ext>
            </a:extLst>
          </p:cNvPr>
          <p:cNvSpPr txBox="1"/>
          <p:nvPr/>
        </p:nvSpPr>
        <p:spPr>
          <a:xfrm>
            <a:off x="2414589" y="208439"/>
            <a:ext cx="37782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</a:rPr>
              <a:t>Pracovní skupina MAT </a:t>
            </a:r>
          </a:p>
        </p:txBody>
      </p:sp>
      <p:pic>
        <p:nvPicPr>
          <p:cNvPr id="48" name="Obrázek 47">
            <a:extLst>
              <a:ext uri="{FF2B5EF4-FFF2-40B4-BE49-F238E27FC236}">
                <a16:creationId xmlns:a16="http://schemas.microsoft.com/office/drawing/2014/main" id="{76025D27-CC31-4BE5-B261-0C497F6B950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1941" y="122211"/>
            <a:ext cx="7249193" cy="5440295"/>
          </a:xfrm>
          <a:prstGeom prst="rect">
            <a:avLst/>
          </a:prstGeom>
        </p:spPr>
      </p:pic>
      <p:sp>
        <p:nvSpPr>
          <p:cNvPr id="51" name="TextovéPole 50">
            <a:extLst>
              <a:ext uri="{FF2B5EF4-FFF2-40B4-BE49-F238E27FC236}">
                <a16:creationId xmlns:a16="http://schemas.microsoft.com/office/drawing/2014/main" id="{A27447DF-51A9-4A84-A65C-5FD2B9E41F5C}"/>
              </a:ext>
            </a:extLst>
          </p:cNvPr>
          <p:cNvSpPr txBox="1"/>
          <p:nvPr/>
        </p:nvSpPr>
        <p:spPr>
          <a:xfrm>
            <a:off x="5564842" y="4220896"/>
            <a:ext cx="37782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</a:rPr>
              <a:t>Vedení lidí a motivace</a:t>
            </a:r>
          </a:p>
        </p:txBody>
      </p:sp>
    </p:spTree>
    <p:extLst>
      <p:ext uri="{BB962C8B-B14F-4D97-AF65-F5344CB8AC3E}">
        <p14:creationId xmlns:p14="http://schemas.microsoft.com/office/powerpoint/2010/main" val="3085192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1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1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1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1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1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6" presetClass="entr" presetSubtype="21" fill="hold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1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2" presetClass="entr" presetSubtype="0" fill="hold" nodeType="click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1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4" grpId="0"/>
      <p:bldP spid="25" grpId="0"/>
      <p:bldP spid="26" grpId="0"/>
      <p:bldP spid="27" grpId="0"/>
      <p:bldP spid="29" grpId="0"/>
      <p:bldP spid="30" grpId="0"/>
      <p:bldP spid="31" grpId="0"/>
      <p:bldP spid="33" grpId="0"/>
      <p:bldP spid="34" grpId="0"/>
      <p:bldP spid="38" grpId="0"/>
      <p:bldP spid="41" grpId="0"/>
      <p:bldP spid="45" grpId="0"/>
      <p:bldP spid="5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6B8047B5-C10E-4CF9-87F1-8F338AD94607}"/>
              </a:ext>
            </a:extLst>
          </p:cNvPr>
          <p:cNvSpPr txBox="1"/>
          <p:nvPr/>
        </p:nvSpPr>
        <p:spPr>
          <a:xfrm>
            <a:off x="4449543" y="4399879"/>
            <a:ext cx="4026415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3rd Man" panose="020B0603050302020204" pitchFamily="34" charset="-18"/>
              </a:rPr>
              <a:t>B u d o u c n o s t</a:t>
            </a:r>
          </a:p>
          <a:p>
            <a:pPr algn="ctr"/>
            <a:endParaRPr lang="cs-CZ" sz="5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3rd Man" panose="020B0603050302020204" pitchFamily="34" charset="-18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C365B007-F455-48EB-9FCB-0D0FC7DEA6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900" y="5535508"/>
            <a:ext cx="5231958" cy="1151689"/>
          </a:xfrm>
          <a:prstGeom prst="rect">
            <a:avLst/>
          </a:prstGeom>
          <a:effectLst>
            <a:outerShdw blurRad="50800" dist="50800" dir="5400000" algn="ctr" rotWithShape="0">
              <a:schemeClr val="accent1">
                <a:lumMod val="20000"/>
                <a:lumOff val="80000"/>
              </a:schemeClr>
            </a:outerShdw>
          </a:effec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4DA71321-B588-493F-B1DA-632CE7A12490}"/>
              </a:ext>
            </a:extLst>
          </p:cNvPr>
          <p:cNvSpPr txBox="1"/>
          <p:nvPr/>
        </p:nvSpPr>
        <p:spPr>
          <a:xfrm>
            <a:off x="331305" y="221310"/>
            <a:ext cx="3943317" cy="34778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4400" dirty="0">
                <a:ln w="0"/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</a:rPr>
              <a:t>ODBOR </a:t>
            </a:r>
            <a:r>
              <a:rPr lang="cs-CZ" sz="4000" dirty="0">
                <a:ln w="0"/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</a:rPr>
              <a:t>ŠKOLSTVÍ</a:t>
            </a:r>
            <a:endParaRPr lang="cs-CZ" sz="4400" dirty="0">
              <a:ln w="0"/>
              <a:solidFill>
                <a:schemeClr val="tx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Bahnschrift Condensed" panose="020B0502040204020203" pitchFamily="34" charset="0"/>
            </a:endParaRPr>
          </a:p>
          <a:p>
            <a:endParaRPr lang="cs-CZ" sz="4800" dirty="0">
              <a:ln w="0"/>
              <a:solidFill>
                <a:schemeClr val="tx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Bahnschrift Condensed" panose="020B0502040204020203" pitchFamily="34" charset="0"/>
            </a:endParaRPr>
          </a:p>
          <a:p>
            <a:r>
              <a:rPr lang="cs-CZ" sz="3200" dirty="0">
                <a:ln w="0"/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</a:rPr>
              <a:t>2 x ročně setkání ředitelů z ORP Říčany</a:t>
            </a:r>
          </a:p>
          <a:p>
            <a:endParaRPr lang="cs-CZ" sz="3200" dirty="0">
              <a:ln w="0"/>
              <a:solidFill>
                <a:schemeClr val="tx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Bahnschrift Condensed" panose="020B0502040204020203" pitchFamily="34" charset="0"/>
            </a:endParaRPr>
          </a:p>
          <a:p>
            <a:r>
              <a:rPr lang="cs-CZ" sz="3200" dirty="0">
                <a:ln w="0"/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</a:rPr>
              <a:t>webové stránky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B00F0985-E4AE-4CAB-9FBE-83D9538A643A}"/>
              </a:ext>
            </a:extLst>
          </p:cNvPr>
          <p:cNvSpPr txBox="1"/>
          <p:nvPr/>
        </p:nvSpPr>
        <p:spPr>
          <a:xfrm rot="1225103">
            <a:off x="6930943" y="1090541"/>
            <a:ext cx="4145828" cy="23083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4000" dirty="0">
                <a:ln w="0"/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</a:rPr>
              <a:t>MŠ &amp; ZŠ</a:t>
            </a:r>
          </a:p>
          <a:p>
            <a:endParaRPr lang="cs-CZ" sz="4000" dirty="0">
              <a:ln w="0"/>
              <a:solidFill>
                <a:schemeClr val="tx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Bahnschrift Condensed" panose="020B0502040204020203" pitchFamily="34" charset="0"/>
            </a:endParaRPr>
          </a:p>
          <a:p>
            <a:r>
              <a:rPr lang="cs-CZ" sz="3200" dirty="0">
                <a:ln w="0"/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</a:rPr>
              <a:t>sdílení</a:t>
            </a:r>
          </a:p>
          <a:p>
            <a:r>
              <a:rPr lang="cs-CZ" sz="3200" dirty="0">
                <a:ln w="0"/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</a:rPr>
              <a:t>projekty spolupráce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EDBC9381-D185-41C9-ABF3-87BCE8B68976}"/>
              </a:ext>
            </a:extLst>
          </p:cNvPr>
          <p:cNvSpPr txBox="1"/>
          <p:nvPr/>
        </p:nvSpPr>
        <p:spPr>
          <a:xfrm rot="2212008">
            <a:off x="8733183" y="4769211"/>
            <a:ext cx="3293619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5400" dirty="0">
                <a:ln w="0"/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</a:rPr>
              <a:t>ZŘIZOVATELÉ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8B668083-9BEC-4FDD-A66D-3DB495EDDF4A}"/>
              </a:ext>
            </a:extLst>
          </p:cNvPr>
          <p:cNvSpPr txBox="1"/>
          <p:nvPr/>
        </p:nvSpPr>
        <p:spPr>
          <a:xfrm rot="20041218">
            <a:off x="697346" y="4507601"/>
            <a:ext cx="2583422" cy="14465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4400" dirty="0">
                <a:ln w="0"/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</a:rPr>
              <a:t>MIMOŠKOLNÍ</a:t>
            </a:r>
          </a:p>
          <a:p>
            <a:r>
              <a:rPr lang="cs-CZ" sz="4400" dirty="0">
                <a:ln w="0"/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</a:rPr>
              <a:t>AKTIVITY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C871259E-9335-4601-AC57-4852A70B7C57}"/>
              </a:ext>
            </a:extLst>
          </p:cNvPr>
          <p:cNvSpPr/>
          <p:nvPr/>
        </p:nvSpPr>
        <p:spPr>
          <a:xfrm>
            <a:off x="5261178" y="3244334"/>
            <a:ext cx="203773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6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rial Narrow" panose="020B0606020202030204" pitchFamily="34" charset="0"/>
              </a:rPr>
              <a:t>?  ?  ?</a:t>
            </a:r>
          </a:p>
        </p:txBody>
      </p:sp>
    </p:spTree>
    <p:extLst>
      <p:ext uri="{BB962C8B-B14F-4D97-AF65-F5344CB8AC3E}">
        <p14:creationId xmlns:p14="http://schemas.microsoft.com/office/powerpoint/2010/main" val="2720579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  <p:bldP spid="8" grpId="0"/>
    </p:bld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1942</TotalTime>
  <Words>362</Words>
  <Application>Microsoft Office PowerPoint</Application>
  <PresentationFormat>Širokoúhlá obrazovka</PresentationFormat>
  <Paragraphs>123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13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24" baseType="lpstr">
      <vt:lpstr>3rd Man</vt:lpstr>
      <vt:lpstr>Arial</vt:lpstr>
      <vt:lpstr>Arial Narrow</vt:lpstr>
      <vt:lpstr>Bahnschrift</vt:lpstr>
      <vt:lpstr>Bahnschrift Condensed</vt:lpstr>
      <vt:lpstr>Bahnschrift SemiBold SemiConden</vt:lpstr>
      <vt:lpstr>Calibri</vt:lpstr>
      <vt:lpstr>Calibri Light</vt:lpstr>
      <vt:lpstr>Courier New</vt:lpstr>
      <vt:lpstr>JaneAusten</vt:lpstr>
      <vt:lpstr>Times New Roman</vt:lpstr>
      <vt:lpstr>Trebuchet MS</vt:lpstr>
      <vt:lpstr>Wingdings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Kůstková Linda Ing.</dc:creator>
  <cp:lastModifiedBy>Poláčková Anna</cp:lastModifiedBy>
  <cp:revision>45</cp:revision>
  <dcterms:created xsi:type="dcterms:W3CDTF">2018-11-11T21:34:17Z</dcterms:created>
  <dcterms:modified xsi:type="dcterms:W3CDTF">2018-11-14T08:41:13Z</dcterms:modified>
</cp:coreProperties>
</file>