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9" r:id="rId10"/>
    <p:sldId id="270" r:id="rId11"/>
    <p:sldId id="264" r:id="rId12"/>
    <p:sldId id="265" r:id="rId13"/>
    <p:sldId id="266" r:id="rId14"/>
    <p:sldId id="267" r:id="rId15"/>
    <p:sldId id="271" r:id="rId16"/>
    <p:sldId id="262" r:id="rId17"/>
    <p:sldId id="25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98C6F-F207-4CD1-8F73-67F78A6FDC0E}" v="1" dt="2018-08-28T12:39:26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šková Věra" userId="S::duskova@nidv.cz::ae95f02b-e5e7-4b7d-ba84-84cab40402e5" providerId="AD" clId="Web-{9C898C6F-F207-4CD1-8F73-67F78A6FDC0E}"/>
    <pc:docChg chg="modSld">
      <pc:chgData name="Dušková Věra" userId="S::duskova@nidv.cz::ae95f02b-e5e7-4b7d-ba84-84cab40402e5" providerId="AD" clId="Web-{9C898C6F-F207-4CD1-8F73-67F78A6FDC0E}" dt="2018-08-28T12:40:24.771" v="76" actId="20577"/>
      <pc:docMkLst>
        <pc:docMk/>
      </pc:docMkLst>
      <pc:sldChg chg="modSp">
        <pc:chgData name="Dušková Věra" userId="S::duskova@nidv.cz::ae95f02b-e5e7-4b7d-ba84-84cab40402e5" providerId="AD" clId="Web-{9C898C6F-F207-4CD1-8F73-67F78A6FDC0E}" dt="2018-08-28T12:40:24.771" v="75" actId="20577"/>
        <pc:sldMkLst>
          <pc:docMk/>
          <pc:sldMk cId="2500591811" sldId="256"/>
        </pc:sldMkLst>
        <pc:spChg chg="mod">
          <ac:chgData name="Dušková Věra" userId="S::duskova@nidv.cz::ae95f02b-e5e7-4b7d-ba84-84cab40402e5" providerId="AD" clId="Web-{9C898C6F-F207-4CD1-8F73-67F78A6FDC0E}" dt="2018-08-28T12:38:27.861" v="10" actId="20577"/>
          <ac:spMkLst>
            <pc:docMk/>
            <pc:sldMk cId="2500591811" sldId="256"/>
            <ac:spMk id="4" creationId="{00000000-0000-0000-0000-000000000000}"/>
          </ac:spMkLst>
        </pc:spChg>
        <pc:spChg chg="mod">
          <ac:chgData name="Dušková Věra" userId="S::duskova@nidv.cz::ae95f02b-e5e7-4b7d-ba84-84cab40402e5" providerId="AD" clId="Web-{9C898C6F-F207-4CD1-8F73-67F78A6FDC0E}" dt="2018-08-28T12:40:24.771" v="75" actId="20577"/>
          <ac:spMkLst>
            <pc:docMk/>
            <pc:sldMk cId="2500591811" sldId="25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10" Type="http://schemas.openxmlformats.org/officeDocument/2006/relationships/image" Target="../media/image59.png"/><Relationship Id="rId4" Type="http://schemas.openxmlformats.org/officeDocument/2006/relationships/image" Target="../media/image53.emf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2.jp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jpeg"/><Relationship Id="rId27" Type="http://schemas.openxmlformats.org/officeDocument/2006/relationships/image" Target="../media/image84.png"/><Relationship Id="rId30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80255" y="4276391"/>
            <a:ext cx="6006173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6. 11. 2018 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Hradec Králové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/Pardubice/Liberec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65125"/>
            <a:ext cx="1402772" cy="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000"/>
          </a:xfrm>
        </p:spPr>
        <p:txBody>
          <a:bodyPr>
            <a:normAutofit/>
          </a:bodyPr>
          <a:lstStyle/>
          <a:p>
            <a:r>
              <a:rPr lang="cs-CZ" sz="4000" b="1" dirty="0"/>
              <a:t>Tvorba strategického plánu rozvoje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5125"/>
            <a:ext cx="10515600" cy="5001838"/>
          </a:xfrm>
        </p:spPr>
        <p:txBody>
          <a:bodyPr>
            <a:normAutofit/>
          </a:bodyPr>
          <a:lstStyle/>
          <a:p>
            <a:pPr fontAlgn="base"/>
            <a:r>
              <a:rPr lang="cs-CZ" b="1" dirty="0"/>
              <a:t>Strategický plán vytváření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inkluzivního </a:t>
            </a:r>
            <a:r>
              <a:rPr lang="cs-CZ" b="1" dirty="0"/>
              <a:t>prostředí </a:t>
            </a:r>
            <a:r>
              <a:rPr lang="cs-CZ" b="1" dirty="0" smtClean="0"/>
              <a:t>školy</a:t>
            </a:r>
          </a:p>
          <a:p>
            <a:pPr fontAlgn="base"/>
            <a:r>
              <a:rPr lang="cs-CZ" dirty="0"/>
              <a:t>Školní akční </a:t>
            </a:r>
            <a:r>
              <a:rPr lang="cs-CZ" dirty="0" smtClean="0"/>
              <a:t>tým</a:t>
            </a:r>
            <a:br>
              <a:rPr lang="cs-CZ" dirty="0" smtClean="0"/>
            </a:br>
            <a:r>
              <a:rPr lang="cs-CZ" dirty="0" smtClean="0"/>
              <a:t>(zástupci vedení, pedagogů,</a:t>
            </a:r>
            <a:br>
              <a:rPr lang="cs-CZ" dirty="0" smtClean="0"/>
            </a:br>
            <a:r>
              <a:rPr lang="cs-CZ" dirty="0" smtClean="0"/>
              <a:t>zřizovatele, rodičů,</a:t>
            </a:r>
            <a:br>
              <a:rPr lang="cs-CZ" dirty="0" smtClean="0"/>
            </a:br>
            <a:r>
              <a:rPr lang="cs-CZ" dirty="0" smtClean="0"/>
              <a:t>sociálních partnerů)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b="22390"/>
          <a:stretch/>
        </p:blipFill>
        <p:spPr>
          <a:xfrm>
            <a:off x="5658948" y="1200869"/>
            <a:ext cx="3922374" cy="4712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745" y="1590261"/>
            <a:ext cx="3650255" cy="49397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82" y="3750299"/>
            <a:ext cx="997731" cy="9617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3" y="3750299"/>
            <a:ext cx="1750151" cy="16906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92" y="4462670"/>
            <a:ext cx="2703096" cy="13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410338"/>
            <a:ext cx="1402772" cy="7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2377"/>
          </a:xfrm>
        </p:spPr>
        <p:txBody>
          <a:bodyPr>
            <a:normAutofit/>
          </a:bodyPr>
          <a:lstStyle/>
          <a:p>
            <a:r>
              <a:rPr lang="cs-CZ" sz="4000" b="1" dirty="0"/>
              <a:t>Implementace procesů strategického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řízení </a:t>
            </a:r>
            <a:r>
              <a:rPr lang="cs-CZ" sz="4000" b="1" dirty="0"/>
              <a:t>a plánování ve školách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4488121"/>
          </a:xfrm>
        </p:spPr>
        <p:txBody>
          <a:bodyPr>
            <a:normAutofit/>
          </a:bodyPr>
          <a:lstStyle/>
          <a:p>
            <a:pPr fontAlgn="base"/>
            <a:r>
              <a:rPr lang="cs-CZ" b="1" dirty="0"/>
              <a:t>Věnujme </a:t>
            </a:r>
            <a:r>
              <a:rPr lang="cs-CZ" b="1" dirty="0" smtClean="0"/>
              <a:t>rok…</a:t>
            </a:r>
            <a:endParaRPr lang="cs-CZ" b="1" dirty="0"/>
          </a:p>
          <a:p>
            <a:pPr lvl="1" fontAlgn="base"/>
            <a:r>
              <a:rPr lang="cs-CZ" sz="2000" dirty="0"/>
              <a:t>2014: Rok české hudby</a:t>
            </a:r>
          </a:p>
          <a:p>
            <a:pPr lvl="1" fontAlgn="base"/>
            <a:r>
              <a:rPr lang="cs-CZ" sz="2000" dirty="0"/>
              <a:t>2015: Jak to tenkrát vlastně bylo</a:t>
            </a:r>
          </a:p>
          <a:p>
            <a:pPr lvl="1" fontAlgn="base"/>
            <a:r>
              <a:rPr lang="cs-CZ" sz="2000" dirty="0"/>
              <a:t>2016: Žijme v čisté Proseči</a:t>
            </a:r>
          </a:p>
          <a:p>
            <a:pPr lvl="1" fontAlgn="base"/>
            <a:r>
              <a:rPr lang="cs-CZ" sz="2000" dirty="0"/>
              <a:t>2018: Sto let samostatnosti</a:t>
            </a:r>
          </a:p>
          <a:p>
            <a:pPr fontAlgn="base"/>
            <a:endParaRPr lang="cs-CZ" dirty="0"/>
          </a:p>
        </p:txBody>
      </p:sp>
      <p:pic>
        <p:nvPicPr>
          <p:cNvPr id="2050" name="Picture 2" descr="https://lh6.googleusercontent.com/C1TVgesmjEEnoXqQ8Wsp1jR9Vrhpr7FmWlwuQKar3G8wgRf-9cOdn0Dl-pbtUnErdFwO1bZfXOWbc468wqAOUKdxXboj3OhU4evlCVeTSMYNm6KtiiGtqVJFZVuoDCMu5g8sLsbURn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4"/>
          <a:stretch/>
        </p:blipFill>
        <p:spPr bwMode="auto">
          <a:xfrm>
            <a:off x="105880" y="3502232"/>
            <a:ext cx="7458075" cy="2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C1TVgesmjEEnoXqQ8Wsp1jR9Vrhpr7FmWlwuQKar3G8wgRf-9cOdn0Dl-pbtUnErdFwO1bZfXOWbc468wqAOUKdxXboj3OhU4evlCVeTSMYNm6KtiiGtqVJFZVuoDCMu5g8sLsbURn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9" b="14787"/>
          <a:stretch/>
        </p:blipFill>
        <p:spPr bwMode="auto">
          <a:xfrm>
            <a:off x="105880" y="3502232"/>
            <a:ext cx="2846042" cy="33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ItsSsqL4rOJyuXmtc6ztavmHEnQIy6NAe_Y1lbJWBKCrKMrd92oFRjJU-oNiMkQL2g2F4pFkkjxQ1B4HTSbj1fAAt4RW4M9kBSObu-4l6ot3-Bm01Nty5K-0Ma95vxNrTvwS7EZVJV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76" y="1249983"/>
            <a:ext cx="3480167" cy="49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vgFl963U11kbk5I1ZbZaZS4yegBmLonzEdj6ew1eEuWbtIbRZT-LEUSFwNeSdfqey_lVhwXtTCEKO4OTKauwnRqeY5adZX42ofQDWw0sMTVM9X2A8YCbOlT3DhmE4AccgxdGRm5-fO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4083" b="8627"/>
          <a:stretch/>
        </p:blipFill>
        <p:spPr bwMode="auto">
          <a:xfrm>
            <a:off x="9084364" y="2435056"/>
            <a:ext cx="3107635" cy="44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9328" y="410338"/>
            <a:ext cx="1246171" cy="7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2377"/>
          </a:xfrm>
        </p:spPr>
        <p:txBody>
          <a:bodyPr>
            <a:normAutofit/>
          </a:bodyPr>
          <a:lstStyle/>
          <a:p>
            <a:r>
              <a:rPr lang="cs-CZ" sz="4000" b="1" dirty="0"/>
              <a:t>Implementace procesů strategického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řízení </a:t>
            </a:r>
            <a:r>
              <a:rPr lang="cs-CZ" sz="4000" b="1" dirty="0"/>
              <a:t>a plánování ve školách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4488121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100 let samostatnosti 1918 - 2018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139" y="1580285"/>
            <a:ext cx="3640952" cy="47052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762" y="2244494"/>
            <a:ext cx="4994345" cy="33954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41" y="4974256"/>
            <a:ext cx="761754" cy="1405491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74" y="3520905"/>
            <a:ext cx="2167261" cy="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74" y="2386795"/>
            <a:ext cx="1363022" cy="949986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59" y="3916432"/>
            <a:ext cx="1276086" cy="6352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64" y="2621361"/>
            <a:ext cx="1477772" cy="7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65125"/>
            <a:ext cx="1402772" cy="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3603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Evaluace pokroku školy</a:t>
            </a:r>
            <a:br>
              <a:rPr lang="cs-CZ" sz="4000" b="1" dirty="0"/>
            </a:br>
            <a:r>
              <a:rPr lang="cs-CZ" sz="4000" b="1" dirty="0"/>
              <a:t>Hodnocení práce pedagogů</a:t>
            </a:r>
            <a:br>
              <a:rPr lang="cs-CZ" sz="4000" b="1" dirty="0"/>
            </a:br>
            <a:r>
              <a:rPr lang="cs-CZ" sz="4000" b="1" dirty="0"/>
              <a:t>Tvorba plánu profesního </a:t>
            </a:r>
            <a:r>
              <a:rPr lang="cs-CZ" sz="4000" b="1" dirty="0" smtClean="0"/>
              <a:t>rozvoje </a:t>
            </a:r>
            <a:r>
              <a:rPr lang="cs-CZ" sz="4000" b="1" dirty="0"/>
              <a:t>pedagogů</a:t>
            </a:r>
          </a:p>
        </p:txBody>
      </p:sp>
      <p:pic>
        <p:nvPicPr>
          <p:cNvPr id="4098" name="Picture 2" descr="https://lh5.googleusercontent.com/73x5M7Nkx2HxQh_6EP0-2h7WhhtGr0ZNMReQgIdLkgypqxiDQ4KNAAHKAb3Fu22Fg1i1s6a6oxJqCyTxfgpnR6Xf_Ms7Ji7xGWdwuYKTS3wOH4Xz-0gXXqD_qicgOIRYLXAa7k4gF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62" y="3978206"/>
            <a:ext cx="1202462" cy="7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60" y="5319027"/>
            <a:ext cx="848186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0907" y="4348656"/>
            <a:ext cx="1092872" cy="7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7634" y="2450241"/>
            <a:ext cx="1099217" cy="13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25" y="2430245"/>
            <a:ext cx="2422503" cy="12059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65" y="3239284"/>
            <a:ext cx="1725586" cy="8589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87" y="5279675"/>
            <a:ext cx="1439003" cy="716332"/>
          </a:xfrm>
          <a:prstGeom prst="rect">
            <a:avLst/>
          </a:prstGeom>
        </p:spPr>
      </p:pic>
      <p:pic>
        <p:nvPicPr>
          <p:cNvPr id="4108" name="Picture 12" descr="https://lh6.googleusercontent.com/NpsNK4uCqhUD55tiGh9lTOwjFfygGF1Ii2W5Kr9sNMnWC-1fvXsmBKkDQZK0alt9jrx_djlAO174ScgvU79B7YsG-EjMMfkjTOtvCzMyL90iib7NFITnR_AxKh6Se_O5sTG_0qzcLd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634" y="4063428"/>
            <a:ext cx="909661" cy="9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27" y="3482377"/>
            <a:ext cx="3273975" cy="16297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08" y="2022974"/>
            <a:ext cx="3240650" cy="16131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2" y="3580621"/>
            <a:ext cx="1954018" cy="9727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47" y="3837607"/>
            <a:ext cx="2162175" cy="10763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19" y="1459604"/>
            <a:ext cx="2698831" cy="13434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64" y="1916427"/>
            <a:ext cx="2844920" cy="141619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72" y="3636161"/>
            <a:ext cx="681196" cy="9947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90" y="4724196"/>
            <a:ext cx="966638" cy="6686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03" y="2217308"/>
            <a:ext cx="1183905" cy="72109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25" y="4773334"/>
            <a:ext cx="1115285" cy="83385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1028" y="5014707"/>
            <a:ext cx="1082264" cy="107459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34" y="5023658"/>
            <a:ext cx="890134" cy="80635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18" y="2490278"/>
            <a:ext cx="459542" cy="76973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0" y="5480524"/>
            <a:ext cx="1597729" cy="33766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1" y="3004730"/>
            <a:ext cx="894336" cy="102351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91" y="2827623"/>
            <a:ext cx="696733" cy="95442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" y="4318033"/>
            <a:ext cx="496786" cy="841495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2" y="5023710"/>
            <a:ext cx="797444" cy="80630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6" y="2195348"/>
            <a:ext cx="820190" cy="67979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62" y="3183448"/>
            <a:ext cx="2162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1387" y="1691531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Základní škola </a:t>
            </a:r>
            <a:r>
              <a:rPr lang="cs-CZ" sz="5400" b="1" dirty="0"/>
              <a:t>a </a:t>
            </a:r>
            <a:r>
              <a:rPr lang="cs-CZ" sz="5400" b="1" dirty="0" smtClean="0"/>
              <a:t>mateřská škola Proseč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64090"/>
            <a:ext cx="9144000" cy="993710"/>
          </a:xfrm>
        </p:spPr>
        <p:txBody>
          <a:bodyPr/>
          <a:lstStyle/>
          <a:p>
            <a:r>
              <a:rPr lang="cs-CZ" dirty="0" smtClean="0"/>
              <a:t>Josef Roušar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4001" y="363600"/>
            <a:ext cx="1402772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škola a mateřská škola Proseč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fontAlgn="base"/>
            <a:endParaRPr lang="cs-CZ" dirty="0" smtClean="0"/>
          </a:p>
          <a:p>
            <a:pPr marL="1885950" fontAlgn="base"/>
            <a:r>
              <a:rPr lang="cs-CZ" dirty="0" smtClean="0"/>
              <a:t>Základní </a:t>
            </a:r>
            <a:r>
              <a:rPr lang="cs-CZ" dirty="0"/>
              <a:t>škola (</a:t>
            </a:r>
            <a:r>
              <a:rPr lang="cs-CZ" dirty="0" smtClean="0"/>
              <a:t>232 </a:t>
            </a:r>
            <a:r>
              <a:rPr lang="cs-CZ" dirty="0"/>
              <a:t>žáků</a:t>
            </a:r>
            <a:r>
              <a:rPr lang="cs-CZ" dirty="0" smtClean="0"/>
              <a:t>)</a:t>
            </a:r>
          </a:p>
          <a:p>
            <a:pPr marL="1885950" fontAlgn="base"/>
            <a:endParaRPr lang="cs-CZ" dirty="0"/>
          </a:p>
          <a:p>
            <a:pPr marL="1885950" fontAlgn="base"/>
            <a:r>
              <a:rPr lang="cs-CZ" dirty="0" smtClean="0"/>
              <a:t>Mateřská </a:t>
            </a:r>
            <a:r>
              <a:rPr lang="cs-CZ" dirty="0"/>
              <a:t>škola (</a:t>
            </a:r>
            <a:r>
              <a:rPr lang="cs-CZ" dirty="0" smtClean="0"/>
              <a:t>70 </a:t>
            </a:r>
            <a:r>
              <a:rPr lang="cs-CZ" dirty="0"/>
              <a:t>dětí</a:t>
            </a:r>
            <a:r>
              <a:rPr lang="cs-CZ" dirty="0" smtClean="0"/>
              <a:t>)</a:t>
            </a:r>
          </a:p>
          <a:p>
            <a:pPr marL="1885950" fontAlgn="base"/>
            <a:endParaRPr lang="cs-CZ" dirty="0"/>
          </a:p>
          <a:p>
            <a:pPr marL="1885950" fontAlgn="base"/>
            <a:r>
              <a:rPr lang="cs-CZ" dirty="0" smtClean="0"/>
              <a:t>Školní </a:t>
            </a:r>
            <a:r>
              <a:rPr lang="cs-CZ" dirty="0"/>
              <a:t>družina (60 žáků</a:t>
            </a:r>
            <a:r>
              <a:rPr lang="cs-CZ" dirty="0" smtClean="0"/>
              <a:t>)</a:t>
            </a:r>
          </a:p>
          <a:p>
            <a:pPr marL="1885950" fontAlgn="base"/>
            <a:endParaRPr lang="cs-CZ" dirty="0"/>
          </a:p>
          <a:p>
            <a:pPr marL="1885950" fontAlgn="base"/>
            <a:r>
              <a:rPr lang="cs-CZ" dirty="0" smtClean="0"/>
              <a:t>Školní </a:t>
            </a:r>
            <a:r>
              <a:rPr lang="cs-CZ" dirty="0"/>
              <a:t>jídelna (</a:t>
            </a:r>
            <a:r>
              <a:rPr lang="cs-CZ" dirty="0" smtClean="0"/>
              <a:t>250 </a:t>
            </a:r>
            <a:r>
              <a:rPr lang="cs-CZ" dirty="0"/>
              <a:t>jídel)</a:t>
            </a:r>
          </a:p>
          <a:p>
            <a:pPr marL="1885950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4111" y="365126"/>
            <a:ext cx="1399688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I4AryR5XgIYqHPBgW5ucDce0fAsjMvzKffIByYWA3f93vOiHTJVwQiH6AhOdlfadXmyd94kOLc48y72JVg2xYzyWmGQPzVGe1gTOOwuVrF0JwqadV9731hiBjmKF78uP39WutGNgW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9" y="1595865"/>
            <a:ext cx="4745530" cy="44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O-lrUiFh08b-idWHthuqwgXtKoZGXKQ8MWLbg7aGFQrqYD5KFoDlg4U1vULGW1-WpRld_G7CQ9ic424epPIbuQO-bIym5XVrdHmDSONibUeKcbzFVfudUxgOMN63Mnm-6w21mY3VE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852" y="1974736"/>
            <a:ext cx="925819" cy="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52" y="3235698"/>
            <a:ext cx="1064898" cy="7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oogleusercontent.com/NvJqO92VPsXibOFoemWO-DAV__CyQMqPSl51UmRG-Q-fZsWvlwOjVlv_14QritJRN65K5C_BBhyIb9qUOd-lCw2bNBK-SR95iFdRJRjJyC0Qef8iQdSBtVgYzqV-rWNEt1shD_GFIy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2" y="4300798"/>
            <a:ext cx="1018554" cy="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CCEiqEu35cEkjDPKLfNWiAiPYGYXteh82ZYieiSpAv8V6LjYNsW6uInqCDZObotJX3OGwQI7X2tgcyQCeh04x3W_N18KMY7U4tsiv-8UYBaVCu4FszKaqJ4q-5kTGs6SPV4QsVeoZT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62" y="5213179"/>
            <a:ext cx="837109" cy="8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000"/>
          </a:xfrm>
        </p:spPr>
        <p:txBody>
          <a:bodyPr>
            <a:normAutofit/>
          </a:bodyPr>
          <a:lstStyle/>
          <a:p>
            <a:r>
              <a:rPr lang="cs-CZ" sz="4000" b="1" dirty="0"/>
              <a:t>Strategické řízení a plánování ve školách</a:t>
            </a:r>
            <a:endParaRPr lang="cs-CZ" sz="4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48182"/>
              </p:ext>
            </p:extLst>
          </p:nvPr>
        </p:nvGraphicFramePr>
        <p:xfrm>
          <a:off x="715616" y="1380930"/>
          <a:ext cx="10826351" cy="46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351">
                  <a:extLst>
                    <a:ext uri="{9D8B030D-6E8A-4147-A177-3AD203B41FA5}">
                      <a16:colId xmlns:a16="http://schemas.microsoft.com/office/drawing/2014/main" val="3368206625"/>
                    </a:ext>
                  </a:extLst>
                </a:gridCol>
              </a:tblGrid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1. Kultura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školy podporující maximální rozvoj každého žáka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235170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2. Hodnocení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práce pedagogů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18513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3. Tvorba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plánu profesního rozvoje pedagogů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13297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4. Vedení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 a řízení změny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42393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5. Metody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analýzy potřeb školy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695246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6. Tvorba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strategického plánu rozvoje školy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70386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7. Implementace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procesů strategického řízení a plánování ve školách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23130"/>
                  </a:ext>
                </a:extLst>
              </a:tr>
              <a:tr h="584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2800" b="0" dirty="0" smtClean="0">
                          <a:solidFill>
                            <a:schemeClr val="tx1"/>
                          </a:solidFill>
                          <a:effectLst/>
                        </a:rPr>
                        <a:t>8. Evaluace </a:t>
                      </a: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pokroku školy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4099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65125"/>
            <a:ext cx="1402772" cy="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iMdadpYBL6saekzNfdB_qmnJy-rKugZobHPrwSaEwgIFV83jad3_7HSu0N3eX7XV-cYO3if060XfpoQP8YZSh_eH6qs0XBlgjYTrZQVfRjUkzA58ipwGX7vMFD6G3tBLQjdgm9pjyR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2" y="2738729"/>
            <a:ext cx="1623662" cy="15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90374"/>
            <a:ext cx="1402772" cy="7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Kultura školy podporující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maximální rozvoj </a:t>
            </a:r>
            <a:r>
              <a:rPr lang="cs-CZ" sz="4000" b="1" dirty="0"/>
              <a:t>každého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cs-CZ" dirty="0"/>
              <a:t>“středisková obec”</a:t>
            </a:r>
          </a:p>
          <a:p>
            <a:pPr lvl="1" fontAlgn="base"/>
            <a:r>
              <a:rPr lang="cs-CZ" sz="2100" dirty="0"/>
              <a:t>dojezd cca 12-15 okolních obcí</a:t>
            </a:r>
          </a:p>
          <a:p>
            <a:pPr lvl="1" fontAlgn="base"/>
            <a:r>
              <a:rPr lang="cs-CZ" sz="2100" dirty="0"/>
              <a:t>3 malotřídní školy</a:t>
            </a:r>
          </a:p>
          <a:p>
            <a:pPr lvl="1" fontAlgn="base"/>
            <a:r>
              <a:rPr lang="cs-CZ" sz="2100" dirty="0"/>
              <a:t>střední školy od 12 km</a:t>
            </a:r>
          </a:p>
          <a:p>
            <a:pPr lvl="1" fontAlgn="base"/>
            <a:r>
              <a:rPr lang="cs-CZ" sz="2100" dirty="0"/>
              <a:t>1 žák za 2 roky na víceleté gymnázium</a:t>
            </a:r>
          </a:p>
          <a:p>
            <a:pPr lvl="1" fontAlgn="base"/>
            <a:r>
              <a:rPr lang="cs-CZ" sz="2100" dirty="0"/>
              <a:t>“speciální školy” od 12 km</a:t>
            </a:r>
          </a:p>
          <a:p>
            <a:pPr fontAlgn="base"/>
            <a:r>
              <a:rPr lang="cs-CZ" sz="2600" dirty="0"/>
              <a:t>cca 17-20 % žáků </a:t>
            </a:r>
            <a:r>
              <a:rPr lang="cs-CZ" sz="2600" dirty="0" err="1"/>
              <a:t>inkludovaných</a:t>
            </a:r>
            <a:r>
              <a:rPr lang="cs-CZ" sz="2600" dirty="0"/>
              <a:t> žáků</a:t>
            </a:r>
            <a:r>
              <a:rPr lang="cs-CZ" sz="2100" dirty="0"/>
              <a:t> (SVP, </a:t>
            </a:r>
            <a:r>
              <a:rPr lang="cs-CZ" sz="2100" dirty="0" smtClean="0"/>
              <a:t>nadaní</a:t>
            </a:r>
            <a:r>
              <a:rPr lang="cs-CZ" sz="2100" dirty="0"/>
              <a:t>, sociálně vyloučení, ...)</a:t>
            </a:r>
            <a:endParaRPr lang="cs-CZ" sz="2600" dirty="0"/>
          </a:p>
          <a:p>
            <a:pPr fontAlgn="base"/>
            <a:r>
              <a:rPr lang="cs-CZ" b="1" dirty="0"/>
              <a:t>ŠVP: ŠKOLA MNOHA MOŽNOSTÍ</a:t>
            </a:r>
          </a:p>
          <a:p>
            <a:pPr fontAlgn="base"/>
            <a:r>
              <a:rPr lang="cs-CZ" dirty="0"/>
              <a:t>práce s asistenty (AP, osobní, z ÚP)</a:t>
            </a:r>
          </a:p>
          <a:p>
            <a:pPr fontAlgn="base"/>
            <a:r>
              <a:rPr lang="cs-CZ" dirty="0"/>
              <a:t>VIP kariera -&gt; školní psycholog</a:t>
            </a:r>
          </a:p>
          <a:p>
            <a:pPr fontAlgn="base"/>
            <a:r>
              <a:rPr lang="cs-CZ" dirty="0"/>
              <a:t>Plán integrace a inkluze</a:t>
            </a:r>
          </a:p>
          <a:p>
            <a:pPr fontAlgn="base"/>
            <a:r>
              <a:rPr lang="cs-CZ" dirty="0"/>
              <a:t>Spolupráce MOST, AMALTHEA</a:t>
            </a:r>
          </a:p>
          <a:p>
            <a:pPr fontAlgn="base"/>
            <a:r>
              <a:rPr lang="cs-CZ" dirty="0"/>
              <a:t>Sociální partner - ERGOTEP d. 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3523" y="1994133"/>
            <a:ext cx="2952381" cy="8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zDUytnqcvbYrqvu3zRk2eoRy1F-58zKQQprr42WElmThaNGVkRPPgvI1igBGddOU2Weg4ksX6wDcL-pJZLROsJ7s37IeaXB_9DWql3RPggw8dnDPr1A7CvLFs-xNFQpwcMCOQl4sY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5" y="4164413"/>
            <a:ext cx="1890969" cy="9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dHQ_RhFTZeeAa0-WqwN5OFxQG3uAmlVsyOU_N17ePejCNWl6afRGfApUXcCtQEDjF4EKtE2J1eWtNvbq1NBSG3OJeOuuxv1QCvY-hc0DUj9WGh5ycnu2KH-DFA72l5XDJ3WN54385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45" y="4786604"/>
            <a:ext cx="1045651" cy="10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55" y="390374"/>
            <a:ext cx="1315317" cy="7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Kultura školy podporující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maximální rozvoj </a:t>
            </a:r>
            <a:r>
              <a:rPr lang="cs-CZ" sz="4000" b="1" dirty="0"/>
              <a:t>každého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 smtClean="0"/>
              <a:t>Jsme zapojeni v projektu UJEP:</a:t>
            </a:r>
            <a:br>
              <a:rPr lang="cs-CZ" dirty="0" smtClean="0"/>
            </a:br>
            <a:r>
              <a:rPr lang="cs-CZ" b="1" dirty="0" smtClean="0"/>
              <a:t>Inkluze </a:t>
            </a:r>
            <a:r>
              <a:rPr lang="cs-CZ" b="1" dirty="0"/>
              <a:t>jako cesta k efektivnímu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vzdělávání </a:t>
            </a:r>
            <a:r>
              <a:rPr lang="cs-CZ" b="1" dirty="0"/>
              <a:t>všech </a:t>
            </a:r>
            <a:r>
              <a:rPr lang="cs-CZ" b="1" dirty="0" smtClean="0"/>
              <a:t>žáků</a:t>
            </a:r>
          </a:p>
          <a:p>
            <a:pPr marL="1439863" fontAlgn="base"/>
            <a:r>
              <a:rPr lang="cs-CZ" dirty="0"/>
              <a:t>Školní psycholog</a:t>
            </a:r>
          </a:p>
          <a:p>
            <a:pPr marL="1439863" fontAlgn="base"/>
            <a:r>
              <a:rPr lang="cs-CZ" dirty="0"/>
              <a:t>Školní speciální pedagog</a:t>
            </a:r>
          </a:p>
          <a:p>
            <a:pPr marL="1439863" fontAlgn="base"/>
            <a:r>
              <a:rPr lang="cs-CZ" dirty="0" smtClean="0"/>
              <a:t>Koordinátor </a:t>
            </a:r>
            <a:r>
              <a:rPr lang="cs-CZ" dirty="0"/>
              <a:t>inkluze</a:t>
            </a:r>
          </a:p>
          <a:p>
            <a:pPr marL="1439863" fontAlgn="base"/>
            <a:r>
              <a:rPr lang="cs-CZ" dirty="0"/>
              <a:t>Akce pro </a:t>
            </a:r>
            <a:r>
              <a:rPr lang="cs-CZ" dirty="0" smtClean="0"/>
              <a:t>rodiče</a:t>
            </a:r>
            <a:endParaRPr lang="cs-CZ" dirty="0"/>
          </a:p>
          <a:p>
            <a:pPr marL="1971675" lvl="1" fontAlgn="base"/>
            <a:r>
              <a:rPr lang="cs-CZ" dirty="0" smtClean="0"/>
              <a:t>Člověk </a:t>
            </a:r>
            <a:r>
              <a:rPr lang="cs-CZ" dirty="0"/>
              <a:t>v tísni</a:t>
            </a:r>
          </a:p>
          <a:p>
            <a:pPr fontAlgn="base"/>
            <a:endParaRPr lang="cs-CZ" dirty="0"/>
          </a:p>
        </p:txBody>
      </p:sp>
      <p:pic>
        <p:nvPicPr>
          <p:cNvPr id="2050" name="Picture 2" descr="https://lh6.googleusercontent.com/mb2DXBoZkFSTvLVtZT1bqkBWTqM8I8_DwxtgHdbNTItc91PTSlTbu72yGoWbcm_eCp90OVCEH0Arz9qclITj8eyzdMLu1Yc1lB3kIq_v2uhUxGw4ECjpUSvavG76jhh7CV2NuZlqJ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1" y="3223731"/>
            <a:ext cx="854314" cy="8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301" y="4461123"/>
            <a:ext cx="782222" cy="12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BsmGy9F8-triBaQYBYHozNZDLRnRbGJxGqhztVvIxZixFmFSvQKaHIf66w1pUMcs2LO8PBHkywYZK2tcST49PaDBEYB7esderD1x53WLzfUYHrfLsLS5_UDR7SZPTa0nQUiR3AFwWg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 bwMode="auto">
          <a:xfrm>
            <a:off x="6410132" y="1588290"/>
            <a:ext cx="3470988" cy="43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-fkxNVCMeWzFzJZTwR1mr2D5ijRIzGPavWCXm1ccTCIaimaat8FhIuIRMRzsKvOlKMS2y2aw0sZU4NwrHBaemPuaJvBY3L5ejoSPxG4uxv7SNC3jj39Mv0YH-Vsa6oF79eVc95Oz5v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1"/>
          <a:stretch/>
        </p:blipFill>
        <p:spPr bwMode="auto">
          <a:xfrm>
            <a:off x="8727332" y="2284854"/>
            <a:ext cx="3464668" cy="43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90374"/>
            <a:ext cx="1402772" cy="7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Kultura školy podporující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maximální rozvoj </a:t>
            </a:r>
            <a:r>
              <a:rPr lang="cs-CZ" sz="4000" b="1" dirty="0"/>
              <a:t>každého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b="1" dirty="0" smtClean="0"/>
              <a:t>Některé naše aktivity</a:t>
            </a:r>
          </a:p>
          <a:p>
            <a:pPr fontAlgn="base"/>
            <a:r>
              <a:rPr lang="cs-CZ" sz="2000" dirty="0"/>
              <a:t>Prosečská Hvězda</a:t>
            </a:r>
          </a:p>
          <a:p>
            <a:pPr fontAlgn="base"/>
            <a:r>
              <a:rPr lang="cs-CZ" sz="2000" dirty="0"/>
              <a:t>Malá Proseč </a:t>
            </a:r>
            <a:r>
              <a:rPr lang="cs-CZ" sz="2000" dirty="0" err="1"/>
              <a:t>Terézy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Novákové</a:t>
            </a:r>
            <a:endParaRPr lang="cs-CZ" sz="2000" dirty="0"/>
          </a:p>
          <a:p>
            <a:pPr fontAlgn="base"/>
            <a:r>
              <a:rPr lang="cs-CZ" sz="2000" dirty="0" err="1"/>
              <a:t>SCOOLweb</a:t>
            </a:r>
            <a:r>
              <a:rPr lang="cs-CZ" sz="2000" dirty="0"/>
              <a:t> 2018</a:t>
            </a:r>
          </a:p>
          <a:p>
            <a:pPr fontAlgn="base"/>
            <a:endParaRPr lang="cs-CZ" dirty="0"/>
          </a:p>
          <a:p>
            <a:pPr fontAlgn="base"/>
            <a:endParaRPr lang="cs-CZ" dirty="0"/>
          </a:p>
        </p:txBody>
      </p:sp>
      <p:pic>
        <p:nvPicPr>
          <p:cNvPr id="10242" name="Picture 2" descr="https://lh4.googleusercontent.com/TY4-E2a90OZREpkjuPQFqOtTytI3dvTo5IxtK65UXy843wJMRbr4DFQ4wVWzLKjcZUTrktgh3uuyR3LarRDEsUc5LgK8blw7QyDXSrXu4XI_F2Ae8aC1mmKLMJ-XOf-v0v20csw_Zw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/>
          <a:stretch/>
        </p:blipFill>
        <p:spPr bwMode="auto">
          <a:xfrm>
            <a:off x="5988238" y="1595534"/>
            <a:ext cx="6203762" cy="44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5.googleusercontent.com/VCdPPGyjRQOP9ZhLIU-2LMymUsOgKqsD5uTcuTu0oNsDusk-6Zfukv-SbdAcfaxKNdHxEy7yzy31cDia3J_2khCv9yw2sS6LhB6pl6hH43KlbGBv4xUWOXt8S7ApX765hE5bD1U_C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232"/>
            <a:ext cx="6242180" cy="12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3.googleusercontent.com/A8JQZgRDnEPF_z4ojofc4hWP5GVmaFKnqr4Q7Ar4Tl9A_Yp5YIse2jIPyqLKx79LJg2yEXBpYkjqvLHWqHdIOgiFZHgS980g-YK42MhYDxZsSlq7q2n4puuvPpG7PGXlw4ViOiwUej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76" y="2332653"/>
            <a:ext cx="2221464" cy="22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49" y="4118632"/>
            <a:ext cx="1882086" cy="6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65125"/>
            <a:ext cx="1402772" cy="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000"/>
          </a:xfrm>
        </p:spPr>
        <p:txBody>
          <a:bodyPr>
            <a:normAutofit/>
          </a:bodyPr>
          <a:lstStyle/>
          <a:p>
            <a:r>
              <a:rPr lang="cs-CZ" sz="4000" b="1" dirty="0"/>
              <a:t>Vedení a řízení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5125"/>
            <a:ext cx="10515600" cy="5001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sz="3200" b="1" dirty="0" smtClean="0">
                <a:latin typeface="+mj-lt"/>
              </a:rPr>
              <a:t>Systém </a:t>
            </a:r>
            <a:r>
              <a:rPr lang="cs-CZ" sz="3200" b="1" dirty="0">
                <a:latin typeface="+mj-lt"/>
              </a:rPr>
              <a:t>péče o </a:t>
            </a:r>
            <a:r>
              <a:rPr lang="cs-CZ" sz="3200" b="1" dirty="0" smtClean="0">
                <a:latin typeface="+mj-lt"/>
              </a:rPr>
              <a:t>nadané a talentované žáky</a:t>
            </a:r>
            <a:endParaRPr lang="cs-CZ" sz="3200" dirty="0" smtClean="0">
              <a:latin typeface="+mj-lt"/>
            </a:endParaRPr>
          </a:p>
          <a:p>
            <a:pPr fontAlgn="base"/>
            <a:r>
              <a:rPr lang="cs-CZ" dirty="0" smtClean="0">
                <a:latin typeface="+mj-lt"/>
              </a:rPr>
              <a:t>Náš systém, který neustále rozvíjíme</a:t>
            </a:r>
          </a:p>
          <a:p>
            <a:pPr fontAlgn="base"/>
            <a:r>
              <a:rPr lang="cs-CZ" dirty="0"/>
              <a:t>Koordinátor nadání</a:t>
            </a:r>
          </a:p>
          <a:p>
            <a:pPr fontAlgn="base"/>
            <a:r>
              <a:rPr lang="cs-CZ" dirty="0" smtClean="0">
                <a:latin typeface="+mj-lt"/>
              </a:rPr>
              <a:t>Vyhledávání, diagnostika, sledování</a:t>
            </a:r>
          </a:p>
          <a:p>
            <a:pPr fontAlgn="base"/>
            <a:r>
              <a:rPr lang="cs-CZ" b="1" dirty="0" smtClean="0">
                <a:latin typeface="+mj-lt"/>
              </a:rPr>
              <a:t>Akcelerace vs. obohacování</a:t>
            </a:r>
          </a:p>
          <a:p>
            <a:pPr fontAlgn="base"/>
            <a:r>
              <a:rPr lang="cs-CZ" dirty="0" smtClean="0">
                <a:latin typeface="+mj-lt"/>
              </a:rPr>
              <a:t>Zájmová činnost</a:t>
            </a:r>
          </a:p>
          <a:p>
            <a:pPr fontAlgn="base"/>
            <a:r>
              <a:rPr lang="cs-CZ" dirty="0" smtClean="0">
                <a:latin typeface="+mj-lt"/>
              </a:rPr>
              <a:t>FVTP</a:t>
            </a:r>
          </a:p>
          <a:p>
            <a:pPr fontAlgn="base"/>
            <a:endParaRPr lang="cs-CZ" dirty="0">
              <a:latin typeface="+mj-lt"/>
            </a:endParaRPr>
          </a:p>
        </p:txBody>
      </p:sp>
      <p:pic>
        <p:nvPicPr>
          <p:cNvPr id="5" name="Obrázek 4" descr="https://img29.rajce.idnes.cz/d2902/15/15056/15056468_7a3bb39c78c612318e6cb3dc55866fdb/images/IMG_2330.jpg?ver=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53" y="2976465"/>
            <a:ext cx="3909547" cy="293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lh3.googleusercontent.com/DazbUF-N9QUu-9mqUHK36bOD9sSaqC0feDzMS5Ul5Ml9jTlU52XJX64P5ISD7MypjGxKCFSkxXcxStHpaND3gpKTHrP5Givfzz5umHKX9PKgtqm_Xih6ntFvT8XMDFblL8kI8qT1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67" y="4342696"/>
            <a:ext cx="914286" cy="15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1imaIfdRCTZtzJlWdhrYEfsCxXYbcS4hl-Li6kKP8jSMMoSXlV9vg83NRJBipUFFIW67zGiBXFjFITVRgOORFJXC9UOEXWrcncjd7q7NWg7bU_2RAvX-Od1C6kY8v_uOZdMkzybXll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07" y="5064142"/>
            <a:ext cx="824139" cy="8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6.googleusercontent.com/77nIpH1RDYsPUCdzxuRO0qfhAWeKTaK5H6BtWEGukcnv-AJIbrC8nVliI8rUmpipY-sKaJcWUlOMLHxH6oyVZzl-yt7MUtjFGeoF7yBKm3uPFHMrC9W9HRvIU0Kg07ixmvJDvsEh_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02" y="5064142"/>
            <a:ext cx="743517" cy="8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6789" y="1632267"/>
            <a:ext cx="1574603" cy="11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841" y="3940287"/>
            <a:ext cx="755779" cy="19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7280" y="1873537"/>
            <a:ext cx="203174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028" y="389057"/>
            <a:ext cx="1402772" cy="7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000"/>
          </a:xfrm>
        </p:spPr>
        <p:txBody>
          <a:bodyPr>
            <a:normAutofit/>
          </a:bodyPr>
          <a:lstStyle/>
          <a:p>
            <a:r>
              <a:rPr lang="cs-CZ" sz="4000" b="1" dirty="0"/>
              <a:t>Metody analýzy potřeb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5125"/>
            <a:ext cx="10515600" cy="5001838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SWOT analýza</a:t>
            </a:r>
          </a:p>
          <a:p>
            <a:pPr fontAlgn="base"/>
            <a:r>
              <a:rPr lang="cs-CZ" dirty="0" smtClean="0"/>
              <a:t>MAPA školy</a:t>
            </a:r>
          </a:p>
          <a:p>
            <a:pPr fontAlgn="base"/>
            <a:endParaRPr lang="cs-CZ" dirty="0"/>
          </a:p>
          <a:p>
            <a:pPr fontAlgn="base"/>
            <a:r>
              <a:rPr lang="cs-CZ" dirty="0" smtClean="0"/>
              <a:t>PEST analýza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7" y="1151192"/>
            <a:ext cx="5934075" cy="2705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229" y="2455373"/>
            <a:ext cx="5905500" cy="2533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305" y="3354879"/>
            <a:ext cx="58959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/>
          <a:srcRect b="21578"/>
          <a:stretch/>
        </p:blipFill>
        <p:spPr>
          <a:xfrm>
            <a:off x="3550386" y="4226416"/>
            <a:ext cx="5886450" cy="16059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32895"/>
            <a:ext cx="4648200" cy="46862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13" y="4497507"/>
            <a:ext cx="3242273" cy="16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6" y="3468757"/>
            <a:ext cx="1122223" cy="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636C0-BB81-4B2A-9DED-B23207236FBF}">
  <ds:schemaRefs>
    <ds:schemaRef ds:uri="http://purl.org/dc/dcmitype/"/>
    <ds:schemaRef ds:uri="4ed50015-f427-4bca-b79c-7b0ef9a9fc90"/>
    <ds:schemaRef ds:uri="7ffaba63-cadb-4ee0-afcd-3a4a42323a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85CA3D-C4C6-4A0E-BAA5-FE0294B5C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07DCB-AA97-4493-B5C9-1CB260429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313</Words>
  <Application>Microsoft Office PowerPoint</Application>
  <PresentationFormat>Širokoúhlá obrazovka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Základní škola a mateřská škola Proseč</vt:lpstr>
      <vt:lpstr>Základní škola a mateřská škola Proseč</vt:lpstr>
      <vt:lpstr>Strategické řízení a plánování ve školách</vt:lpstr>
      <vt:lpstr>Kultura školy podporující  maximální rozvoj každého žáka</vt:lpstr>
      <vt:lpstr>Kultura školy podporující  maximální rozvoj každého žáka</vt:lpstr>
      <vt:lpstr>Kultura školy podporující  maximální rozvoj každého žáka</vt:lpstr>
      <vt:lpstr>Vedení a řízení změny</vt:lpstr>
      <vt:lpstr>Metody analýzy potřeb školy</vt:lpstr>
      <vt:lpstr>Tvorba strategického plánu rozvoje školy</vt:lpstr>
      <vt:lpstr>Implementace procesů strategického  řízení a plánování ve školách</vt:lpstr>
      <vt:lpstr>Implementace procesů strategického  řízení a plánování ve školách</vt:lpstr>
      <vt:lpstr>Evaluace pokroku školy Hodnocení práce pedagogů Tvorba plánu profesního rozvoje pedagogů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Simona Petrásová</cp:lastModifiedBy>
  <cp:revision>49</cp:revision>
  <dcterms:created xsi:type="dcterms:W3CDTF">2017-07-27T07:17:50Z</dcterms:created>
  <dcterms:modified xsi:type="dcterms:W3CDTF">2018-11-02T11:04:07Z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