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23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B18A9-56C3-431D-83A1-A5260E9DBD9C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26C3C-6EFA-4ADA-8B7F-A6E9654098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060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56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4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2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48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72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3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24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7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50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97912-6CAF-4175-815A-533BE01725AB}" type="datetimeFigureOut">
              <a:rPr lang="cs-CZ" smtClean="0"/>
              <a:t>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58193-3143-4D94-BAAA-76AD2DDC7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73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.brozova@astconsulting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.rskuk.cz/systemove-reseni-motivace-a-vzdelavani-pedagogu-i-kap-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ostalova.r@kr-ustecky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2458"/>
            <a:ext cx="10515600" cy="548450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Projekt: </a:t>
            </a:r>
          </a:p>
          <a:p>
            <a:pPr marL="0" indent="0" algn="ctr">
              <a:buNone/>
            </a:pPr>
            <a:r>
              <a:rPr lang="cs-CZ" sz="3200" b="1" dirty="0"/>
              <a:t>Systémové řešení - motivace a vzdělávání pedagogů </a:t>
            </a:r>
          </a:p>
          <a:p>
            <a:pPr marL="0" indent="0" algn="ctr">
              <a:buNone/>
            </a:pPr>
            <a:r>
              <a:rPr lang="cs-CZ" sz="3200" b="1" dirty="0"/>
              <a:t>(IKAP A)</a:t>
            </a:r>
          </a:p>
          <a:p>
            <a:pPr marL="0" indent="0" algn="ctr">
              <a:buNone/>
            </a:pPr>
            <a:endParaRPr lang="cs-CZ" sz="3200" b="1" dirty="0"/>
          </a:p>
          <a:p>
            <a:pPr marL="0" indent="0" algn="ctr">
              <a:buNone/>
            </a:pPr>
            <a:r>
              <a:rPr lang="cs-CZ" b="1" dirty="0" err="1"/>
              <a:t>Reg</a:t>
            </a:r>
            <a:r>
              <a:rPr lang="cs-CZ" b="1" dirty="0"/>
              <a:t>. č. projektu: CZ.02.3.68/0.0/0.0/16_034/0008368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Manažer projektu: Ing. Michaela Brožová </a:t>
            </a:r>
          </a:p>
          <a:p>
            <a:pPr marL="0" indent="0" algn="ctr">
              <a:buNone/>
            </a:pPr>
            <a:r>
              <a:rPr lang="cs-CZ" b="1" dirty="0"/>
              <a:t>(tel. 605 970 971, e-mail: </a:t>
            </a:r>
            <a:r>
              <a:rPr lang="cs-CZ" b="1" dirty="0">
                <a:hlinkClick r:id="rId2"/>
              </a:rPr>
              <a:t>m.brozova@astconsulting.cz</a:t>
            </a:r>
            <a:r>
              <a:rPr lang="cs-CZ" b="1" dirty="0"/>
              <a:t>)</a:t>
            </a:r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377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Odborné metodické skupiny (OMS)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- celkem 8 OMS (3x gramotnosti – čtenářská, matematická, digitální + 3x polytechnika – BI, FY, CH + 1x spolupráce škol a firem + 1x společné vzdělávání)</a:t>
            </a:r>
          </a:p>
          <a:p>
            <a:pPr marL="0" indent="0">
              <a:buNone/>
            </a:pPr>
            <a:r>
              <a:rPr lang="cs-CZ" dirty="0"/>
              <a:t>- pravidelné setkávání dle potřeby (min. 1x za 3 měsíce)</a:t>
            </a:r>
          </a:p>
          <a:p>
            <a:pPr>
              <a:buFontTx/>
              <a:buChar char="-"/>
            </a:pPr>
            <a:r>
              <a:rPr lang="cs-CZ" dirty="0"/>
              <a:t>v rámci programu lze kromě praktických informací o fungování projektu (resp. konkrétní gramotnosti či polytechnického předmětu) uspořádat i zajímavou přednášku či workshop na zvolené téma</a:t>
            </a:r>
          </a:p>
          <a:p>
            <a:pPr>
              <a:buFontTx/>
              <a:buChar char="-"/>
            </a:pPr>
            <a:r>
              <a:rPr lang="cs-CZ" dirty="0"/>
              <a:t>OMS pro spolupráci škol a firem má obvykle ryze pracovní charakter, 1x za 3 měsíce bývá rozšířena o </a:t>
            </a:r>
            <a:r>
              <a:rPr lang="cs-CZ" dirty="0" err="1"/>
              <a:t>minitýmy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OMS pro společné vzdělávání funguje obdobně jako OMS pro spolupráci škol a firem</a:t>
            </a:r>
          </a:p>
        </p:txBody>
      </p:sp>
    </p:spTree>
    <p:extLst>
      <p:ext uri="{BB962C8B-B14F-4D97-AF65-F5344CB8AC3E}">
        <p14:creationId xmlns:p14="http://schemas.microsoft.com/office/powerpoint/2010/main" val="128397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Vzdělávání pedagogických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vzdělávání PP probíhá dvojí formou:</a:t>
            </a:r>
          </a:p>
          <a:p>
            <a:pPr lvl="3"/>
            <a:r>
              <a:rPr lang="cs-CZ" sz="2800" dirty="0"/>
              <a:t>Jednodenní odborné semináře </a:t>
            </a:r>
          </a:p>
          <a:p>
            <a:pPr lvl="3"/>
            <a:r>
              <a:rPr lang="cs-CZ" sz="2800" dirty="0"/>
              <a:t>Vícedenní vzdělávání (letní školy)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Vždy musí platit, že by mělo jít o takové vzdělávání, které není běžně „dostupné“ (akce „na míru“, vysoce odborně a specificky zaměřené)</a:t>
            </a:r>
          </a:p>
        </p:txBody>
      </p:sp>
    </p:spTree>
    <p:extLst>
      <p:ext uri="{BB962C8B-B14F-4D97-AF65-F5344CB8AC3E}">
        <p14:creationId xmlns:p14="http://schemas.microsoft.com/office/powerpoint/2010/main" val="3084119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Mobilní centra kolegiální podpory (MCKP)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Jsou uskutečňovány výjezdy na MŠ, ZŠ i SŠ s jednotlivými programy</a:t>
            </a:r>
          </a:p>
          <a:p>
            <a:pPr>
              <a:buFontTx/>
              <a:buChar char="-"/>
            </a:pPr>
            <a:r>
              <a:rPr lang="cs-CZ" dirty="0"/>
              <a:t>Škola se předem domlouvá na termínu návštěvy s konkrétním metodikem (či jím pověřenou osobou) za určitou gramotnost či polytechnický předmět</a:t>
            </a:r>
          </a:p>
          <a:p>
            <a:pPr>
              <a:buFontTx/>
              <a:buChar char="-"/>
            </a:pPr>
            <a:r>
              <a:rPr lang="cs-CZ" dirty="0"/>
              <a:t>V rámci výjezdů jsou představovány nové metody práce a využíváme nově zakoupených pomůcek v rámci projektu</a:t>
            </a:r>
          </a:p>
          <a:p>
            <a:pPr marL="0" indent="0">
              <a:buNone/>
            </a:pPr>
            <a:r>
              <a:rPr lang="cs-CZ" dirty="0"/>
              <a:t>- Tyto akce jsou zaměřeny na pedagogické pracovníky (cílovou skupinou tedy nejsou žáci)</a:t>
            </a:r>
          </a:p>
        </p:txBody>
      </p:sp>
    </p:spTree>
    <p:extLst>
      <p:ext uri="{BB962C8B-B14F-4D97-AF65-F5344CB8AC3E}">
        <p14:creationId xmlns:p14="http://schemas.microsoft.com/office/powerpoint/2010/main" val="183408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Kde nalézt informace, kontakty apod.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Veškeré informace o realizaci projektu, programech, akcích a kontakty naleznete na: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http://w.rskuk.cz/systemove-reseni-motivace-a-vzdelavani-pedagogu-i-kap-a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těchto stránkách rovněž funguje přehledný </a:t>
            </a:r>
            <a:r>
              <a:rPr lang="cs-CZ" b="1" dirty="0"/>
              <a:t>kalendář akcí </a:t>
            </a:r>
            <a:r>
              <a:rPr lang="cs-CZ" dirty="0"/>
              <a:t>– po </a:t>
            </a:r>
            <a:r>
              <a:rPr lang="cs-CZ" dirty="0" err="1"/>
              <a:t>rozkliknutí</a:t>
            </a:r>
            <a:r>
              <a:rPr lang="cs-CZ" dirty="0"/>
              <a:t> určité akce se objevují přihlašovací formuláře (pokud jsou na akci potřeba)</a:t>
            </a:r>
          </a:p>
        </p:txBody>
      </p:sp>
    </p:spTree>
    <p:extLst>
      <p:ext uri="{BB962C8B-B14F-4D97-AF65-F5344CB8AC3E}">
        <p14:creationId xmlns:p14="http://schemas.microsoft.com/office/powerpoint/2010/main" val="286695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Projekt: </a:t>
            </a:r>
          </a:p>
          <a:p>
            <a:pPr marL="0" indent="0" algn="ctr">
              <a:buNone/>
            </a:pPr>
            <a:r>
              <a:rPr lang="cs-CZ" sz="3600" b="1" dirty="0"/>
              <a:t>Cílená podpora škol při naplňování KAP 1 </a:t>
            </a:r>
          </a:p>
          <a:p>
            <a:pPr marL="0" indent="0" algn="ctr">
              <a:buNone/>
            </a:pPr>
            <a:r>
              <a:rPr lang="cs-CZ" sz="3600" b="1" dirty="0"/>
              <a:t>(IKAP B)</a:t>
            </a:r>
          </a:p>
          <a:p>
            <a:pPr marL="0" indent="0" algn="ctr">
              <a:buNone/>
            </a:pPr>
            <a:endParaRPr lang="cs-CZ" sz="3600" b="1" dirty="0"/>
          </a:p>
          <a:p>
            <a:pPr marL="0" indent="0" algn="ctr">
              <a:buNone/>
            </a:pPr>
            <a:r>
              <a:rPr lang="cs-CZ" b="1" dirty="0" err="1"/>
              <a:t>Reg</a:t>
            </a:r>
            <a:r>
              <a:rPr lang="cs-CZ" b="1" dirty="0"/>
              <a:t>. č. projektu: CZ.02.3.68/0.0/0.0/16_034/0008369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/>
              <a:t>Manažer projektu: Mgr. Radomíra Dostálová</a:t>
            </a:r>
          </a:p>
          <a:p>
            <a:pPr marL="0" indent="0" algn="ctr">
              <a:buNone/>
            </a:pPr>
            <a:r>
              <a:rPr lang="cs-CZ" b="1" dirty="0"/>
              <a:t>(tel. 475 657 717, e-mail: </a:t>
            </a:r>
            <a:r>
              <a:rPr lang="cs-CZ" b="1" dirty="0">
                <a:hlinkClick r:id="rId2"/>
              </a:rPr>
              <a:t>dostalova.r@kr-ustecky.cz</a:t>
            </a:r>
            <a:r>
              <a:rPr 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736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Spolupráce ZŠ a SŠ –  společné exkurze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 rámci projektu jsou realizovány společné vzdělávací exkurze (nejčastěji do Liberce a do Plzně – IQ parky, </a:t>
            </a:r>
            <a:r>
              <a:rPr lang="cs-CZ" dirty="0" err="1"/>
              <a:t>Techmania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Exkurze jsou určeny pro ZŠ, které jsou do projektu zapojeny (tedy nikoliv pro každou ZŠ v Ústeckém kraji)</a:t>
            </a:r>
          </a:p>
          <a:p>
            <a:pPr>
              <a:buFontTx/>
              <a:buChar char="-"/>
            </a:pPr>
            <a:r>
              <a:rPr lang="cs-CZ" dirty="0"/>
              <a:t>Funguje přihlašovací aplikace pro rezervaci termínů (ve vazbě na zajišťování dopravy)</a:t>
            </a:r>
          </a:p>
          <a:p>
            <a:pPr>
              <a:buFontTx/>
              <a:buChar char="-"/>
            </a:pPr>
            <a:r>
              <a:rPr lang="cs-CZ" dirty="0"/>
              <a:t>Exkurze probíhají cca 1x za půl roku (nelze je tedy realizovat každý měsíc)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38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Spolupráce ZŠ a SŠ – ostatní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Některé SŠ mají programy vzájemného učení pro ZŠ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V rámci projektu byla vytvořena síť spolupracujících lídrů ze ZŠ – ti se podílí nejen na realizaci projektu IKAP B, ale účastní se i realizace IKAP A (OMS, vzdělávací akce apod.)</a:t>
            </a:r>
          </a:p>
        </p:txBody>
      </p:sp>
    </p:spTree>
    <p:extLst>
      <p:ext uri="{BB962C8B-B14F-4D97-AF65-F5344CB8AC3E}">
        <p14:creationId xmlns:p14="http://schemas.microsoft.com/office/powerpoint/2010/main" val="2258262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7F75799F-EA42-402B-A6FD-A3FCC0349940}"/>
</file>

<file path=customXml/itemProps2.xml><?xml version="1.0" encoding="utf-8"?>
<ds:datastoreItem xmlns:ds="http://schemas.openxmlformats.org/officeDocument/2006/customXml" ds:itemID="{6E7C6DEF-9450-4363-8CF6-2C05297F9DAB}"/>
</file>

<file path=customXml/itemProps3.xml><?xml version="1.0" encoding="utf-8"?>
<ds:datastoreItem xmlns:ds="http://schemas.openxmlformats.org/officeDocument/2006/customXml" ds:itemID="{DEBD7CA0-C5F0-4402-A60B-CB06C35E1DEC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507</Words>
  <Application>Microsoft Office PowerPoint</Application>
  <PresentationFormat>Širokoúhlá obrazovka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Prezentace aplikace PowerPoint</vt:lpstr>
      <vt:lpstr>Odborné metodické skupiny (OMS)</vt:lpstr>
      <vt:lpstr>Vzdělávání pedagogických pracovníků</vt:lpstr>
      <vt:lpstr>Mobilní centra kolegiální podpory (MCKP)</vt:lpstr>
      <vt:lpstr>Kde nalézt informace, kontakty apod.</vt:lpstr>
      <vt:lpstr>Prezentace aplikace PowerPoint</vt:lpstr>
      <vt:lpstr>Spolupráce ZŠ a SŠ –  společné exkurze </vt:lpstr>
      <vt:lpstr>Spolupráce ZŠ a SŠ – ostatní informace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Brožová</dc:creator>
  <cp:lastModifiedBy>Soukal Petr</cp:lastModifiedBy>
  <cp:revision>9</cp:revision>
  <cp:lastPrinted>2018-09-20T06:51:30Z</cp:lastPrinted>
  <dcterms:created xsi:type="dcterms:W3CDTF">2018-09-07T07:33:15Z</dcterms:created>
  <dcterms:modified xsi:type="dcterms:W3CDTF">2018-11-08T12:35:53Z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