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2"/>
  </p:notesMasterIdLst>
  <p:sldIdLst>
    <p:sldId id="655" r:id="rId2"/>
    <p:sldId id="652" r:id="rId3"/>
    <p:sldId id="654" r:id="rId4"/>
    <p:sldId id="656" r:id="rId5"/>
    <p:sldId id="657" r:id="rId6"/>
    <p:sldId id="659" r:id="rId7"/>
    <p:sldId id="674" r:id="rId8"/>
    <p:sldId id="672" r:id="rId9"/>
    <p:sldId id="675" r:id="rId10"/>
    <p:sldId id="650" r:id="rId11"/>
  </p:sldIdLst>
  <p:sldSz cx="18288000" cy="10287000"/>
  <p:notesSz cx="6858000" cy="9144000"/>
  <p:embeddedFontLst>
    <p:embeddedFont>
      <p:font typeface="Lato Semibold" panose="020B0604020202020204" charset="0"/>
      <p:bold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D5"/>
    <a:srgbClr val="25C6FF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44" d="100"/>
          <a:sy n="44" d="100"/>
        </p:scale>
        <p:origin x="640" y="4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5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blogy.rv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file/33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nidv.cz/strategicke-rizeni/268-inspiromat/1525-inspiromaty-2018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22015"/>
            <a:ext cx="8571990" cy="102268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Projekt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Podporujeme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základních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škol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a dětí.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0" y="4600969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k 1. 9. 2018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25 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(plán doplnit o dalších 11 škol).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8042" y="8267700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učitelé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sdílejí své zkušenosti a zlepšují své dovednosti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 plánování konkrétních aktivit se žáky na rozvoj gramotností napříč 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501255"/>
            <a:ext cx="7574460" cy="56808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8406" y="9410700"/>
            <a:ext cx="522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www.bit.ly/Spolecenstvipraxe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888878" y="308237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1. stupeň ZŠ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57080" y="369600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9150" y="3725645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0181070" y="6296425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Informační a komunikační technologie</a:t>
            </a:r>
            <a:endParaRPr lang="en-US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143000" y="2247900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82200" y="5558636"/>
            <a:ext cx="6743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10. 2018 v Brně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a </a:t>
            </a:r>
            <a:r>
              <a:rPr lang="cs-CZ" sz="2800" b="1" dirty="0" err="1">
                <a:solidFill>
                  <a:srgbClr val="2BC3E1"/>
                </a:solidFill>
                <a:latin typeface="Arial" panose="020B0604020202020204" pitchFamily="34" charset="0"/>
              </a:rPr>
              <a:t>inform</a:t>
            </a: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. myšlení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32787" y="6924475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7. 11. 2018 v Praze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matematická gramotnost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82056" y="8252214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3. 12. 2018 v Plzni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5120161"/>
            <a:ext cx="6903720" cy="42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81000" y="2544740"/>
            <a:ext cx="6313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 Gramotnosti v praxi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www.gramotnosti.blogy.rvp.cz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 příspěvky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61640"/>
            <a:ext cx="5486400" cy="495866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2660084" y="2532009"/>
            <a:ext cx="505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Účastnili jsme se…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Mezinárodního dne gramotností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jsme realizovali den s technologiemi.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Zúčastnili jsme se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běhu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za gramotnosti.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576344"/>
            <a:ext cx="5257800" cy="3377156"/>
          </a:xfrm>
          <a:prstGeom prst="rect">
            <a:avLst/>
          </a:prstGeom>
        </p:spPr>
      </p:pic>
      <p:sp>
        <p:nvSpPr>
          <p:cNvPr id="10" name="TextBox 23"/>
          <p:cNvSpPr txBox="1"/>
          <p:nvPr/>
        </p:nvSpPr>
        <p:spPr>
          <a:xfrm>
            <a:off x="6591299" y="2493645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Pilotní školy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Naše školy prezentují zapojení do projektu na školním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webu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177143"/>
            <a:ext cx="1562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10800" y="5148064"/>
            <a:ext cx="67382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122" y="5144512"/>
            <a:ext cx="6178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3122" y="8699331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38" y="804259"/>
            <a:ext cx="3868380" cy="3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 smtClean="0"/>
              <a:t>Šablony II a gramotnosti</a:t>
            </a:r>
            <a:endParaRPr lang="cs-CZ" b="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69818" y="2534950"/>
            <a:ext cx="8715375" cy="600551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Průvodce a inspirace pro pedagogické vedení škol v oblasti rozvoje gramotností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http://www.nuv.cz/file/3377</a:t>
            </a:r>
            <a:endParaRPr lang="cs-CZ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Doprovodné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 v sekci AudioVideo Metodického portálu RVP.CZ</a:t>
            </a: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Materiál doplňuje 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Příklady dobré praxe realizace šablon</a:t>
            </a:r>
            <a:r>
              <a:rPr lang="cs-CZ" sz="3600" smtClean="0">
                <a:latin typeface="Arial" panose="020B0604020202020204" pitchFamily="34" charset="0"/>
                <a:cs typeface="Arial" panose="020B0604020202020204" pitchFamily="34" charset="0"/>
              </a:rPr>
              <a:t> (NIDV)</a:t>
            </a:r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9902" y="638606"/>
            <a:ext cx="6400799" cy="87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</a:t>
            </a:r>
            <a:r>
              <a:rPr lang="cs-CZ" sz="3200" dirty="0" err="1">
                <a:solidFill>
                  <a:srgbClr val="2BC3E1"/>
                </a:solidFill>
                <a:latin typeface="Arial" panose="020B0604020202020204" pitchFamily="34" charset="0"/>
              </a:rPr>
              <a:t>newsletter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73000" y="9344620"/>
            <a:ext cx="382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198D5"/>
                </a:solidFill>
              </a:rPr>
              <a:t>Hana Splavcová</a:t>
            </a:r>
          </a:p>
          <a:p>
            <a:r>
              <a:rPr lang="cs-CZ" dirty="0" smtClean="0">
                <a:solidFill>
                  <a:srgbClr val="1198D5"/>
                </a:solidFill>
              </a:rPr>
              <a:t>Hana.splavcova</a:t>
            </a:r>
            <a:r>
              <a:rPr lang="cs-CZ" dirty="0" smtClean="0">
                <a:solidFill>
                  <a:srgbClr val="1198D5"/>
                </a:solidFill>
                <a:latin typeface="Garamond" panose="02020404030301010803" pitchFamily="18" charset="0"/>
              </a:rPr>
              <a:t>@nuv.cz</a:t>
            </a:r>
            <a:endParaRPr lang="cs-CZ" dirty="0" smtClean="0">
              <a:solidFill>
                <a:srgbClr val="1198D5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7" y="804259"/>
            <a:ext cx="585216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" y="2171700"/>
            <a:ext cx="5308580" cy="39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673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9" y="5600700"/>
            <a:ext cx="5009388" cy="385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BB30F581-208B-47E8-A3B4-B7AFB2D74183}"/>
</file>

<file path=customXml/itemProps2.xml><?xml version="1.0" encoding="utf-8"?>
<ds:datastoreItem xmlns:ds="http://schemas.openxmlformats.org/officeDocument/2006/customXml" ds:itemID="{417FE506-53F0-4E84-8E99-85B241BB8F9B}"/>
</file>

<file path=customXml/itemProps3.xml><?xml version="1.0" encoding="utf-8"?>
<ds:datastoreItem xmlns:ds="http://schemas.openxmlformats.org/officeDocument/2006/customXml" ds:itemID="{BEC7E81E-0731-4599-B0C1-FD2203B97ADE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8561</TotalTime>
  <Words>429</Words>
  <Application>Microsoft Office PowerPoint</Application>
  <PresentationFormat>Vlastní</PresentationFormat>
  <Paragraphs>84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Lato Semibold</vt:lpstr>
      <vt:lpstr>Roboto</vt:lpstr>
      <vt:lpstr>Garamond</vt:lpstr>
      <vt:lpstr>Roboto Condensed</vt:lpstr>
      <vt:lpstr>GENARAL LAYOUTS</vt:lpstr>
      <vt:lpstr>Prezentace aplikace PowerPoint</vt:lpstr>
      <vt:lpstr>Aktivizujeme školy, rozvíjíme gramotnosti</vt:lpstr>
      <vt:lpstr>Podporujeme sdílení dobré praxe – Společenství praxe</vt:lpstr>
      <vt:lpstr>Spolupracujeme s odbornou veřejností na tématu gramotností</vt:lpstr>
      <vt:lpstr>Popularizujeme téma gramotností</vt:lpstr>
      <vt:lpstr>Inovujeme Metodický portál RVP.CZ</vt:lpstr>
      <vt:lpstr>Šablony II a gramotnosti</vt:lpstr>
      <vt:lpstr>Přidejte se k nám</vt:lpstr>
      <vt:lpstr>Děkuji za pozornost.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User NIDV</cp:lastModifiedBy>
  <cp:revision>1152</cp:revision>
  <dcterms:created xsi:type="dcterms:W3CDTF">2015-01-20T11:47:48Z</dcterms:created>
  <dcterms:modified xsi:type="dcterms:W3CDTF">2018-10-29T11:43:21Z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