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2" r:id="rId6"/>
    <p:sldId id="264" r:id="rId7"/>
    <p:sldId id="265" r:id="rId8"/>
    <p:sldId id="258" r:id="rId9"/>
    <p:sldId id="260" r:id="rId10"/>
    <p:sldId id="263" r:id="rId11"/>
    <p:sldId id="266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80" d="100"/>
          <a:sy n="80" d="100"/>
        </p:scale>
        <p:origin x="97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D35F3D-A707-4AFA-B507-2608E03E6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14A8335-CDA7-4D0A-9B1E-975935686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DBACAB-EE7E-4BA4-AB8C-82393CB73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BD2A-EA0C-4525-9D3F-5CBA031B0D7B}" type="datetimeFigureOut">
              <a:rPr lang="cs-CZ" smtClean="0"/>
              <a:t>15.11.2018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CB011A-EAA4-4B99-872E-E6BB93494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151033-90F2-49B4-BF39-C7D520C78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671-4415-464B-8642-AF014E36967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15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35CC60-83EC-4871-AAA3-03CC0B4D5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984994D-173C-44BD-998B-C5FBC6CB2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84716E-ADE1-4D86-BD89-820EEC6E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BD2A-EA0C-4525-9D3F-5CBA031B0D7B}" type="datetimeFigureOut">
              <a:rPr lang="cs-CZ" smtClean="0"/>
              <a:t>15.11.2018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E8898F-E639-4416-BFC9-52C2D9A81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DF6560-4E85-4F3C-99B4-A2F6E293C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671-4415-464B-8642-AF014E36967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4207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FE5CCD3-836B-4BA0-A2AE-C35D83F807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F9D839C-DF4D-4ED9-92D3-636D9C65C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2F2979-4ACD-49FC-AF45-A110BF932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BD2A-EA0C-4525-9D3F-5CBA031B0D7B}" type="datetimeFigureOut">
              <a:rPr lang="cs-CZ" smtClean="0"/>
              <a:t>15.11.2018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10E09B-FEDD-4549-87DA-E472FA3DA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AF2031-CA5A-4A5E-BB4C-074CAECCA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671-4415-464B-8642-AF014E36967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808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2BCFE1-88DD-4856-AFE6-E1B08F759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3ECA753-5923-43AF-BC39-C0892A97B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F1EBDB-8957-48EB-A945-7026214C0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BD2A-EA0C-4525-9D3F-5CBA031B0D7B}" type="datetimeFigureOut">
              <a:rPr lang="cs-CZ" smtClean="0"/>
              <a:t>15.11.2018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4A40D9-C5AD-4626-897B-FFBB3D48C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A7F5CAF-2DCB-4595-88E4-1873397D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671-4415-464B-8642-AF014E36967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9709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473789-AA36-4B97-B628-9838EA29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757F7CE-2F96-4E18-AA3F-0AAE888C4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A09421-2A16-45EE-BA6B-338E783EF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BD2A-EA0C-4525-9D3F-5CBA031B0D7B}" type="datetimeFigureOut">
              <a:rPr lang="cs-CZ" smtClean="0"/>
              <a:t>15.11.2018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762482-136A-4627-9FF4-C66CE49C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E135C1-4607-4628-BC28-42B7D622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671-4415-464B-8642-AF014E36967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014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18164-64A2-4EFA-A6D8-B1ADBEE8E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95D433-610A-4A1D-8927-3B4307AEC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54BAB4C-62DC-493E-BCD9-7085F680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C04A25-BBED-49B8-B187-9D750D42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BD2A-EA0C-4525-9D3F-5CBA031B0D7B}" type="datetimeFigureOut">
              <a:rPr lang="cs-CZ" smtClean="0"/>
              <a:t>15.11.2018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E81F6A3-1967-4F76-9707-3085B6E5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53CD43E-7305-4AF6-947C-496CC3E62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671-4415-464B-8642-AF014E36967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785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8C03D-4B21-4184-9980-79613DCF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506593B-B824-40A2-8423-050C4B327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DFCB26A-7745-4BC7-92CD-8B7CD508D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6019789-A175-4E7C-88E8-2C9018725C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84A97B6-D403-4F2F-A491-BD33476D7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8F0F3EA-BFE1-48A9-A6AD-5B0F769DE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BD2A-EA0C-4525-9D3F-5CBA031B0D7B}" type="datetimeFigureOut">
              <a:rPr lang="cs-CZ" smtClean="0"/>
              <a:t>15.11.2018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EBDD2A6-BF54-44E3-A1F4-B3B59D888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2F9A6BF-B3DF-46FA-9627-48137E47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671-4415-464B-8642-AF014E36967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0403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7F59B6-41C1-4B2B-A657-B098710DC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EE3F1C6-F03C-4DFA-BDFD-762CCD04A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BD2A-EA0C-4525-9D3F-5CBA031B0D7B}" type="datetimeFigureOut">
              <a:rPr lang="cs-CZ" smtClean="0"/>
              <a:t>15.11.2018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80E4FE2-3BFE-4721-8CDA-C4475542E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CC79C12-55D7-47B6-A317-33FC5F40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671-4415-464B-8642-AF014E36967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0430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30EB82C-24C3-4208-8645-4688D365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BD2A-EA0C-4525-9D3F-5CBA031B0D7B}" type="datetimeFigureOut">
              <a:rPr lang="cs-CZ" smtClean="0"/>
              <a:t>15.11.2018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DAA77FC-60FC-411B-BED5-57CBCEDC6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1B4D453-2B04-4FC8-9BDE-7B4889EE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671-4415-464B-8642-AF014E36967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0256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1371EB-E8A9-46E7-A59D-7C83CE7C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1C7131-3809-4EB7-85BB-C7155D54D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58E4DAC-65F0-4CA3-883D-E2A458658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2437C22-7B30-4700-B470-33D42A649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BD2A-EA0C-4525-9D3F-5CBA031B0D7B}" type="datetimeFigureOut">
              <a:rPr lang="cs-CZ" smtClean="0"/>
              <a:t>15.11.2018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8B71B9-99A4-49AC-9328-B6ED4FB96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75FE809-0066-4B52-9F56-A6F2D2734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671-4415-464B-8642-AF014E36967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1344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D69FCA-B479-482E-AE55-CB0C72795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BA956EA-D088-459E-AC5A-65BCD337A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F894CF4-64EB-43C9-A182-1F1D1484C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EA6AB5-B7A6-4954-A440-5A27B93C2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BD2A-EA0C-4525-9D3F-5CBA031B0D7B}" type="datetimeFigureOut">
              <a:rPr lang="cs-CZ" smtClean="0"/>
              <a:t>15.11.2018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EE07BB-A7EA-427F-8D8A-970AF8B6C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E833098-B35B-4A31-B45F-A49972EB7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4671-4415-464B-8642-AF014E36967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1435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F83D49-FEFE-4070-9EC0-16373926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75399F6-9B63-4D42-8357-7BF106336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5607D0-FE24-486A-A93C-2AC3DE944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5BD2A-EA0C-4525-9D3F-5CBA031B0D7B}" type="datetimeFigureOut">
              <a:rPr lang="cs-CZ" smtClean="0"/>
              <a:t>15.11.2018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2BC770-EE53-458F-9FF3-40A04A68E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FD443C-8888-405A-873A-7ED964B25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B4671-4415-464B-8642-AF014E36967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562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FC206-F8BD-4929-ABA9-FD2AE04EA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00" y="2254351"/>
            <a:ext cx="7512050" cy="1355750"/>
          </a:xfrm>
        </p:spPr>
        <p:txBody>
          <a:bodyPr>
            <a:normAutofit/>
          </a:bodyPr>
          <a:lstStyle/>
          <a:p>
            <a:pPr algn="l"/>
            <a:r>
              <a:rPr lang="cs-CZ" sz="4600" dirty="0"/>
              <a:t>První pomoc</a:t>
            </a:r>
            <a:br>
              <a:rPr lang="cs-CZ" sz="4600" dirty="0"/>
            </a:br>
            <a:r>
              <a:rPr lang="cs-CZ" sz="4600" dirty="0"/>
              <a:t>MAP ORP Poděbrady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B0D7CB5-87CE-40D5-937C-15AC5527C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100" y="3543572"/>
            <a:ext cx="5930900" cy="911117"/>
          </a:xfrm>
        </p:spPr>
        <p:txBody>
          <a:bodyPr>
            <a:normAutofit/>
          </a:bodyPr>
          <a:lstStyle/>
          <a:p>
            <a:pPr algn="l"/>
            <a:endParaRPr lang="cs-CZ" sz="2000" dirty="0"/>
          </a:p>
          <a:p>
            <a:pPr algn="l"/>
            <a:r>
              <a:rPr lang="cs-CZ" sz="2800" dirty="0"/>
              <a:t>Aneta Knytlová</a:t>
            </a:r>
          </a:p>
        </p:txBody>
      </p:sp>
      <p:sp>
        <p:nvSpPr>
          <p:cNvPr id="39" name="Freeform 17">
            <a:extLst>
              <a:ext uri="{FF2B5EF4-FFF2-40B4-BE49-F238E27FC236}">
                <a16:creationId xmlns:a16="http://schemas.microsoft.com/office/drawing/2014/main" id="{41F18803-BE79-4916-AE6B-5DE238B36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110" cy="2130951"/>
          </a:xfrm>
          <a:custGeom>
            <a:avLst/>
            <a:gdLst>
              <a:gd name="connsiteX0" fmla="*/ 0 w 8663110"/>
              <a:gd name="connsiteY0" fmla="*/ 0 h 2130951"/>
              <a:gd name="connsiteX1" fmla="*/ 819150 w 8663110"/>
              <a:gd name="connsiteY1" fmla="*/ 0 h 2130951"/>
              <a:gd name="connsiteX2" fmla="*/ 1028700 w 8663110"/>
              <a:gd name="connsiteY2" fmla="*/ 0 h 2130951"/>
              <a:gd name="connsiteX3" fmla="*/ 4187970 w 8663110"/>
              <a:gd name="connsiteY3" fmla="*/ 0 h 2130951"/>
              <a:gd name="connsiteX4" fmla="*/ 4400550 w 8663110"/>
              <a:gd name="connsiteY4" fmla="*/ 0 h 2130951"/>
              <a:gd name="connsiteX5" fmla="*/ 5262791 w 8663110"/>
              <a:gd name="connsiteY5" fmla="*/ 0 h 2130951"/>
              <a:gd name="connsiteX6" fmla="*/ 5262791 w 8663110"/>
              <a:gd name="connsiteY6" fmla="*/ 478 h 2130951"/>
              <a:gd name="connsiteX7" fmla="*/ 8663110 w 8663110"/>
              <a:gd name="connsiteY7" fmla="*/ 478 h 2130951"/>
              <a:gd name="connsiteX8" fmla="*/ 7676422 w 8663110"/>
              <a:gd name="connsiteY8" fmla="*/ 2130951 h 2130951"/>
              <a:gd name="connsiteX9" fmla="*/ 4400550 w 8663110"/>
              <a:gd name="connsiteY9" fmla="*/ 2130951 h 2130951"/>
              <a:gd name="connsiteX10" fmla="*/ 4187970 w 8663110"/>
              <a:gd name="connsiteY10" fmla="*/ 2130951 h 2130951"/>
              <a:gd name="connsiteX11" fmla="*/ 1028700 w 8663110"/>
              <a:gd name="connsiteY11" fmla="*/ 2130951 h 2130951"/>
              <a:gd name="connsiteX12" fmla="*/ 819150 w 8663110"/>
              <a:gd name="connsiteY12" fmla="*/ 2130951 h 2130951"/>
              <a:gd name="connsiteX13" fmla="*/ 0 w 8663110"/>
              <a:gd name="connsiteY1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3110" h="2130951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104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C2C4BE-40DE-495C-BCEA-16AFC9BF0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110" y="1913111"/>
            <a:ext cx="3207156" cy="1355023"/>
          </a:xfrm>
          <a:prstGeom prst="rect">
            <a:avLst/>
          </a:prstGeom>
        </p:spPr>
      </p:pic>
      <p:sp>
        <p:nvSpPr>
          <p:cNvPr id="41" name="Freeform 18">
            <a:extLst>
              <a:ext uri="{FF2B5EF4-FFF2-40B4-BE49-F238E27FC236}">
                <a16:creationId xmlns:a16="http://schemas.microsoft.com/office/drawing/2014/main" id="{C15229F3-7A2E-4558-98FE-7A5F69409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683319"/>
            <a:ext cx="6516874" cy="2174681"/>
          </a:xfrm>
          <a:custGeom>
            <a:avLst/>
            <a:gdLst>
              <a:gd name="connsiteX0" fmla="*/ 0 w 6516874"/>
              <a:gd name="connsiteY0" fmla="*/ 0 h 2174681"/>
              <a:gd name="connsiteX1" fmla="*/ 819150 w 6516874"/>
              <a:gd name="connsiteY1" fmla="*/ 0 h 2174681"/>
              <a:gd name="connsiteX2" fmla="*/ 1038225 w 6516874"/>
              <a:gd name="connsiteY2" fmla="*/ 0 h 2174681"/>
              <a:gd name="connsiteX3" fmla="*/ 6516874 w 6516874"/>
              <a:gd name="connsiteY3" fmla="*/ 0 h 2174681"/>
              <a:gd name="connsiteX4" fmla="*/ 5509712 w 6516874"/>
              <a:gd name="connsiteY4" fmla="*/ 2174681 h 2174681"/>
              <a:gd name="connsiteX5" fmla="*/ 1038225 w 6516874"/>
              <a:gd name="connsiteY5" fmla="*/ 2174681 h 2174681"/>
              <a:gd name="connsiteX6" fmla="*/ 947987 w 6516874"/>
              <a:gd name="connsiteY6" fmla="*/ 2174681 h 2174681"/>
              <a:gd name="connsiteX7" fmla="*/ 819150 w 6516874"/>
              <a:gd name="connsiteY7" fmla="*/ 2174681 h 2174681"/>
              <a:gd name="connsiteX8" fmla="*/ 0 w 6516874"/>
              <a:gd name="connsiteY8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6874" h="2174681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D2BD252-CA12-4EFF-B406-80E227741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73" y="5307819"/>
            <a:ext cx="5675127" cy="126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07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Obsah obrázku tráva, exteriér, ležící&#10;&#10;Popis se vygeneroval automaticky.">
            <a:extLst>
              <a:ext uri="{FF2B5EF4-FFF2-40B4-BE49-F238E27FC236}">
                <a16:creationId xmlns:a16="http://schemas.microsoft.com/office/drawing/2014/main" id="{AD8194EB-1252-47B1-98EC-152B91052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0" t="-16" r="11400" b="16"/>
          <a:stretch/>
        </p:blipFill>
        <p:spPr>
          <a:xfrm>
            <a:off x="2626242" y="0"/>
            <a:ext cx="9565758" cy="6856895"/>
          </a:xfrm>
        </p:spPr>
      </p:pic>
      <p:pic>
        <p:nvPicPr>
          <p:cNvPr id="9" name="Obrázek 8" descr="Obsah obrázku země, vsedě, hračka, další&#10;&#10;Popis se vygeneroval automaticky.">
            <a:extLst>
              <a:ext uri="{FF2B5EF4-FFF2-40B4-BE49-F238E27FC236}">
                <a16:creationId xmlns:a16="http://schemas.microsoft.com/office/drawing/2014/main" id="{478A05E4-0A44-498B-8C3B-C3A0972A9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t="16636" r="16355" b="11073"/>
          <a:stretch/>
        </p:blipFill>
        <p:spPr>
          <a:xfrm>
            <a:off x="1" y="1"/>
            <a:ext cx="4561366" cy="3428999"/>
          </a:xfrm>
          <a:prstGeom prst="rect">
            <a:avLst/>
          </a:prstGeom>
        </p:spPr>
      </p:pic>
      <p:pic>
        <p:nvPicPr>
          <p:cNvPr id="7" name="Obrázek 6" descr="Obsah obrázku interiér, osoba, stůl&#10;&#10;Popis se vygeneroval automaticky.">
            <a:extLst>
              <a:ext uri="{FF2B5EF4-FFF2-40B4-BE49-F238E27FC236}">
                <a16:creationId xmlns:a16="http://schemas.microsoft.com/office/drawing/2014/main" id="{B7631908-B036-4371-B540-B1A6A456E8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15" r="11174" b="7767"/>
          <a:stretch/>
        </p:blipFill>
        <p:spPr>
          <a:xfrm>
            <a:off x="1" y="3429000"/>
            <a:ext cx="4561366" cy="3429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AE0ACB49-9FA4-4A4C-A815-55BA8CEE149F}"/>
              </a:ext>
            </a:extLst>
          </p:cNvPr>
          <p:cNvSpPr txBox="1">
            <a:spLocks/>
          </p:cNvSpPr>
          <p:nvPr/>
        </p:nvSpPr>
        <p:spPr>
          <a:xfrm>
            <a:off x="10142621" y="-228601"/>
            <a:ext cx="2280684" cy="2308891"/>
          </a:xfrm>
          <a:prstGeom prst="ellipse">
            <a:avLst/>
          </a:prstGeom>
          <a:solidFill>
            <a:sysClr val="window" lastClr="FFFFFF"/>
          </a:solidFill>
          <a:ln w="174625" cmpd="thinThick">
            <a:solidFill>
              <a:srgbClr val="00464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Plán v MAP II.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666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A71800-BF73-4A09-BB0D-A29F95C19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595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r>
              <a:rPr lang="cs-CZ" dirty="0"/>
              <a:t>Děkuji za pozornost.</a:t>
            </a:r>
            <a:br>
              <a:rPr lang="cs-CZ" dirty="0"/>
            </a:br>
            <a:br>
              <a:rPr lang="cs-CZ" dirty="0"/>
            </a:br>
            <a:r>
              <a:rPr lang="cs-CZ" dirty="0"/>
              <a:t>Aneta Knytlová</a:t>
            </a:r>
            <a:br>
              <a:rPr lang="cs-CZ" dirty="0"/>
            </a:br>
            <a:r>
              <a:rPr lang="cs-CZ" sz="3600" dirty="0"/>
              <a:t>Místní akční skupina Mezilesí, </a:t>
            </a:r>
            <a:r>
              <a:rPr lang="cs-CZ" sz="3600" dirty="0" err="1"/>
              <a:t>z.s</a:t>
            </a:r>
            <a:r>
              <a:rPr lang="cs-CZ" sz="3600" dirty="0"/>
              <a:t>.</a:t>
            </a:r>
            <a:br>
              <a:rPr lang="cs-CZ" sz="3600" dirty="0"/>
            </a:br>
            <a:r>
              <a:rPr lang="cs-CZ" sz="3600" dirty="0"/>
              <a:t>MAP ORP Poděbrady</a:t>
            </a:r>
            <a:br>
              <a:rPr lang="cs-CZ" sz="3600" dirty="0"/>
            </a:br>
            <a:br>
              <a:rPr lang="cs-CZ" sz="3600" dirty="0"/>
            </a:br>
            <a:r>
              <a:rPr lang="cs-CZ" sz="3600" dirty="0"/>
              <a:t>tel.: 721 277 996 </a:t>
            </a:r>
            <a:br>
              <a:rPr lang="cs-CZ" sz="3600" dirty="0"/>
            </a:br>
            <a:r>
              <a:rPr lang="cs-CZ" sz="3600" dirty="0"/>
              <a:t>e-mail: mapvzdelvanipodebrady@gmail.com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7491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4">
            <a:extLst>
              <a:ext uri="{FF2B5EF4-FFF2-40B4-BE49-F238E27FC236}">
                <a16:creationId xmlns:a16="http://schemas.microsoft.com/office/drawing/2014/main" id="{D0C8E590-A7D4-47B3-8801-C2FFBEF0AB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6" b="13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80E9B56-4944-47ED-ACCB-5F160466F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3050" y="3962400"/>
            <a:ext cx="2792520" cy="2743200"/>
          </a:xfrm>
          <a:prstGeom prst="ellipse">
            <a:avLst/>
          </a:prstGeom>
          <a:solidFill>
            <a:schemeClr val="tx1"/>
          </a:solidFill>
          <a:ln w="174625" cmpd="thinThick">
            <a:solidFill>
              <a:srgbClr val="00464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Základy </a:t>
            </a:r>
            <a:br>
              <a:rPr lang="cs-CZ" sz="2600" b="1" dirty="0">
                <a:solidFill>
                  <a:schemeClr val="bg1"/>
                </a:solidFill>
              </a:rPr>
            </a:br>
            <a:r>
              <a:rPr lang="en-US" sz="2600" b="1" dirty="0">
                <a:solidFill>
                  <a:schemeClr val="bg1"/>
                </a:solidFill>
              </a:rPr>
              <a:t>první pomoci</a:t>
            </a:r>
          </a:p>
        </p:txBody>
      </p:sp>
    </p:spTree>
    <p:extLst>
      <p:ext uri="{BB962C8B-B14F-4D97-AF65-F5344CB8AC3E}">
        <p14:creationId xmlns:p14="http://schemas.microsoft.com/office/powerpoint/2010/main" val="125871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683F6F-1526-4E6A-9025-5F914D7B9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 descr="Obsah obrázku interiér, zeď, osoba, patro&#10;&#10;Popis se vygeneroval automaticky.">
            <a:extLst>
              <a:ext uri="{FF2B5EF4-FFF2-40B4-BE49-F238E27FC236}">
                <a16:creationId xmlns:a16="http://schemas.microsoft.com/office/drawing/2014/main" id="{EC3A9442-3D5C-4429-A5FF-112446678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11731" r="29631" b="11576"/>
          <a:stretch/>
        </p:blipFill>
        <p:spPr>
          <a:xfrm>
            <a:off x="0" y="0"/>
            <a:ext cx="4057650" cy="6885780"/>
          </a:xfrm>
        </p:spPr>
      </p:pic>
      <p:pic>
        <p:nvPicPr>
          <p:cNvPr id="7" name="Obrázek 6" descr="Obsah obrázku interiér, zeď, osoba, patro&#10;&#10;Popis se vygeneroval automaticky.">
            <a:extLst>
              <a:ext uri="{FF2B5EF4-FFF2-40B4-BE49-F238E27FC236}">
                <a16:creationId xmlns:a16="http://schemas.microsoft.com/office/drawing/2014/main" id="{009EBE95-6585-4312-B24C-35E0C60C88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t="11874" r="18241"/>
          <a:stretch/>
        </p:blipFill>
        <p:spPr>
          <a:xfrm>
            <a:off x="4038600" y="0"/>
            <a:ext cx="4076700" cy="6885780"/>
          </a:xfrm>
          <a:prstGeom prst="rect">
            <a:avLst/>
          </a:prstGeom>
        </p:spPr>
      </p:pic>
      <p:pic>
        <p:nvPicPr>
          <p:cNvPr id="11" name="Obrázek 10" descr="Obsah obrázku patro, interiér, zeď, okno&#10;&#10;Popis se vygeneroval automaticky.">
            <a:extLst>
              <a:ext uri="{FF2B5EF4-FFF2-40B4-BE49-F238E27FC236}">
                <a16:creationId xmlns:a16="http://schemas.microsoft.com/office/drawing/2014/main" id="{87285478-64BD-4DBF-9D86-0D7ED6EFBC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r="37708"/>
          <a:stretch/>
        </p:blipFill>
        <p:spPr>
          <a:xfrm>
            <a:off x="8115300" y="0"/>
            <a:ext cx="4076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Obsah obrázku interiér, osoba, patro, zeď&#10;&#10;Popis se vygeneroval automaticky.">
            <a:extLst>
              <a:ext uri="{FF2B5EF4-FFF2-40B4-BE49-F238E27FC236}">
                <a16:creationId xmlns:a16="http://schemas.microsoft.com/office/drawing/2014/main" id="{DA4C1ECE-E734-4432-93A2-B22F35340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4" b="14348"/>
          <a:stretch/>
        </p:blipFill>
        <p:spPr>
          <a:xfrm>
            <a:off x="-3641" y="0"/>
            <a:ext cx="12195641" cy="6858000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ED8AD3E-08D6-4F3C-91CC-070BDA7A0012}"/>
              </a:ext>
            </a:extLst>
          </p:cNvPr>
          <p:cNvSpPr txBox="1">
            <a:spLocks/>
          </p:cNvSpPr>
          <p:nvPr/>
        </p:nvSpPr>
        <p:spPr>
          <a:xfrm>
            <a:off x="8858992" y="-558140"/>
            <a:ext cx="3333008" cy="3363333"/>
          </a:xfrm>
          <a:prstGeom prst="ellipse">
            <a:avLst/>
          </a:prstGeom>
          <a:solidFill>
            <a:sysClr val="window" lastClr="FFFFFF"/>
          </a:solidFill>
          <a:ln w="174625" cmpd="thinThick">
            <a:solidFill>
              <a:srgbClr val="00464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Živou a zábavnou formou s příklady z praxe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295A582-DC60-434F-8D37-585530D6B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819" y="4132852"/>
            <a:ext cx="4840644" cy="272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5670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Obsah obrázku text, bílá tabule, tabule&#10;&#10;Popis se vygeneroval automaticky.">
            <a:extLst>
              <a:ext uri="{FF2B5EF4-FFF2-40B4-BE49-F238E27FC236}">
                <a16:creationId xmlns:a16="http://schemas.microsoft.com/office/drawing/2014/main" id="{9D7F9C96-BB81-41E9-8CD2-82D596040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4" t="4974"/>
          <a:stretch/>
        </p:blipFill>
        <p:spPr>
          <a:xfrm>
            <a:off x="7548372" y="0"/>
            <a:ext cx="4639056" cy="6858001"/>
          </a:xfrm>
        </p:spPr>
      </p:pic>
      <p:pic>
        <p:nvPicPr>
          <p:cNvPr id="8" name="Zástupný symbol pro obsah 4" descr="Obsah obrázku osoba, interiér, patro, dítě&#10;&#10;Popis se vygeneroval automaticky.">
            <a:extLst>
              <a:ext uri="{FF2B5EF4-FFF2-40B4-BE49-F238E27FC236}">
                <a16:creationId xmlns:a16="http://schemas.microsoft.com/office/drawing/2014/main" id="{8697DCC8-5A52-4DA5-A82E-78481810C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/>
          <a:stretch/>
        </p:blipFill>
        <p:spPr>
          <a:xfrm>
            <a:off x="0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53506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Obsah obrázku osoba, patro, interiér, dítě&#10;&#10;Popis se vygeneroval automaticky.">
            <a:extLst>
              <a:ext uri="{FF2B5EF4-FFF2-40B4-BE49-F238E27FC236}">
                <a16:creationId xmlns:a16="http://schemas.microsoft.com/office/drawing/2014/main" id="{876C618A-AFD1-421B-840F-E994B1C21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4" b="16467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5F4B284-587B-428F-872E-4AEFBF9AA14C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3333008" cy="3363333"/>
          </a:xfrm>
          <a:prstGeom prst="ellipse">
            <a:avLst/>
          </a:prstGeom>
          <a:solidFill>
            <a:sysClr val="window" lastClr="FFFFFF"/>
          </a:solidFill>
          <a:ln w="174625" cmpd="thinThick">
            <a:solidFill>
              <a:srgbClr val="00464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Individuální podpora v tíživých situacích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51310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Zástupný symbol pro obsah 19" descr="Obsah obrázku interiér, patro, okno, strop&#10;&#10;Popis se vygeneroval automaticky.">
            <a:extLst>
              <a:ext uri="{FF2B5EF4-FFF2-40B4-BE49-F238E27FC236}">
                <a16:creationId xmlns:a16="http://schemas.microsoft.com/office/drawing/2014/main" id="{431CDD9D-FA3E-4A6E-8134-24AED4021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2" b="154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Nadpis 1">
            <a:extLst>
              <a:ext uri="{FF2B5EF4-FFF2-40B4-BE49-F238E27FC236}">
                <a16:creationId xmlns:a16="http://schemas.microsoft.com/office/drawing/2014/main" id="{AB1D74B7-6F1B-464A-8C23-5CF57F376539}"/>
              </a:ext>
            </a:extLst>
          </p:cNvPr>
          <p:cNvSpPr txBox="1">
            <a:spLocks/>
          </p:cNvSpPr>
          <p:nvPr/>
        </p:nvSpPr>
        <p:spPr>
          <a:xfrm>
            <a:off x="0" y="65667"/>
            <a:ext cx="4267200" cy="3953883"/>
          </a:xfrm>
          <a:prstGeom prst="ellipse">
            <a:avLst/>
          </a:prstGeom>
          <a:solidFill>
            <a:sysClr val="window" lastClr="FFFFFF"/>
          </a:solidFill>
          <a:ln w="174625" cmpd="thinThick">
            <a:solidFill>
              <a:srgbClr val="00464E"/>
            </a:solidFill>
          </a:ln>
        </p:spPr>
        <p:txBody>
          <a:bodyPr vert="horz" wrap="none" lIns="288000" tIns="36000" rIns="288000" bIns="36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5</a:t>
            </a:r>
            <a:r>
              <a:rPr kumimoji="0" lang="cs-CZ" sz="2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měsí</a:t>
            </a:r>
            <a:r>
              <a:rPr lang="cs-CZ" sz="2400" dirty="0">
                <a:solidFill>
                  <a:sysClr val="windowText" lastClr="000000"/>
                </a:solidFill>
                <a:latin typeface="Calibri Light" panose="020F0302020204030204"/>
              </a:rPr>
              <a:t>ců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1050" dirty="0">
              <a:solidFill>
                <a:sysClr val="windowText" lastClr="000000"/>
              </a:solidFill>
              <a:latin typeface="Calibri Light" panose="020F0302020204030204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11</a:t>
            </a:r>
            <a:r>
              <a:rPr kumimoji="0" lang="cs-CZ" sz="2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seminářů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105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400" b="1" dirty="0">
                <a:solidFill>
                  <a:sysClr val="windowText" lastClr="000000"/>
                </a:solidFill>
                <a:latin typeface="Calibri Light" panose="020F0302020204030204"/>
              </a:rPr>
              <a:t>15 </a:t>
            </a:r>
            <a:r>
              <a:rPr lang="cs-CZ" sz="2400" dirty="0">
                <a:solidFill>
                  <a:sysClr val="windowText" lastClr="000000"/>
                </a:solidFill>
                <a:latin typeface="Calibri Light" panose="020F0302020204030204"/>
              </a:rPr>
              <a:t>škol a školských zařízení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1050" dirty="0">
              <a:solidFill>
                <a:sysClr val="windowText" lastClr="000000"/>
              </a:solidFill>
              <a:latin typeface="Calibri Light" panose="020F0302020204030204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254</a:t>
            </a:r>
            <a:r>
              <a:rPr kumimoji="0" lang="cs-CZ" sz="2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pedagogických pracovníků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12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 sz="2400" b="1" dirty="0">
                <a:solidFill>
                  <a:sysClr val="windowText" lastClr="000000"/>
                </a:solidFill>
                <a:latin typeface="Calibri Light" panose="020F0302020204030204"/>
              </a:rPr>
              <a:t>1248</a:t>
            </a:r>
            <a:r>
              <a:rPr lang="cs-CZ" sz="2400" dirty="0">
                <a:solidFill>
                  <a:sysClr val="windowText" lastClr="000000"/>
                </a:solidFill>
                <a:latin typeface="Calibri Light" panose="020F0302020204030204"/>
              </a:rPr>
              <a:t> hodin první pomoci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8426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voda, sport, exteriér, vodní sporty&#10;&#10;Popis se vygeneroval automaticky.">
            <a:extLst>
              <a:ext uri="{FF2B5EF4-FFF2-40B4-BE49-F238E27FC236}">
                <a16:creationId xmlns:a16="http://schemas.microsoft.com/office/drawing/2014/main" id="{6CCA674E-4914-4A1B-A619-A207CF3050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r="4280" b="-1"/>
          <a:stretch/>
        </p:blipFill>
        <p:spPr>
          <a:xfrm>
            <a:off x="0" y="0"/>
            <a:ext cx="7856303" cy="6889354"/>
          </a:xfrm>
          <a:prstGeom prst="rect">
            <a:avLst/>
          </a:prstGeom>
        </p:spPr>
      </p:pic>
      <p:pic>
        <p:nvPicPr>
          <p:cNvPr id="5" name="Zástupný symbol pro obsah 4" descr="Obsah obrázku interiér, vodní sporty, voda, plavání&#10;&#10;Popis se vygeneroval automaticky.">
            <a:extLst>
              <a:ext uri="{FF2B5EF4-FFF2-40B4-BE49-F238E27FC236}">
                <a16:creationId xmlns:a16="http://schemas.microsoft.com/office/drawing/2014/main" id="{CB8AFC8C-BCD5-4B56-8181-22BDA6F0C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r="5365" b="-2"/>
          <a:stretch/>
        </p:blipFill>
        <p:spPr>
          <a:xfrm>
            <a:off x="7273685" y="0"/>
            <a:ext cx="4918315" cy="6993763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23D0531D-FDA8-4511-B2A0-2D4B592014BA}"/>
              </a:ext>
            </a:extLst>
          </p:cNvPr>
          <p:cNvSpPr txBox="1">
            <a:spLocks/>
          </p:cNvSpPr>
          <p:nvPr/>
        </p:nvSpPr>
        <p:spPr>
          <a:xfrm>
            <a:off x="446339" y="3817719"/>
            <a:ext cx="2752354" cy="2709275"/>
          </a:xfrm>
          <a:prstGeom prst="ellipse">
            <a:avLst/>
          </a:prstGeom>
          <a:solidFill>
            <a:sysClr val="window" lastClr="FFFFFF"/>
          </a:solidFill>
          <a:ln w="174625" cmpd="thinThick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Záchrana tonoucího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13675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patro, interiér, zeď, místnost&#10;&#10;Popis se vygeneroval automaticky.">
            <a:extLst>
              <a:ext uri="{FF2B5EF4-FFF2-40B4-BE49-F238E27FC236}">
                <a16:creationId xmlns:a16="http://schemas.microsoft.com/office/drawing/2014/main" id="{0DBC1047-8C9A-4776-B61B-4315CA87A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20464" r="16276" b="21401"/>
          <a:stretch/>
        </p:blipFill>
        <p:spPr>
          <a:xfrm>
            <a:off x="0" y="0"/>
            <a:ext cx="5867399" cy="6858000"/>
          </a:xfrm>
          <a:prstGeom prst="rect">
            <a:avLst/>
          </a:prstGeom>
        </p:spPr>
      </p:pic>
      <p:pic>
        <p:nvPicPr>
          <p:cNvPr id="18" name="Zástupný symbol pro obsah 17" descr="Obsah obrázku patro, interiér, stůl, vsedě&#10;&#10;Popis se vygeneroval automaticky.">
            <a:extLst>
              <a:ext uri="{FF2B5EF4-FFF2-40B4-BE49-F238E27FC236}">
                <a16:creationId xmlns:a16="http://schemas.microsoft.com/office/drawing/2014/main" id="{440FF3B0-ABBC-410A-8047-E42F95A32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8" b="16259"/>
          <a:stretch/>
        </p:blipFill>
        <p:spPr>
          <a:xfrm>
            <a:off x="5867399" y="0"/>
            <a:ext cx="6324601" cy="6858000"/>
          </a:xfrm>
        </p:spPr>
      </p:pic>
      <p:sp>
        <p:nvSpPr>
          <p:cNvPr id="25" name="Nadpis 1">
            <a:extLst>
              <a:ext uri="{FF2B5EF4-FFF2-40B4-BE49-F238E27FC236}">
                <a16:creationId xmlns:a16="http://schemas.microsoft.com/office/drawing/2014/main" id="{C9426CE7-71F7-4418-86B3-F5AF75A9FDCA}"/>
              </a:ext>
            </a:extLst>
          </p:cNvPr>
          <p:cNvSpPr txBox="1">
            <a:spLocks/>
          </p:cNvSpPr>
          <p:nvPr/>
        </p:nvSpPr>
        <p:spPr>
          <a:xfrm>
            <a:off x="4200895" y="4299610"/>
            <a:ext cx="3333008" cy="3363333"/>
          </a:xfrm>
          <a:prstGeom prst="ellipse">
            <a:avLst/>
          </a:prstGeom>
          <a:solidFill>
            <a:sysClr val="window" lastClr="FFFFFF"/>
          </a:solidFill>
          <a:ln w="174625" cmpd="thinThick">
            <a:solidFill>
              <a:srgbClr val="00464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Podpora škol a školských zařízení při nákupu vybavení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363779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49</Words>
  <Application>Microsoft Office PowerPoint</Application>
  <PresentationFormat>Širokoúhlá obrazovka</PresentationFormat>
  <Paragraphs>19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Motiv Office</vt:lpstr>
      <vt:lpstr>První pomoc MAP ORP Poděbrady</vt:lpstr>
      <vt:lpstr>Základy  první pomoci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Děkuji za pozornost.  Aneta Knytlová Místní akční skupina Mezilesí, z.s. MAP ORP Poděbrady  tel.: 721 277 996  e-mail: mapvzdelvanipodebrady@gmail.com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První pomoc MAP ORP Poděbrady</dc:title>
  <dc:creator>Uživatel</dc:creator>
  <cp:lastModifiedBy>Uživatel</cp:lastModifiedBy>
  <cp:revision>9</cp:revision>
  <dcterms:created xsi:type="dcterms:W3CDTF">2018-11-13T20:54:35Z</dcterms:created>
  <dcterms:modified xsi:type="dcterms:W3CDTF">2018-11-15T16:42:23Z</dcterms:modified>
</cp:coreProperties>
</file>