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1" r:id="rId2"/>
    <p:sldId id="300" r:id="rId3"/>
    <p:sldId id="295" r:id="rId4"/>
    <p:sldId id="298" r:id="rId5"/>
    <p:sldId id="310" r:id="rId6"/>
    <p:sldId id="325" r:id="rId7"/>
    <p:sldId id="326" r:id="rId8"/>
    <p:sldId id="327" r:id="rId9"/>
    <p:sldId id="311" r:id="rId10"/>
    <p:sldId id="319" r:id="rId11"/>
    <p:sldId id="312" r:id="rId12"/>
    <p:sldId id="322" r:id="rId13"/>
    <p:sldId id="320" r:id="rId14"/>
    <p:sldId id="328" r:id="rId15"/>
    <p:sldId id="324" r:id="rId16"/>
    <p:sldId id="316" r:id="rId17"/>
    <p:sldId id="315" r:id="rId18"/>
    <p:sldId id="260" r:id="rId19"/>
  </p:sldIdLst>
  <p:sldSz cx="9144000" cy="6858000" type="screen4x3"/>
  <p:notesSz cx="6797675" cy="9872663"/>
  <p:defaultTextStyle>
    <a:defPPr>
      <a:defRPr lang="cs-CZ"/>
    </a:defPPr>
    <a:lvl1pPr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1pPr>
    <a:lvl2pPr marL="4572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2pPr>
    <a:lvl3pPr marL="9144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3pPr>
    <a:lvl4pPr marL="13716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4pPr>
    <a:lvl5pPr marL="18288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0"/>
    <a:srgbClr val="003366"/>
    <a:srgbClr val="003399"/>
    <a:srgbClr val="003F7E"/>
    <a:srgbClr val="0039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6314" autoAdjust="0"/>
  </p:normalViewPr>
  <p:slideViewPr>
    <p:cSldViewPr>
      <p:cViewPr varScale="1">
        <p:scale>
          <a:sx n="66" d="100"/>
          <a:sy n="66" d="100"/>
        </p:scale>
        <p:origin x="12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558C0-84DA-4CFB-9DEC-8DB647220172}" type="datetimeFigureOut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64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7364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5310C-CEA1-4DF3-B7F4-6C1ECC0927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398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30AB3-FAC7-4D30-AE78-1904F09E100E}" type="datetimeFigureOut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65903-9E17-428C-A81B-58DCBB05D8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99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4F056-559A-47E7-9268-35F0620164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3179E-E994-4383-A30B-223035264B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E035F-7876-4891-B494-6213D669B5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731B7-F178-4C48-B591-A3AF8B9CD54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299CC-C853-4611-93F1-BDEC79DD32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17DF9-4D31-47F9-AE13-887BD6D418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6EED9-E3E1-4710-8942-1C8297725B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6FBC4-926A-4BA7-A1DF-A0FB860BDC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0B59E-0C2F-471A-B8D6-85E32AA795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EE091-18EE-4BD1-B6EF-ECCC72DDDF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3B44-E69F-4DEF-9E91-DC7EB733A8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A4A2A-564F-4642-9B46-EC47405647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726FD2AE-536A-4500-B1FB-828762AA03C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2133600" cy="898525"/>
          </a:xfrm>
          <a:prstGeom prst="rect">
            <a:avLst/>
          </a:prstGeom>
          <a:noFill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915816" y="907960"/>
            <a:ext cx="5991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</a:pPr>
            <a:r>
              <a:rPr lang="cs-CZ" sz="2400" b="1" dirty="0" smtClean="0"/>
              <a:t>Implementace Krajského akčního plánu Jihočeského kraje I</a:t>
            </a:r>
          </a:p>
          <a:p>
            <a:pPr algn="ctr">
              <a:spcBef>
                <a:spcPts val="0"/>
              </a:spcBef>
            </a:pPr>
            <a:r>
              <a:rPr lang="cs-CZ" sz="1800" b="1" dirty="0" smtClean="0"/>
              <a:t>Petr Lamač, 8. 11. 2018</a:t>
            </a:r>
            <a:endParaRPr lang="cs-CZ" sz="1800" b="1" dirty="0"/>
          </a:p>
        </p:txBody>
      </p:sp>
      <p:pic>
        <p:nvPicPr>
          <p:cNvPr id="2052" name="Picture 4" descr="U:\Zveřejněné materiály\dnes\vyse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325728"/>
            <a:ext cx="6948264" cy="3250967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5804116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Pedagog 21. století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této </a:t>
            </a:r>
            <a:r>
              <a:rPr lang="cs-CZ" sz="1700" dirty="0" err="1">
                <a:solidFill>
                  <a:srgbClr val="0033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probíhají aktuálně tyto činnosti: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7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podaktivitě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Metodická setkávání došlo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konce září 2018 ke         3 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setkáním – pro vyučující 1.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stupně, učitele biologie/přírodopisu a k tématu využití mobilních technologií ve výuce, rozsah podpory je 16+4 hodiny, dosud podpořeno 27 osob.</a:t>
            </a:r>
            <a:endParaRPr lang="cs-CZ" sz="17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7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podaktivitách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Vedení škol a Uvádějící učitelé došlo k vytváření nabídek, vzdělávacích plánů, oslovení cílové skupiny, jednání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lektory.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7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podaktivitě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Zřízení 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provoz Centra pedagogické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podpory byla kontaktována poradenská pracoviště, aktualizována síť pedagogů, byly nastaveny požadavky na tandemovou výuku a došlo k nákupu výukových pomůcek.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poslední </a:t>
            </a:r>
            <a:r>
              <a:rPr lang="cs-CZ" sz="17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podaktivitě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Učíme 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navzájem</a:t>
            </a:r>
            <a:r>
              <a:rPr lang="cs-CZ" sz="17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bylo </a:t>
            </a:r>
            <a:r>
              <a:rPr lang="cs-CZ" sz="17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vysoutěženo</a:t>
            </a:r>
            <a:r>
              <a:rPr lang="cs-CZ" sz="17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testování čtenářské a matematické gramotnosti, došlo k oslovení relevantních škol, na kterých bude testování probíhat.</a:t>
            </a: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>
                <a:solidFill>
                  <a:srgbClr val="003F7E"/>
                </a:solidFill>
                <a:latin typeface="Arial" charset="0"/>
              </a:rPr>
              <a:t>I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: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Asistenční centrum „Impuls pro kariéru a praxi“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475656"/>
            <a:ext cx="7924800" cy="4620344"/>
          </a:xfrm>
        </p:spPr>
        <p:txBody>
          <a:bodyPr/>
          <a:lstStyle/>
          <a:p>
            <a:pPr marL="457200" lvl="1" indent="0">
              <a:buNone/>
            </a:pPr>
            <a:r>
              <a:rPr lang="cs-CZ" sz="1800" dirty="0" err="1" smtClean="0">
                <a:solidFill>
                  <a:srgbClr val="003F7E"/>
                </a:solidFill>
                <a:latin typeface="Arial" charset="0"/>
                <a:cs typeface="Arial" panose="020B0604020202020204" pitchFamily="34" charset="0"/>
              </a:rPr>
              <a:t>KA</a:t>
            </a:r>
            <a:r>
              <a:rPr lang="cs-CZ" sz="1800" dirty="0" smtClean="0">
                <a:solidFill>
                  <a:srgbClr val="003F7E"/>
                </a:solidFill>
                <a:latin typeface="Arial" charset="0"/>
                <a:cs typeface="Arial" panose="020B0604020202020204" pitchFamily="34" charset="0"/>
              </a:rPr>
              <a:t> je realizována Jihočeskou hospodářskou komorou.</a:t>
            </a:r>
          </a:p>
          <a:p>
            <a:pPr marL="457200" lvl="1" indent="0">
              <a:buNone/>
            </a:pPr>
            <a:endParaRPr lang="cs-CZ" sz="1800" dirty="0" smtClean="0">
              <a:solidFill>
                <a:srgbClr val="003F7E"/>
              </a:solidFill>
              <a:latin typeface="Arial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cs-CZ" sz="1800" dirty="0" smtClean="0">
                <a:solidFill>
                  <a:srgbClr val="003F7E"/>
                </a:solidFill>
                <a:latin typeface="Arial" charset="0"/>
                <a:cs typeface="Arial" panose="020B0604020202020204" pitchFamily="34" charset="0"/>
              </a:rPr>
              <a:t>Cíl: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zvyšování uplatnitelnosti žáků a studentů na trhu práce prostřednictvím rozvoje spolupráce mezi školami a firmami, včetně odborného vzdělávání pedagogů, kteří kariérové poradenství přímo provádějí.</a:t>
            </a:r>
          </a:p>
          <a:p>
            <a:pPr marL="0" indent="0">
              <a:buNone/>
            </a:pPr>
            <a:endParaRPr lang="cs-CZ" sz="16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16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3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>
                <a:solidFill>
                  <a:srgbClr val="003F7E"/>
                </a:solidFill>
                <a:latin typeface="Arial" charset="0"/>
              </a:rPr>
              <a:t>I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: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Asistenční centrum „Impuls pro kariéru a praxi“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475656"/>
            <a:ext cx="7924800" cy="4620344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cs-CZ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Podaktivity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Asistenční centrum - vznik krajského centra pro spolupráci vzdělávací a podnikové sféry, které bude metodicky a odborně vést činnosti, realizované v rámci </a:t>
            </a:r>
            <a:r>
              <a:rPr lang="cs-CZ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Zvyšování úrovně odborného vzdělávání - prohlubování spolupráce, síťování mezi vzdělávacími zařízeními a zaměstnavateli a realizace nástrojů, vedoucích ke zkvalitnění odborného vzdělávání, včetně odborného vzdělávání pedagogů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kariérového poradenství - informační, vzdělávací, poradenské a diagnostické aktivity, které zlepší úroveň kariérového poradenství v Jihočeském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kraji;</a:t>
            </a:r>
            <a:endPara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Workshopy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dojde k realizaci praktických workshopů, při kterých se pedagogové a žáci seznámí s reálným prostředím firem, výchovní poradci si budou zvyšovat své odborné kompetence.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16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4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Asistenční centrum „Impuls pro kariéru a praxi“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ledna 2018 funguje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10ti členné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asistenční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Byly vytvořeny webové stránky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www.impulsprokarieru.cz – ty obsahují informace pro všechny zapojené subjekty (žáky/studenty, školy, zaměstnavatele) i nástroje kariérového poradenství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březnu, červnu a listopadu 2018 proběhla tři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 Platformy pro podporu kariérového poradenství a zkvalitňování odborné výuky – kromě odborné diskuse byl prezentován systém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Salmondo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kariérové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plánování. Na konci listopadu 2018 je plánována konference kariérového poradenství.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08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Asistenční centrum „Impuls pro kariéru a praxi“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září 2018 je nástroj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Salmondo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distribuován do škol v Jihočeském kraji, do konce roku budou k nástroji realizovány workshopy pro výchovné poradce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ezplatná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licence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Salmondo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v rámci projektu určena pro základní školy a pokryje všechny základní školy, které o přístup projeví zájem. V současné době je možné se přihlašovat přes webové stránky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Salmondo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během října přes webové stránky JHK www.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impulsprokarieru.cz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ledna do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září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byly realizovány praktické workshopy pro pedagogy, žáky a studenty SŠ (112 akcí) + výchovné/kariérové poradce (7 akcí), celkem proběhlo 119 akcí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Výběr workshopů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457200" lvl="1" indent="0">
              <a:buNone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Byly realizovány např. workshopy pro žáky ZŠ/SŠ: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2. 2018 – firma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Kunststoff</a:t>
            </a:r>
            <a:endParaRPr lang="cs-CZ" sz="18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4. 2018 – JE Temelín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4. 2018 – Národní technické muzeum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4. 2018 – průmyslová zóna Písek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5. 2018 –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ZVVZ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Milevsko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9. 2018 – Škoda Mladá Boleslav</a:t>
            </a:r>
          </a:p>
          <a:p>
            <a:pPr marL="457200" lvl="1" indent="0">
              <a:buNone/>
            </a:pP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 pro výchovné poradce: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2. 2018 – firma Robert Bosch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4. 2018 – Teplárna České Budějovice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9. 2018 – Madeta Planá nad Lužnicí</a:t>
            </a:r>
          </a:p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38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332656"/>
            <a:ext cx="5832648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IKAP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</a:t>
            </a:r>
            <a:r>
              <a:rPr lang="cs-CZ" sz="2400" dirty="0" smtClean="0">
                <a:solidFill>
                  <a:srgbClr val="003F7E"/>
                </a:solidFill>
                <a:latin typeface="Arial" charset="0"/>
              </a:rPr>
              <a:t>– internetové stránky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45392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endParaRPr lang="cs-CZ" sz="1800" b="1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cs-CZ" sz="18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cs-CZ" sz="1800" b="1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ikap.kraj-jihocesky.cz</a:t>
            </a:r>
            <a:endParaRPr lang="cs-CZ" sz="1800" b="1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obsahují základní informace o projektu </a:t>
            </a: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odkazy na nabídku dalších aktivit partnerů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cs-CZ" sz="1800" b="1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ikap.zvas.cz</a:t>
            </a: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webové stránky </a:t>
            </a:r>
            <a:r>
              <a:rPr lang="cs-CZ" sz="16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Pedagog 21. století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impulsprokarieru.cz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webové </a:t>
            </a:r>
            <a:r>
              <a:rPr lang="cs-CZ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stránky </a:t>
            </a:r>
            <a:r>
              <a:rPr lang="cs-CZ" sz="16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Asistenční centrum Impuls pro kariéru a praxi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sz="24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22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Kontakty projektu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7504" y="1556792"/>
            <a:ext cx="8350696" cy="511256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Jihočeský kraj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Martin Plucha, vedoucí oddělení – plucha@kraj-jihocesky.cz, tel. 386 720 189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Alena Kundrátová, projektový manažer – kundratova@kraj-jihocesky.cz,     tel. 386 720 414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Petr Lamač, koordinátor projektových aktivit – lamac@kraj-jihocesky.cz,      tel. 386 720 429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Lucie Nosková, finanční manažer – noskova@kraj-jihocesky.cz,                 tel. 386 720 366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ZVaS</a:t>
            </a:r>
            <a:endParaRPr lang="cs-CZ" sz="1800" b="1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Miroslav Pikhart, ředitel organizace – reditel@zvas.cz, tel. 387 007 </a:t>
            </a:r>
            <a:r>
              <a:rPr lang="cs-CZ" sz="16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sz="16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Jihočeská hospodářská komora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Bc. Petr Rejnek, metodik odborného týmu – rejnek@jhk.cz, tel. 387 699 325</a:t>
            </a: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79634" y="3305890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1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U:\Zveřejněné materiály\dnes\za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30713"/>
          </a:xfrm>
          <a:prstGeom prst="rect">
            <a:avLst/>
          </a:prstGeom>
          <a:noFill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48768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dirty="0" smtClean="0"/>
              <a:t>Děkuji za pozornost</a:t>
            </a:r>
            <a:endParaRPr lang="cs-CZ" sz="3200" dirty="0"/>
          </a:p>
        </p:txBody>
      </p:sp>
      <p:pic>
        <p:nvPicPr>
          <p:cNvPr id="4" name="Obrázek 3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2133600" cy="898525"/>
          </a:xfrm>
          <a:prstGeom prst="rect">
            <a:avLst/>
          </a:prstGeom>
          <a:noFill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619672" y="1556792"/>
            <a:ext cx="619268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cs-CZ" sz="3200" dirty="0"/>
              <a:t>Implementace Krajského akčního plánu Jihočeského kraje I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cs-CZ" sz="2000" dirty="0" err="1"/>
              <a:t>CZ.02.3.68</a:t>
            </a:r>
            <a:r>
              <a:rPr lang="cs-CZ" sz="2000" dirty="0"/>
              <a:t>/0.0/0.0/16_034/0008367</a:t>
            </a:r>
            <a:endParaRPr lang="cs-CZ" sz="2000" dirty="0" smtClean="0"/>
          </a:p>
        </p:txBody>
      </p:sp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149080"/>
            <a:ext cx="806666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332656"/>
            <a:ext cx="5832648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IKAP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</a:t>
            </a:r>
            <a:r>
              <a:rPr lang="cs-CZ" sz="2400" dirty="0" smtClean="0">
                <a:solidFill>
                  <a:srgbClr val="003F7E"/>
                </a:solidFill>
                <a:latin typeface="Arial" charset="0"/>
              </a:rPr>
              <a:t>– základní informace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45392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endParaRPr lang="cs-CZ" sz="1800" b="1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název projektu: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Implementace Krajského akčního plánu Jihočeského kraje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(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„Implementace krajských akčních plánů I“ Operačního programu Výzkum, vývoj a vzdělávání (OP VVV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období realizace: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1. 2018 – 31. 12. 2020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náklady: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100 744 811,60 Kč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vychází z priorit, které vyplynuly z Dokumentu KAP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právněný žadatel: Jihočeský kraj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části: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polytechnického vzdělávání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 21. století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Asistenční centrum „Impuls pro kariéru a praxi“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22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4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63888" y="334962"/>
            <a:ext cx="5058544" cy="1143000"/>
          </a:xfrm>
        </p:spPr>
        <p:txBody>
          <a:bodyPr/>
          <a:lstStyle/>
          <a:p>
            <a:r>
              <a:rPr lang="cs-CZ" sz="2400" b="1" dirty="0">
                <a:solidFill>
                  <a:srgbClr val="003F7E"/>
                </a:solidFill>
                <a:latin typeface="Arial" charset="0"/>
              </a:rPr>
              <a:t>Projekt i-KAP</a:t>
            </a:r>
            <a:br>
              <a:rPr lang="cs-CZ" sz="2400" b="1" dirty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>
                <a:solidFill>
                  <a:srgbClr val="003F7E"/>
                </a:solidFill>
                <a:latin typeface="Arial" charset="0"/>
              </a:rPr>
              <a:t>část Polytechnika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4539208"/>
          </a:xfrm>
        </p:spPr>
        <p:txBody>
          <a:bodyPr/>
          <a:lstStyle/>
          <a:p>
            <a:pPr marL="0" lv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ŠKOLY ZAPOJENÉ V ČÁSTI POLYTECHNIKA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</a:t>
            </a: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reálné gymnázium s.r.o.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Gymnázium, České Budějovice, Jírovcova 8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průmyslová škola stavební, České Budějovice, Resslova 2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průmyslová škola strojní a elektrotechnická, České Budějovice, Dukelská 13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Gymnázium, Český Krumlov, Chvalšinská 112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odborná škola strojní a elektrotechnická, Velešín, U Hřiště 527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škola, České Velenice, Revoluční 220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škola rybářská a vodohospodářská Jakuba Krčína, Třeboň, Táboritská 941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škola technická a obchodní, Dačice, Strojírenská 304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odborná škola a Střední odborné učiliště, Písek, Komenského 86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odborná škola a Střední průmyslová škola, Volyně, Resslova 440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průmyslová škola strojní a stavební, Tábor, Komenského 1670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škola spojů a informatiky, Tábor, Bydlinského 2474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Střední zdravotnická škola, Tábor, Mostecká 1912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odborná škola, Střední škola, Centrum odborné přípravy, Sezimovo Ústí, Budějovická 421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>
                <a:solidFill>
                  <a:srgbClr val="003F7E"/>
                </a:solidFill>
                <a:latin typeface="Arial" charset="0"/>
              </a:rPr>
              <a:t>I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/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Podpora polytechnického vzdělávání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4539208"/>
          </a:xfrm>
        </p:spPr>
        <p:txBody>
          <a:bodyPr/>
          <a:lstStyle/>
          <a:p>
            <a:pPr marL="0" indent="0" algn="ctr">
              <a:buNone/>
            </a:pPr>
            <a:endParaRPr lang="cs-CZ" sz="2200" b="1" dirty="0" smtClean="0">
              <a:solidFill>
                <a:srgbClr val="003F7E"/>
              </a:solidFill>
              <a:latin typeface="Arial" charset="0"/>
            </a:endParaRPr>
          </a:p>
          <a:p>
            <a:pPr marL="0" indent="0" algn="just">
              <a:buNone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Cíl: podnícení zájmu žáků o technické obory cestou spolupráce SŠ a ZŠ</a:t>
            </a:r>
          </a:p>
          <a:p>
            <a:pPr marL="0" indent="0" algn="just">
              <a:buNone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Nezbytná součást: prohlubování kompetencí pedagogických pracovníků v práci s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cílovou skupinou dětí, žáků a studentů v oblasti polytechniky za pomoci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moderních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progresivních metod vzdělávání;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získané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kompetence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ověřovány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práci s žáky a studenty při 3 druzích činností:</a:t>
            </a: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8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rojektové </a:t>
            </a:r>
            <a:r>
              <a:rPr lang="cs-CZ" sz="1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dny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pravidelné dlouhodobé návštěvy žáků ZŠ na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SŠ  zaměřené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výuku technických a přírodovědných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předmětů;</a:t>
            </a:r>
            <a:endPara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Kroužky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pravidelné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kroužky v technických a přírodovědných oborech, které budou navštěvovat žáci ZŠ a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SŠ;</a:t>
            </a:r>
            <a:endPara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buFont typeface="+mj-lt"/>
              <a:buAutoNum type="arabicPeriod"/>
            </a:pPr>
            <a:r>
              <a:rPr lang="cs-CZ" sz="18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Vícedenní </a:t>
            </a:r>
            <a:r>
              <a:rPr lang="cs-CZ" sz="18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workshopy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(tematicky navázané na projektové dny, kroužky) – pobyty žáků spojené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návštěvami SŠ, exkurzemi ve firmách, AV, VŠ, případně za účasti odborníka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 renomované firmy.  </a:t>
            </a:r>
            <a:endParaRPr lang="cs-CZ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22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22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Podpora polytechnického vzdělávání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kurzů, ve kterých byly vzděláváni pedagogové: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 metody molekulární biologie pro středoškolské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Viry známé i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neznámé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Programování Windows 10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cs-CZ" sz="1800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Raspberry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endParaRPr lang="cs-CZ" sz="18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Zdravý životní styl, předcházení kardiovaskulárním a plicním nemocem </a:t>
            </a:r>
            <a:endParaRPr lang="cs-CZ" sz="18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Průmysl </a:t>
            </a: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4.0 ve výrobních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firmách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Efektivní obrábění v 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 do řízení programovatelným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Kombinatorika jak ji 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neznáte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Zábavná fyzika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Elixír do škol</a:t>
            </a:r>
            <a:endParaRPr lang="cs-CZ" sz="18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Podpora polytechnického vzdělávání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marL="457200" lvl="1" indent="0">
              <a:buNone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projektových dnů: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 nerosty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Modelování na PC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Elektrotechnika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Úprava fotografií na PC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Elektrické obvody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Skrápění krajiny </a:t>
            </a: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deštěm </a:t>
            </a:r>
            <a:r>
              <a:rPr lang="cs-CZ" sz="20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tvorba povrchového </a:t>
            </a: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odtoku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Obnovitelné zdroje energie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Pracujeme se dřevem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Aktuální informace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Podpora polytechnického vzdělávání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556792"/>
            <a:ext cx="7620000" cy="511256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kroužků: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Geografický badatelský klub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Základy robotiky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Vývojová dílna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Fotografie a počítačová grafika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Mikroskopování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Řezbářství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Fyzikální pokusy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Odborné kreslení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 a </a:t>
            </a:r>
            <a:r>
              <a:rPr lang="cs-CZ" sz="1800" dirty="0" err="1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cs-CZ" sz="18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modelování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u="sng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Nabídka projektových dnů a kurzů byla zveřejněna na webových stránkách partnerů.</a:t>
            </a: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332656"/>
            <a:ext cx="5058544" cy="1143000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Projekt </a:t>
            </a: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IKAP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 </a:t>
            </a:r>
            <a:br>
              <a:rPr lang="cs-CZ" sz="24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err="1" smtClean="0">
                <a:solidFill>
                  <a:srgbClr val="003F7E"/>
                </a:solidFill>
                <a:latin typeface="Arial" charset="0"/>
              </a:rPr>
              <a:t>KA</a:t>
            </a:r>
            <a:r>
              <a:rPr lang="cs-CZ" sz="2400" b="1" dirty="0">
                <a:solidFill>
                  <a:srgbClr val="003F7E"/>
                </a:solidFill>
                <a:latin typeface="Arial" charset="0"/>
              </a:rPr>
              <a:t> </a:t>
            </a: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Pedagog 21. století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23900" y="1475656"/>
            <a:ext cx="7620000" cy="4539208"/>
          </a:xfrm>
        </p:spPr>
        <p:txBody>
          <a:bodyPr/>
          <a:lstStyle/>
          <a:p>
            <a:pPr marL="0" indent="0" algn="just">
              <a:spcBef>
                <a:spcPts val="432"/>
              </a:spcBef>
              <a:buNone/>
            </a:pPr>
            <a:r>
              <a:rPr lang="cs-CZ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realizována Zařízením pro další vzdělávání pedagogických pracovníků (</a:t>
            </a:r>
            <a:r>
              <a:rPr lang="cs-CZ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ZVaS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spcBef>
                <a:spcPts val="432"/>
              </a:spcBef>
              <a:buNone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Cíl: komplexní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měkkých a odborných dovedností pedagogických pracovníků. </a:t>
            </a:r>
            <a:r>
              <a:rPr lang="cs-CZ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Podaktivity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Metodická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setkávání - rozvoj měkkých dovedností u pedagogů a navázání vzájemné spolupráce s pedagogy jiných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Vedení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 - vzdělávání v měkkých dovednostech (např. krizový management, propagace atd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Uvádějící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učitelé - rozvoj kompetencí uvádějících učitelů v oblasti pedagog.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vedení; </a:t>
            </a:r>
          </a:p>
          <a:p>
            <a:pPr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Zřízení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provoz Centra pedagogické podpory (</a:t>
            </a:r>
            <a:r>
              <a:rPr lang="cs-CZ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CPP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pedagogických pracovníků škol a školských zařízení při zavádění inkluzivního vzdělávání a podpůrných opatření do praxe; </a:t>
            </a:r>
            <a:endParaRPr lang="cs-CZ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Učíme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navzájem - dojde k tvorbě a ověření aktivit zaměřených na </a:t>
            </a:r>
            <a:r>
              <a:rPr lang="cs-CZ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mat. </a:t>
            </a:r>
            <a:r>
              <a:rPr lang="cs-C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čtenářskou gramotnost.</a:t>
            </a:r>
            <a:endParaRPr lang="cs-CZ" sz="18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7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1700" dirty="0">
                <a:solidFill>
                  <a:srgbClr val="003F7E"/>
                </a:solidFill>
                <a:latin typeface="Arial" charset="0"/>
              </a:rPr>
              <a:t>	</a:t>
            </a:r>
            <a:endParaRPr lang="cs-CZ" sz="1700" dirty="0" smtClean="0">
              <a:solidFill>
                <a:srgbClr val="003F7E"/>
              </a:solidFill>
              <a:latin typeface="Arial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003F7E"/>
              </a:solidFill>
              <a:latin typeface="Arial" charset="0"/>
            </a:endParaRPr>
          </a:p>
        </p:txBody>
      </p:sp>
      <p:pic>
        <p:nvPicPr>
          <p:cNvPr id="7173" name="Picture 5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  <p:pic>
        <p:nvPicPr>
          <p:cNvPr id="5" name="Obrázek 4" descr="logolink_MSMT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33900" y="582930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000" b="0" i="0" u="none" strike="noStrike" cap="none" normalizeH="0" baseline="0" smtClean="0">
            <a:ln>
              <a:noFill/>
            </a:ln>
            <a:solidFill>
              <a:srgbClr val="003F7E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000" b="0" i="0" u="none" strike="noStrike" cap="none" normalizeH="0" baseline="0" smtClean="0">
            <a:ln>
              <a:noFill/>
            </a:ln>
            <a:solidFill>
              <a:srgbClr val="003F7E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05804974-D0CE-421D-B65E-726C71D5F59B}"/>
</file>

<file path=customXml/itemProps2.xml><?xml version="1.0" encoding="utf-8"?>
<ds:datastoreItem xmlns:ds="http://schemas.openxmlformats.org/officeDocument/2006/customXml" ds:itemID="{2A9AA704-86BC-4F3E-85DB-5060AE8E16F7}"/>
</file>

<file path=customXml/itemProps3.xml><?xml version="1.0" encoding="utf-8"?>
<ds:datastoreItem xmlns:ds="http://schemas.openxmlformats.org/officeDocument/2006/customXml" ds:itemID="{5F2B317C-57A5-4C22-AEA8-4C3ECC08618F}"/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1122</Words>
  <Application>Microsoft Office PowerPoint</Application>
  <PresentationFormat>Předvádění na obrazovce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Prezentace aplikace PowerPoint</vt:lpstr>
      <vt:lpstr>Prezentace aplikace PowerPoint</vt:lpstr>
      <vt:lpstr>Projekt IKAP – základní informace</vt:lpstr>
      <vt:lpstr>Projekt i-KAP část Polytechnika</vt:lpstr>
      <vt:lpstr>Projekt IKAP KA Podpora polytechnického vzdělávání</vt:lpstr>
      <vt:lpstr>Aktuální informace  KA Podpora polytechnického vzdělávání</vt:lpstr>
      <vt:lpstr>Aktuální informace  KA Podpora polytechnického vzdělávání</vt:lpstr>
      <vt:lpstr>Aktuální informace  KA Podpora polytechnického vzdělávání</vt:lpstr>
      <vt:lpstr>Projekt IKAP  KA Pedagog 21. století</vt:lpstr>
      <vt:lpstr>Aktuální informace  KA Pedagog 21. století</vt:lpstr>
      <vt:lpstr>Projekt IKAP:  KA Asistenční centrum „Impuls pro kariéru a praxi“</vt:lpstr>
      <vt:lpstr>Projekt IKAP:  KA Asistenční centrum „Impuls pro kariéru a praxi“</vt:lpstr>
      <vt:lpstr>Aktuální informace  KA Asistenční centrum „Impuls pro kariéru a praxi“</vt:lpstr>
      <vt:lpstr>Aktuální informace  KA Asistenční centrum „Impuls pro kariéru a praxi“</vt:lpstr>
      <vt:lpstr>Výběr workshopů</vt:lpstr>
      <vt:lpstr>Projekt IKAP – internetové stránky</vt:lpstr>
      <vt:lpstr>Kontakty projektu</vt:lpstr>
      <vt:lpstr>Prezentace aplikace PowerPoint</vt:lpstr>
    </vt:vector>
  </TitlesOfParts>
  <Company>KUJC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Bohumír Mach</dc:creator>
  <cp:lastModifiedBy>User NIDV</cp:lastModifiedBy>
  <cp:revision>209</cp:revision>
  <dcterms:created xsi:type="dcterms:W3CDTF">2010-02-05T10:36:31Z</dcterms:created>
  <dcterms:modified xsi:type="dcterms:W3CDTF">2018-10-29T09:18:10Z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