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2" r:id="rId8"/>
    <p:sldId id="266" r:id="rId9"/>
    <p:sldId id="267" r:id="rId10"/>
    <p:sldId id="270" r:id="rId11"/>
    <p:sldId id="269" r:id="rId12"/>
    <p:sldId id="268" r:id="rId13"/>
    <p:sldId id="25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C1F8F6B-7B4E-428D-B5EF-9329F6F19525}">
          <p14:sldIdLst>
            <p14:sldId id="256"/>
            <p14:sldId id="257"/>
            <p14:sldId id="265"/>
            <p14:sldId id="262"/>
            <p14:sldId id="266"/>
            <p14:sldId id="267"/>
            <p14:sldId id="270"/>
            <p14:sldId id="269"/>
            <p14:sldId id="268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73837" y="5360014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14502" y="1138100"/>
            <a:ext cx="10190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Zkušenosti 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Gymnázia, Praha 5,  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cs-CZ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Zatlance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11 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„Šablony 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I.“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033485" y="3033486"/>
            <a:ext cx="5612187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cs-CZ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Jitka Kmentová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cs-CZ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Gymnázium, Praha 5, Na </a:t>
            </a:r>
            <a:r>
              <a:rPr lang="cs-CZ" dirty="0" err="1" smtClean="0"/>
              <a:t>Zatlance</a:t>
            </a:r>
            <a:r>
              <a:rPr lang="cs-CZ" dirty="0" smtClean="0"/>
              <a:t> 11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čtyřleté všeobecné gymnázium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493 studentů, 56 učitelů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2 školní vzdělávací programy</a:t>
            </a:r>
          </a:p>
          <a:p>
            <a:pPr marL="800100" lvl="1" indent="-342900">
              <a:buAutoNum type="arabicPeriod"/>
            </a:pPr>
            <a:r>
              <a:rPr lang="cs-CZ" sz="1800" dirty="0" smtClean="0"/>
              <a:t>Objevovat a rozvíjet</a:t>
            </a:r>
          </a:p>
          <a:p>
            <a:pPr marL="800100" lvl="1" indent="-342900">
              <a:buAutoNum type="arabicPeriod"/>
            </a:pPr>
            <a:r>
              <a:rPr lang="cs-CZ" sz="1800" dirty="0" smtClean="0"/>
              <a:t>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Pozornost věnujeme mimo jiné rozvoji silných stránek a nadání.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Centrum kariérového poradenství hl. města Prahy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2" r="30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28" y="292553"/>
            <a:ext cx="10515600" cy="1623333"/>
          </a:xfrm>
        </p:spPr>
        <p:txBody>
          <a:bodyPr>
            <a:noAutofit/>
          </a:bodyPr>
          <a:lstStyle/>
          <a:p>
            <a:pPr algn="ctr"/>
            <a:r>
              <a:rPr lang="cs-CZ" sz="3600" dirty="0"/>
              <a:t>OP VVV – ŠABLONY I </a:t>
            </a:r>
            <a:br>
              <a:rPr lang="cs-CZ" sz="3600" dirty="0"/>
            </a:br>
            <a:r>
              <a:rPr lang="cs-CZ" sz="3600" b="1" dirty="0"/>
              <a:t>projekt Podpora rozvoje Gymnázia Na </a:t>
            </a:r>
            <a:r>
              <a:rPr lang="cs-CZ" sz="3600" b="1" dirty="0" err="1"/>
              <a:t>Zatlance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leden 2018 - prosinec 2019</a:t>
            </a:r>
          </a:p>
          <a:p>
            <a:pPr marL="0" indent="0">
              <a:buNone/>
            </a:pPr>
            <a:r>
              <a:rPr lang="cs-CZ" dirty="0"/>
              <a:t>číslo </a:t>
            </a:r>
            <a:r>
              <a:rPr lang="cs-CZ" dirty="0" smtClean="0"/>
              <a:t>CZ.02.3.68/0.0/0.0/16_042/0008095</a:t>
            </a:r>
          </a:p>
          <a:p>
            <a:pPr marL="0" indent="0">
              <a:buNone/>
            </a:pP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Které </a:t>
            </a:r>
            <a:r>
              <a:rPr lang="cs-CZ" sz="3200" b="1" dirty="0"/>
              <a:t>šablony jsme </a:t>
            </a:r>
            <a:r>
              <a:rPr lang="cs-CZ" sz="3200" b="1" dirty="0" smtClean="0"/>
              <a:t>využili</a:t>
            </a:r>
            <a:endParaRPr lang="cs-CZ" sz="3200" dirty="0"/>
          </a:p>
          <a:p>
            <a:pPr marL="514350" indent="-514350">
              <a:buAutoNum type="arabicPeriod"/>
            </a:pPr>
            <a:r>
              <a:rPr lang="cs-CZ" sz="3200" dirty="0" smtClean="0"/>
              <a:t>personální</a:t>
            </a:r>
            <a:endParaRPr lang="cs-CZ" sz="3200" dirty="0"/>
          </a:p>
          <a:p>
            <a:pPr marL="514350" indent="-514350">
              <a:buAutoNum type="arabicPeriod"/>
            </a:pPr>
            <a:r>
              <a:rPr lang="cs-CZ" sz="3200" dirty="0" smtClean="0"/>
              <a:t>vzdělávání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5627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342" y="0"/>
            <a:ext cx="10515600" cy="1741714"/>
          </a:xfrm>
        </p:spPr>
        <p:txBody>
          <a:bodyPr/>
          <a:lstStyle/>
          <a:p>
            <a:pPr algn="ctr"/>
            <a:r>
              <a:rPr lang="cs-CZ" b="1" dirty="0"/>
              <a:t>Které personální šablony jsme využili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0028" y="1770743"/>
            <a:ext cx="10903857" cy="4507820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Speciální </a:t>
            </a:r>
            <a:r>
              <a:rPr lang="cs-CZ" sz="3200" dirty="0"/>
              <a:t>pedagog</a:t>
            </a:r>
          </a:p>
          <a:p>
            <a:r>
              <a:rPr lang="cs-CZ" sz="3200" dirty="0"/>
              <a:t>Kariérový poradce</a:t>
            </a:r>
          </a:p>
          <a:p>
            <a:r>
              <a:rPr lang="cs-CZ" sz="3200" dirty="0"/>
              <a:t>Koordinátor spolupráce školy se zaměstnavateli (vysokými školami)</a:t>
            </a:r>
          </a:p>
          <a:p>
            <a:r>
              <a:rPr lang="cs-CZ" sz="3200" dirty="0"/>
              <a:t>Školní asistent</a:t>
            </a:r>
          </a:p>
          <a:p>
            <a:r>
              <a:rPr lang="cs-CZ" sz="3200" dirty="0"/>
              <a:t>Sociální pedagog</a:t>
            </a:r>
          </a:p>
          <a:p>
            <a:r>
              <a:rPr lang="cs-CZ" sz="3200" dirty="0"/>
              <a:t>CLIL ve výuce</a:t>
            </a:r>
          </a:p>
          <a:p>
            <a:r>
              <a:rPr lang="cs-CZ" sz="3200" dirty="0"/>
              <a:t>ICT technik ve výuce</a:t>
            </a:r>
          </a:p>
          <a:p>
            <a:r>
              <a:rPr lang="cs-CZ" sz="3200" dirty="0"/>
              <a:t>Doučování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3900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28" y="292553"/>
            <a:ext cx="10657116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Zkušenosti se zavedení </a:t>
            </a:r>
            <a:r>
              <a:rPr lang="cs-CZ" b="1" dirty="0" smtClean="0"/>
              <a:t>speciálního </a:t>
            </a:r>
            <a:r>
              <a:rPr lang="cs-CZ" b="1" dirty="0"/>
              <a:t>pedagoga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Žáci </a:t>
            </a:r>
            <a:r>
              <a:rPr lang="cs-CZ" sz="3200" dirty="0"/>
              <a:t>s vadami zraku</a:t>
            </a:r>
          </a:p>
          <a:p>
            <a:r>
              <a:rPr lang="cs-CZ" sz="3200" dirty="0"/>
              <a:t>Žáci s vadami sluchu</a:t>
            </a:r>
          </a:p>
          <a:p>
            <a:r>
              <a:rPr lang="cs-CZ" sz="3200" dirty="0" smtClean="0"/>
              <a:t>Žáci se speciálními vzdělávacími potřebami</a:t>
            </a:r>
            <a:endParaRPr lang="cs-CZ" sz="3200" dirty="0"/>
          </a:p>
          <a:p>
            <a:r>
              <a:rPr lang="cs-CZ" sz="3200" dirty="0"/>
              <a:t>Nadaní žáci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6498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28" y="292553"/>
            <a:ext cx="10515600" cy="1325563"/>
          </a:xfrm>
        </p:spPr>
        <p:txBody>
          <a:bodyPr/>
          <a:lstStyle/>
          <a:p>
            <a:r>
              <a:rPr lang="cs-CZ" b="1" dirty="0" smtClean="0"/>
              <a:t>Zkušenosti se zavedením kariérového poradce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Individuální konzultace se žáky</a:t>
            </a:r>
          </a:p>
          <a:p>
            <a:r>
              <a:rPr lang="cs-CZ" sz="3200" dirty="0" smtClean="0"/>
              <a:t>Třídnické hodiny</a:t>
            </a:r>
          </a:p>
          <a:p>
            <a:r>
              <a:rPr lang="cs-CZ" sz="3200" dirty="0" smtClean="0"/>
              <a:t>Semináře pro žáky i učitele</a:t>
            </a:r>
          </a:p>
          <a:p>
            <a:r>
              <a:rPr lang="cs-CZ" sz="3200" dirty="0" smtClean="0"/>
              <a:t>Sdílení zkušeností s dalšími kariérovými poradci</a:t>
            </a:r>
          </a:p>
          <a:p>
            <a:r>
              <a:rPr lang="cs-CZ" sz="3200" dirty="0" smtClean="0"/>
              <a:t>Centrum kariérového poradenství hl. města Prahy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3351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28" y="29255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Vzdělávání učitelů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Kurs pro mentory</a:t>
            </a:r>
          </a:p>
          <a:p>
            <a:r>
              <a:rPr lang="cs-CZ" sz="3200" dirty="0" smtClean="0"/>
              <a:t>Vzdělávání v oblasti rozvoje čtenářské gramotnosti</a:t>
            </a:r>
          </a:p>
          <a:p>
            <a:r>
              <a:rPr lang="cs-CZ" sz="3200" dirty="0" smtClean="0"/>
              <a:t>Vzdělávání v oblasti ICT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555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28" y="29255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Otazníky projektu?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Administrativní zátěž učitelů i vedení školy </a:t>
            </a:r>
          </a:p>
          <a:p>
            <a:pPr marL="0" indent="0">
              <a:buNone/>
            </a:pPr>
            <a:r>
              <a:rPr lang="cs-CZ" dirty="0" smtClean="0"/>
              <a:t>(hrozba, že učitelé už do dalších podobných aktivit nebudou chtít vstupovat)</a:t>
            </a:r>
          </a:p>
          <a:p>
            <a:r>
              <a:rPr lang="cs-CZ" sz="3200" dirty="0" smtClean="0"/>
              <a:t>Co bude po skončení projektu?</a:t>
            </a:r>
          </a:p>
          <a:p>
            <a:r>
              <a:rPr lang="cs-CZ" sz="3200" dirty="0" smtClean="0"/>
              <a:t>Obstojíme při kontrolách?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004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28" y="29255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Přínos projektu pro školu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Možnost zavést ve škole nové pozice</a:t>
            </a:r>
          </a:p>
          <a:p>
            <a:r>
              <a:rPr lang="cs-CZ" sz="3200" dirty="0" smtClean="0"/>
              <a:t>Možnost získat nové zkušenosti</a:t>
            </a:r>
          </a:p>
          <a:p>
            <a:r>
              <a:rPr lang="cs-CZ" sz="3200" dirty="0" smtClean="0"/>
              <a:t>Možnost větší otevřenosti školy</a:t>
            </a:r>
          </a:p>
          <a:p>
            <a:r>
              <a:rPr lang="cs-CZ" sz="3200" dirty="0" smtClean="0"/>
              <a:t>Možnost posílit individuální přístup k žákům</a:t>
            </a:r>
          </a:p>
          <a:p>
            <a:r>
              <a:rPr lang="cs-CZ" sz="3200" dirty="0" smtClean="0"/>
              <a:t>Možnost vyzkoušet si tandemové učení (CLIL, technik ICT)</a:t>
            </a:r>
          </a:p>
          <a:p>
            <a:r>
              <a:rPr lang="cs-CZ" sz="3200" dirty="0" smtClean="0"/>
              <a:t>Posílení spolupráce učitelů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06753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785D6766-3716-4E2B-9EBB-331E43AAA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A7F900-DA32-40EF-9E2E-FF559CB2F1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21978A-5BC5-4984-A6D4-667DBE5C02BC}">
  <ds:schemaRefs>
    <ds:schemaRef ds:uri="http://schemas.openxmlformats.org/package/2006/metadata/core-properties"/>
    <ds:schemaRef ds:uri="http://purl.org/dc/dcmitype/"/>
    <ds:schemaRef ds:uri="4ed50015-f427-4bca-b79c-7b0ef9a9fc90"/>
    <ds:schemaRef ds:uri="7ffaba63-cadb-4ee0-afcd-3a4a42323a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244</Words>
  <Application>Microsoft Office PowerPoint</Application>
  <PresentationFormat>Širokoúhlá obrazovka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Gymnázium, Praha 5, Na Zatlance 11</vt:lpstr>
      <vt:lpstr>OP VVV – ŠABLONY I  projekt Podpora rozvoje Gymnázia Na Zatlance </vt:lpstr>
      <vt:lpstr>Které personální šablony jsme využili</vt:lpstr>
      <vt:lpstr>Zkušenosti se zavedení speciálního pedagoga</vt:lpstr>
      <vt:lpstr>Zkušenosti se zavedením kariérového poradce</vt:lpstr>
      <vt:lpstr>Vzdělávání učitelů</vt:lpstr>
      <vt:lpstr>Otazníky projektu?</vt:lpstr>
      <vt:lpstr>Přínos projektu pro školu</vt:lpstr>
      <vt:lpstr>Děkuji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kmentova</cp:lastModifiedBy>
  <cp:revision>34</cp:revision>
  <dcterms:created xsi:type="dcterms:W3CDTF">2017-07-27T07:17:50Z</dcterms:created>
  <dcterms:modified xsi:type="dcterms:W3CDTF">2018-11-13T08:47:32Z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