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89" r:id="rId5"/>
    <p:sldId id="257" r:id="rId6"/>
    <p:sldId id="342" r:id="rId7"/>
    <p:sldId id="262" r:id="rId8"/>
    <p:sldId id="267" r:id="rId9"/>
    <p:sldId id="272" r:id="rId10"/>
    <p:sldId id="295" r:id="rId11"/>
    <p:sldId id="273" r:id="rId12"/>
    <p:sldId id="345" r:id="rId13"/>
    <p:sldId id="344" r:id="rId14"/>
    <p:sldId id="326" r:id="rId15"/>
    <p:sldId id="334" r:id="rId16"/>
    <p:sldId id="332" r:id="rId17"/>
    <p:sldId id="333" r:id="rId18"/>
    <p:sldId id="346" r:id="rId19"/>
    <p:sldId id="338" r:id="rId20"/>
    <p:sldId id="336" r:id="rId21"/>
    <p:sldId id="347" r:id="rId22"/>
    <p:sldId id="343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kola Jiří" initials="N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42889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1200">
        <a:latin typeface="+mn-lt"/>
        <a:ea typeface="+mn-ea"/>
        <a:cs typeface="+mn-cs"/>
        <a:sym typeface="Calibri"/>
      </a:defRPr>
    </a:lvl1pPr>
    <a:lvl2pPr indent="228600" defTabSz="685800" latinLnBrk="0">
      <a:defRPr sz="1200">
        <a:latin typeface="+mn-lt"/>
        <a:ea typeface="+mn-ea"/>
        <a:cs typeface="+mn-cs"/>
        <a:sym typeface="Calibri"/>
      </a:defRPr>
    </a:lvl2pPr>
    <a:lvl3pPr indent="457200" defTabSz="685800" latinLnBrk="0">
      <a:defRPr sz="1200">
        <a:latin typeface="+mn-lt"/>
        <a:ea typeface="+mn-ea"/>
        <a:cs typeface="+mn-cs"/>
        <a:sym typeface="Calibri"/>
      </a:defRPr>
    </a:lvl3pPr>
    <a:lvl4pPr indent="685800" defTabSz="685800" latinLnBrk="0">
      <a:defRPr sz="1200">
        <a:latin typeface="+mn-lt"/>
        <a:ea typeface="+mn-ea"/>
        <a:cs typeface="+mn-cs"/>
        <a:sym typeface="Calibri"/>
      </a:defRPr>
    </a:lvl4pPr>
    <a:lvl5pPr indent="914400" defTabSz="685800" latinLnBrk="0">
      <a:defRPr sz="1200">
        <a:latin typeface="+mn-lt"/>
        <a:ea typeface="+mn-ea"/>
        <a:cs typeface="+mn-cs"/>
        <a:sym typeface="Calibri"/>
      </a:defRPr>
    </a:lvl5pPr>
    <a:lvl6pPr indent="1143000" defTabSz="685800" latinLnBrk="0">
      <a:defRPr sz="1200">
        <a:latin typeface="+mn-lt"/>
        <a:ea typeface="+mn-ea"/>
        <a:cs typeface="+mn-cs"/>
        <a:sym typeface="Calibri"/>
      </a:defRPr>
    </a:lvl6pPr>
    <a:lvl7pPr indent="1371600" defTabSz="685800" latinLnBrk="0">
      <a:defRPr sz="1200">
        <a:latin typeface="+mn-lt"/>
        <a:ea typeface="+mn-ea"/>
        <a:cs typeface="+mn-cs"/>
        <a:sym typeface="Calibri"/>
      </a:defRPr>
    </a:lvl7pPr>
    <a:lvl8pPr indent="1600200" defTabSz="685800" latinLnBrk="0">
      <a:defRPr sz="1200">
        <a:latin typeface="+mn-lt"/>
        <a:ea typeface="+mn-ea"/>
        <a:cs typeface="+mn-cs"/>
        <a:sym typeface="Calibri"/>
      </a:defRPr>
    </a:lvl8pPr>
    <a:lvl9pPr indent="1828800" defTabSz="685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9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45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11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7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23160" y="-1320401"/>
            <a:ext cx="9190320" cy="8495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2183" y="1"/>
            <a:ext cx="2801817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22"/>
          <p:cNvSpPr/>
          <p:nvPr/>
        </p:nvSpPr>
        <p:spPr>
          <a:xfrm>
            <a:off x="567044" y="2694256"/>
            <a:ext cx="1158360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" name="Text názvu"/>
          <p:cNvSpPr txBox="1">
            <a:spLocks noGrp="1"/>
          </p:cNvSpPr>
          <p:nvPr>
            <p:ph type="title"/>
          </p:nvPr>
        </p:nvSpPr>
        <p:spPr>
          <a:xfrm>
            <a:off x="539748" y="403808"/>
            <a:ext cx="7886703" cy="1591415"/>
          </a:xfrm>
          <a:prstGeom prst="rect">
            <a:avLst/>
          </a:prstGeom>
        </p:spPr>
        <p:txBody>
          <a:bodyPr anchor="b"/>
          <a:lstStyle>
            <a:lvl1pPr>
              <a:defRPr sz="3100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52450" y="3393290"/>
            <a:ext cx="7886700" cy="69199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28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44404" y="4109599"/>
            <a:ext cx="4574196" cy="1015187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7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168453" y="1351520"/>
            <a:ext cx="3752655" cy="214608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8" name="Shape 122"/>
          <p:cNvSpPr/>
          <p:nvPr/>
        </p:nvSpPr>
        <p:spPr>
          <a:xfrm>
            <a:off x="554344" y="933983"/>
            <a:ext cx="567373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sp>
        <p:nvSpPr>
          <p:cNvPr id="40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562095" y="1412244"/>
            <a:ext cx="4383090" cy="25476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41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304" y="4109599"/>
            <a:ext cx="4574196" cy="1015187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91333" y="4794966"/>
            <a:ext cx="224018" cy="218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7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122"/>
          <p:cNvSpPr/>
          <p:nvPr/>
        </p:nvSpPr>
        <p:spPr>
          <a:xfrm>
            <a:off x="554344" y="933983"/>
            <a:ext cx="567373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sp>
        <p:nvSpPr>
          <p:cNvPr id="52" name="Text úrovně 1…"/>
          <p:cNvSpPr txBox="1"/>
          <p:nvPr/>
        </p:nvSpPr>
        <p:spPr>
          <a:xfrm>
            <a:off x="508000" y="2163079"/>
            <a:ext cx="6858000" cy="1334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2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4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3" name="Text názvu"/>
          <p:cNvSpPr txBox="1"/>
          <p:nvPr/>
        </p:nvSpPr>
        <p:spPr>
          <a:xfrm>
            <a:off x="512762" y="1147079"/>
            <a:ext cx="6721476" cy="504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Text názvu</a:t>
            </a:r>
          </a:p>
        </p:txBody>
      </p:sp>
      <p:pic>
        <p:nvPicPr>
          <p:cNvPr id="54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304" y="4109599"/>
            <a:ext cx="4574196" cy="1015187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84077" y="4796836"/>
            <a:ext cx="231274" cy="21469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7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122"/>
          <p:cNvSpPr/>
          <p:nvPr/>
        </p:nvSpPr>
        <p:spPr>
          <a:xfrm>
            <a:off x="554344" y="933983"/>
            <a:ext cx="567373" cy="3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pic>
        <p:nvPicPr>
          <p:cNvPr id="6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304" y="4109599"/>
            <a:ext cx="4574196" cy="101518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xfrm>
            <a:off x="1143000" y="841771"/>
            <a:ext cx="6858000" cy="1790702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6"/>
            <a:ext cx="6858000" cy="12418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162498" y="3568921"/>
            <a:ext cx="224018" cy="218437"/>
          </a:xfrm>
          <a:prstGeom prst="rect">
            <a:avLst/>
          </a:prstGeom>
        </p:spPr>
        <p:txBody>
          <a:bodyPr/>
          <a:lstStyle>
            <a:lvl1pPr defTabSz="685781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7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08000" y="2163080"/>
            <a:ext cx="6858000" cy="133451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13" name="Shape 122"/>
          <p:cNvSpPr/>
          <p:nvPr/>
        </p:nvSpPr>
        <p:spPr>
          <a:xfrm>
            <a:off x="554344" y="933983"/>
            <a:ext cx="567372" cy="2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4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pic>
        <p:nvPicPr>
          <p:cNvPr id="215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304" y="4109599"/>
            <a:ext cx="4574196" cy="101518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91334" y="4794966"/>
            <a:ext cx="224018" cy="218437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75318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42183" y="1"/>
            <a:ext cx="2801817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554344" y="933983"/>
            <a:ext cx="567373" cy="3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pic>
        <p:nvPicPr>
          <p:cNvPr id="5" name="Logolink_OP_VVV_hor_barva_cz.jpg" descr="Logolink_OP_VVV_hor_barva_cz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5304" y="4109599"/>
            <a:ext cx="4574196" cy="10151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názvu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700" cy="73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7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91335" y="4794966"/>
            <a:ext cx="224018" cy="2184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48554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91454" marR="0" indent="-276954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4354" marR="0" indent="-276954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7254" marR="0" indent="-276954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20154" marR="0" indent="-276954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najdrova@nidv.cz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Nadpis 1"/>
          <p:cNvSpPr txBox="1">
            <a:spLocks noGrp="1"/>
          </p:cNvSpPr>
          <p:nvPr>
            <p:ph type="title"/>
          </p:nvPr>
        </p:nvSpPr>
        <p:spPr>
          <a:xfrm>
            <a:off x="531691" y="615211"/>
            <a:ext cx="4219828" cy="1553555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t>Systém</a:t>
            </a:r>
            <a:r>
              <a:rPr sz="2500">
                <a:solidFill>
                  <a:srgbClr val="000000"/>
                </a:solidFill>
              </a:rPr>
              <a:t> </a:t>
            </a:r>
            <a:r>
              <a:t>podpory profesního rozvoje učitelů a ředitelů (SYPO)</a:t>
            </a:r>
          </a:p>
        </p:txBody>
      </p:sp>
      <p:sp>
        <p:nvSpPr>
          <p:cNvPr id="87" name="Zástupný symbol pro text 2"/>
          <p:cNvSpPr txBox="1">
            <a:spLocks noGrp="1"/>
          </p:cNvSpPr>
          <p:nvPr>
            <p:ph type="body" sz="quarter" idx="1"/>
          </p:nvPr>
        </p:nvSpPr>
        <p:spPr>
          <a:xfrm>
            <a:off x="552448" y="3192451"/>
            <a:ext cx="3047359" cy="691996"/>
          </a:xfrm>
          <a:prstGeom prst="rect">
            <a:avLst/>
          </a:prstGeom>
        </p:spPr>
        <p:txBody>
          <a:bodyPr/>
          <a:lstStyle/>
          <a:p>
            <a:pPr>
              <a:defRPr sz="1400"/>
            </a:pPr>
            <a:r>
              <a:t>reg. číslo projektu: </a:t>
            </a:r>
          </a:p>
          <a:p>
            <a:pPr>
              <a:defRPr sz="1400"/>
            </a:pPr>
            <a:r>
              <a:t>CZ.02.3.68/0.0/0.0/17_052/0008363</a:t>
            </a:r>
          </a:p>
        </p:txBody>
      </p:sp>
    </p:spTree>
    <p:extLst>
      <p:ext uri="{BB962C8B-B14F-4D97-AF65-F5344CB8AC3E}">
        <p14:creationId xmlns:p14="http://schemas.microsoft.com/office/powerpoint/2010/main" val="12189039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20"/>
          <p:cNvSpPr txBox="1"/>
          <p:nvPr/>
        </p:nvSpPr>
        <p:spPr>
          <a:xfrm>
            <a:off x="524395" y="1157999"/>
            <a:ext cx="7906230" cy="65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Období</a:t>
            </a:r>
            <a:r>
              <a:rPr dirty="0"/>
              <a:t> </a:t>
            </a:r>
            <a:r>
              <a:rPr dirty="0" err="1"/>
              <a:t>implementace</a:t>
            </a:r>
            <a:r>
              <a:rPr dirty="0"/>
              <a:t>: I. 2021 - V. 2022</a:t>
            </a:r>
          </a:p>
        </p:txBody>
      </p:sp>
      <p:pic>
        <p:nvPicPr>
          <p:cNvPr id="119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884" y="1970905"/>
            <a:ext cx="7886702" cy="19856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64687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Obdélník 3"/>
          <p:cNvSpPr txBox="1"/>
          <p:nvPr/>
        </p:nvSpPr>
        <p:spPr>
          <a:xfrm>
            <a:off x="545616" y="2029136"/>
            <a:ext cx="6178276" cy="1366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51709" lvl="1" indent="-270710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Platforma</a:t>
            </a:r>
            <a:r>
              <a:rPr dirty="0"/>
              <a:t> pro </a:t>
            </a:r>
            <a:r>
              <a:rPr dirty="0" err="1"/>
              <a:t>sdílení</a:t>
            </a:r>
            <a:r>
              <a:rPr dirty="0"/>
              <a:t> </a:t>
            </a:r>
            <a:r>
              <a:rPr dirty="0" err="1"/>
              <a:t>informací</a:t>
            </a:r>
            <a:endParaRPr dirty="0"/>
          </a:p>
          <a:p>
            <a:pPr marL="651709" lvl="1" indent="-270710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Sdílený</a:t>
            </a:r>
            <a:r>
              <a:rPr dirty="0"/>
              <a:t> </a:t>
            </a:r>
            <a:r>
              <a:rPr dirty="0" err="1"/>
              <a:t>harmonogram</a:t>
            </a:r>
            <a:r>
              <a:rPr dirty="0"/>
              <a:t> </a:t>
            </a:r>
            <a:r>
              <a:rPr dirty="0" err="1"/>
              <a:t>aktivit</a:t>
            </a:r>
            <a:endParaRPr dirty="0"/>
          </a:p>
          <a:p>
            <a:pPr marL="651709" lvl="1" indent="-270710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Personální</a:t>
            </a:r>
            <a:r>
              <a:rPr dirty="0"/>
              <a:t> </a:t>
            </a:r>
            <a:r>
              <a:rPr dirty="0" err="1"/>
              <a:t>průniky</a:t>
            </a:r>
            <a:r>
              <a:rPr dirty="0"/>
              <a:t> – </a:t>
            </a:r>
            <a:r>
              <a:rPr dirty="0" err="1"/>
              <a:t>sdílení</a:t>
            </a:r>
            <a:r>
              <a:rPr dirty="0"/>
              <a:t> </a:t>
            </a:r>
            <a:r>
              <a:rPr dirty="0" err="1"/>
              <a:t>osob</a:t>
            </a:r>
            <a:endParaRPr dirty="0"/>
          </a:p>
          <a:p>
            <a:pPr marL="651709" lvl="1" indent="-270710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Společné</a:t>
            </a:r>
            <a:r>
              <a:rPr dirty="0"/>
              <a:t> </a:t>
            </a:r>
            <a:r>
              <a:rPr dirty="0" err="1"/>
              <a:t>plánování</a:t>
            </a:r>
            <a:r>
              <a:rPr dirty="0"/>
              <a:t> – </a:t>
            </a:r>
            <a:r>
              <a:rPr dirty="0" err="1"/>
              <a:t>rozvoj</a:t>
            </a:r>
            <a:r>
              <a:rPr dirty="0"/>
              <a:t> </a:t>
            </a:r>
            <a:r>
              <a:rPr dirty="0" err="1"/>
              <a:t>oblasti</a:t>
            </a:r>
            <a:endParaRPr dirty="0"/>
          </a:p>
        </p:txBody>
      </p:sp>
      <p:sp>
        <p:nvSpPr>
          <p:cNvPr id="165" name="Shape 120"/>
          <p:cNvSpPr txBox="1"/>
          <p:nvPr/>
        </p:nvSpPr>
        <p:spPr>
          <a:xfrm>
            <a:off x="524395" y="1157998"/>
            <a:ext cx="7906230" cy="65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KAP a SYPO - </a:t>
            </a:r>
            <a:r>
              <a:rPr dirty="0" err="1"/>
              <a:t>spolupráce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66133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Klíčová aktivita…"/>
          <p:cNvSpPr txBox="1">
            <a:spLocks noGrp="1"/>
          </p:cNvSpPr>
          <p:nvPr>
            <p:ph type="title"/>
          </p:nvPr>
        </p:nvSpPr>
        <p:spPr>
          <a:xfrm>
            <a:off x="539748" y="670508"/>
            <a:ext cx="7886702" cy="1591415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rPr dirty="0" err="1"/>
              <a:t>Klíčová</a:t>
            </a:r>
            <a:r>
              <a:rPr dirty="0"/>
              <a:t> </a:t>
            </a:r>
            <a:r>
              <a:rPr dirty="0" err="1"/>
              <a:t>aktivita</a:t>
            </a:r>
            <a:r>
              <a:rPr dirty="0"/>
              <a:t> </a:t>
            </a:r>
          </a:p>
          <a:p>
            <a:pPr>
              <a:defRPr sz="2700"/>
            </a:pPr>
            <a:r>
              <a:rPr lang="cs-CZ" dirty="0"/>
              <a:t>Management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2623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21"/>
          <p:cNvSpPr txBox="1"/>
          <p:nvPr/>
        </p:nvSpPr>
        <p:spPr>
          <a:xfrm>
            <a:off x="524617" y="1861882"/>
            <a:ext cx="7649382" cy="238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81000" lvl="1" defTabSz="457189">
              <a:lnSpc>
                <a:spcPct val="120000"/>
              </a:lnSpc>
              <a:buSzPct val="100000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/>
              <a:t>Ředitelé budou moci</a:t>
            </a:r>
          </a:p>
          <a:p>
            <a:pPr marL="581525" lvl="1" indent="-200525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/>
              <a:t>čerpat ze znalostí, zkušeností a osvědčených postupů ředitelů škol,</a:t>
            </a:r>
          </a:p>
          <a:p>
            <a:pPr marL="581525" lvl="1" indent="-200525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/>
              <a:t>účastnit setkání ředitelů ze stejného druhu školy a sdílet s nimi aktuální záležitosti k řešení,</a:t>
            </a:r>
          </a:p>
          <a:p>
            <a:pPr marL="581525" lvl="1" indent="-200525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/>
              <a:t>využít osobních konzultací s kolegy,</a:t>
            </a:r>
          </a:p>
          <a:p>
            <a:pPr marL="581525" lvl="1" indent="-200525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/>
              <a:t>čerpat ze sdílených nástrojů pro management školy, které vznikly v projektech, které byly realizovány v předchozích letech …</a:t>
            </a:r>
          </a:p>
        </p:txBody>
      </p:sp>
      <p:sp>
        <p:nvSpPr>
          <p:cNvPr id="103" name="Shape 120"/>
          <p:cNvSpPr txBox="1"/>
          <p:nvPr/>
        </p:nvSpPr>
        <p:spPr>
          <a:xfrm>
            <a:off x="524393" y="1157998"/>
            <a:ext cx="7089387" cy="65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sz="2800" dirty="0"/>
              <a:t>Přínosy – usnadníme práci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98010898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21"/>
          <p:cNvSpPr txBox="1"/>
          <p:nvPr/>
        </p:nvSpPr>
        <p:spPr>
          <a:xfrm>
            <a:off x="524617" y="1861882"/>
            <a:ext cx="7649382" cy="2419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81525" lvl="1" indent="-200525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Pomůžeme jim zdokonalit znalosti a dovednosti pro aktualizaci vize, mise a strategie jejich školy.</a:t>
            </a:r>
          </a:p>
          <a:p>
            <a:pPr marL="581525" lvl="1" indent="-200525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Proniknou více do kritérií kvalitní školy ČŠI.</a:t>
            </a:r>
          </a:p>
          <a:p>
            <a:pPr marL="581525" lvl="1" indent="-200525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Získají nové nástroje pro efektivní řízení pedagogického procesu a nové podněty pro budování kultury a klimatu školy.</a:t>
            </a:r>
          </a:p>
          <a:p>
            <a:pPr marL="581525" lvl="1" indent="-200525" defTabSz="457189">
              <a:lnSpc>
                <a:spcPct val="120000"/>
              </a:lnSpc>
              <a:buSzPct val="100000"/>
              <a:buFontTx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Pomůžeme jim najít cestu k zatraktivnění jejich školy pro zájemce o vzdělávání i zaměstnání.</a:t>
            </a:r>
          </a:p>
        </p:txBody>
      </p:sp>
      <p:sp>
        <p:nvSpPr>
          <p:cNvPr id="103" name="Shape 120"/>
          <p:cNvSpPr txBox="1"/>
          <p:nvPr/>
        </p:nvSpPr>
        <p:spPr>
          <a:xfrm>
            <a:off x="524393" y="1157998"/>
            <a:ext cx="7649606" cy="65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sz="2800" dirty="0"/>
              <a:t>Přínosy – inspirujeme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7293302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21"/>
          <p:cNvSpPr txBox="1"/>
          <p:nvPr/>
        </p:nvSpPr>
        <p:spPr>
          <a:xfrm>
            <a:off x="539958" y="1861878"/>
            <a:ext cx="4235242" cy="2174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189">
              <a:lnSpc>
                <a:spcPct val="120000"/>
              </a:lnSpc>
              <a:defRPr sz="1800">
                <a:solidFill>
                  <a:srgbClr val="53535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Model</a:t>
            </a:r>
          </a:p>
          <a:p>
            <a:pPr marL="180472" indent="-180472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2018-2019 - návrh modelu</a:t>
            </a:r>
          </a:p>
          <a:p>
            <a:pPr marL="180472" indent="-180472" defTabSz="457189">
              <a:lnSpc>
                <a:spcPct val="16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2020-2022 - ověření/revize modelu</a:t>
            </a:r>
          </a:p>
          <a:p>
            <a:pPr defTabSz="457189">
              <a:lnSpc>
                <a:spcPct val="120000"/>
              </a:lnSpc>
              <a:defRPr sz="1800">
                <a:solidFill>
                  <a:srgbClr val="53535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Vlastní podpora</a:t>
            </a:r>
          </a:p>
          <a:p>
            <a:pPr marL="180472" indent="-180472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2018 - návrh podpory</a:t>
            </a:r>
          </a:p>
          <a:p>
            <a:pPr marL="180472" indent="-180472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2018-2022 – pilotáž/revize</a:t>
            </a:r>
          </a:p>
        </p:txBody>
      </p:sp>
      <p:sp>
        <p:nvSpPr>
          <p:cNvPr id="111" name="Shape 120"/>
          <p:cNvSpPr txBox="1"/>
          <p:nvPr/>
        </p:nvSpPr>
        <p:spPr>
          <a:xfrm>
            <a:off x="524395" y="1157998"/>
            <a:ext cx="7906230" cy="65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603504">
              <a:lnSpc>
                <a:spcPct val="120000"/>
              </a:lnSpc>
              <a:defRPr sz="3100">
                <a:solidFill>
                  <a:srgbClr val="F296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Harmonogram činností</a:t>
            </a:r>
          </a:p>
        </p:txBody>
      </p:sp>
      <p:sp>
        <p:nvSpPr>
          <p:cNvPr id="112" name="Shape 121"/>
          <p:cNvSpPr txBox="1"/>
          <p:nvPr/>
        </p:nvSpPr>
        <p:spPr>
          <a:xfrm>
            <a:off x="4927600" y="1861878"/>
            <a:ext cx="3785152" cy="171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0999" defTabSz="457189">
              <a:lnSpc>
                <a:spcPct val="120000"/>
              </a:lnSpc>
              <a:defRPr sz="1800">
                <a:solidFill>
                  <a:srgbClr val="53535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Stálá konference ředitelů</a:t>
            </a:r>
          </a:p>
          <a:p>
            <a:pPr marL="666748" lvl="1" indent="-285750" defTabSz="457189">
              <a:lnSpc>
                <a:spcPct val="120000"/>
              </a:lnSpc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2018 – ustanovení</a:t>
            </a:r>
          </a:p>
          <a:p>
            <a:pPr marL="666748" lvl="1" indent="-285750" defTabSz="457189">
              <a:lnSpc>
                <a:spcPct val="120000"/>
              </a:lnSpc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2018-2020 – pilotáž/revize</a:t>
            </a:r>
          </a:p>
          <a:p>
            <a:pPr marL="666748" lvl="1" indent="-285750" defTabSz="457189">
              <a:lnSpc>
                <a:spcPct val="120000"/>
              </a:lnSpc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2021-2022 – implementace</a:t>
            </a:r>
          </a:p>
        </p:txBody>
      </p:sp>
    </p:spTree>
    <p:extLst>
      <p:ext uri="{BB962C8B-B14F-4D97-AF65-F5344CB8AC3E}">
        <p14:creationId xmlns:p14="http://schemas.microsoft.com/office/powerpoint/2010/main" val="102695359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Klíčová aktivita…"/>
          <p:cNvSpPr txBox="1">
            <a:spLocks noGrp="1"/>
          </p:cNvSpPr>
          <p:nvPr>
            <p:ph type="title"/>
          </p:nvPr>
        </p:nvSpPr>
        <p:spPr>
          <a:xfrm>
            <a:off x="539748" y="670508"/>
            <a:ext cx="7886702" cy="1591415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t>Klíčová aktivita </a:t>
            </a:r>
          </a:p>
          <a:p>
            <a:pPr>
              <a:defRPr sz="2700"/>
            </a:pPr>
            <a:r>
              <a:t>Začínající učitel</a:t>
            </a:r>
          </a:p>
        </p:txBody>
      </p:sp>
    </p:spTree>
    <p:extLst>
      <p:ext uri="{BB962C8B-B14F-4D97-AF65-F5344CB8AC3E}">
        <p14:creationId xmlns:p14="http://schemas.microsoft.com/office/powerpoint/2010/main" val="211738982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120"/>
          <p:cNvSpPr txBox="1"/>
          <p:nvPr/>
        </p:nvSpPr>
        <p:spPr>
          <a:xfrm>
            <a:off x="498994" y="1208798"/>
            <a:ext cx="6015814" cy="763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cs-CZ" dirty="0"/>
              <a:t>Aktivity</a:t>
            </a:r>
            <a:endParaRPr dirty="0"/>
          </a:p>
        </p:txBody>
      </p:sp>
      <p:sp>
        <p:nvSpPr>
          <p:cNvPr id="304" name="Zástupný symbol pro obsah 2"/>
          <p:cNvSpPr txBox="1"/>
          <p:nvPr/>
        </p:nvSpPr>
        <p:spPr>
          <a:xfrm>
            <a:off x="507007" y="1876356"/>
            <a:ext cx="6007801" cy="315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dirty="0"/>
              <a:t>Vytvoření </a:t>
            </a:r>
            <a:r>
              <a:rPr dirty="0"/>
              <a:t>Model</a:t>
            </a:r>
            <a:r>
              <a:rPr lang="cs-CZ" dirty="0"/>
              <a:t>u systému podpory začínajících učitelů ve spolupráci s uvádějícím učitelem a vedením školy</a:t>
            </a:r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dirty="0"/>
              <a:t>Vzdělávání pro výše jmenované skupiny: prezenční a e-</a:t>
            </a:r>
            <a:r>
              <a:rPr lang="cs-CZ" dirty="0" err="1"/>
              <a:t>learningové</a:t>
            </a:r>
            <a:r>
              <a:rPr lang="cs-CZ" dirty="0"/>
              <a:t>, workshopy, on-line podpora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22395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120"/>
          <p:cNvSpPr txBox="1"/>
          <p:nvPr/>
        </p:nvSpPr>
        <p:spPr>
          <a:xfrm>
            <a:off x="498994" y="1221498"/>
            <a:ext cx="6015814" cy="763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KA  Začínající učitel</a:t>
            </a:r>
          </a:p>
        </p:txBody>
      </p:sp>
      <p:sp>
        <p:nvSpPr>
          <p:cNvPr id="325" name="Zástupný symbol pro obsah 2"/>
          <p:cNvSpPr txBox="1"/>
          <p:nvPr/>
        </p:nvSpPr>
        <p:spPr>
          <a:xfrm>
            <a:off x="507007" y="1901756"/>
            <a:ext cx="7285138" cy="315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cs-CZ" sz="1800" b="1" dirty="0">
                <a:solidFill>
                  <a:srgbClr val="535353"/>
                </a:solidFill>
                <a:latin typeface="Helvetica Neue"/>
                <a:ea typeface="Helvetica Neue"/>
                <a:cs typeface="Helvetica Neue"/>
              </a:rPr>
              <a:t>Harmonogram:</a:t>
            </a:r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2018 – </a:t>
            </a:r>
            <a:r>
              <a:rPr dirty="0" err="1"/>
              <a:t>návrh</a:t>
            </a:r>
            <a:r>
              <a:rPr dirty="0"/>
              <a:t> </a:t>
            </a:r>
            <a:r>
              <a:rPr dirty="0" err="1"/>
              <a:t>Modelu</a:t>
            </a:r>
            <a:r>
              <a:rPr dirty="0"/>
              <a:t> </a:t>
            </a:r>
            <a:r>
              <a:rPr dirty="0" err="1"/>
              <a:t>systému</a:t>
            </a:r>
            <a:r>
              <a:rPr dirty="0"/>
              <a:t> </a:t>
            </a:r>
            <a:r>
              <a:rPr dirty="0" err="1"/>
              <a:t>podpory</a:t>
            </a:r>
            <a:r>
              <a:rPr dirty="0"/>
              <a:t> ZU</a:t>
            </a:r>
            <a:endParaRPr dirty="0">
              <a:latin typeface="+mn-lt"/>
              <a:ea typeface="+mn-ea"/>
              <a:cs typeface="+mn-cs"/>
              <a:sym typeface="Calibri"/>
            </a:endParaRPr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2019 – </a:t>
            </a:r>
            <a:r>
              <a:rPr dirty="0" err="1"/>
              <a:t>návrh</a:t>
            </a:r>
            <a:r>
              <a:rPr dirty="0"/>
              <a:t> a </a:t>
            </a:r>
            <a:r>
              <a:rPr dirty="0" err="1"/>
              <a:t>vytvoření</a:t>
            </a:r>
            <a:r>
              <a:rPr dirty="0"/>
              <a:t> </a:t>
            </a:r>
            <a:r>
              <a:rPr dirty="0" err="1"/>
              <a:t>vzdělávání</a:t>
            </a:r>
            <a:r>
              <a:rPr dirty="0"/>
              <a:t> </a:t>
            </a:r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2019 – 2022 – </a:t>
            </a:r>
            <a:r>
              <a:rPr dirty="0" err="1"/>
              <a:t>realizace</a:t>
            </a:r>
            <a:r>
              <a:rPr dirty="0"/>
              <a:t> </a:t>
            </a:r>
            <a:r>
              <a:rPr dirty="0" err="1"/>
              <a:t>vzdělávání</a:t>
            </a:r>
            <a:r>
              <a:rPr dirty="0"/>
              <a:t>; </a:t>
            </a:r>
            <a:r>
              <a:rPr dirty="0" err="1"/>
              <a:t>revize</a:t>
            </a:r>
            <a:endParaRPr dirty="0"/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2019 – 2021 – </a:t>
            </a:r>
            <a:r>
              <a:rPr dirty="0" err="1"/>
              <a:t>pilotáž</a:t>
            </a:r>
            <a:r>
              <a:rPr dirty="0"/>
              <a:t>/</a:t>
            </a:r>
            <a:r>
              <a:rPr dirty="0" err="1"/>
              <a:t>revize</a:t>
            </a:r>
            <a:r>
              <a:rPr dirty="0"/>
              <a:t> </a:t>
            </a:r>
            <a:r>
              <a:rPr dirty="0" err="1"/>
              <a:t>systému</a:t>
            </a:r>
            <a:endParaRPr dirty="0">
              <a:latin typeface="+mn-lt"/>
              <a:ea typeface="+mn-ea"/>
              <a:cs typeface="+mn-cs"/>
              <a:sym typeface="Calibri"/>
            </a:endParaRPr>
          </a:p>
          <a:p>
            <a:pPr marL="342900" indent="-342900">
              <a:lnSpc>
                <a:spcPct val="110000"/>
              </a:lnSpc>
              <a:spcBef>
                <a:spcPts val="500"/>
              </a:spcBef>
              <a:buSzPct val="100000"/>
              <a:buFont typeface="Arial"/>
              <a:buChar char="•"/>
              <a:defRPr sz="18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2021 – 2022 – </a:t>
            </a:r>
            <a:r>
              <a:rPr dirty="0" err="1"/>
              <a:t>implementace</a:t>
            </a:r>
            <a:r>
              <a:rPr dirty="0"/>
              <a:t> </a:t>
            </a:r>
            <a:r>
              <a:rPr dirty="0" err="1"/>
              <a:t>systému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736738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"/>
          </p:nvPr>
        </p:nvSpPr>
        <p:spPr>
          <a:xfrm>
            <a:off x="508000" y="1111470"/>
            <a:ext cx="6858000" cy="3019096"/>
          </a:xfrm>
        </p:spPr>
        <p:txBody>
          <a:bodyPr>
            <a:normAutofit/>
          </a:bodyPr>
          <a:lstStyle/>
          <a:p>
            <a:r>
              <a:rPr lang="cs-CZ" sz="2400" dirty="0"/>
              <a:t>Děkuji za pozornost</a:t>
            </a:r>
          </a:p>
          <a:p>
            <a:endParaRPr lang="cs-CZ" dirty="0"/>
          </a:p>
          <a:p>
            <a:r>
              <a:rPr lang="cs-CZ" b="1" dirty="0"/>
              <a:t>Mgr. Lenka Burganová</a:t>
            </a:r>
            <a:endParaRPr lang="cs-CZ" dirty="0"/>
          </a:p>
          <a:p>
            <a:r>
              <a:rPr lang="cs-CZ" dirty="0"/>
              <a:t>Odborný krajský metodik</a:t>
            </a:r>
          </a:p>
          <a:p>
            <a:r>
              <a:rPr lang="cs-CZ" dirty="0"/>
              <a:t>Systém podpory profesního rozvoje učitelů a ředitelů – SYPO</a:t>
            </a:r>
          </a:p>
          <a:p>
            <a:r>
              <a:rPr lang="cs-CZ" dirty="0"/>
              <a:t> </a:t>
            </a:r>
            <a:br>
              <a:rPr lang="cs-CZ" dirty="0"/>
            </a:br>
            <a:endParaRPr lang="cs-CZ" dirty="0"/>
          </a:p>
          <a:p>
            <a:r>
              <a:rPr lang="cs-CZ" dirty="0"/>
              <a:t>GSM: +420 770 171 676</a:t>
            </a:r>
          </a:p>
          <a:p>
            <a:r>
              <a:rPr lang="cs-CZ" dirty="0"/>
              <a:t>E-mail: </a:t>
            </a:r>
            <a:r>
              <a:rPr lang="cs-CZ" dirty="0">
                <a:hlinkClick r:id="rId2"/>
              </a:rPr>
              <a:t>burganova@nidv.cz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3693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Nadpis 1"/>
          <p:cNvSpPr txBox="1">
            <a:spLocks noGrp="1"/>
          </p:cNvSpPr>
          <p:nvPr>
            <p:ph type="title"/>
          </p:nvPr>
        </p:nvSpPr>
        <p:spPr>
          <a:xfrm>
            <a:off x="531692" y="615209"/>
            <a:ext cx="4219826" cy="1553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cs-CZ" sz="3100" dirty="0"/>
              <a:t>Tři možnosti zapojení pro školy</a:t>
            </a:r>
            <a:endParaRPr sz="3100" dirty="0"/>
          </a:p>
        </p:txBody>
      </p:sp>
      <p:sp>
        <p:nvSpPr>
          <p:cNvPr id="90" name="Zástupný symbol pro text 2"/>
          <p:cNvSpPr txBox="1">
            <a:spLocks noGrp="1"/>
          </p:cNvSpPr>
          <p:nvPr>
            <p:ph type="body" sz="quarter" idx="1"/>
          </p:nvPr>
        </p:nvSpPr>
        <p:spPr>
          <a:xfrm>
            <a:off x="587084" y="2735766"/>
            <a:ext cx="3047359" cy="14199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Kabinety</a:t>
            </a:r>
          </a:p>
          <a:p>
            <a:pPr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Management</a:t>
            </a:r>
          </a:p>
          <a:p>
            <a:pPr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Začínající učitel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Klíčová aktivita…"/>
          <p:cNvSpPr txBox="1">
            <a:spLocks noGrp="1"/>
          </p:cNvSpPr>
          <p:nvPr>
            <p:ph type="title"/>
          </p:nvPr>
        </p:nvSpPr>
        <p:spPr>
          <a:xfrm>
            <a:off x="539748" y="670508"/>
            <a:ext cx="7886702" cy="1591415"/>
          </a:xfrm>
          <a:prstGeom prst="rect">
            <a:avLst/>
          </a:prstGeom>
        </p:spPr>
        <p:txBody>
          <a:bodyPr/>
          <a:lstStyle/>
          <a:p>
            <a:pPr>
              <a:defRPr sz="2700"/>
            </a:pPr>
            <a:r>
              <a:rPr dirty="0" err="1"/>
              <a:t>Klíčová</a:t>
            </a:r>
            <a:r>
              <a:rPr dirty="0"/>
              <a:t> </a:t>
            </a:r>
            <a:r>
              <a:rPr dirty="0" err="1"/>
              <a:t>aktivita</a:t>
            </a:r>
            <a:r>
              <a:rPr dirty="0"/>
              <a:t> </a:t>
            </a:r>
          </a:p>
          <a:p>
            <a:pPr>
              <a:defRPr sz="2700"/>
            </a:pPr>
            <a:r>
              <a:rPr lang="cs-CZ" dirty="0"/>
              <a:t>Kabinety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05064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21"/>
          <p:cNvSpPr txBox="1"/>
          <p:nvPr/>
        </p:nvSpPr>
        <p:spPr>
          <a:xfrm>
            <a:off x="550018" y="2029137"/>
            <a:ext cx="7676616" cy="4118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61472" lvl="1" indent="-180472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být aktivním členem sítě pedagogů stejné odborné kvalifikace v jednotlivých krajích, oblastech</a:t>
            </a:r>
          </a:p>
          <a:p>
            <a:pPr marL="561472" lvl="1" indent="-180472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podílet se na plánu rozvoje příslušné vzdělávací oblasti a její koncepci, a to národní, krajské i oblastní úrovni</a:t>
            </a:r>
          </a:p>
          <a:p>
            <a:pPr marL="561472" lvl="1" indent="-180472" defTabSz="457189">
              <a:lnSpc>
                <a:spcPct val="120000"/>
              </a:lnSpc>
              <a:buSzPct val="100000"/>
              <a:buChar char="•"/>
              <a:defRPr sz="18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prohlubovat cíleně svou odbornou kvalifikaci</a:t>
            </a:r>
          </a:p>
          <a:p>
            <a:pPr defTabSz="457189">
              <a:lnSpc>
                <a:spcPct val="120000"/>
              </a:lnSpc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lvl="1" defTabSz="457189">
              <a:lnSpc>
                <a:spcPct val="120000"/>
              </a:lnSpc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85792" lvl="1" indent="-342892" defTabSz="457189">
              <a:lnSpc>
                <a:spcPct val="120000"/>
              </a:lnSpc>
              <a:buSzPct val="140000"/>
              <a:buBlip>
                <a:blip r:embed="rId2"/>
              </a:buBlip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85792" lvl="1" indent="-342892" defTabSz="457189">
              <a:lnSpc>
                <a:spcPct val="120000"/>
              </a:lnSpc>
              <a:buSzPct val="140000"/>
              <a:buBlip>
                <a:blip r:embed="rId2"/>
              </a:buBlip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85792" lvl="1" indent="-342892" defTabSz="457189">
              <a:lnSpc>
                <a:spcPct val="120000"/>
              </a:lnSpc>
              <a:buSzPct val="140000"/>
              <a:buBlip>
                <a:blip r:embed="rId2"/>
              </a:buBlip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85792" lvl="1" indent="-342892" defTabSz="457189">
              <a:lnSpc>
                <a:spcPct val="120000"/>
              </a:lnSpc>
              <a:buSzPct val="140000"/>
              <a:buBlip>
                <a:blip r:embed="rId2"/>
              </a:buBlip>
              <a:defRPr sz="21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6" name="Shape 120"/>
          <p:cNvSpPr txBox="1"/>
          <p:nvPr/>
        </p:nvSpPr>
        <p:spPr>
          <a:xfrm>
            <a:off x="524395" y="1157999"/>
            <a:ext cx="7906230" cy="65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dirty="0"/>
              <a:t>U</a:t>
            </a:r>
            <a:r>
              <a:rPr dirty="0" err="1"/>
              <a:t>čitelé</a:t>
            </a:r>
            <a:r>
              <a:rPr dirty="0"/>
              <a:t> </a:t>
            </a:r>
            <a:r>
              <a:rPr dirty="0" err="1"/>
              <a:t>budou</a:t>
            </a:r>
            <a:r>
              <a:rPr dirty="0"/>
              <a:t> </a:t>
            </a:r>
            <a:r>
              <a:rPr dirty="0" err="1"/>
              <a:t>moci</a:t>
            </a:r>
            <a:r>
              <a:rPr dirty="0"/>
              <a:t> v </a:t>
            </a:r>
            <a:r>
              <a:rPr dirty="0" err="1"/>
              <a:t>kabinetech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0"/>
          <p:cNvSpPr txBox="1"/>
          <p:nvPr/>
        </p:nvSpPr>
        <p:spPr>
          <a:xfrm>
            <a:off x="2373086" y="537627"/>
            <a:ext cx="6052457" cy="660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Vertikální</a:t>
            </a:r>
            <a:r>
              <a:rPr dirty="0"/>
              <a:t> </a:t>
            </a:r>
            <a:r>
              <a:rPr dirty="0" err="1"/>
              <a:t>členění</a:t>
            </a:r>
            <a:r>
              <a:rPr dirty="0"/>
              <a:t> </a:t>
            </a:r>
            <a:r>
              <a:rPr dirty="0" err="1"/>
              <a:t>kabinetů</a:t>
            </a: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940173" y="1192209"/>
            <a:ext cx="2534204" cy="492438"/>
          </a:xfrm>
          <a:prstGeom prst="rect">
            <a:avLst/>
          </a:prstGeom>
          <a:solidFill>
            <a:srgbClr val="FFC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NÁRODNÍ KABINET 14 AŽ 20 ČLENŮ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1691058" y="1942482"/>
            <a:ext cx="2534204" cy="492438"/>
          </a:xfrm>
          <a:prstGeom prst="rect">
            <a:avLst/>
          </a:prstGeom>
          <a:solidFill>
            <a:srgbClr val="FFC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KRAJSKÝ KABINET 2 AŽ 8 ČLENŮ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37952" y="2692755"/>
            <a:ext cx="2534204" cy="492438"/>
          </a:xfrm>
          <a:prstGeom prst="rect">
            <a:avLst/>
          </a:prstGeom>
          <a:solidFill>
            <a:srgbClr val="FFC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OBLASTNÍ KABINET 3 AŽ 6 ČLENŮ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36987" y="3447492"/>
            <a:ext cx="2534204" cy="292384"/>
          </a:xfrm>
          <a:prstGeom prst="rect">
            <a:avLst/>
          </a:prstGeom>
          <a:solidFill>
            <a:srgbClr val="FFC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ŠKOLNÍ KABINET </a:t>
            </a:r>
          </a:p>
        </p:txBody>
      </p:sp>
      <p:sp>
        <p:nvSpPr>
          <p:cNvPr id="4" name="Šipka doleva a nahoru 3"/>
          <p:cNvSpPr/>
          <p:nvPr/>
        </p:nvSpPr>
        <p:spPr>
          <a:xfrm rot="5400000">
            <a:off x="1174531" y="1810123"/>
            <a:ext cx="449317" cy="465082"/>
          </a:xfrm>
          <a:prstGeom prst="leftUpArrow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13" name="Šipka doleva a nahoru 12"/>
          <p:cNvSpPr/>
          <p:nvPr/>
        </p:nvSpPr>
        <p:spPr>
          <a:xfrm rot="5400000">
            <a:off x="1982616" y="2597204"/>
            <a:ext cx="449317" cy="465082"/>
          </a:xfrm>
          <a:prstGeom prst="leftUpArrow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14" name="Šipka doleva a nahoru 13"/>
          <p:cNvSpPr/>
          <p:nvPr/>
        </p:nvSpPr>
        <p:spPr>
          <a:xfrm rot="5400000">
            <a:off x="2545835" y="3225858"/>
            <a:ext cx="449317" cy="465082"/>
          </a:xfrm>
          <a:prstGeom prst="leftUpArrow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571191" y="1287900"/>
            <a:ext cx="2534204" cy="292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Zahájení činnosti listopad 2018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5571191" y="2038045"/>
            <a:ext cx="2534204" cy="292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Zahájení činnosti březen 2019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571191" y="2792782"/>
            <a:ext cx="2534204" cy="292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Zahájení činnosti jaro 2019</a:t>
            </a:r>
          </a:p>
        </p:txBody>
      </p:sp>
      <p:cxnSp>
        <p:nvCxnSpPr>
          <p:cNvPr id="12" name="Přímá spojnice se šipkou 11"/>
          <p:cNvCxnSpPr>
            <a:stCxn id="2" idx="3"/>
            <a:endCxn id="15" idx="1"/>
          </p:cNvCxnSpPr>
          <p:nvPr/>
        </p:nvCxnSpPr>
        <p:spPr>
          <a:xfrm flipV="1">
            <a:off x="3474377" y="1434092"/>
            <a:ext cx="2096814" cy="4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6" idx="3"/>
            <a:endCxn id="17" idx="1"/>
          </p:cNvCxnSpPr>
          <p:nvPr/>
        </p:nvCxnSpPr>
        <p:spPr>
          <a:xfrm>
            <a:off x="5072156" y="2938974"/>
            <a:ext cx="499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5" idx="3"/>
            <a:endCxn id="16" idx="1"/>
          </p:cNvCxnSpPr>
          <p:nvPr/>
        </p:nvCxnSpPr>
        <p:spPr>
          <a:xfrm flipV="1">
            <a:off x="4225262" y="2184237"/>
            <a:ext cx="1345929" cy="4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20"/>
          <p:cNvSpPr txBox="1"/>
          <p:nvPr/>
        </p:nvSpPr>
        <p:spPr>
          <a:xfrm>
            <a:off x="2213429" y="883566"/>
            <a:ext cx="3331582" cy="51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fontScale="85000" lnSpcReduction="20000"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Krajské kabinety</a:t>
            </a:r>
          </a:p>
        </p:txBody>
      </p:sp>
      <p:sp>
        <p:nvSpPr>
          <p:cNvPr id="2" name="Obdélník 1"/>
          <p:cNvSpPr/>
          <p:nvPr/>
        </p:nvSpPr>
        <p:spPr>
          <a:xfrm>
            <a:off x="6229108" y="737374"/>
            <a:ext cx="2150264" cy="292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Krajská kolokvia 2x ročně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94003" y="1444297"/>
            <a:ext cx="1471961" cy="90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Stálý člen – člen krajského kabinetu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63539" y="1445834"/>
            <a:ext cx="1581472" cy="8925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Stálý člen – zástupce ŠPP (školní speciální psycholog)</a:t>
            </a:r>
          </a:p>
        </p:txBody>
      </p:sp>
      <p:sp>
        <p:nvSpPr>
          <p:cNvPr id="7" name="Obdélník 6"/>
          <p:cNvSpPr/>
          <p:nvPr/>
        </p:nvSpPr>
        <p:spPr>
          <a:xfrm>
            <a:off x="624467" y="2391034"/>
            <a:ext cx="4920544" cy="828000"/>
          </a:xfrm>
          <a:prstGeom prst="rect">
            <a:avLst/>
          </a:prstGeom>
          <a:solidFill>
            <a:srgbClr val="FFC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KRAJSKÝ KABINET 2 – 8 členů</a:t>
            </a:r>
          </a:p>
        </p:txBody>
      </p:sp>
      <p:sp>
        <p:nvSpPr>
          <p:cNvPr id="8" name="Obdélník 7"/>
          <p:cNvSpPr/>
          <p:nvPr/>
        </p:nvSpPr>
        <p:spPr>
          <a:xfrm>
            <a:off x="624467" y="3264265"/>
            <a:ext cx="4920544" cy="97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Oblastní člen metodických kabinetů (počet dle oblastí v kraji)</a:t>
            </a:r>
          </a:p>
        </p:txBody>
      </p:sp>
      <p:sp>
        <p:nvSpPr>
          <p:cNvPr id="9" name="Obdélník 8"/>
          <p:cNvSpPr/>
          <p:nvPr/>
        </p:nvSpPr>
        <p:spPr>
          <a:xfrm>
            <a:off x="624467" y="1440226"/>
            <a:ext cx="1471961" cy="90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Stálý člen – odborný krajský metodik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229106" y="1137756"/>
            <a:ext cx="2150266" cy="492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Připomínkování modelu SYPO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238839" y="4147844"/>
            <a:ext cx="2150266" cy="292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Partnerské kooperace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229106" y="3544036"/>
            <a:ext cx="2150266" cy="492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Přenos informací mezi kabinety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229105" y="2940228"/>
            <a:ext cx="2150267" cy="492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Skupinová a individuální intervize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229105" y="2536474"/>
            <a:ext cx="2160000" cy="292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Lektorské činnost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238839" y="1744936"/>
            <a:ext cx="2160000" cy="292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Síťování PP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229106" y="2132720"/>
            <a:ext cx="2150266" cy="292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Krajské workshopy</a:t>
            </a:r>
          </a:p>
        </p:txBody>
      </p:sp>
      <p:cxnSp>
        <p:nvCxnSpPr>
          <p:cNvPr id="4" name="Přímá spojnice se šipkou 3"/>
          <p:cNvCxnSpPr>
            <a:stCxn id="7" idx="3"/>
          </p:cNvCxnSpPr>
          <p:nvPr/>
        </p:nvCxnSpPr>
        <p:spPr>
          <a:xfrm flipV="1">
            <a:off x="5545011" y="1029760"/>
            <a:ext cx="587775" cy="1775274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Přímá spojnice se šipkou 19"/>
          <p:cNvCxnSpPr>
            <a:stCxn id="7" idx="3"/>
          </p:cNvCxnSpPr>
          <p:nvPr/>
        </p:nvCxnSpPr>
        <p:spPr>
          <a:xfrm>
            <a:off x="5545011" y="2805034"/>
            <a:ext cx="603402" cy="1489002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Přímá spojnice se šipkou 20"/>
          <p:cNvCxnSpPr>
            <a:stCxn id="7" idx="3"/>
          </p:cNvCxnSpPr>
          <p:nvPr/>
        </p:nvCxnSpPr>
        <p:spPr>
          <a:xfrm>
            <a:off x="5545011" y="2805034"/>
            <a:ext cx="587775" cy="1014298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Přímá spojnice se šipkou 21"/>
          <p:cNvCxnSpPr>
            <a:stCxn id="7" idx="3"/>
          </p:cNvCxnSpPr>
          <p:nvPr/>
        </p:nvCxnSpPr>
        <p:spPr>
          <a:xfrm>
            <a:off x="5545011" y="2805034"/>
            <a:ext cx="559469" cy="381413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Přímá spojnice se šipkou 22"/>
          <p:cNvCxnSpPr>
            <a:stCxn id="7" idx="3"/>
          </p:cNvCxnSpPr>
          <p:nvPr/>
        </p:nvCxnSpPr>
        <p:spPr>
          <a:xfrm flipV="1">
            <a:off x="5545011" y="2669467"/>
            <a:ext cx="587775" cy="135567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Přímá spojnice se šipkou 23"/>
          <p:cNvCxnSpPr>
            <a:stCxn id="7" idx="3"/>
          </p:cNvCxnSpPr>
          <p:nvPr/>
        </p:nvCxnSpPr>
        <p:spPr>
          <a:xfrm flipV="1">
            <a:off x="5545011" y="1890227"/>
            <a:ext cx="587775" cy="914807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Přímá spojnice se šipkou 24"/>
          <p:cNvCxnSpPr>
            <a:stCxn id="7" idx="3"/>
          </p:cNvCxnSpPr>
          <p:nvPr/>
        </p:nvCxnSpPr>
        <p:spPr>
          <a:xfrm flipV="1">
            <a:off x="5545011" y="2298010"/>
            <a:ext cx="587775" cy="507024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Přímá spojnice se šipkou 25"/>
          <p:cNvCxnSpPr>
            <a:stCxn id="7" idx="3"/>
          </p:cNvCxnSpPr>
          <p:nvPr/>
        </p:nvCxnSpPr>
        <p:spPr>
          <a:xfrm flipV="1">
            <a:off x="5545011" y="1445835"/>
            <a:ext cx="587775" cy="1359199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0"/>
          <p:cNvSpPr txBox="1"/>
          <p:nvPr/>
        </p:nvSpPr>
        <p:spPr>
          <a:xfrm>
            <a:off x="1761892" y="986960"/>
            <a:ext cx="4099477" cy="532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sz="2400" dirty="0"/>
              <a:t>Krajské metodické kabinety:</a:t>
            </a:r>
            <a:endParaRPr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88" y="1790882"/>
            <a:ext cx="7861589" cy="19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280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20"/>
          <p:cNvSpPr txBox="1"/>
          <p:nvPr/>
        </p:nvSpPr>
        <p:spPr>
          <a:xfrm>
            <a:off x="2237678" y="882102"/>
            <a:ext cx="5114782" cy="65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Oblastní</a:t>
            </a:r>
            <a:r>
              <a:rPr dirty="0"/>
              <a:t> kabinety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24467" y="1668379"/>
            <a:ext cx="4920544" cy="64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Stálý člen – odborný krajský metodik</a:t>
            </a:r>
          </a:p>
        </p:txBody>
      </p:sp>
      <p:sp>
        <p:nvSpPr>
          <p:cNvPr id="5" name="Obdélník 4"/>
          <p:cNvSpPr/>
          <p:nvPr/>
        </p:nvSpPr>
        <p:spPr>
          <a:xfrm>
            <a:off x="617896" y="2384226"/>
            <a:ext cx="4920544" cy="828000"/>
          </a:xfrm>
          <a:prstGeom prst="rect">
            <a:avLst/>
          </a:prstGeom>
          <a:solidFill>
            <a:srgbClr val="FFC000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/>
              <a:t>OBLASTNÍ KABINET 3 – 6 členů na školu a vzdělávací oblast</a:t>
            </a:r>
            <a:endParaRPr kumimoji="0" lang="cs-CZ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24467" y="3280073"/>
            <a:ext cx="4920544" cy="64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Oblastní člen metodických kabinetů (počet dle oblastí v kraji)</a:t>
            </a:r>
          </a:p>
        </p:txBody>
      </p:sp>
      <p:sp>
        <p:nvSpPr>
          <p:cNvPr id="7" name="Obdélník 6"/>
          <p:cNvSpPr/>
          <p:nvPr/>
        </p:nvSpPr>
        <p:spPr>
          <a:xfrm>
            <a:off x="6533906" y="1257208"/>
            <a:ext cx="2150266" cy="292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Pravidelné workshopy</a:t>
            </a:r>
          </a:p>
        </p:txBody>
      </p:sp>
      <p:sp>
        <p:nvSpPr>
          <p:cNvPr id="8" name="Obdélník 7"/>
          <p:cNvSpPr/>
          <p:nvPr/>
        </p:nvSpPr>
        <p:spPr>
          <a:xfrm>
            <a:off x="6533906" y="2438226"/>
            <a:ext cx="2150266" cy="72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Podněty k činnosti krajského a národního kabinetu</a:t>
            </a:r>
          </a:p>
        </p:txBody>
      </p:sp>
      <p:sp>
        <p:nvSpPr>
          <p:cNvPr id="9" name="Obdélník 8"/>
          <p:cNvSpPr/>
          <p:nvPr/>
        </p:nvSpPr>
        <p:spPr>
          <a:xfrm>
            <a:off x="6533906" y="1652478"/>
            <a:ext cx="2150266" cy="292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Síťování pedagogů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533906" y="2047748"/>
            <a:ext cx="2150266" cy="292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Skupinové intervize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533906" y="3256320"/>
            <a:ext cx="2150266" cy="492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Konzultační a lektorská činnost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533906" y="3846852"/>
            <a:ext cx="2150266" cy="292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cs-CZ" dirty="0"/>
              <a:t>Partnerská kooperace</a:t>
            </a:r>
          </a:p>
        </p:txBody>
      </p:sp>
      <p:cxnSp>
        <p:nvCxnSpPr>
          <p:cNvPr id="13" name="Přímá spojnice se šipkou 12"/>
          <p:cNvCxnSpPr>
            <a:stCxn id="5" idx="3"/>
          </p:cNvCxnSpPr>
          <p:nvPr/>
        </p:nvCxnSpPr>
        <p:spPr>
          <a:xfrm flipV="1">
            <a:off x="5538440" y="1418897"/>
            <a:ext cx="886008" cy="1379329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Přímá spojnice se šipkou 14"/>
          <p:cNvCxnSpPr>
            <a:stCxn id="5" idx="3"/>
          </p:cNvCxnSpPr>
          <p:nvPr/>
        </p:nvCxnSpPr>
        <p:spPr>
          <a:xfrm flipV="1">
            <a:off x="5538440" y="1798671"/>
            <a:ext cx="886008" cy="999555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Přímá spojnice se šipkou 15"/>
          <p:cNvCxnSpPr>
            <a:stCxn id="5" idx="3"/>
          </p:cNvCxnSpPr>
          <p:nvPr/>
        </p:nvCxnSpPr>
        <p:spPr>
          <a:xfrm flipV="1">
            <a:off x="5538440" y="2193940"/>
            <a:ext cx="886008" cy="604286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Přímá spojnice se šipkou 16"/>
          <p:cNvCxnSpPr>
            <a:stCxn id="5" idx="3"/>
          </p:cNvCxnSpPr>
          <p:nvPr/>
        </p:nvCxnSpPr>
        <p:spPr>
          <a:xfrm>
            <a:off x="5538440" y="2798226"/>
            <a:ext cx="886008" cy="1140741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Přímá spojnice se šipkou 17"/>
          <p:cNvCxnSpPr>
            <a:stCxn id="5" idx="3"/>
          </p:cNvCxnSpPr>
          <p:nvPr/>
        </p:nvCxnSpPr>
        <p:spPr>
          <a:xfrm>
            <a:off x="5538440" y="2798226"/>
            <a:ext cx="886008" cy="675898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Přímá spojnice se šipkou 18"/>
          <p:cNvCxnSpPr>
            <a:stCxn id="5" idx="3"/>
          </p:cNvCxnSpPr>
          <p:nvPr/>
        </p:nvCxnSpPr>
        <p:spPr>
          <a:xfrm>
            <a:off x="5538440" y="2798226"/>
            <a:ext cx="934166" cy="0"/>
          </a:xfrm>
          <a:prstGeom prst="straightConnector1">
            <a:avLst/>
          </a:prstGeom>
          <a:noFill/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21"/>
          <p:cNvSpPr txBox="1"/>
          <p:nvPr/>
        </p:nvSpPr>
        <p:spPr>
          <a:xfrm>
            <a:off x="537318" y="1861880"/>
            <a:ext cx="8433904" cy="2122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defTabSz="457189">
              <a:lnSpc>
                <a:spcPct val="120000"/>
              </a:lnSpc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Období pilotáže – </a:t>
            </a:r>
            <a:r>
              <a:rPr b="0"/>
              <a:t>III. 2018 – XII. 2020 </a:t>
            </a:r>
          </a:p>
          <a:p>
            <a:pPr lvl="1" defTabSz="457189">
              <a:lnSpc>
                <a:spcPct val="120000"/>
              </a:lnSpc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Tři pilotované kabinety</a:t>
            </a:r>
          </a:p>
          <a:p>
            <a:pPr lvl="1" defTabSz="457189">
              <a:lnSpc>
                <a:spcPct val="120000"/>
              </a:lnSpc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lvl="1" defTabSz="457189">
              <a:lnSpc>
                <a:spcPct val="120000"/>
              </a:lnSpc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lvl="1" defTabSz="457189">
              <a:lnSpc>
                <a:spcPct val="120000"/>
              </a:lnSpc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lvl="1" defTabSz="457189">
              <a:lnSpc>
                <a:spcPct val="120000"/>
              </a:lnSpc>
              <a:defRPr sz="1800"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Revize pilotáže – </a:t>
            </a:r>
            <a:r>
              <a:rPr b="0"/>
              <a:t>IX. 2020 – XII. 2020</a:t>
            </a:r>
          </a:p>
        </p:txBody>
      </p:sp>
      <p:sp>
        <p:nvSpPr>
          <p:cNvPr id="115" name="Shape 120"/>
          <p:cNvSpPr txBox="1"/>
          <p:nvPr/>
        </p:nvSpPr>
        <p:spPr>
          <a:xfrm>
            <a:off x="524395" y="1157999"/>
            <a:ext cx="7906230" cy="65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accent2"/>
                </a:solidFill>
              </a:rPr>
              <a:t>Horizontální</a:t>
            </a:r>
            <a:r>
              <a:rPr dirty="0"/>
              <a:t> </a:t>
            </a:r>
            <a:r>
              <a:rPr dirty="0" err="1"/>
              <a:t>členění</a:t>
            </a:r>
            <a:r>
              <a:rPr dirty="0"/>
              <a:t> </a:t>
            </a:r>
            <a:r>
              <a:rPr dirty="0" err="1"/>
              <a:t>kabinetů</a:t>
            </a:r>
            <a:endParaRPr dirty="0"/>
          </a:p>
        </p:txBody>
      </p:sp>
      <p:pic>
        <p:nvPicPr>
          <p:cNvPr id="116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498" y="2808188"/>
            <a:ext cx="5431065" cy="5669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42762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  <a:ln w="25400" cap="flat">
          <a:solidFill>
            <a:schemeClr val="tx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>
          <a:defRPr dirty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517C57-61BA-4288-9CEE-B78667F483E9}">
  <ds:schemaRefs>
    <ds:schemaRef ds:uri="http://schemas.microsoft.com/office/infopath/2007/PartnerControls"/>
    <ds:schemaRef ds:uri="http://purl.org/dc/elements/1.1/"/>
    <ds:schemaRef ds:uri="0a59df58-45bb-4dac-9775-edc79fcc58ec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CC6769-5903-4A05-8B5F-55CB60726B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E4E75-BF75-49A2-A2C6-314CD21DBA0F}"/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506</Words>
  <Application>Microsoft Office PowerPoint</Application>
  <PresentationFormat>Předvádění na obrazovce (16:9)</PresentationFormat>
  <Paragraphs>107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Helvetica Neue</vt:lpstr>
      <vt:lpstr>Helvetica Neue Medium</vt:lpstr>
      <vt:lpstr>Motiv Office</vt:lpstr>
      <vt:lpstr>Systém podpory profesního rozvoje učitelů a ředitelů (SYPO)</vt:lpstr>
      <vt:lpstr>Tři možnosti zapojení pro školy</vt:lpstr>
      <vt:lpstr>Klíčová aktivita  Kabinety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Klíčová aktivita  Management</vt:lpstr>
      <vt:lpstr>Prezentace aplikace PowerPoint</vt:lpstr>
      <vt:lpstr>Prezentace aplikace PowerPoint</vt:lpstr>
      <vt:lpstr>Prezentace aplikace PowerPoint</vt:lpstr>
      <vt:lpstr>Klíčová aktivita  Začínající učitel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podpory profesního rozvoje učitelů a ředitelů (SYPO)</dc:title>
  <dc:creator>Sáblová Šárka</dc:creator>
  <cp:lastModifiedBy>Soukal Petr</cp:lastModifiedBy>
  <cp:revision>78</cp:revision>
  <dcterms:modified xsi:type="dcterms:W3CDTF">2018-11-06T13:42:07Z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