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65" r:id="rId6"/>
    <p:sldId id="271" r:id="rId7"/>
    <p:sldId id="259" r:id="rId8"/>
    <p:sldId id="262" r:id="rId9"/>
    <p:sldId id="269" r:id="rId10"/>
    <p:sldId id="258" r:id="rId11"/>
    <p:sldId id="267" r:id="rId12"/>
    <p:sldId id="260" r:id="rId13"/>
    <p:sldId id="264" r:id="rId14"/>
    <p:sldId id="270" r:id="rId15"/>
    <p:sldId id="268" r:id="rId16"/>
    <p:sldId id="263" r:id="rId17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32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93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>
            <a:spLocks noGrp="1"/>
          </p:cNvSpPr>
          <p:nvPr>
            <p:ph type="title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102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1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1" cy="113506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 názvu</a:t>
            </a:r>
          </a:p>
        </p:txBody>
      </p:sp>
      <p:sp>
        <p:nvSpPr>
          <p:cNvPr id="3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422261"/>
            <a:ext cx="7772401" cy="12501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9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8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79259"/>
            <a:ext cx="4040188" cy="53313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4645026" y="1279259"/>
            <a:ext cx="4041778" cy="533139"/>
          </a:xfrm>
          <a:prstGeom prst="rect">
            <a:avLst/>
          </a:prstGeom>
        </p:spPr>
        <p:txBody>
          <a:bodyPr anchor="b"/>
          <a:lstStyle/>
          <a:p>
            <a:pPr marL="322325" indent="-322325" defTabSz="859536">
              <a:spcBef>
                <a:spcPts val="600"/>
              </a:spcBef>
              <a:defRPr sz="3008"/>
            </a:pPr>
            <a:endParaRPr/>
          </a:p>
        </p:txBody>
      </p:sp>
      <p:sp>
        <p:nvSpPr>
          <p:cNvPr id="5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>
            <a:spLocks noGrp="1"/>
          </p:cNvSpPr>
          <p:nvPr>
            <p:ph type="title"/>
          </p:nvPr>
        </p:nvSpPr>
        <p:spPr>
          <a:xfrm>
            <a:off x="457201" y="227541"/>
            <a:ext cx="3008316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73" name="Text úrovně 1…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750" cy="4877597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457199" y="1195914"/>
            <a:ext cx="3008317" cy="39092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3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 názvu</a:t>
            </a:r>
          </a:p>
        </p:txBody>
      </p:sp>
      <p:sp>
        <p:nvSpPr>
          <p:cNvPr id="83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1792288" y="510646"/>
            <a:ext cx="5486403" cy="3429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472782"/>
            <a:ext cx="5486403" cy="670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422823" y="5314476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hyperlink" Target="http://www.inkluzevpraxi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ovéPole 21"/>
          <p:cNvSpPr txBox="1"/>
          <p:nvPr/>
        </p:nvSpPr>
        <p:spPr>
          <a:xfrm>
            <a:off x="1071536" y="4347743"/>
            <a:ext cx="1357326" cy="39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Jméno</a:t>
            </a:r>
            <a:r>
              <a:rPr dirty="0"/>
              <a:t> </a:t>
            </a:r>
            <a:r>
              <a:rPr dirty="0" err="1"/>
              <a:t>Příjmení</a:t>
            </a:r>
            <a:endParaRPr dirty="0"/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datum, </a:t>
            </a:r>
            <a:r>
              <a:rPr dirty="0" err="1"/>
              <a:t>Místo</a:t>
            </a:r>
            <a:endParaRPr dirty="0"/>
          </a:p>
        </p:txBody>
      </p:sp>
      <p:sp>
        <p:nvSpPr>
          <p:cNvPr id="114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TextovéPole 25"/>
          <p:cNvSpPr txBox="1"/>
          <p:nvPr/>
        </p:nvSpPr>
        <p:spPr>
          <a:xfrm>
            <a:off x="642910" y="1571615"/>
            <a:ext cx="7429552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PORADENSTVÍ A KONZULTACE KE SPOLEČNÉMU VZDĚLÁVÁNÍ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V KAŽDÉM KRAJI   </a:t>
            </a:r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lang="cs-CZ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Informační semináře ke společnému vzdělávání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93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14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Častá témata: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legislativní změny a nový systém podpůrných opatření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podpora nadaných žáků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školní zralost a nástup do 1. třídy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práce s žáky-cizinci, žáky s poruchami chování, ADHD atd.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spolupráce s asistentem pedagoga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221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každé centrum pořádá 4x ročně informační semináře pro veřejnost </a:t>
            </a:r>
            <a:r>
              <a:rPr lang="cs-CZ" sz="1200" dirty="0">
                <a:solidFill>
                  <a:schemeClr val="tx1"/>
                </a:solidFill>
              </a:rPr>
              <a:t>–</a:t>
            </a:r>
            <a:r>
              <a:rPr lang="cs-CZ" sz="1200" dirty="0"/>
              <a:t> pedagogy, rodiče i veřejnou správu 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semináře trvají cca 2 hodiny, prostor pro diskuzi a dotazy účastníků      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/>
              <a:t>možnost zapojit další instituce a organizace z kraje</a:t>
            </a:r>
          </a:p>
          <a:p>
            <a:pPr marL="228600" indent="-228600">
              <a:buSzPct val="100000"/>
              <a:buFont typeface="Arial"/>
              <a:buChar char="•"/>
              <a:defRPr sz="1100">
                <a:latin typeface="Arial"/>
                <a:ea typeface="Arial"/>
                <a:cs typeface="Arial"/>
                <a:sym typeface="Arial"/>
              </a:defRPr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89046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Zapojené školy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30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 každém kraji spolupracujeme s 24 školami       a školskými zařízeními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Všechny školy získají vzdělávací podporu     v podobě kurzů DVVP vytvořených dle aktuálních potřeb v oblasti společného vzdělávání.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Polovina škol může navíc využít služby koučů pro vedení školy, mentorů pro vybrané pedagogy a také služby odborníků (speciálních nebo sociálních pedagogů, dětských psychologů apod.).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Celkem se do projektu zapojilo již 336 škol    z celé ČR.      </a:t>
            </a:r>
            <a:endParaRPr lang="cs-CZ" sz="1200" dirty="0"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5" y="1904653"/>
            <a:ext cx="2896291" cy="26831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33295" y="1571613"/>
            <a:ext cx="2896291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spc="0" normalizeH="0" baseline="0" dirty="0">
                <a:ln>
                  <a:noFill/>
                </a:ln>
                <a:solidFill>
                  <a:srgbClr val="F68B32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Zapojené školy na www.inkluzevpraxi.cz</a:t>
            </a:r>
          </a:p>
        </p:txBody>
      </p:sp>
    </p:spTree>
    <p:extLst>
      <p:ext uri="{BB962C8B-B14F-4D97-AF65-F5344CB8AC3E}">
        <p14:creationId xmlns:p14="http://schemas.microsoft.com/office/powerpoint/2010/main" val="30466552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Projekt Podpora společného vzdělávání     v pedagogické praxi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Individuální projekt systémový 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Podpora společného vzdělávání v pedagogické praxi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běží pod hlavičkou 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Národního institutu pro další vzdělávání.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Projekt je realizován v rámci </a:t>
            </a:r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Operačního programu Výzkum, vývoj a vzdělávání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(OP VVV)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 realizace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 4. 2017 – 31. 3. 2022</a:t>
            </a:r>
          </a:p>
          <a:p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Cílové skupiny</a:t>
            </a: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pedagogičtí pracovníci, vedoucí pracovníci škol a školských zařízení, veřejnost, zaměstnanci veřejné správy a zřizovatelé škol působící ve vzdělávací politice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007100"/>
            <a:ext cx="3202687" cy="14543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94" y="1741705"/>
            <a:ext cx="3304499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88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uvodni_obecna.jpg" descr="uvodni_obecn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3247"/>
            <a:ext cx="9144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Vývojový diagram: spojka 23"/>
          <p:cNvSpPr/>
          <p:nvPr/>
        </p:nvSpPr>
        <p:spPr>
          <a:xfrm>
            <a:off x="8501088" y="3571880"/>
            <a:ext cx="396005" cy="3960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TextovéPole 25"/>
          <p:cNvSpPr txBox="1"/>
          <p:nvPr/>
        </p:nvSpPr>
        <p:spPr>
          <a:xfrm>
            <a:off x="642910" y="1571615"/>
            <a:ext cx="7429552" cy="156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Děkuji</a:t>
            </a:r>
            <a:endParaRPr dirty="0"/>
          </a:p>
          <a:p>
            <a:pPr algn="r"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pozornost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38"/>
            <a:ext cx="4685231" cy="168338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46875" y="3479369"/>
            <a:ext cx="3440623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Jméno</a:t>
            </a:r>
            <a:r>
              <a:rPr kumimoji="0" lang="cs-CZ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a příjmení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T: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endParaRPr kumimoji="0" lang="cs-CZ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Společné (inkluzivní) vzdělávání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323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b="1" dirty="0">
                <a:sym typeface="Arial"/>
              </a:rPr>
              <a:t>Jak definujeme společné vzdělávání 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Společným (inkluzivním) vzděláváním nazýváme způsob vzdělávání, který dbá na maximální rozvoj každého dítěte/žáka s ohledem na jeho individuální potřeby          a specifika</a:t>
            </a:r>
            <a:r>
              <a:rPr lang="cs-CZ" sz="12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 vzdělávacího procesu jsou zapojeni všechny děti/žáci.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F68B32"/>
              </a:solidFill>
            </a:endParaRPr>
          </a:p>
          <a:p>
            <a:r>
              <a:rPr lang="cs-CZ" sz="12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9. 2016 platí nová definice dítěte/žáka se speciálními vzdělávacími potřebami (SVP)</a:t>
            </a:r>
          </a:p>
          <a:p>
            <a:endParaRPr lang="cs-CZ" sz="1200" b="1" dirty="0">
              <a:solidFill>
                <a:srgbClr val="F6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Dítě/žák, které „k naplnění svých vzdělávacích možností nebo k uplatnění či užívání svých práv potřebuje poskytnutí podpůrných opatření (PO)“.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Obdélník 3"/>
          <p:cNvSpPr/>
          <p:nvPr/>
        </p:nvSpPr>
        <p:spPr>
          <a:xfrm>
            <a:off x="4933335" y="1718836"/>
            <a:ext cx="29275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68B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definice SVP znamená:</a:t>
            </a:r>
          </a:p>
          <a:p>
            <a:endParaRPr lang="cs-CZ" sz="1200" b="1" dirty="0">
              <a:solidFill>
                <a:srgbClr val="F68B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naplnění vzdělávacích možností     a práv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zahrnutí dětí/žáků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s jazykovou bariérou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dětí/žáků intelektově nadaných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mimořádně nadaných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příklady odlišných potřeb obsahuje příloha 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č. 1 vyhlášky č. 27/2016 Sb.</a:t>
            </a:r>
          </a:p>
        </p:txBody>
      </p:sp>
    </p:spTree>
    <p:extLst>
      <p:ext uri="{BB962C8B-B14F-4D97-AF65-F5344CB8AC3E}">
        <p14:creationId xmlns:p14="http://schemas.microsoft.com/office/powerpoint/2010/main" val="36098011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Co si představit pod pojmem „podpůrné opatření?“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6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speciální pomůcky a vybavení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asistent pedagoga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doučování (například hodiny češtiny pro žáky-cizince)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plán pedagogické podpory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speciální péče poskytnutá školním psychologem, speciálním pedagogem, školním logopedem apod.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úprava výstupů vzdělávání (obsahu učiva)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hodnocení, které zohledňuje individuální potřeby žáka 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a další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40" y="1726207"/>
            <a:ext cx="3362359" cy="19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43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Změna právního charakteru podpůrných opatření (PO):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6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r>
              <a:rPr lang="cs-CZ" sz="1400" b="1" dirty="0">
                <a:solidFill>
                  <a:srgbClr val="F68B32"/>
                </a:solidFill>
                <a:latin typeface="Arial"/>
                <a:cs typeface="Arial"/>
              </a:rPr>
              <a:t>PO je nezbytná úprava, která odpovídá: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zdravotnímu stavu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/>
                <a:cs typeface="Arial"/>
              </a:rPr>
              <a:t>kulturnímu prostředí nebo jiným   životním podmínkám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přiznaná školním poradenským zařízením (ŠPZ) nikdo jiný “neschvaluje”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proti rozhodnutí mají rodiče i školy právo se odvolat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ve 2. až 5. stupni financuje stát přes evidenci ve 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jsou školy povinny dítěti poskytovat, ne o nich rozhodovat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/>
                </a:solidFill>
                <a:latin typeface="Arial"/>
                <a:cs typeface="Arial"/>
              </a:rPr>
              <a:t>PO má v celé ČR stejnou cenu (je dána právním předpisem)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49846"/>
              </p:ext>
            </p:extLst>
          </p:nvPr>
        </p:nvGraphicFramePr>
        <p:xfrm>
          <a:off x="4483510" y="1987406"/>
          <a:ext cx="3274142" cy="1830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4142">
                  <a:extLst>
                    <a:ext uri="{9D8B030D-6E8A-4147-A177-3AD203B41FA5}">
                      <a16:colId xmlns:a16="http://schemas.microsoft.com/office/drawing/2014/main" val="1975286910"/>
                    </a:ext>
                  </a:extLst>
                </a:gridCol>
              </a:tblGrid>
              <a:tr h="1075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PO je právní nárok obsažený přímo ve školském zákoně (§ 16 odst. 2)</a:t>
                      </a:r>
                      <a:endParaRPr lang="cs-CZ" sz="1700" noProof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05270"/>
                  </a:ext>
                </a:extLst>
              </a:tr>
              <a:tr h="755041">
                <a:tc>
                  <a:txBody>
                    <a:bodyPr/>
                    <a:lstStyle/>
                    <a:p>
                      <a:pPr algn="ctr"/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PO dítěti/žákovi přiznává</a:t>
                      </a:r>
                    </a:p>
                    <a:p>
                      <a:pPr algn="ctr"/>
                      <a:r>
                        <a:rPr lang="cs-CZ" sz="1700" baseline="0" noProof="0" dirty="0">
                          <a:latin typeface="Arial"/>
                          <a:cs typeface="Arial"/>
                        </a:rPr>
                        <a:t>ŠPZ závazným rozhodnutím</a:t>
                      </a:r>
                      <a:endParaRPr lang="cs-CZ" sz="1700" noProof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1648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30"/>
            <a:ext cx="6357987" cy="9826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700" dirty="0"/>
              <a:t>Centra podpory školám v oblasti společného vzdělávání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5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03" y="1169109"/>
            <a:ext cx="6217920" cy="3657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Máte dotazy k inkluzivnímu vzdělávání? Potřebujete poradit s konkrétním problémem? 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Na každém krajské pracovišti NIDV fungují centra podpory, kam můžete zavolat nebo si domluvit osobní konzultaci.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Přehled všech center, jejich konzultačních hodin a kontaktů naleznete na webu </a:t>
            </a:r>
            <a:r>
              <a:rPr lang="cs-CZ" sz="1200" dirty="0">
                <a:solidFill>
                  <a:srgbClr val="F68B32"/>
                </a:solidFill>
                <a:hlinkClick r:id="rId4"/>
              </a:rPr>
              <a:t>www.inkluzevpraxi.cz</a:t>
            </a:r>
            <a:r>
              <a:rPr lang="cs-CZ" sz="12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rgbClr val="F68B3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</a:rPr>
              <a:t>Poradenství je bezplatné.</a:t>
            </a:r>
          </a:p>
          <a:p>
            <a:pPr marL="342900" indent="-342900">
              <a:buFont typeface="Arial" panose="020B0604020202020204" pitchFamily="34" charset="0"/>
              <a:buChar char="•"/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dirty="0">
              <a:solidFill>
                <a:srgbClr val="F68B32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31" y="2031558"/>
            <a:ext cx="3058668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65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Služby center podpory </a:t>
            </a:r>
            <a:endParaRPr dirty="0"/>
          </a:p>
        </p:txBody>
      </p:sp>
      <p:pic>
        <p:nvPicPr>
          <p:cNvPr id="126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ovéPole 8"/>
          <p:cNvSpPr txBox="1"/>
          <p:nvPr/>
        </p:nvSpPr>
        <p:spPr>
          <a:xfrm>
            <a:off x="4572000" y="1571613"/>
            <a:ext cx="3357586" cy="233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najít metodickou podporu pro konkrétní oblasti spojené s inkluzí ve škole, 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načerpat inspiraci, jakou formu profesní podpory zvolit pro vedení školy a jednotlivé pedagogy,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dozvědět se, kde v kraji hledat příklady dobré praxe a další zkušenosti ze škol, které procházejí profesní i vzdělávací podporou v oblasti inkluzivního vzdělávání.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 dirty="0"/>
          </a:p>
        </p:txBody>
      </p:sp>
      <p:sp>
        <p:nvSpPr>
          <p:cNvPr id="128" name="TextovéPole 13"/>
          <p:cNvSpPr txBox="1"/>
          <p:nvPr/>
        </p:nvSpPr>
        <p:spPr>
          <a:xfrm>
            <a:off x="1071538" y="1571614"/>
            <a:ext cx="3357586" cy="261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Kromě odpovědí na vaše dotazy můžete v Centru: 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1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zjistit, jaká zařízení, organizace a další subjekty poskytují ve vašem kraji expertní služby např. v oblasti zdravotního či sociálního znevýhodnění, poradenské činnosti, speciální nebo sociální pedagogiky, psychologie nebo dalšího vzdělávání,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získat informace, jak zlepšit nastavení poradenských služeb v rámci školního poradenského pracoviště,</a:t>
            </a:r>
          </a:p>
          <a:p>
            <a:pPr>
              <a:defRPr sz="11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100" b="1" dirty="0">
              <a:sym typeface="Arial"/>
            </a:endParaRPr>
          </a:p>
        </p:txBody>
      </p:sp>
      <p:pic>
        <p:nvPicPr>
          <p:cNvPr id="129" name="Obrázek 14" descr="Obráze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Centra nabízejí podporu v těchto oblastech:</a:t>
            </a:r>
            <a:br>
              <a:rPr dirty="0"/>
            </a:br>
            <a:r>
              <a:rPr dirty="0"/>
              <a:t> </a:t>
            </a:r>
          </a:p>
        </p:txBody>
      </p:sp>
      <p:pic>
        <p:nvPicPr>
          <p:cNvPr id="133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ovéPole 8"/>
          <p:cNvSpPr txBox="1"/>
          <p:nvPr/>
        </p:nvSpPr>
        <p:spPr>
          <a:xfrm>
            <a:off x="4642185" y="1571616"/>
            <a:ext cx="3320715" cy="2446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speciální a sociální pedagogika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etopedie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psychopedie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, vývojová psychologie a logopedie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komunikace a spolupráce s rodiči, klima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management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a další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000" dirty="0"/>
          </a:p>
          <a:p>
            <a:pPr marL="228600" indent="-228600">
              <a:buSzPct val="100000"/>
              <a:buFont typeface="Arial"/>
              <a:buChar char="•"/>
              <a:defRPr sz="1100" b="1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</p:txBody>
      </p:sp>
      <p:sp>
        <p:nvSpPr>
          <p:cNvPr id="135" name="TextovéPole 13"/>
          <p:cNvSpPr txBox="1"/>
          <p:nvPr/>
        </p:nvSpPr>
        <p:spPr>
          <a:xfrm>
            <a:off x="1071538" y="1571616"/>
            <a:ext cx="2873656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legislativní dokumenty a systém podpůrných opatření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spolupráce se školskými poradenskými zařízeními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děti/žáci nadaní, s odlišným mateřským jazykem, z odlišného kulturního prostředí nebo s odlišnými životními podmínkami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primární prevence rizikového chování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6" name="Obrázek 7" descr="Obrázek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91923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Obrázek 12" descr="Obrázek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" y="0"/>
            <a:ext cx="914401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adpis 1"/>
          <p:cNvSpPr txBox="1">
            <a:spLocks noGrp="1"/>
          </p:cNvSpPr>
          <p:nvPr>
            <p:ph type="ctrTitle"/>
          </p:nvPr>
        </p:nvSpPr>
        <p:spPr>
          <a:xfrm>
            <a:off x="1071536" y="285729"/>
            <a:ext cx="6357987" cy="1214451"/>
          </a:xfrm>
          <a:prstGeom prst="rect">
            <a:avLst/>
          </a:prstGeom>
        </p:spPr>
        <p:txBody>
          <a:bodyPr/>
          <a:lstStyle/>
          <a:p>
            <a:pPr algn="l">
              <a:defRPr sz="2400" b="1">
                <a:solidFill>
                  <a:srgbClr val="F7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/>
              <a:t>Specializace center podpory</a:t>
            </a:r>
            <a:endParaRPr dirty="0"/>
          </a:p>
        </p:txBody>
      </p:sp>
      <p:pic>
        <p:nvPicPr>
          <p:cNvPr id="140" name="Obrázek 16" descr="Obrázek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5083388"/>
            <a:ext cx="2571771" cy="34588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ovéPole 9"/>
          <p:cNvSpPr txBox="1"/>
          <p:nvPr/>
        </p:nvSpPr>
        <p:spPr>
          <a:xfrm>
            <a:off x="1071538" y="1726207"/>
            <a:ext cx="3357586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Všechna centra jsou vám schopna zprostředkovat podporu v jakémkoliv již zmíněném tématu. Přesto se každé centrum specializuje na jednu či více oblastí.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         Zjistěte si, jakou specializaci má centrum    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         podpory ve vašem kraji. </a:t>
            </a: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1200" dirty="0">
              <a:solidFill>
                <a:schemeClr val="tx1"/>
              </a:solidFill>
              <a:sym typeface="Arial"/>
            </a:endParaRPr>
          </a:p>
          <a:p>
            <a:pPr>
              <a:defRPr sz="1100">
                <a:solidFill>
                  <a:srgbClr val="DC943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1200" dirty="0">
                <a:solidFill>
                  <a:schemeClr val="tx1"/>
                </a:solidFill>
                <a:sym typeface="Arial"/>
              </a:rPr>
              <a:t> 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43" name="Obrázek 11" descr="Obrázek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1100" y="4903801"/>
            <a:ext cx="6781800" cy="25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94" y="1726207"/>
            <a:ext cx="3074070" cy="20493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6" y="3065665"/>
            <a:ext cx="392737" cy="3927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Motiv sady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iv sady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sady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38E57-926D-4530-8CB6-3E8EBEBCDA4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12b28b71-195e-4366-a617-c24cbad6736e"/>
    <ds:schemaRef ds:uri="http://schemas.microsoft.com/office/2006/metadata/properties"/>
    <ds:schemaRef ds:uri="http://schemas.microsoft.com/office/infopath/2007/PartnerControls"/>
    <ds:schemaRef ds:uri="f9e2c474-8e8d-4100-9f56-df6c4668b1ef"/>
  </ds:schemaRefs>
</ds:datastoreItem>
</file>

<file path=customXml/itemProps2.xml><?xml version="1.0" encoding="utf-8"?>
<ds:datastoreItem xmlns:ds="http://schemas.openxmlformats.org/officeDocument/2006/customXml" ds:itemID="{E8B1CAC1-68A5-4CB6-8D64-6DC0B13357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70C39A-1C3B-4A98-B60B-5A92B8261FDB}"/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477</Words>
  <Application>Microsoft Office PowerPoint</Application>
  <PresentationFormat>Předvádění na obrazovce (16:10)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Prezentace aplikace PowerPoint</vt:lpstr>
      <vt:lpstr>Společné (inkluzivní) vzdělávání </vt:lpstr>
      <vt:lpstr>Co si představit pod pojmem „podpůrné opatření?“</vt:lpstr>
      <vt:lpstr>Změna právního charakteru podpůrných opatření (PO):  </vt:lpstr>
      <vt:lpstr>Centra podpory školám v oblasti společného vzdělávání  </vt:lpstr>
      <vt:lpstr>Máte dotazy k inkluzivnímu vzdělávání? Potřebujete poradit s konkrétním problémem? </vt:lpstr>
      <vt:lpstr>Služby center podpory </vt:lpstr>
      <vt:lpstr>Centra nabízejí podporu v těchto oblastech:  </vt:lpstr>
      <vt:lpstr>Specializace center podpory</vt:lpstr>
      <vt:lpstr>Informační semináře ke společnému vzdělávání  </vt:lpstr>
      <vt:lpstr>Zapojené školy </vt:lpstr>
      <vt:lpstr>Projekt Podpora společného vzdělávání     v pedagogické praxi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Odstrčilová Jana</dc:creator>
  <cp:lastModifiedBy>Soukal Petr</cp:lastModifiedBy>
  <cp:revision>48</cp:revision>
  <dcterms:modified xsi:type="dcterms:W3CDTF">2018-11-06T13:41:20Z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