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427" r:id="rId3"/>
    <p:sldId id="433" r:id="rId4"/>
    <p:sldId id="434" r:id="rId5"/>
    <p:sldId id="442" r:id="rId6"/>
    <p:sldId id="443" r:id="rId7"/>
    <p:sldId id="444" r:id="rId8"/>
    <p:sldId id="445" r:id="rId9"/>
    <p:sldId id="446" r:id="rId10"/>
    <p:sldId id="448" r:id="rId11"/>
    <p:sldId id="453" r:id="rId12"/>
    <p:sldId id="454" r:id="rId13"/>
    <p:sldId id="449" r:id="rId14"/>
    <p:sldId id="455" r:id="rId15"/>
    <p:sldId id="441" r:id="rId16"/>
    <p:sldId id="450" r:id="rId17"/>
    <p:sldId id="451" r:id="rId18"/>
    <p:sldId id="435" r:id="rId19"/>
    <p:sldId id="437" r:id="rId20"/>
    <p:sldId id="438" r:id="rId21"/>
    <p:sldId id="439" r:id="rId22"/>
    <p:sldId id="440" r:id="rId23"/>
    <p:sldId id="456" r:id="rId24"/>
    <p:sldId id="420" r:id="rId25"/>
    <p:sldId id="431" r:id="rId26"/>
    <p:sldId id="452" r:id="rId27"/>
    <p:sldId id="432" r:id="rId28"/>
    <p:sldId id="293" r:id="rId29"/>
  </p:sldIdLst>
  <p:sldSz cx="12192000" cy="6858000"/>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45B664"/>
    <a:srgbClr val="CC3399"/>
    <a:srgbClr val="43BEB9"/>
    <a:srgbClr val="70AD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Tmavý styl 2 – zvýraznění 1/zvýraznění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6433" autoAdjust="0"/>
  </p:normalViewPr>
  <p:slideViewPr>
    <p:cSldViewPr snapToGrid="0" showGuides="1">
      <p:cViewPr varScale="1">
        <p:scale>
          <a:sx n="112" d="100"/>
          <a:sy n="112" d="100"/>
        </p:scale>
        <p:origin x="354" y="114"/>
      </p:cViewPr>
      <p:guideLst>
        <p:guide orient="horz" pos="2183"/>
        <p:guide pos="3840"/>
      </p:guideLst>
    </p:cSldViewPr>
  </p:slideViewPr>
  <p:outlineViewPr>
    <p:cViewPr>
      <p:scale>
        <a:sx n="33" d="100"/>
        <a:sy n="33" d="100"/>
      </p:scale>
      <p:origin x="0" y="-18690"/>
    </p:cViewPr>
  </p:outlineViewPr>
  <p:notesTextViewPr>
    <p:cViewPr>
      <p:scale>
        <a:sx n="1" d="1"/>
        <a:sy n="1" d="1"/>
      </p:scale>
      <p:origin x="0" y="0"/>
    </p:cViewPr>
  </p:notesTextViewPr>
  <p:sorterViewPr>
    <p:cViewPr varScale="1">
      <p:scale>
        <a:sx n="100" d="100"/>
        <a:sy n="100" d="100"/>
      </p:scale>
      <p:origin x="0" y="0"/>
    </p:cViewPr>
  </p:sorterViewPr>
  <p:notesViewPr>
    <p:cSldViewPr snapToGrid="0" showGuides="1">
      <p:cViewPr varScale="1">
        <p:scale>
          <a:sx n="90" d="100"/>
          <a:sy n="90" d="100"/>
        </p:scale>
        <p:origin x="3696"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image" Target="../media/image4.jpg"/><Relationship Id="rId4" Type="http://schemas.openxmlformats.org/officeDocument/2006/relationships/image" Target="../media/image7.jpg"/></Relationships>
</file>

<file path=ppt/diagrams/_rels/drawing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image" Target="../media/image4.jpg"/><Relationship Id="rId4" Type="http://schemas.openxmlformats.org/officeDocument/2006/relationships/image" Target="../media/image7.jp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C9246A-2435-4176-903D-4EDDD2710DCF}" type="doc">
      <dgm:prSet loTypeId="urn:microsoft.com/office/officeart/2005/8/layout/pList2" loCatId="list" qsTypeId="urn:microsoft.com/office/officeart/2005/8/quickstyle/simple1" qsCatId="simple" csTypeId="urn:microsoft.com/office/officeart/2005/8/colors/colorful5" csCatId="colorful" phldr="1"/>
      <dgm:spPr/>
      <dgm:t>
        <a:bodyPr/>
        <a:lstStyle/>
        <a:p>
          <a:endParaRPr lang="cs-CZ"/>
        </a:p>
      </dgm:t>
    </dgm:pt>
    <dgm:pt modelId="{1D21F815-C7D0-4066-AB1E-E77EA6F05FAD}">
      <dgm:prSet phldrT="[Text]"/>
      <dgm:spPr/>
      <dgm:t>
        <a:bodyPr/>
        <a:lstStyle/>
        <a:p>
          <a:r>
            <a:rPr lang="cs-CZ" b="1" dirty="0" smtClean="0"/>
            <a:t>Polytechnické vzdělávání</a:t>
          </a:r>
          <a:endParaRPr lang="cs-CZ" b="1" dirty="0"/>
        </a:p>
      </dgm:t>
    </dgm:pt>
    <dgm:pt modelId="{5D66F6D1-3660-433E-AB84-B343204C26CD}" type="parTrans" cxnId="{8D869EA8-CAAE-4831-AC31-9CA2093F3398}">
      <dgm:prSet/>
      <dgm:spPr/>
      <dgm:t>
        <a:bodyPr/>
        <a:lstStyle/>
        <a:p>
          <a:endParaRPr lang="cs-CZ"/>
        </a:p>
      </dgm:t>
    </dgm:pt>
    <dgm:pt modelId="{DAC3531D-6F4E-4F26-A1A5-854D436E7722}" type="sibTrans" cxnId="{8D869EA8-CAAE-4831-AC31-9CA2093F3398}">
      <dgm:prSet/>
      <dgm:spPr/>
      <dgm:t>
        <a:bodyPr/>
        <a:lstStyle/>
        <a:p>
          <a:endParaRPr lang="cs-CZ"/>
        </a:p>
      </dgm:t>
    </dgm:pt>
    <dgm:pt modelId="{8B4F98F9-FDFE-4CFC-8067-823C612B764E}">
      <dgm:prSet phldrT="[Text]"/>
      <dgm:spPr/>
      <dgm:t>
        <a:bodyPr/>
        <a:lstStyle/>
        <a:p>
          <a:r>
            <a:rPr lang="cs-CZ" b="1" dirty="0" smtClean="0"/>
            <a:t>Čtenářská a matematická gramotnost</a:t>
          </a:r>
          <a:endParaRPr lang="cs-CZ" dirty="0"/>
        </a:p>
      </dgm:t>
    </dgm:pt>
    <dgm:pt modelId="{4294713C-C7EF-4381-B62F-00C7F3201669}" type="parTrans" cxnId="{45563E43-3CDE-44E7-9C1E-DC2C329FE4F8}">
      <dgm:prSet/>
      <dgm:spPr/>
      <dgm:t>
        <a:bodyPr/>
        <a:lstStyle/>
        <a:p>
          <a:endParaRPr lang="cs-CZ"/>
        </a:p>
      </dgm:t>
    </dgm:pt>
    <dgm:pt modelId="{9CFFB555-3048-4B81-AB99-6C5C8FD73F78}" type="sibTrans" cxnId="{45563E43-3CDE-44E7-9C1E-DC2C329FE4F8}">
      <dgm:prSet/>
      <dgm:spPr/>
      <dgm:t>
        <a:bodyPr/>
        <a:lstStyle/>
        <a:p>
          <a:endParaRPr lang="cs-CZ"/>
        </a:p>
      </dgm:t>
    </dgm:pt>
    <dgm:pt modelId="{DF42F2B6-756A-4C07-A79D-E6AB6509C79A}">
      <dgm:prSet phldrT="[Text]"/>
      <dgm:spPr/>
      <dgm:t>
        <a:bodyPr/>
        <a:lstStyle/>
        <a:p>
          <a:r>
            <a:rPr lang="cs-CZ" b="1" dirty="0" smtClean="0"/>
            <a:t>Pedagogické kabinety</a:t>
          </a:r>
          <a:endParaRPr lang="cs-CZ" dirty="0"/>
        </a:p>
      </dgm:t>
    </dgm:pt>
    <dgm:pt modelId="{E2A36FE9-8E8B-4E06-9813-883F2DBBB372}" type="parTrans" cxnId="{805E0A60-3BB9-422B-815A-1BB5FF9713A1}">
      <dgm:prSet/>
      <dgm:spPr/>
      <dgm:t>
        <a:bodyPr/>
        <a:lstStyle/>
        <a:p>
          <a:endParaRPr lang="cs-CZ"/>
        </a:p>
      </dgm:t>
    </dgm:pt>
    <dgm:pt modelId="{411982E6-BB5E-46D6-800B-1C443E81D21E}" type="sibTrans" cxnId="{805E0A60-3BB9-422B-815A-1BB5FF9713A1}">
      <dgm:prSet/>
      <dgm:spPr/>
      <dgm:t>
        <a:bodyPr/>
        <a:lstStyle/>
        <a:p>
          <a:endParaRPr lang="cs-CZ"/>
        </a:p>
      </dgm:t>
    </dgm:pt>
    <dgm:pt modelId="{54A58363-2FAB-470D-A05A-686FE17ABF0D}">
      <dgm:prSet phldrT="[Text]"/>
      <dgm:spPr/>
      <dgm:t>
        <a:bodyPr/>
        <a:lstStyle/>
        <a:p>
          <a:r>
            <a:rPr lang="cs-CZ" b="1" dirty="0" smtClean="0"/>
            <a:t>Kariérové poradenství</a:t>
          </a:r>
          <a:endParaRPr lang="cs-CZ" dirty="0"/>
        </a:p>
      </dgm:t>
    </dgm:pt>
    <dgm:pt modelId="{3E7A5B55-E114-4A20-9111-57B384733E8B}" type="parTrans" cxnId="{8E011749-A5D1-4C7E-A7B3-8BDD99DAAD15}">
      <dgm:prSet/>
      <dgm:spPr/>
      <dgm:t>
        <a:bodyPr/>
        <a:lstStyle/>
        <a:p>
          <a:endParaRPr lang="cs-CZ"/>
        </a:p>
      </dgm:t>
    </dgm:pt>
    <dgm:pt modelId="{7D89DD5C-FD27-4C16-AA70-82FF02951C76}" type="sibTrans" cxnId="{8E011749-A5D1-4C7E-A7B3-8BDD99DAAD15}">
      <dgm:prSet/>
      <dgm:spPr/>
      <dgm:t>
        <a:bodyPr/>
        <a:lstStyle/>
        <a:p>
          <a:endParaRPr lang="cs-CZ"/>
        </a:p>
      </dgm:t>
    </dgm:pt>
    <dgm:pt modelId="{A338B75B-E26A-4144-BC09-5C31D197D883}" type="pres">
      <dgm:prSet presAssocID="{21C9246A-2435-4176-903D-4EDDD2710DCF}" presName="Name0" presStyleCnt="0">
        <dgm:presLayoutVars>
          <dgm:dir/>
          <dgm:resizeHandles val="exact"/>
        </dgm:presLayoutVars>
      </dgm:prSet>
      <dgm:spPr/>
      <dgm:t>
        <a:bodyPr/>
        <a:lstStyle/>
        <a:p>
          <a:endParaRPr lang="cs-CZ"/>
        </a:p>
      </dgm:t>
    </dgm:pt>
    <dgm:pt modelId="{247FEAEE-8DB5-4BE5-9C3F-1149059C63BA}" type="pres">
      <dgm:prSet presAssocID="{21C9246A-2435-4176-903D-4EDDD2710DCF}" presName="bkgdShp" presStyleLbl="alignAccFollowNode1" presStyleIdx="0" presStyleCnt="1"/>
      <dgm:spPr/>
    </dgm:pt>
    <dgm:pt modelId="{82FA5E5A-76EA-4A4D-A1B9-B8800FBD5F2D}" type="pres">
      <dgm:prSet presAssocID="{21C9246A-2435-4176-903D-4EDDD2710DCF}" presName="linComp" presStyleCnt="0"/>
      <dgm:spPr/>
    </dgm:pt>
    <dgm:pt modelId="{D908B1BB-21AF-4C0D-B1D7-ADFCFC99F106}" type="pres">
      <dgm:prSet presAssocID="{1D21F815-C7D0-4066-AB1E-E77EA6F05FAD}" presName="compNode" presStyleCnt="0"/>
      <dgm:spPr/>
    </dgm:pt>
    <dgm:pt modelId="{4C3770BD-658A-4CBB-B675-DBC6E9BA006E}" type="pres">
      <dgm:prSet presAssocID="{1D21F815-C7D0-4066-AB1E-E77EA6F05FAD}" presName="node" presStyleLbl="node1" presStyleIdx="0" presStyleCnt="4">
        <dgm:presLayoutVars>
          <dgm:bulletEnabled val="1"/>
        </dgm:presLayoutVars>
      </dgm:prSet>
      <dgm:spPr/>
      <dgm:t>
        <a:bodyPr/>
        <a:lstStyle/>
        <a:p>
          <a:endParaRPr lang="cs-CZ"/>
        </a:p>
      </dgm:t>
    </dgm:pt>
    <dgm:pt modelId="{934A487B-B9CA-4560-AD65-3B45E8EE0BB5}" type="pres">
      <dgm:prSet presAssocID="{1D21F815-C7D0-4066-AB1E-E77EA6F05FAD}" presName="invisiNode" presStyleLbl="node1" presStyleIdx="0" presStyleCnt="4"/>
      <dgm:spPr/>
    </dgm:pt>
    <dgm:pt modelId="{5E0DE0AA-4482-4BEA-99BF-17F14586C8EF}" type="pres">
      <dgm:prSet presAssocID="{1D21F815-C7D0-4066-AB1E-E77EA6F05FAD}"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15000" b="-15000"/>
          </a:stretch>
        </a:blipFill>
      </dgm:spPr>
      <dgm:t>
        <a:bodyPr/>
        <a:lstStyle/>
        <a:p>
          <a:endParaRPr lang="cs-CZ"/>
        </a:p>
      </dgm:t>
    </dgm:pt>
    <dgm:pt modelId="{BE2444E6-6B97-4358-8A40-2BF64DFB4020}" type="pres">
      <dgm:prSet presAssocID="{DAC3531D-6F4E-4F26-A1A5-854D436E7722}" presName="sibTrans" presStyleLbl="sibTrans2D1" presStyleIdx="0" presStyleCnt="0"/>
      <dgm:spPr/>
      <dgm:t>
        <a:bodyPr/>
        <a:lstStyle/>
        <a:p>
          <a:endParaRPr lang="cs-CZ"/>
        </a:p>
      </dgm:t>
    </dgm:pt>
    <dgm:pt modelId="{DF68E406-BEB5-4024-935D-F535447760C1}" type="pres">
      <dgm:prSet presAssocID="{8B4F98F9-FDFE-4CFC-8067-823C612B764E}" presName="compNode" presStyleCnt="0"/>
      <dgm:spPr/>
    </dgm:pt>
    <dgm:pt modelId="{46C938D4-7F69-42A2-8E21-E9E2F9800590}" type="pres">
      <dgm:prSet presAssocID="{8B4F98F9-FDFE-4CFC-8067-823C612B764E}" presName="node" presStyleLbl="node1" presStyleIdx="1" presStyleCnt="4">
        <dgm:presLayoutVars>
          <dgm:bulletEnabled val="1"/>
        </dgm:presLayoutVars>
      </dgm:prSet>
      <dgm:spPr/>
      <dgm:t>
        <a:bodyPr/>
        <a:lstStyle/>
        <a:p>
          <a:endParaRPr lang="cs-CZ"/>
        </a:p>
      </dgm:t>
    </dgm:pt>
    <dgm:pt modelId="{23F7CC49-10C9-46E3-B552-28F9C462689A}" type="pres">
      <dgm:prSet presAssocID="{8B4F98F9-FDFE-4CFC-8067-823C612B764E}" presName="invisiNode" presStyleLbl="node1" presStyleIdx="1" presStyleCnt="4"/>
      <dgm:spPr/>
    </dgm:pt>
    <dgm:pt modelId="{AD5613CF-6E90-43CD-9830-2873C2493049}" type="pres">
      <dgm:prSet presAssocID="{8B4F98F9-FDFE-4CFC-8067-823C612B764E}"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dgm:spPr>
      <dgm:t>
        <a:bodyPr/>
        <a:lstStyle/>
        <a:p>
          <a:endParaRPr lang="cs-CZ"/>
        </a:p>
      </dgm:t>
    </dgm:pt>
    <dgm:pt modelId="{77219D1C-D0E9-4444-997B-7FB5AF4275D1}" type="pres">
      <dgm:prSet presAssocID="{9CFFB555-3048-4B81-AB99-6C5C8FD73F78}" presName="sibTrans" presStyleLbl="sibTrans2D1" presStyleIdx="0" presStyleCnt="0"/>
      <dgm:spPr/>
      <dgm:t>
        <a:bodyPr/>
        <a:lstStyle/>
        <a:p>
          <a:endParaRPr lang="cs-CZ"/>
        </a:p>
      </dgm:t>
    </dgm:pt>
    <dgm:pt modelId="{D6444CB6-2567-4047-8AF2-011C09FA392A}" type="pres">
      <dgm:prSet presAssocID="{DF42F2B6-756A-4C07-A79D-E6AB6509C79A}" presName="compNode" presStyleCnt="0"/>
      <dgm:spPr/>
    </dgm:pt>
    <dgm:pt modelId="{ADEA75CF-2CE3-48EA-A650-46F765B31DDE}" type="pres">
      <dgm:prSet presAssocID="{DF42F2B6-756A-4C07-A79D-E6AB6509C79A}" presName="node" presStyleLbl="node1" presStyleIdx="2" presStyleCnt="4">
        <dgm:presLayoutVars>
          <dgm:bulletEnabled val="1"/>
        </dgm:presLayoutVars>
      </dgm:prSet>
      <dgm:spPr/>
      <dgm:t>
        <a:bodyPr/>
        <a:lstStyle/>
        <a:p>
          <a:endParaRPr lang="cs-CZ"/>
        </a:p>
      </dgm:t>
    </dgm:pt>
    <dgm:pt modelId="{C9BDE85B-D5E3-4B38-A168-BDCC228ABCF7}" type="pres">
      <dgm:prSet presAssocID="{DF42F2B6-756A-4C07-A79D-E6AB6509C79A}" presName="invisiNode" presStyleLbl="node1" presStyleIdx="2" presStyleCnt="4"/>
      <dgm:spPr/>
    </dgm:pt>
    <dgm:pt modelId="{B119A55F-03D3-4F44-851C-AAADE7432620}" type="pres">
      <dgm:prSet presAssocID="{DF42F2B6-756A-4C07-A79D-E6AB6509C79A}" presName="imagNode"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2000" b="-2000"/>
          </a:stretch>
        </a:blipFill>
      </dgm:spPr>
      <dgm:t>
        <a:bodyPr/>
        <a:lstStyle/>
        <a:p>
          <a:endParaRPr lang="cs-CZ"/>
        </a:p>
      </dgm:t>
    </dgm:pt>
    <dgm:pt modelId="{C0213AD4-B4D7-42AB-8E44-021370D38BFB}" type="pres">
      <dgm:prSet presAssocID="{411982E6-BB5E-46D6-800B-1C443E81D21E}" presName="sibTrans" presStyleLbl="sibTrans2D1" presStyleIdx="0" presStyleCnt="0"/>
      <dgm:spPr/>
      <dgm:t>
        <a:bodyPr/>
        <a:lstStyle/>
        <a:p>
          <a:endParaRPr lang="cs-CZ"/>
        </a:p>
      </dgm:t>
    </dgm:pt>
    <dgm:pt modelId="{9BE1EDA3-6F82-4A26-9A4A-0ABDFF3F5699}" type="pres">
      <dgm:prSet presAssocID="{54A58363-2FAB-470D-A05A-686FE17ABF0D}" presName="compNode" presStyleCnt="0"/>
      <dgm:spPr/>
    </dgm:pt>
    <dgm:pt modelId="{899B6BD9-EDE7-439C-9860-DA269B6397FF}" type="pres">
      <dgm:prSet presAssocID="{54A58363-2FAB-470D-A05A-686FE17ABF0D}" presName="node" presStyleLbl="node1" presStyleIdx="3" presStyleCnt="4">
        <dgm:presLayoutVars>
          <dgm:bulletEnabled val="1"/>
        </dgm:presLayoutVars>
      </dgm:prSet>
      <dgm:spPr/>
      <dgm:t>
        <a:bodyPr/>
        <a:lstStyle/>
        <a:p>
          <a:endParaRPr lang="cs-CZ"/>
        </a:p>
      </dgm:t>
    </dgm:pt>
    <dgm:pt modelId="{37361D26-7720-4DB7-B5F0-599422183264}" type="pres">
      <dgm:prSet presAssocID="{54A58363-2FAB-470D-A05A-686FE17ABF0D}" presName="invisiNode" presStyleLbl="node1" presStyleIdx="3" presStyleCnt="4"/>
      <dgm:spPr/>
    </dgm:pt>
    <dgm:pt modelId="{43B61385-9CCD-4B4E-ACF0-7C99F84D023F}" type="pres">
      <dgm:prSet presAssocID="{54A58363-2FAB-470D-A05A-686FE17ABF0D}"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10000" r="-10000"/>
          </a:stretch>
        </a:blipFill>
      </dgm:spPr>
    </dgm:pt>
  </dgm:ptLst>
  <dgm:cxnLst>
    <dgm:cxn modelId="{E0BEAC81-7675-40AD-BB45-617F6352A4DB}" type="presOf" srcId="{411982E6-BB5E-46D6-800B-1C443E81D21E}" destId="{C0213AD4-B4D7-42AB-8E44-021370D38BFB}" srcOrd="0" destOrd="0" presId="urn:microsoft.com/office/officeart/2005/8/layout/pList2"/>
    <dgm:cxn modelId="{173717E1-19E5-48AB-A7D8-D963AB66E2D2}" type="presOf" srcId="{DF42F2B6-756A-4C07-A79D-E6AB6509C79A}" destId="{ADEA75CF-2CE3-48EA-A650-46F765B31DDE}" srcOrd="0" destOrd="0" presId="urn:microsoft.com/office/officeart/2005/8/layout/pList2"/>
    <dgm:cxn modelId="{D22BF6F5-3C79-49A5-8758-65F037EBF2EA}" type="presOf" srcId="{8B4F98F9-FDFE-4CFC-8067-823C612B764E}" destId="{46C938D4-7F69-42A2-8E21-E9E2F9800590}" srcOrd="0" destOrd="0" presId="urn:microsoft.com/office/officeart/2005/8/layout/pList2"/>
    <dgm:cxn modelId="{693DDA62-2911-4C06-ADCE-56A989938777}" type="presOf" srcId="{DAC3531D-6F4E-4F26-A1A5-854D436E7722}" destId="{BE2444E6-6B97-4358-8A40-2BF64DFB4020}" srcOrd="0" destOrd="0" presId="urn:microsoft.com/office/officeart/2005/8/layout/pList2"/>
    <dgm:cxn modelId="{8E011749-A5D1-4C7E-A7B3-8BDD99DAAD15}" srcId="{21C9246A-2435-4176-903D-4EDDD2710DCF}" destId="{54A58363-2FAB-470D-A05A-686FE17ABF0D}" srcOrd="3" destOrd="0" parTransId="{3E7A5B55-E114-4A20-9111-57B384733E8B}" sibTransId="{7D89DD5C-FD27-4C16-AA70-82FF02951C76}"/>
    <dgm:cxn modelId="{DB3A96CD-E58F-4BF3-B88F-8C83AF992758}" type="presOf" srcId="{54A58363-2FAB-470D-A05A-686FE17ABF0D}" destId="{899B6BD9-EDE7-439C-9860-DA269B6397FF}" srcOrd="0" destOrd="0" presId="urn:microsoft.com/office/officeart/2005/8/layout/pList2"/>
    <dgm:cxn modelId="{805E0A60-3BB9-422B-815A-1BB5FF9713A1}" srcId="{21C9246A-2435-4176-903D-4EDDD2710DCF}" destId="{DF42F2B6-756A-4C07-A79D-E6AB6509C79A}" srcOrd="2" destOrd="0" parTransId="{E2A36FE9-8E8B-4E06-9813-883F2DBBB372}" sibTransId="{411982E6-BB5E-46D6-800B-1C443E81D21E}"/>
    <dgm:cxn modelId="{B1C017A8-5362-40CC-84D6-0FBF4630C82B}" type="presOf" srcId="{9CFFB555-3048-4B81-AB99-6C5C8FD73F78}" destId="{77219D1C-D0E9-4444-997B-7FB5AF4275D1}" srcOrd="0" destOrd="0" presId="urn:microsoft.com/office/officeart/2005/8/layout/pList2"/>
    <dgm:cxn modelId="{8D869EA8-CAAE-4831-AC31-9CA2093F3398}" srcId="{21C9246A-2435-4176-903D-4EDDD2710DCF}" destId="{1D21F815-C7D0-4066-AB1E-E77EA6F05FAD}" srcOrd="0" destOrd="0" parTransId="{5D66F6D1-3660-433E-AB84-B343204C26CD}" sibTransId="{DAC3531D-6F4E-4F26-A1A5-854D436E7722}"/>
    <dgm:cxn modelId="{45563E43-3CDE-44E7-9C1E-DC2C329FE4F8}" srcId="{21C9246A-2435-4176-903D-4EDDD2710DCF}" destId="{8B4F98F9-FDFE-4CFC-8067-823C612B764E}" srcOrd="1" destOrd="0" parTransId="{4294713C-C7EF-4381-B62F-00C7F3201669}" sibTransId="{9CFFB555-3048-4B81-AB99-6C5C8FD73F78}"/>
    <dgm:cxn modelId="{93A145BE-FCA6-4EF6-9202-DD5701749F55}" type="presOf" srcId="{21C9246A-2435-4176-903D-4EDDD2710DCF}" destId="{A338B75B-E26A-4144-BC09-5C31D197D883}" srcOrd="0" destOrd="0" presId="urn:microsoft.com/office/officeart/2005/8/layout/pList2"/>
    <dgm:cxn modelId="{8581640C-C769-4B43-BF5B-C72F3E35F47B}" type="presOf" srcId="{1D21F815-C7D0-4066-AB1E-E77EA6F05FAD}" destId="{4C3770BD-658A-4CBB-B675-DBC6E9BA006E}" srcOrd="0" destOrd="0" presId="urn:microsoft.com/office/officeart/2005/8/layout/pList2"/>
    <dgm:cxn modelId="{E08C9186-76F7-45A7-9A3D-4BFC0F35CAC4}" type="presParOf" srcId="{A338B75B-E26A-4144-BC09-5C31D197D883}" destId="{247FEAEE-8DB5-4BE5-9C3F-1149059C63BA}" srcOrd="0" destOrd="0" presId="urn:microsoft.com/office/officeart/2005/8/layout/pList2"/>
    <dgm:cxn modelId="{D2CEACE2-7D0E-4A00-9C0F-EA5116F870FA}" type="presParOf" srcId="{A338B75B-E26A-4144-BC09-5C31D197D883}" destId="{82FA5E5A-76EA-4A4D-A1B9-B8800FBD5F2D}" srcOrd="1" destOrd="0" presId="urn:microsoft.com/office/officeart/2005/8/layout/pList2"/>
    <dgm:cxn modelId="{ECB9270A-6228-4698-BF1C-9E908AAE3BCA}" type="presParOf" srcId="{82FA5E5A-76EA-4A4D-A1B9-B8800FBD5F2D}" destId="{D908B1BB-21AF-4C0D-B1D7-ADFCFC99F106}" srcOrd="0" destOrd="0" presId="urn:microsoft.com/office/officeart/2005/8/layout/pList2"/>
    <dgm:cxn modelId="{6E3BB4B8-1EF4-4086-9E52-E8FE462E93C0}" type="presParOf" srcId="{D908B1BB-21AF-4C0D-B1D7-ADFCFC99F106}" destId="{4C3770BD-658A-4CBB-B675-DBC6E9BA006E}" srcOrd="0" destOrd="0" presId="urn:microsoft.com/office/officeart/2005/8/layout/pList2"/>
    <dgm:cxn modelId="{A6F132EC-CD60-4227-A4D4-459B937A2FF0}" type="presParOf" srcId="{D908B1BB-21AF-4C0D-B1D7-ADFCFC99F106}" destId="{934A487B-B9CA-4560-AD65-3B45E8EE0BB5}" srcOrd="1" destOrd="0" presId="urn:microsoft.com/office/officeart/2005/8/layout/pList2"/>
    <dgm:cxn modelId="{A5C5791B-39AE-4F71-BD11-79042FD44E2B}" type="presParOf" srcId="{D908B1BB-21AF-4C0D-B1D7-ADFCFC99F106}" destId="{5E0DE0AA-4482-4BEA-99BF-17F14586C8EF}" srcOrd="2" destOrd="0" presId="urn:microsoft.com/office/officeart/2005/8/layout/pList2"/>
    <dgm:cxn modelId="{BCDE2473-D4CD-451D-A96B-33D4CC022C60}" type="presParOf" srcId="{82FA5E5A-76EA-4A4D-A1B9-B8800FBD5F2D}" destId="{BE2444E6-6B97-4358-8A40-2BF64DFB4020}" srcOrd="1" destOrd="0" presId="urn:microsoft.com/office/officeart/2005/8/layout/pList2"/>
    <dgm:cxn modelId="{C7F5CCAC-0996-43B3-92AC-674ADCAED12A}" type="presParOf" srcId="{82FA5E5A-76EA-4A4D-A1B9-B8800FBD5F2D}" destId="{DF68E406-BEB5-4024-935D-F535447760C1}" srcOrd="2" destOrd="0" presId="urn:microsoft.com/office/officeart/2005/8/layout/pList2"/>
    <dgm:cxn modelId="{E38AA2C0-4698-46BB-924C-8F11D862F9FE}" type="presParOf" srcId="{DF68E406-BEB5-4024-935D-F535447760C1}" destId="{46C938D4-7F69-42A2-8E21-E9E2F9800590}" srcOrd="0" destOrd="0" presId="urn:microsoft.com/office/officeart/2005/8/layout/pList2"/>
    <dgm:cxn modelId="{8F519083-74F3-4D27-A9A8-EEB5D3A0BA61}" type="presParOf" srcId="{DF68E406-BEB5-4024-935D-F535447760C1}" destId="{23F7CC49-10C9-46E3-B552-28F9C462689A}" srcOrd="1" destOrd="0" presId="urn:microsoft.com/office/officeart/2005/8/layout/pList2"/>
    <dgm:cxn modelId="{3A649980-595B-47FC-AF48-45C3E116E03B}" type="presParOf" srcId="{DF68E406-BEB5-4024-935D-F535447760C1}" destId="{AD5613CF-6E90-43CD-9830-2873C2493049}" srcOrd="2" destOrd="0" presId="urn:microsoft.com/office/officeart/2005/8/layout/pList2"/>
    <dgm:cxn modelId="{E33485A2-DE7B-4813-8697-E57412D7F02F}" type="presParOf" srcId="{82FA5E5A-76EA-4A4D-A1B9-B8800FBD5F2D}" destId="{77219D1C-D0E9-4444-997B-7FB5AF4275D1}" srcOrd="3" destOrd="0" presId="urn:microsoft.com/office/officeart/2005/8/layout/pList2"/>
    <dgm:cxn modelId="{2A9B0068-56B1-4963-B5B3-5D4CC2D825B3}" type="presParOf" srcId="{82FA5E5A-76EA-4A4D-A1B9-B8800FBD5F2D}" destId="{D6444CB6-2567-4047-8AF2-011C09FA392A}" srcOrd="4" destOrd="0" presId="urn:microsoft.com/office/officeart/2005/8/layout/pList2"/>
    <dgm:cxn modelId="{C7A3C260-3AC8-4CF3-923E-DE83BC853963}" type="presParOf" srcId="{D6444CB6-2567-4047-8AF2-011C09FA392A}" destId="{ADEA75CF-2CE3-48EA-A650-46F765B31DDE}" srcOrd="0" destOrd="0" presId="urn:microsoft.com/office/officeart/2005/8/layout/pList2"/>
    <dgm:cxn modelId="{1941E4B1-803D-4C76-9DF6-1BE52C1119CC}" type="presParOf" srcId="{D6444CB6-2567-4047-8AF2-011C09FA392A}" destId="{C9BDE85B-D5E3-4B38-A168-BDCC228ABCF7}" srcOrd="1" destOrd="0" presId="urn:microsoft.com/office/officeart/2005/8/layout/pList2"/>
    <dgm:cxn modelId="{B845D7EB-083E-4DBC-8395-7FBB8C632C40}" type="presParOf" srcId="{D6444CB6-2567-4047-8AF2-011C09FA392A}" destId="{B119A55F-03D3-4F44-851C-AAADE7432620}" srcOrd="2" destOrd="0" presId="urn:microsoft.com/office/officeart/2005/8/layout/pList2"/>
    <dgm:cxn modelId="{6A2E8D98-9C11-421D-8D39-C7C1CEE8A189}" type="presParOf" srcId="{82FA5E5A-76EA-4A4D-A1B9-B8800FBD5F2D}" destId="{C0213AD4-B4D7-42AB-8E44-021370D38BFB}" srcOrd="5" destOrd="0" presId="urn:microsoft.com/office/officeart/2005/8/layout/pList2"/>
    <dgm:cxn modelId="{9C9A0B51-CF65-4813-93F1-62632789DD89}" type="presParOf" srcId="{82FA5E5A-76EA-4A4D-A1B9-B8800FBD5F2D}" destId="{9BE1EDA3-6F82-4A26-9A4A-0ABDFF3F5699}" srcOrd="6" destOrd="0" presId="urn:microsoft.com/office/officeart/2005/8/layout/pList2"/>
    <dgm:cxn modelId="{757E5668-F9B6-4BE3-A8DD-7AB41C75C091}" type="presParOf" srcId="{9BE1EDA3-6F82-4A26-9A4A-0ABDFF3F5699}" destId="{899B6BD9-EDE7-439C-9860-DA269B6397FF}" srcOrd="0" destOrd="0" presId="urn:microsoft.com/office/officeart/2005/8/layout/pList2"/>
    <dgm:cxn modelId="{D053ECB1-535D-417D-BAA7-8D585603B7C1}" type="presParOf" srcId="{9BE1EDA3-6F82-4A26-9A4A-0ABDFF3F5699}" destId="{37361D26-7720-4DB7-B5F0-599422183264}" srcOrd="1" destOrd="0" presId="urn:microsoft.com/office/officeart/2005/8/layout/pList2"/>
    <dgm:cxn modelId="{DFF762DD-A870-430C-A963-D62E5BEE698B}" type="presParOf" srcId="{9BE1EDA3-6F82-4A26-9A4A-0ABDFF3F5699}" destId="{43B61385-9CCD-4B4E-ACF0-7C99F84D023F}"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7FEAEE-8DB5-4BE5-9C3F-1149059C63BA}">
      <dsp:nvSpPr>
        <dsp:cNvPr id="0" name=""/>
        <dsp:cNvSpPr/>
      </dsp:nvSpPr>
      <dsp:spPr>
        <a:xfrm>
          <a:off x="0" y="0"/>
          <a:ext cx="10377360" cy="2023824"/>
        </a:xfrm>
        <a:prstGeom prst="roundRect">
          <a:avLst>
            <a:gd name="adj" fmla="val 1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E0DE0AA-4482-4BEA-99BF-17F14586C8EF}">
      <dsp:nvSpPr>
        <dsp:cNvPr id="0" name=""/>
        <dsp:cNvSpPr/>
      </dsp:nvSpPr>
      <dsp:spPr>
        <a:xfrm>
          <a:off x="314178" y="269843"/>
          <a:ext cx="2267209" cy="1484138"/>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5000" b="-1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C3770BD-658A-4CBB-B675-DBC6E9BA006E}">
      <dsp:nvSpPr>
        <dsp:cNvPr id="0" name=""/>
        <dsp:cNvSpPr/>
      </dsp:nvSpPr>
      <dsp:spPr>
        <a:xfrm rot="10800000">
          <a:off x="314178" y="2023824"/>
          <a:ext cx="2267209" cy="2473563"/>
        </a:xfrm>
        <a:prstGeom prst="round2SameRect">
          <a:avLst>
            <a:gd name="adj1" fmla="val 10500"/>
            <a:gd name="adj2" fmla="val 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cs-CZ" sz="2400" b="1" kern="1200" dirty="0" smtClean="0"/>
            <a:t>Polytechnické vzdělávání</a:t>
          </a:r>
          <a:endParaRPr lang="cs-CZ" sz="2400" b="1" kern="1200" dirty="0"/>
        </a:p>
      </dsp:txBody>
      <dsp:txXfrm rot="10800000">
        <a:off x="383902" y="2023824"/>
        <a:ext cx="2127761" cy="2403839"/>
      </dsp:txXfrm>
    </dsp:sp>
    <dsp:sp modelId="{AD5613CF-6E90-43CD-9830-2873C2493049}">
      <dsp:nvSpPr>
        <dsp:cNvPr id="0" name=""/>
        <dsp:cNvSpPr/>
      </dsp:nvSpPr>
      <dsp:spPr>
        <a:xfrm>
          <a:off x="2808109" y="269843"/>
          <a:ext cx="2267209" cy="1484138"/>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20000" b="-2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C938D4-7F69-42A2-8E21-E9E2F9800590}">
      <dsp:nvSpPr>
        <dsp:cNvPr id="0" name=""/>
        <dsp:cNvSpPr/>
      </dsp:nvSpPr>
      <dsp:spPr>
        <a:xfrm rot="10800000">
          <a:off x="2808109" y="2023824"/>
          <a:ext cx="2267209" cy="2473563"/>
        </a:xfrm>
        <a:prstGeom prst="round2SameRect">
          <a:avLst>
            <a:gd name="adj1" fmla="val 10500"/>
            <a:gd name="adj2" fmla="val 0"/>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cs-CZ" sz="2400" b="1" kern="1200" dirty="0" smtClean="0"/>
            <a:t>Čtenářská a matematická gramotnost</a:t>
          </a:r>
          <a:endParaRPr lang="cs-CZ" sz="2400" kern="1200" dirty="0"/>
        </a:p>
      </dsp:txBody>
      <dsp:txXfrm rot="10800000">
        <a:off x="2877833" y="2023824"/>
        <a:ext cx="2127761" cy="2403839"/>
      </dsp:txXfrm>
    </dsp:sp>
    <dsp:sp modelId="{B119A55F-03D3-4F44-851C-AAADE7432620}">
      <dsp:nvSpPr>
        <dsp:cNvPr id="0" name=""/>
        <dsp:cNvSpPr/>
      </dsp:nvSpPr>
      <dsp:spPr>
        <a:xfrm>
          <a:off x="5302040" y="269843"/>
          <a:ext cx="2267209" cy="1484138"/>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2000" b="-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EA75CF-2CE3-48EA-A650-46F765B31DDE}">
      <dsp:nvSpPr>
        <dsp:cNvPr id="0" name=""/>
        <dsp:cNvSpPr/>
      </dsp:nvSpPr>
      <dsp:spPr>
        <a:xfrm rot="10800000">
          <a:off x="5302040" y="2023824"/>
          <a:ext cx="2267209" cy="2473563"/>
        </a:xfrm>
        <a:prstGeom prst="round2SameRect">
          <a:avLst>
            <a:gd name="adj1" fmla="val 10500"/>
            <a:gd name="adj2" fmla="val 0"/>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cs-CZ" sz="2400" b="1" kern="1200" dirty="0" smtClean="0"/>
            <a:t>Pedagogické kabinety</a:t>
          </a:r>
          <a:endParaRPr lang="cs-CZ" sz="2400" kern="1200" dirty="0"/>
        </a:p>
      </dsp:txBody>
      <dsp:txXfrm rot="10800000">
        <a:off x="5371764" y="2023824"/>
        <a:ext cx="2127761" cy="2403839"/>
      </dsp:txXfrm>
    </dsp:sp>
    <dsp:sp modelId="{43B61385-9CCD-4B4E-ACF0-7C99F84D023F}">
      <dsp:nvSpPr>
        <dsp:cNvPr id="0" name=""/>
        <dsp:cNvSpPr/>
      </dsp:nvSpPr>
      <dsp:spPr>
        <a:xfrm>
          <a:off x="7795971" y="269843"/>
          <a:ext cx="2267209" cy="1484138"/>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9B6BD9-EDE7-439C-9860-DA269B6397FF}">
      <dsp:nvSpPr>
        <dsp:cNvPr id="0" name=""/>
        <dsp:cNvSpPr/>
      </dsp:nvSpPr>
      <dsp:spPr>
        <a:xfrm rot="10800000">
          <a:off x="7795971" y="2023824"/>
          <a:ext cx="2267209" cy="2473563"/>
        </a:xfrm>
        <a:prstGeom prst="round2SameRect">
          <a:avLst>
            <a:gd name="adj1" fmla="val 10500"/>
            <a:gd name="adj2" fmla="val 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r>
            <a:rPr lang="cs-CZ" sz="2400" b="1" kern="1200" dirty="0" smtClean="0"/>
            <a:t>Kariérové poradenství</a:t>
          </a:r>
          <a:endParaRPr lang="cs-CZ" sz="2400" kern="1200" dirty="0"/>
        </a:p>
      </dsp:txBody>
      <dsp:txXfrm rot="10800000">
        <a:off x="7865695" y="2023824"/>
        <a:ext cx="2127761" cy="2403839"/>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B778E6E8-4684-4596-9FBE-77E84A276C69}" type="datetimeFigureOut">
              <a:rPr lang="cs-CZ" smtClean="0"/>
              <a:t>17.10.2018</a:t>
            </a:fld>
            <a:endParaRPr lang="cs-CZ"/>
          </a:p>
        </p:txBody>
      </p:sp>
      <p:sp>
        <p:nvSpPr>
          <p:cNvPr id="4" name="Zástupný symbol pro zápatí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129CB704-F20D-40F0-BE44-F1858AE5F6B8}" type="slidenum">
              <a:rPr lang="cs-CZ" smtClean="0"/>
              <a:t>‹#›</a:t>
            </a:fld>
            <a:endParaRPr lang="cs-CZ"/>
          </a:p>
        </p:txBody>
      </p:sp>
    </p:spTree>
    <p:extLst>
      <p:ext uri="{BB962C8B-B14F-4D97-AF65-F5344CB8AC3E}">
        <p14:creationId xmlns:p14="http://schemas.microsoft.com/office/powerpoint/2010/main" val="24726576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AF77878-0F81-4AFC-9377-0FD75075241F}" type="datetimeFigureOut">
              <a:rPr lang="cs-CZ" smtClean="0"/>
              <a:t>17.10.2018</a:t>
            </a:fld>
            <a:endParaRPr lang="cs-CZ"/>
          </a:p>
        </p:txBody>
      </p:sp>
      <p:sp>
        <p:nvSpPr>
          <p:cNvPr id="4" name="Zástupný symbol pro obrázek snímk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3AEF1DE-B249-488A-8A09-BE6D3F48E686}" type="slidenum">
              <a:rPr lang="cs-CZ" smtClean="0"/>
              <a:t>‹#›</a:t>
            </a:fld>
            <a:endParaRPr lang="cs-CZ"/>
          </a:p>
        </p:txBody>
      </p:sp>
    </p:spTree>
    <p:extLst>
      <p:ext uri="{BB962C8B-B14F-4D97-AF65-F5344CB8AC3E}">
        <p14:creationId xmlns:p14="http://schemas.microsoft.com/office/powerpoint/2010/main" val="3965622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53AEF1DE-B249-488A-8A09-BE6D3F48E686}" type="slidenum">
              <a:rPr lang="cs-CZ" smtClean="0"/>
              <a:t>1</a:t>
            </a:fld>
            <a:endParaRPr lang="cs-CZ"/>
          </a:p>
        </p:txBody>
      </p:sp>
    </p:spTree>
    <p:extLst>
      <p:ext uri="{BB962C8B-B14F-4D97-AF65-F5344CB8AC3E}">
        <p14:creationId xmlns:p14="http://schemas.microsoft.com/office/powerpoint/2010/main" val="2773602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sz="1200" kern="1200" dirty="0" smtClean="0">
                <a:solidFill>
                  <a:schemeClr val="tx1"/>
                </a:solidFill>
                <a:effectLst/>
                <a:latin typeface="+mn-lt"/>
                <a:ea typeface="+mn-ea"/>
                <a:cs typeface="+mn-cs"/>
              </a:rPr>
              <a:t>Níže tedy naše připomínky:</a:t>
            </a:r>
          </a:p>
          <a:p>
            <a:r>
              <a:rPr lang="cs-CZ" sz="1200" kern="1200" dirty="0" smtClean="0">
                <a:solidFill>
                  <a:schemeClr val="tx1"/>
                </a:solidFill>
                <a:effectLst/>
                <a:latin typeface="+mn-lt"/>
                <a:ea typeface="+mn-ea"/>
                <a:cs typeface="+mn-cs"/>
              </a:rPr>
              <a:t>1. Jelikož má projekt KAP přesah i na základní školy, musíme s nimi nějak komunikovat. Veškerá komunikace se děje přes MAP. Komunikace se školami v těchto obcích bude značně ztížená, obáváme se, aby k nim byly všechny informace distribuovány. Samozřejmě budeme muset navázat spolupráci s MAS </a:t>
            </a:r>
            <a:r>
              <a:rPr lang="cs-CZ" sz="1200" kern="1200" dirty="0" err="1" smtClean="0">
                <a:solidFill>
                  <a:schemeClr val="tx1"/>
                </a:solidFill>
                <a:effectLst/>
                <a:latin typeface="+mn-lt"/>
                <a:ea typeface="+mn-ea"/>
                <a:cs typeface="+mn-cs"/>
              </a:rPr>
              <a:t>Horňácko</a:t>
            </a:r>
            <a:r>
              <a:rPr lang="cs-CZ" sz="1200" kern="1200" dirty="0" smtClean="0">
                <a:solidFill>
                  <a:schemeClr val="tx1"/>
                </a:solidFill>
                <a:effectLst/>
                <a:latin typeface="+mn-lt"/>
                <a:ea typeface="+mn-ea"/>
                <a:cs typeface="+mn-cs"/>
              </a:rPr>
              <a:t> - </a:t>
            </a:r>
            <a:r>
              <a:rPr lang="cs-CZ" sz="1200" kern="1200" dirty="0" err="1" smtClean="0">
                <a:solidFill>
                  <a:schemeClr val="tx1"/>
                </a:solidFill>
                <a:effectLst/>
                <a:latin typeface="+mn-lt"/>
                <a:ea typeface="+mn-ea"/>
                <a:cs typeface="+mn-cs"/>
              </a:rPr>
              <a:t>Ostrožsko</a:t>
            </a:r>
            <a:r>
              <a:rPr lang="cs-CZ" sz="1200" kern="1200" dirty="0" smtClean="0">
                <a:solidFill>
                  <a:schemeClr val="tx1"/>
                </a:solidFill>
                <a:effectLst/>
                <a:latin typeface="+mn-lt"/>
                <a:ea typeface="+mn-ea"/>
                <a:cs typeface="+mn-cs"/>
              </a:rPr>
              <a:t>, ale ta nemá jen zlínské obce, ale i jihomoravské.... Bude tak muset informace třídit. </a:t>
            </a:r>
          </a:p>
          <a:p>
            <a:r>
              <a:rPr lang="cs-CZ" sz="1200" kern="1200" dirty="0" smtClean="0">
                <a:solidFill>
                  <a:schemeClr val="tx1"/>
                </a:solidFill>
                <a:effectLst/>
                <a:latin typeface="+mn-lt"/>
                <a:ea typeface="+mn-ea"/>
                <a:cs typeface="+mn-cs"/>
              </a:rPr>
              <a:t>2. Velký problém nám nastává v uzavíraném Memorandu o spolupráci s MAP. Toto Memorandum jsme uzavřeli se všemi nositeli MAP. O změnách nositelů víme a počítali jsme s dodatkem, ovšem nepočítali jsme se změnou území. Jak se teď postavit k Memorandu? Změnit nositele MAP v ORP v UH na MAS </a:t>
            </a:r>
            <a:r>
              <a:rPr lang="cs-CZ" sz="1200" kern="1200" dirty="0" err="1" smtClean="0">
                <a:solidFill>
                  <a:schemeClr val="tx1"/>
                </a:solidFill>
                <a:effectLst/>
                <a:latin typeface="+mn-lt"/>
                <a:ea typeface="+mn-ea"/>
                <a:cs typeface="+mn-cs"/>
              </a:rPr>
              <a:t>Staroměstsko</a:t>
            </a:r>
            <a:r>
              <a:rPr lang="cs-CZ" sz="1200" kern="1200" dirty="0" smtClean="0">
                <a:solidFill>
                  <a:schemeClr val="tx1"/>
                </a:solidFill>
                <a:effectLst/>
                <a:latin typeface="+mn-lt"/>
                <a:ea typeface="+mn-ea"/>
                <a:cs typeface="+mn-cs"/>
              </a:rPr>
              <a:t> a 6 obcí hodit přes palubu? Nebo přibrat 14 MAP a vyspecifikovat, že se zajímáme jen o 6 obcí, které jsou na území ZK? </a:t>
            </a:r>
          </a:p>
          <a:p>
            <a:r>
              <a:rPr lang="cs-CZ" sz="1200" kern="1200" dirty="0" smtClean="0">
                <a:solidFill>
                  <a:schemeClr val="tx1"/>
                </a:solidFill>
                <a:effectLst/>
                <a:latin typeface="+mn-lt"/>
                <a:ea typeface="+mn-ea"/>
                <a:cs typeface="+mn-cs"/>
              </a:rPr>
              <a:t>3. Problémy v evaluaci projektu - pro evaluaci KAP potřebujeme informace. Obáváme se, abychom tyto informace dostávali. Problém by mohl nastat i v evaluaci MAP. Evaluace je stav, kdy se bude srovnávat stav v území MAP1 a stav území MAP2. Napadlo někoho, že po odtržení území je toto území </a:t>
            </a:r>
            <a:r>
              <a:rPr lang="cs-CZ" sz="1200" kern="1200" dirty="0" err="1" smtClean="0">
                <a:solidFill>
                  <a:schemeClr val="tx1"/>
                </a:solidFill>
                <a:effectLst/>
                <a:latin typeface="+mn-lt"/>
                <a:ea typeface="+mn-ea"/>
                <a:cs typeface="+mn-cs"/>
              </a:rPr>
              <a:t>neevaluovatelné</a:t>
            </a:r>
            <a:r>
              <a:rPr lang="cs-CZ" sz="1200" kern="1200" dirty="0" smtClean="0">
                <a:solidFill>
                  <a:schemeClr val="tx1"/>
                </a:solidFill>
                <a:effectLst/>
                <a:latin typeface="+mn-lt"/>
                <a:ea typeface="+mn-ea"/>
                <a:cs typeface="+mn-cs"/>
              </a:rPr>
              <a:t>?</a:t>
            </a:r>
          </a:p>
          <a:p>
            <a:r>
              <a:rPr lang="cs-CZ" sz="1200" kern="1200" dirty="0" smtClean="0">
                <a:solidFill>
                  <a:schemeClr val="tx1"/>
                </a:solidFill>
                <a:effectLst/>
                <a:latin typeface="+mn-lt"/>
                <a:ea typeface="+mn-ea"/>
                <a:cs typeface="+mn-cs"/>
              </a:rPr>
              <a:t>4. Problémy v projektu IKAP - v projektu IKAP jsou aktivity pro ZŠ a MŠ. MAS </a:t>
            </a:r>
            <a:r>
              <a:rPr lang="cs-CZ" sz="1200" kern="1200" dirty="0" err="1" smtClean="0">
                <a:solidFill>
                  <a:schemeClr val="tx1"/>
                </a:solidFill>
                <a:effectLst/>
                <a:latin typeface="+mn-lt"/>
                <a:ea typeface="+mn-ea"/>
                <a:cs typeface="+mn-cs"/>
              </a:rPr>
              <a:t>Staroměstsko</a:t>
            </a:r>
            <a:r>
              <a:rPr lang="cs-CZ" sz="1200" kern="1200" dirty="0" smtClean="0">
                <a:solidFill>
                  <a:schemeClr val="tx1"/>
                </a:solidFill>
                <a:effectLst/>
                <a:latin typeface="+mn-lt"/>
                <a:ea typeface="+mn-ea"/>
                <a:cs typeface="+mn-cs"/>
              </a:rPr>
              <a:t> počítá ve své žádosti MAP2 s tím, že všech MŠ v území a doplňkově 1. stupně ZŠ  zaplatí vzdělávání MT UNI. Nepokryté zůstanou jen trhlé obce, resp. ty si to budou muset zaplatit ze svých zdrojů. To samé pedagogické kabinety, to samé volnočasové vzdělávání pro čtenářskou a matematickou gramotnost. </a:t>
            </a:r>
          </a:p>
          <a:p>
            <a:r>
              <a:rPr lang="cs-CZ" sz="1200" kern="1200" dirty="0" smtClean="0">
                <a:solidFill>
                  <a:schemeClr val="tx1"/>
                </a:solidFill>
                <a:effectLst/>
                <a:latin typeface="+mn-lt"/>
                <a:ea typeface="+mn-ea"/>
                <a:cs typeface="+mn-cs"/>
              </a:rPr>
              <a:t>5. Jihomoravský kraj neměl vůbec ponětí o tom, že by 6 obcí ze ZK měl na svém území MAS z Jihomoravského kraje. Pan </a:t>
            </a:r>
            <a:r>
              <a:rPr lang="cs-CZ" sz="1200" kern="1200" dirty="0" err="1" smtClean="0">
                <a:solidFill>
                  <a:schemeClr val="tx1"/>
                </a:solidFill>
                <a:effectLst/>
                <a:latin typeface="+mn-lt"/>
                <a:ea typeface="+mn-ea"/>
                <a:cs typeface="+mn-cs"/>
              </a:rPr>
              <a:t>Rozprým</a:t>
            </a:r>
            <a:r>
              <a:rPr lang="cs-CZ" sz="1200" kern="1200" dirty="0" smtClean="0">
                <a:solidFill>
                  <a:schemeClr val="tx1"/>
                </a:solidFill>
                <a:effectLst/>
                <a:latin typeface="+mn-lt"/>
                <a:ea typeface="+mn-ea"/>
                <a:cs typeface="+mn-cs"/>
              </a:rPr>
              <a:t> se podivoval a také nebyl schopen dohlídnout důsledky tohoto přeskupení.-</a:t>
            </a:r>
          </a:p>
          <a:p>
            <a:r>
              <a:rPr lang="cs-CZ" sz="1200" kern="1200" dirty="0" smtClean="0">
                <a:solidFill>
                  <a:schemeClr val="tx1"/>
                </a:solidFill>
                <a:effectLst/>
                <a:latin typeface="+mn-lt"/>
                <a:ea typeface="+mn-ea"/>
                <a:cs typeface="+mn-cs"/>
              </a:rPr>
              <a:t>6. Problémy, ve kterém strategickém rámci budou projekty na IROP -  projekty budou ve strategickém rámci MAS Jihomoravského kraje, což bude zmatečné. </a:t>
            </a:r>
          </a:p>
          <a:p>
            <a:r>
              <a:rPr lang="cs-CZ" sz="1200" kern="1200" dirty="0" smtClean="0">
                <a:solidFill>
                  <a:schemeClr val="tx1"/>
                </a:solidFill>
                <a:effectLst/>
                <a:latin typeface="+mn-lt"/>
                <a:ea typeface="+mn-ea"/>
                <a:cs typeface="+mn-cs"/>
              </a:rPr>
              <a:t>7. ZUŠ - v území máme ZUŠ, která je zřizována krajem, dle postupů MAP je pro ni adekvátním realizátorem akčního plánování MAP. Bude tedy ovlivněna rozhodnutím strategií Jihomoravského kraje v KAP, MAP? Budeme mít nějakou možnost a nástroje pro tuto ZUŠ něco udělat?</a:t>
            </a:r>
            <a:endParaRPr lang="cs-CZ" dirty="0"/>
          </a:p>
        </p:txBody>
      </p:sp>
      <p:sp>
        <p:nvSpPr>
          <p:cNvPr id="4" name="Zástupný symbol pro číslo snímku 3"/>
          <p:cNvSpPr>
            <a:spLocks noGrp="1"/>
          </p:cNvSpPr>
          <p:nvPr>
            <p:ph type="sldNum" sz="quarter" idx="10"/>
          </p:nvPr>
        </p:nvSpPr>
        <p:spPr/>
        <p:txBody>
          <a:bodyPr/>
          <a:lstStyle/>
          <a:p>
            <a:fld id="{53AEF1DE-B249-488A-8A09-BE6D3F48E686}" type="slidenum">
              <a:rPr lang="cs-CZ" smtClean="0"/>
              <a:t>26</a:t>
            </a:fld>
            <a:endParaRPr lang="cs-CZ"/>
          </a:p>
        </p:txBody>
      </p:sp>
    </p:spTree>
    <p:extLst>
      <p:ext uri="{BB962C8B-B14F-4D97-AF65-F5344CB8AC3E}">
        <p14:creationId xmlns:p14="http://schemas.microsoft.com/office/powerpoint/2010/main" val="3124700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hasCustomPrompt="1"/>
          </p:nvPr>
        </p:nvSpPr>
        <p:spPr>
          <a:xfrm>
            <a:off x="1524000" y="1122363"/>
            <a:ext cx="9144000" cy="2387600"/>
          </a:xfrm>
        </p:spPr>
        <p:txBody>
          <a:bodyPr anchor="b"/>
          <a:lstStyle>
            <a:lvl1pPr algn="ctr">
              <a:defRPr sz="6000" b="1" baseline="0"/>
            </a:lvl1pPr>
          </a:lstStyle>
          <a:p>
            <a:r>
              <a:rPr lang="cs-CZ" dirty="0" smtClean="0"/>
              <a:t>REGIONÁLNÍ ŠKOLSTVÍ</a:t>
            </a:r>
            <a:endParaRPr lang="cs-CZ" dirty="0"/>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Tree>
    <p:extLst>
      <p:ext uri="{BB962C8B-B14F-4D97-AF65-F5344CB8AC3E}">
        <p14:creationId xmlns:p14="http://schemas.microsoft.com/office/powerpoint/2010/main" val="142510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b="1"/>
            </a:lvl1pPr>
          </a:lstStyle>
          <a:p>
            <a:r>
              <a:rPr lang="cs-CZ" smtClean="0"/>
              <a:t>Kliknutím lze upravit styl.</a:t>
            </a:r>
            <a:endParaRPr lang="cs-CZ"/>
          </a:p>
        </p:txBody>
      </p:sp>
      <p:sp>
        <p:nvSpPr>
          <p:cNvPr id="3" name="Zástupný symbol pro obsah 2"/>
          <p:cNvSpPr>
            <a:spLocks noGrp="1"/>
          </p:cNvSpPr>
          <p:nvPr>
            <p:ph idx="1"/>
          </p:nvPr>
        </p:nvSpPr>
        <p:spPr>
          <a:xfrm>
            <a:off x="838200" y="1825625"/>
            <a:ext cx="10515600" cy="4497354"/>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číslo snímku 5"/>
          <p:cNvSpPr>
            <a:spLocks noGrp="1"/>
          </p:cNvSpPr>
          <p:nvPr>
            <p:ph type="sldNum" sz="quarter" idx="12"/>
          </p:nvPr>
        </p:nvSpPr>
        <p:spPr/>
        <p:txBody>
          <a:bodyPr/>
          <a:lstStyle/>
          <a:p>
            <a:fld id="{59432892-6AB7-47CB-82F8-00256B4EE155}" type="slidenum">
              <a:rPr lang="cs-CZ" smtClean="0"/>
              <a:t>‹#›</a:t>
            </a:fld>
            <a:endParaRPr lang="cs-CZ"/>
          </a:p>
        </p:txBody>
      </p:sp>
    </p:spTree>
    <p:extLst>
      <p:ext uri="{BB962C8B-B14F-4D97-AF65-F5344CB8AC3E}">
        <p14:creationId xmlns:p14="http://schemas.microsoft.com/office/powerpoint/2010/main" val="326019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b="1"/>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6" name="Zástupný symbol pro číslo snímku 5"/>
          <p:cNvSpPr>
            <a:spLocks noGrp="1"/>
          </p:cNvSpPr>
          <p:nvPr>
            <p:ph type="sldNum" sz="quarter" idx="12"/>
          </p:nvPr>
        </p:nvSpPr>
        <p:spPr/>
        <p:txBody>
          <a:bodyPr/>
          <a:lstStyle/>
          <a:p>
            <a:fld id="{59432892-6AB7-47CB-82F8-00256B4EE155}" type="slidenum">
              <a:rPr lang="cs-CZ" smtClean="0"/>
              <a:t>‹#›</a:t>
            </a:fld>
            <a:endParaRPr lang="cs-CZ"/>
          </a:p>
        </p:txBody>
      </p:sp>
    </p:spTree>
    <p:extLst>
      <p:ext uri="{BB962C8B-B14F-4D97-AF65-F5344CB8AC3E}">
        <p14:creationId xmlns:p14="http://schemas.microsoft.com/office/powerpoint/2010/main" val="3174043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b="1"/>
            </a:lvl1pPr>
          </a:lstStyle>
          <a:p>
            <a:r>
              <a:rPr lang="cs-CZ" smtClean="0"/>
              <a:t>Kliknutím lze upravit styl.</a:t>
            </a:r>
            <a:endParaRPr lang="cs-CZ"/>
          </a:p>
        </p:txBody>
      </p:sp>
      <p:sp>
        <p:nvSpPr>
          <p:cNvPr id="3" name="Zástupný symbol pro obsah 2"/>
          <p:cNvSpPr>
            <a:spLocks noGrp="1"/>
          </p:cNvSpPr>
          <p:nvPr>
            <p:ph sz="half" idx="1"/>
          </p:nvPr>
        </p:nvSpPr>
        <p:spPr>
          <a:xfrm>
            <a:off x="838200" y="1825624"/>
            <a:ext cx="5181600" cy="4486163"/>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486162"/>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číslo snímku 6"/>
          <p:cNvSpPr>
            <a:spLocks noGrp="1"/>
          </p:cNvSpPr>
          <p:nvPr>
            <p:ph type="sldNum" sz="quarter" idx="12"/>
          </p:nvPr>
        </p:nvSpPr>
        <p:spPr/>
        <p:txBody>
          <a:bodyPr/>
          <a:lstStyle/>
          <a:p>
            <a:fld id="{59432892-6AB7-47CB-82F8-00256B4EE155}" type="slidenum">
              <a:rPr lang="cs-CZ" smtClean="0"/>
              <a:t>‹#›</a:t>
            </a:fld>
            <a:endParaRPr lang="cs-CZ"/>
          </a:p>
        </p:txBody>
      </p:sp>
    </p:spTree>
    <p:extLst>
      <p:ext uri="{BB962C8B-B14F-4D97-AF65-F5344CB8AC3E}">
        <p14:creationId xmlns:p14="http://schemas.microsoft.com/office/powerpoint/2010/main" val="13813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lvl1pPr>
              <a:defRPr b="1"/>
            </a:lvl1p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4"/>
            <a:ext cx="5157787" cy="3814805"/>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814804"/>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9" name="Zástupný symbol pro číslo snímku 8"/>
          <p:cNvSpPr>
            <a:spLocks noGrp="1"/>
          </p:cNvSpPr>
          <p:nvPr>
            <p:ph type="sldNum" sz="quarter" idx="12"/>
          </p:nvPr>
        </p:nvSpPr>
        <p:spPr/>
        <p:txBody>
          <a:bodyPr/>
          <a:lstStyle/>
          <a:p>
            <a:fld id="{59432892-6AB7-47CB-82F8-00256B4EE155}" type="slidenum">
              <a:rPr lang="cs-CZ" smtClean="0"/>
              <a:t>‹#›</a:t>
            </a:fld>
            <a:endParaRPr lang="cs-CZ"/>
          </a:p>
        </p:txBody>
      </p:sp>
    </p:spTree>
    <p:extLst>
      <p:ext uri="{BB962C8B-B14F-4D97-AF65-F5344CB8AC3E}">
        <p14:creationId xmlns:p14="http://schemas.microsoft.com/office/powerpoint/2010/main" val="3989163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b="1"/>
            </a:lvl1pPr>
          </a:lstStyle>
          <a:p>
            <a:r>
              <a:rPr lang="cs-CZ" smtClean="0"/>
              <a:t>Kliknutím lze upravit styl.</a:t>
            </a:r>
            <a:endParaRPr lang="cs-CZ"/>
          </a:p>
        </p:txBody>
      </p:sp>
      <p:sp>
        <p:nvSpPr>
          <p:cNvPr id="5" name="Zástupný symbol pro číslo snímku 4"/>
          <p:cNvSpPr>
            <a:spLocks noGrp="1"/>
          </p:cNvSpPr>
          <p:nvPr>
            <p:ph type="sldNum" sz="quarter" idx="12"/>
          </p:nvPr>
        </p:nvSpPr>
        <p:spPr/>
        <p:txBody>
          <a:bodyPr/>
          <a:lstStyle/>
          <a:p>
            <a:fld id="{59432892-6AB7-47CB-82F8-00256B4EE155}" type="slidenum">
              <a:rPr lang="cs-CZ" smtClean="0"/>
              <a:t>‹#›</a:t>
            </a:fld>
            <a:endParaRPr lang="cs-CZ"/>
          </a:p>
        </p:txBody>
      </p:sp>
    </p:spTree>
    <p:extLst>
      <p:ext uri="{BB962C8B-B14F-4D97-AF65-F5344CB8AC3E}">
        <p14:creationId xmlns:p14="http://schemas.microsoft.com/office/powerpoint/2010/main" val="2672619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59432892-6AB7-47CB-82F8-00256B4EE155}" type="slidenum">
              <a:rPr lang="cs-CZ" smtClean="0"/>
              <a:t>‹#›</a:t>
            </a:fld>
            <a:endParaRPr lang="cs-CZ"/>
          </a:p>
        </p:txBody>
      </p:sp>
    </p:spTree>
    <p:extLst>
      <p:ext uri="{BB962C8B-B14F-4D97-AF65-F5344CB8AC3E}">
        <p14:creationId xmlns:p14="http://schemas.microsoft.com/office/powerpoint/2010/main" val="924872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658630"/>
            <a:ext cx="3932237" cy="1398770"/>
          </a:xfrm>
        </p:spPr>
        <p:txBody>
          <a:bodyPr anchor="b"/>
          <a:lstStyle>
            <a:lvl1pPr>
              <a:defRPr sz="3200" b="1"/>
            </a:lvl1pPr>
          </a:lstStyle>
          <a:p>
            <a:r>
              <a:rPr lang="cs-CZ" smtClean="0"/>
              <a:t>Kliknutím lze upravit styl.</a:t>
            </a:r>
            <a:endParaRPr lang="cs-CZ" dirty="0"/>
          </a:p>
        </p:txBody>
      </p:sp>
      <p:sp>
        <p:nvSpPr>
          <p:cNvPr id="3" name="Zástupný symbol pro obsah 2"/>
          <p:cNvSpPr>
            <a:spLocks noGrp="1"/>
          </p:cNvSpPr>
          <p:nvPr>
            <p:ph idx="1"/>
          </p:nvPr>
        </p:nvSpPr>
        <p:spPr>
          <a:xfrm>
            <a:off x="5183188" y="658630"/>
            <a:ext cx="6172200" cy="56531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4254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7" name="Zástupný symbol pro číslo snímku 6"/>
          <p:cNvSpPr>
            <a:spLocks noGrp="1"/>
          </p:cNvSpPr>
          <p:nvPr>
            <p:ph type="sldNum" sz="quarter" idx="12"/>
          </p:nvPr>
        </p:nvSpPr>
        <p:spPr/>
        <p:txBody>
          <a:bodyPr/>
          <a:lstStyle/>
          <a:p>
            <a:fld id="{59432892-6AB7-47CB-82F8-00256B4EE155}" type="slidenum">
              <a:rPr lang="cs-CZ" smtClean="0"/>
              <a:t>‹#›</a:t>
            </a:fld>
            <a:endParaRPr lang="cs-CZ"/>
          </a:p>
        </p:txBody>
      </p:sp>
    </p:spTree>
    <p:extLst>
      <p:ext uri="{BB962C8B-B14F-4D97-AF65-F5344CB8AC3E}">
        <p14:creationId xmlns:p14="http://schemas.microsoft.com/office/powerpoint/2010/main" val="3702409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658630"/>
            <a:ext cx="3932237" cy="1398770"/>
          </a:xfrm>
        </p:spPr>
        <p:txBody>
          <a:bodyPr anchor="b"/>
          <a:lstStyle>
            <a:lvl1pPr>
              <a:defRPr sz="3200" b="1"/>
            </a:lvl1pPr>
          </a:lstStyle>
          <a:p>
            <a:r>
              <a:rPr lang="cs-CZ" smtClean="0"/>
              <a:t>Kliknutím lze upravit styl.</a:t>
            </a:r>
            <a:endParaRPr lang="cs-CZ" dirty="0"/>
          </a:p>
        </p:txBody>
      </p:sp>
      <p:sp>
        <p:nvSpPr>
          <p:cNvPr id="3" name="Zástupný symbol pro obrázek 2"/>
          <p:cNvSpPr>
            <a:spLocks noGrp="1"/>
          </p:cNvSpPr>
          <p:nvPr>
            <p:ph type="pic" idx="1"/>
          </p:nvPr>
        </p:nvSpPr>
        <p:spPr>
          <a:xfrm>
            <a:off x="5183188" y="658631"/>
            <a:ext cx="6172200" cy="56531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cs-CZ"/>
          </a:p>
        </p:txBody>
      </p:sp>
      <p:sp>
        <p:nvSpPr>
          <p:cNvPr id="4" name="Zástupný symbol pro text 3"/>
          <p:cNvSpPr>
            <a:spLocks noGrp="1"/>
          </p:cNvSpPr>
          <p:nvPr>
            <p:ph type="body" sz="half" idx="2"/>
          </p:nvPr>
        </p:nvSpPr>
        <p:spPr>
          <a:xfrm>
            <a:off x="839788" y="2057400"/>
            <a:ext cx="3932237" cy="42543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7" name="Zástupný symbol pro číslo snímku 6"/>
          <p:cNvSpPr>
            <a:spLocks noGrp="1"/>
          </p:cNvSpPr>
          <p:nvPr>
            <p:ph type="sldNum" sz="quarter" idx="12"/>
          </p:nvPr>
        </p:nvSpPr>
        <p:spPr/>
        <p:txBody>
          <a:bodyPr/>
          <a:lstStyle/>
          <a:p>
            <a:fld id="{59432892-6AB7-47CB-82F8-00256B4EE155}" type="slidenum">
              <a:rPr lang="cs-CZ" smtClean="0"/>
              <a:t>‹#›</a:t>
            </a:fld>
            <a:endParaRPr lang="cs-CZ"/>
          </a:p>
        </p:txBody>
      </p:sp>
    </p:spTree>
    <p:extLst>
      <p:ext uri="{BB962C8B-B14F-4D97-AF65-F5344CB8AC3E}">
        <p14:creationId xmlns:p14="http://schemas.microsoft.com/office/powerpoint/2010/main" val="3347514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655455"/>
            <a:ext cx="10515600" cy="103523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číslo snímku 5"/>
          <p:cNvSpPr>
            <a:spLocks noGrp="1"/>
          </p:cNvSpPr>
          <p:nvPr>
            <p:ph type="sldNum" sz="quarter" idx="4"/>
          </p:nvPr>
        </p:nvSpPr>
        <p:spPr>
          <a:xfrm>
            <a:off x="11215560" y="293505"/>
            <a:ext cx="720865" cy="365125"/>
          </a:xfrm>
          <a:prstGeom prst="rect">
            <a:avLst/>
          </a:prstGeom>
        </p:spPr>
        <p:txBody>
          <a:bodyPr vert="horz" lIns="91440" tIns="45720" rIns="91440" bIns="45720" rtlCol="0" anchor="ctr"/>
          <a:lstStyle>
            <a:lvl1pPr algn="r">
              <a:defRPr sz="1200" b="1">
                <a:solidFill>
                  <a:schemeClr val="accent1">
                    <a:lumMod val="50000"/>
                  </a:schemeClr>
                </a:solidFill>
                <a:latin typeface="Arial Narrow" panose="020B0606020202030204" pitchFamily="34" charset="0"/>
              </a:defRPr>
            </a:lvl1pPr>
          </a:lstStyle>
          <a:p>
            <a:fld id="{59432892-6AB7-47CB-82F8-00256B4EE155}" type="slidenum">
              <a:rPr lang="cs-CZ" smtClean="0"/>
              <a:pPr/>
              <a:t>‹#›</a:t>
            </a:fld>
            <a:endParaRPr lang="cs-CZ"/>
          </a:p>
        </p:txBody>
      </p:sp>
      <p:pic>
        <p:nvPicPr>
          <p:cNvPr id="7" name="Obrázek 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0" y="0"/>
            <a:ext cx="2014917" cy="724831"/>
          </a:xfrm>
          <a:prstGeom prst="rect">
            <a:avLst/>
          </a:prstGeom>
        </p:spPr>
      </p:pic>
      <p:cxnSp>
        <p:nvCxnSpPr>
          <p:cNvPr id="9" name="Přímá spojnice 8"/>
          <p:cNvCxnSpPr/>
          <p:nvPr userDrawn="1"/>
        </p:nvCxnSpPr>
        <p:spPr>
          <a:xfrm flipV="1">
            <a:off x="2014917" y="534074"/>
            <a:ext cx="9338883" cy="36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9956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accent2"/>
          </a:solidFill>
          <a:latin typeface="Arial Narrow" panose="020B0606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Arial Narrow" panose="020B0606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Arial Narrow" panose="020B0606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Arial Narrow" panose="020B0606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Arial Narrow" panose="020B0606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Arial Narrow" panose="020B0606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zkola/pedagogove"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81295" y="711590"/>
            <a:ext cx="2029410" cy="2068800"/>
          </a:xfrm>
          <a:prstGeom prst="rect">
            <a:avLst/>
          </a:prstGeom>
        </p:spPr>
      </p:pic>
      <p:sp>
        <p:nvSpPr>
          <p:cNvPr id="2" name="Nadpis 1"/>
          <p:cNvSpPr>
            <a:spLocks noGrp="1"/>
          </p:cNvSpPr>
          <p:nvPr>
            <p:ph type="ctrTitle"/>
          </p:nvPr>
        </p:nvSpPr>
        <p:spPr>
          <a:xfrm>
            <a:off x="350874" y="1505135"/>
            <a:ext cx="11536326" cy="2387600"/>
          </a:xfrm>
        </p:spPr>
        <p:txBody>
          <a:bodyPr>
            <a:normAutofit/>
          </a:bodyPr>
          <a:lstStyle/>
          <a:p>
            <a:r>
              <a:rPr lang="cs-CZ" dirty="0" smtClean="0"/>
              <a:t>Aktuality KAP / IKAP</a:t>
            </a:r>
            <a:endParaRPr lang="cs-CZ" dirty="0"/>
          </a:p>
        </p:txBody>
      </p:sp>
      <p:sp>
        <p:nvSpPr>
          <p:cNvPr id="3" name="Podnadpis 2"/>
          <p:cNvSpPr>
            <a:spLocks noGrp="1"/>
          </p:cNvSpPr>
          <p:nvPr>
            <p:ph type="subTitle" idx="1"/>
          </p:nvPr>
        </p:nvSpPr>
        <p:spPr>
          <a:xfrm>
            <a:off x="1524000" y="4154934"/>
            <a:ext cx="9144000" cy="1161345"/>
          </a:xfrm>
        </p:spPr>
        <p:txBody>
          <a:bodyPr>
            <a:normAutofit/>
          </a:bodyPr>
          <a:lstStyle/>
          <a:p>
            <a:r>
              <a:rPr lang="cs-CZ" dirty="0" smtClean="0"/>
              <a:t>Lenka Baťová, Radovan Výsmek</a:t>
            </a:r>
          </a:p>
          <a:p>
            <a:endParaRPr lang="cs-CZ" sz="100" dirty="0" smtClean="0"/>
          </a:p>
          <a:p>
            <a:r>
              <a:rPr lang="cs-CZ" dirty="0" smtClean="0"/>
              <a:t>Brno, 18. 10. </a:t>
            </a:r>
            <a:r>
              <a:rPr lang="cs-CZ" dirty="0" smtClean="0"/>
              <a:t>2018</a:t>
            </a:r>
          </a:p>
        </p:txBody>
      </p:sp>
      <p:pic>
        <p:nvPicPr>
          <p:cNvPr id="4" name="Obráze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84967" y="5257800"/>
            <a:ext cx="6422066" cy="1433023"/>
          </a:xfrm>
          <a:prstGeom prst="rect">
            <a:avLst/>
          </a:prstGeom>
        </p:spPr>
      </p:pic>
    </p:spTree>
    <p:extLst>
      <p:ext uri="{BB962C8B-B14F-4D97-AF65-F5344CB8AC3E}">
        <p14:creationId xmlns:p14="http://schemas.microsoft.com/office/powerpoint/2010/main" val="1090775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Harmonogram zpracování ŠIKK</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Leden 2019</a:t>
            </a:r>
          </a:p>
          <a:p>
            <a:pPr lvl="1"/>
            <a:r>
              <a:rPr lang="cs-CZ" dirty="0"/>
              <a:t>Workshop </a:t>
            </a:r>
            <a:r>
              <a:rPr lang="cs-CZ" dirty="0" smtClean="0"/>
              <a:t>na téma inkluze</a:t>
            </a:r>
          </a:p>
          <a:p>
            <a:r>
              <a:rPr lang="cs-CZ" dirty="0" smtClean="0"/>
              <a:t>Únor 2019</a:t>
            </a:r>
          </a:p>
          <a:p>
            <a:pPr lvl="1"/>
            <a:r>
              <a:rPr lang="cs-CZ" dirty="0" smtClean="0"/>
              <a:t>Rozšíření </a:t>
            </a:r>
            <a:r>
              <a:rPr lang="cs-CZ" dirty="0" err="1" smtClean="0"/>
              <a:t>Minitýmu</a:t>
            </a:r>
            <a:r>
              <a:rPr lang="cs-CZ" dirty="0"/>
              <a:t> </a:t>
            </a:r>
            <a:r>
              <a:rPr lang="cs-CZ" dirty="0" smtClean="0"/>
              <a:t>pro podporu inkluze</a:t>
            </a:r>
          </a:p>
          <a:p>
            <a:pPr lvl="1"/>
            <a:r>
              <a:rPr lang="cs-CZ" dirty="0" smtClean="0"/>
              <a:t>Výběr </a:t>
            </a:r>
            <a:r>
              <a:rPr lang="cs-CZ" dirty="0"/>
              <a:t>zpracovatele ŠIKK </a:t>
            </a:r>
            <a:r>
              <a:rPr lang="cs-CZ" dirty="0" smtClean="0"/>
              <a:t>(únor-červen </a:t>
            </a:r>
            <a:r>
              <a:rPr lang="cs-CZ" b="1" dirty="0"/>
              <a:t>sběr dat</a:t>
            </a:r>
            <a:r>
              <a:rPr lang="cs-CZ" dirty="0"/>
              <a:t>, červen-září </a:t>
            </a:r>
            <a:r>
              <a:rPr lang="cs-CZ" b="1" dirty="0"/>
              <a:t>zpracování koncepce</a:t>
            </a:r>
            <a:r>
              <a:rPr lang="cs-CZ" dirty="0"/>
              <a:t>, září </a:t>
            </a:r>
            <a:r>
              <a:rPr lang="cs-CZ" b="1" dirty="0"/>
              <a:t>odevzdání koncepce</a:t>
            </a:r>
            <a:r>
              <a:rPr lang="cs-CZ" dirty="0"/>
              <a:t>).</a:t>
            </a:r>
            <a:endParaRPr lang="cs-CZ" dirty="0" smtClean="0"/>
          </a:p>
          <a:p>
            <a:r>
              <a:rPr lang="cs-CZ" dirty="0" smtClean="0"/>
              <a:t>Únor-Říjen 2019</a:t>
            </a:r>
          </a:p>
          <a:p>
            <a:pPr lvl="1"/>
            <a:r>
              <a:rPr lang="cs-CZ" dirty="0" smtClean="0"/>
              <a:t>Práce na tvorbě ŠIKK</a:t>
            </a:r>
          </a:p>
          <a:p>
            <a:pPr lvl="1"/>
            <a:r>
              <a:rPr lang="cs-CZ" dirty="0" smtClean="0"/>
              <a:t>Minimálně </a:t>
            </a:r>
            <a:r>
              <a:rPr lang="cs-CZ" dirty="0"/>
              <a:t>3 jednání PS pro rovné příležitosti (únor, květen, srpen)Září </a:t>
            </a:r>
            <a:r>
              <a:rPr lang="cs-CZ" dirty="0" smtClean="0"/>
              <a:t>2019</a:t>
            </a:r>
          </a:p>
          <a:p>
            <a:r>
              <a:rPr lang="cs-CZ" dirty="0" smtClean="0"/>
              <a:t>Říjen 2019</a:t>
            </a:r>
          </a:p>
          <a:p>
            <a:pPr lvl="1"/>
            <a:r>
              <a:rPr lang="cs-CZ" dirty="0" smtClean="0"/>
              <a:t>Schválení </a:t>
            </a:r>
            <a:r>
              <a:rPr lang="cs-CZ" dirty="0"/>
              <a:t>ŠIKK PS pro rovné příležitosti a předání hodnotitelům a schvalovatelům z APIV B</a:t>
            </a:r>
            <a:r>
              <a:rPr lang="cs-CZ" dirty="0" smtClean="0"/>
              <a:t>.</a:t>
            </a:r>
          </a:p>
          <a:p>
            <a:r>
              <a:rPr lang="cs-CZ" dirty="0" smtClean="0"/>
              <a:t>Listopad / prosinec 2019</a:t>
            </a:r>
          </a:p>
          <a:p>
            <a:pPr lvl="1"/>
            <a:r>
              <a:rPr lang="cs-CZ" dirty="0" smtClean="0"/>
              <a:t>Schválení ŠIKK v PS Vzdělávání</a:t>
            </a:r>
          </a:p>
        </p:txBody>
      </p:sp>
      <p:sp>
        <p:nvSpPr>
          <p:cNvPr id="5" name="Zástupný symbol pro číslo snímku 4"/>
          <p:cNvSpPr>
            <a:spLocks noGrp="1"/>
          </p:cNvSpPr>
          <p:nvPr>
            <p:ph type="sldNum" sz="quarter" idx="12"/>
          </p:nvPr>
        </p:nvSpPr>
        <p:spPr/>
        <p:txBody>
          <a:bodyPr/>
          <a:lstStyle/>
          <a:p>
            <a:fld id="{59432892-6AB7-47CB-82F8-00256B4EE155}" type="slidenum">
              <a:rPr lang="cs-CZ" smtClean="0"/>
              <a:t>10</a:t>
            </a:fld>
            <a:endParaRPr lang="cs-CZ"/>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461" y="5528140"/>
            <a:ext cx="1304539" cy="1329860"/>
          </a:xfrm>
          <a:prstGeom prst="rect">
            <a:avLst/>
          </a:prstGeom>
        </p:spPr>
      </p:pic>
    </p:spTree>
    <p:extLst>
      <p:ext uri="{BB962C8B-B14F-4D97-AF65-F5344CB8AC3E}">
        <p14:creationId xmlns:p14="http://schemas.microsoft.com/office/powerpoint/2010/main" val="3504584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Spolupráce KAP a MAP na ŠIKK</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Workshop</a:t>
            </a:r>
          </a:p>
          <a:p>
            <a:pPr lvl="1"/>
            <a:r>
              <a:rPr lang="cs-CZ" dirty="0" smtClean="0"/>
              <a:t>Před ustanovením PS pro rovné příležitosti</a:t>
            </a:r>
          </a:p>
          <a:p>
            <a:pPr lvl="1"/>
            <a:r>
              <a:rPr lang="cs-CZ" dirty="0" smtClean="0"/>
              <a:t>Leden 2019</a:t>
            </a:r>
          </a:p>
          <a:p>
            <a:r>
              <a:rPr lang="cs-CZ" dirty="0" smtClean="0"/>
              <a:t>Sběr dat pro analýzu</a:t>
            </a:r>
          </a:p>
          <a:p>
            <a:pPr lvl="1"/>
            <a:r>
              <a:rPr lang="cs-CZ" dirty="0" smtClean="0"/>
              <a:t>Společný dotazník pro MŠ, ZŠ i SŠ – vytvoří KAP</a:t>
            </a:r>
          </a:p>
          <a:p>
            <a:pPr lvl="1"/>
            <a:r>
              <a:rPr lang="cs-CZ" dirty="0" smtClean="0"/>
              <a:t>Distribuci dotazníku a sběr dat pro MŠ a ZŠ – zajistí MAP</a:t>
            </a:r>
          </a:p>
          <a:p>
            <a:pPr lvl="1"/>
            <a:r>
              <a:rPr lang="cs-CZ" dirty="0"/>
              <a:t>Distribuci dotazníku a sběr dat pro </a:t>
            </a:r>
            <a:r>
              <a:rPr lang="cs-CZ" dirty="0" smtClean="0"/>
              <a:t>SŠ – </a:t>
            </a:r>
            <a:r>
              <a:rPr lang="cs-CZ" dirty="0"/>
              <a:t>zajistí </a:t>
            </a:r>
            <a:r>
              <a:rPr lang="cs-CZ" dirty="0" smtClean="0"/>
              <a:t>KAP</a:t>
            </a:r>
          </a:p>
          <a:p>
            <a:pPr lvl="1"/>
            <a:r>
              <a:rPr lang="cs-CZ" dirty="0" smtClean="0"/>
              <a:t>Vyhodnocování dat – provede KAP</a:t>
            </a:r>
          </a:p>
          <a:p>
            <a:pPr lvl="1"/>
            <a:r>
              <a:rPr lang="cs-CZ" dirty="0" smtClean="0"/>
              <a:t>Podklady pro analýzu předá KAP jednotlivým MAP</a:t>
            </a:r>
          </a:p>
          <a:p>
            <a:r>
              <a:rPr lang="cs-CZ" dirty="0" smtClean="0"/>
              <a:t>Návrhovou část vytvoří KAP a MAP samostatně &gt;&gt;&gt; východisko pro aktivity v IKAP II. a výzvu SVL II.</a:t>
            </a:r>
          </a:p>
          <a:p>
            <a:endParaRPr lang="cs-CZ" dirty="0"/>
          </a:p>
          <a:p>
            <a:pPr lvl="1"/>
            <a:endParaRPr lang="cs-CZ" dirty="0" smtClean="0"/>
          </a:p>
        </p:txBody>
      </p:sp>
      <p:sp>
        <p:nvSpPr>
          <p:cNvPr id="5" name="Zástupný symbol pro číslo snímku 4"/>
          <p:cNvSpPr>
            <a:spLocks noGrp="1"/>
          </p:cNvSpPr>
          <p:nvPr>
            <p:ph type="sldNum" sz="quarter" idx="12"/>
          </p:nvPr>
        </p:nvSpPr>
        <p:spPr/>
        <p:txBody>
          <a:bodyPr/>
          <a:lstStyle/>
          <a:p>
            <a:fld id="{59432892-6AB7-47CB-82F8-00256B4EE155}" type="slidenum">
              <a:rPr lang="cs-CZ" smtClean="0"/>
              <a:t>11</a:t>
            </a:fld>
            <a:endParaRPr lang="cs-CZ"/>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461" y="5528140"/>
            <a:ext cx="1304539" cy="1329860"/>
          </a:xfrm>
          <a:prstGeom prst="rect">
            <a:avLst/>
          </a:prstGeom>
        </p:spPr>
      </p:pic>
    </p:spTree>
    <p:extLst>
      <p:ext uri="{BB962C8B-B14F-4D97-AF65-F5344CB8AC3E}">
        <p14:creationId xmlns:p14="http://schemas.microsoft.com/office/powerpoint/2010/main" val="2464886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Spolupráce KAP a MAP na ŠIKK</a:t>
            </a:r>
            <a:endParaRPr lang="cs-CZ" dirty="0"/>
          </a:p>
        </p:txBody>
      </p:sp>
      <p:sp>
        <p:nvSpPr>
          <p:cNvPr id="3" name="Zástupný symbol pro obsah 2"/>
          <p:cNvSpPr>
            <a:spLocks noGrp="1"/>
          </p:cNvSpPr>
          <p:nvPr>
            <p:ph idx="1"/>
          </p:nvPr>
        </p:nvSpPr>
        <p:spPr/>
        <p:txBody>
          <a:bodyPr>
            <a:normAutofit/>
          </a:bodyPr>
          <a:lstStyle/>
          <a:p>
            <a:r>
              <a:rPr lang="cs-CZ" dirty="0" smtClean="0"/>
              <a:t>Konzultant pro zpracování inkluzivních koncepcí</a:t>
            </a:r>
          </a:p>
          <a:p>
            <a:pPr lvl="1"/>
            <a:r>
              <a:rPr lang="cs-CZ" dirty="0" smtClean="0"/>
              <a:t>Agentura pro sociální začleňování Úřadu vlády ČR</a:t>
            </a:r>
          </a:p>
          <a:p>
            <a:pPr lvl="1"/>
            <a:r>
              <a:rPr lang="cs-CZ" dirty="0" smtClean="0"/>
              <a:t>Mgr. Markéta Fišarová</a:t>
            </a:r>
          </a:p>
          <a:p>
            <a:pPr marL="914400" lvl="2" indent="0">
              <a:buNone/>
            </a:pPr>
            <a:r>
              <a:rPr lang="cs-CZ" dirty="0"/>
              <a:t>Expertka na spolupráci s </a:t>
            </a:r>
            <a:r>
              <a:rPr lang="cs-CZ" dirty="0" err="1"/>
              <a:t>kraji,ORP</a:t>
            </a:r>
            <a:r>
              <a:rPr lang="cs-CZ" dirty="0"/>
              <a:t> a MAS </a:t>
            </a:r>
            <a:endParaRPr lang="cs-CZ" dirty="0" smtClean="0"/>
          </a:p>
          <a:p>
            <a:pPr marL="914400" lvl="2" indent="0">
              <a:buNone/>
            </a:pPr>
            <a:r>
              <a:rPr lang="cs-CZ" dirty="0" smtClean="0"/>
              <a:t>Odbor </a:t>
            </a:r>
            <a:r>
              <a:rPr lang="cs-CZ" dirty="0"/>
              <a:t>pro sociální začleňování (Agentura</a:t>
            </a:r>
            <a:r>
              <a:rPr lang="cs-CZ" dirty="0" smtClean="0"/>
              <a:t>), Oddělení </a:t>
            </a:r>
            <a:r>
              <a:rPr lang="cs-CZ" dirty="0"/>
              <a:t>lokálních koncepcí a sociálního začleňování</a:t>
            </a:r>
          </a:p>
          <a:p>
            <a:pPr marL="914400" lvl="2" indent="0">
              <a:buNone/>
            </a:pPr>
            <a:r>
              <a:rPr lang="cs-CZ" dirty="0" smtClean="0"/>
              <a:t>Úřad </a:t>
            </a:r>
            <a:r>
              <a:rPr lang="cs-CZ" dirty="0"/>
              <a:t>vlády České </a:t>
            </a:r>
            <a:r>
              <a:rPr lang="cs-CZ" dirty="0" smtClean="0"/>
              <a:t>republiky, nábřeží </a:t>
            </a:r>
            <a:r>
              <a:rPr lang="cs-CZ" dirty="0"/>
              <a:t>Edvarda Beneše </a:t>
            </a:r>
            <a:r>
              <a:rPr lang="cs-CZ" dirty="0" smtClean="0"/>
              <a:t>4, 118 </a:t>
            </a:r>
            <a:r>
              <a:rPr lang="cs-CZ" dirty="0"/>
              <a:t>01 Praha 1 </a:t>
            </a:r>
          </a:p>
          <a:p>
            <a:pPr marL="914400" lvl="2" indent="0">
              <a:buNone/>
            </a:pPr>
            <a:r>
              <a:rPr lang="cs-CZ" dirty="0"/>
              <a:t>Kancelář: Kodaňská 1441/46, Praha 10 </a:t>
            </a:r>
          </a:p>
          <a:p>
            <a:pPr marL="914400" lvl="2" indent="0">
              <a:buNone/>
            </a:pPr>
            <a:r>
              <a:rPr lang="cs-CZ" dirty="0" smtClean="0"/>
              <a:t>Tel: +420 </a:t>
            </a:r>
            <a:r>
              <a:rPr lang="cs-CZ" dirty="0"/>
              <a:t>702 153 433</a:t>
            </a:r>
          </a:p>
          <a:p>
            <a:pPr lvl="1"/>
            <a:endParaRPr lang="cs-CZ" dirty="0" smtClean="0"/>
          </a:p>
          <a:p>
            <a:endParaRPr lang="cs-CZ" dirty="0"/>
          </a:p>
          <a:p>
            <a:pPr lvl="1"/>
            <a:endParaRPr lang="cs-CZ" dirty="0" smtClean="0"/>
          </a:p>
        </p:txBody>
      </p:sp>
      <p:sp>
        <p:nvSpPr>
          <p:cNvPr id="5" name="Zástupný symbol pro číslo snímku 4"/>
          <p:cNvSpPr>
            <a:spLocks noGrp="1"/>
          </p:cNvSpPr>
          <p:nvPr>
            <p:ph type="sldNum" sz="quarter" idx="12"/>
          </p:nvPr>
        </p:nvSpPr>
        <p:spPr/>
        <p:txBody>
          <a:bodyPr/>
          <a:lstStyle/>
          <a:p>
            <a:fld id="{59432892-6AB7-47CB-82F8-00256B4EE155}" type="slidenum">
              <a:rPr lang="cs-CZ" smtClean="0"/>
              <a:t>12</a:t>
            </a:fld>
            <a:endParaRPr lang="cs-CZ"/>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461" y="5528140"/>
            <a:ext cx="1304539" cy="1329860"/>
          </a:xfrm>
          <a:prstGeom prst="rect">
            <a:avLst/>
          </a:prstGeom>
        </p:spPr>
      </p:pic>
    </p:spTree>
    <p:extLst>
      <p:ext uri="{BB962C8B-B14F-4D97-AF65-F5344CB8AC3E}">
        <p14:creationId xmlns:p14="http://schemas.microsoft.com/office/powerpoint/2010/main" val="3237831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Připravované akce KAP</a:t>
            </a:r>
            <a:endParaRPr lang="cs-CZ" dirty="0"/>
          </a:p>
        </p:txBody>
      </p:sp>
      <p:sp>
        <p:nvSpPr>
          <p:cNvPr id="3" name="Zástupný symbol pro obsah 2"/>
          <p:cNvSpPr>
            <a:spLocks noGrp="1"/>
          </p:cNvSpPr>
          <p:nvPr>
            <p:ph idx="1"/>
          </p:nvPr>
        </p:nvSpPr>
        <p:spPr/>
        <p:txBody>
          <a:bodyPr>
            <a:normAutofit/>
          </a:bodyPr>
          <a:lstStyle/>
          <a:p>
            <a:r>
              <a:rPr lang="cs-CZ" dirty="0" smtClean="0"/>
              <a:t>Podpora </a:t>
            </a:r>
            <a:r>
              <a:rPr lang="cs-CZ" dirty="0"/>
              <a:t>čtenářské a matematické gramotnosti, ICT kompetencí a výuky cizích </a:t>
            </a:r>
            <a:r>
              <a:rPr lang="cs-CZ" dirty="0" smtClean="0"/>
              <a:t>jazyků</a:t>
            </a:r>
          </a:p>
          <a:p>
            <a:pPr lvl="1"/>
            <a:endParaRPr lang="cs-CZ" dirty="0" smtClean="0"/>
          </a:p>
          <a:p>
            <a:pPr lvl="1"/>
            <a:r>
              <a:rPr lang="cs-CZ" dirty="0" smtClean="0"/>
              <a:t>Ladění</a:t>
            </a:r>
            <a:endParaRPr lang="cs-CZ" dirty="0"/>
          </a:p>
          <a:p>
            <a:pPr lvl="2"/>
            <a:r>
              <a:rPr lang="cs-CZ" dirty="0" smtClean="0"/>
              <a:t>25</a:t>
            </a:r>
            <a:r>
              <a:rPr lang="cs-CZ" dirty="0"/>
              <a:t>. října 2018</a:t>
            </a:r>
          </a:p>
          <a:p>
            <a:pPr lvl="2"/>
            <a:r>
              <a:rPr lang="cs-CZ" dirty="0" smtClean="0"/>
              <a:t>Alternativa </a:t>
            </a:r>
            <a:r>
              <a:rPr lang="cs-CZ" dirty="0"/>
              <a:t>Zlín</a:t>
            </a:r>
          </a:p>
          <a:p>
            <a:pPr lvl="1"/>
            <a:endParaRPr lang="cs-CZ" dirty="0" smtClean="0"/>
          </a:p>
          <a:p>
            <a:pPr lvl="1"/>
            <a:r>
              <a:rPr lang="cs-CZ" dirty="0" smtClean="0"/>
              <a:t>Motivační </a:t>
            </a:r>
            <a:r>
              <a:rPr lang="cs-CZ" dirty="0"/>
              <a:t>setkání pro vyučující cizích jazyků</a:t>
            </a:r>
          </a:p>
          <a:p>
            <a:pPr lvl="2"/>
            <a:r>
              <a:rPr lang="cs-CZ" dirty="0" smtClean="0"/>
              <a:t>7</a:t>
            </a:r>
            <a:r>
              <a:rPr lang="cs-CZ" dirty="0"/>
              <a:t>.-8. listopadu 2018</a:t>
            </a:r>
          </a:p>
          <a:p>
            <a:pPr lvl="2"/>
            <a:r>
              <a:rPr lang="cs-CZ" dirty="0" smtClean="0"/>
              <a:t>Fakulta </a:t>
            </a:r>
            <a:r>
              <a:rPr lang="cs-CZ" dirty="0"/>
              <a:t>humanitních studií Univerzity Tomáše Bati</a:t>
            </a:r>
          </a:p>
        </p:txBody>
      </p:sp>
      <p:sp>
        <p:nvSpPr>
          <p:cNvPr id="4" name="Zástupný symbol pro číslo snímku 3"/>
          <p:cNvSpPr>
            <a:spLocks noGrp="1"/>
          </p:cNvSpPr>
          <p:nvPr>
            <p:ph type="sldNum" sz="quarter" idx="12"/>
          </p:nvPr>
        </p:nvSpPr>
        <p:spPr/>
        <p:txBody>
          <a:bodyPr/>
          <a:lstStyle/>
          <a:p>
            <a:fld id="{59432892-6AB7-47CB-82F8-00256B4EE155}" type="slidenum">
              <a:rPr lang="cs-CZ" smtClean="0"/>
              <a:t>13</a:t>
            </a:fld>
            <a:endParaRPr lang="cs-CZ"/>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461" y="5528140"/>
            <a:ext cx="1304539" cy="1329860"/>
          </a:xfrm>
          <a:prstGeom prst="rect">
            <a:avLst/>
          </a:prstGeom>
        </p:spPr>
      </p:pic>
    </p:spTree>
    <p:extLst>
      <p:ext uri="{BB962C8B-B14F-4D97-AF65-F5344CB8AC3E}">
        <p14:creationId xmlns:p14="http://schemas.microsoft.com/office/powerpoint/2010/main" val="4155239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461" y="5528140"/>
            <a:ext cx="1304539" cy="1329860"/>
          </a:xfrm>
          <a:prstGeom prst="rect">
            <a:avLst/>
          </a:prstGeom>
        </p:spPr>
      </p:pic>
      <p:sp>
        <p:nvSpPr>
          <p:cNvPr id="2" name="Nadpis 1"/>
          <p:cNvSpPr>
            <a:spLocks noGrp="1"/>
          </p:cNvSpPr>
          <p:nvPr>
            <p:ph type="title"/>
          </p:nvPr>
        </p:nvSpPr>
        <p:spPr/>
        <p:txBody>
          <a:bodyPr/>
          <a:lstStyle/>
          <a:p>
            <a:r>
              <a:rPr lang="cs-CZ" dirty="0" smtClean="0"/>
              <a:t>Projekt Implementace KAP</a:t>
            </a:r>
            <a:endParaRPr lang="cs-CZ" dirty="0"/>
          </a:p>
        </p:txBody>
      </p:sp>
      <p:graphicFrame>
        <p:nvGraphicFramePr>
          <p:cNvPr id="5" name="Zástupný symbol pro obsah 4"/>
          <p:cNvGraphicFramePr>
            <a:graphicFrameLocks noGrp="1"/>
          </p:cNvGraphicFramePr>
          <p:nvPr>
            <p:ph idx="1"/>
            <p:extLst/>
          </p:nvPr>
        </p:nvGraphicFramePr>
        <p:xfrm>
          <a:off x="838200" y="1825625"/>
          <a:ext cx="10377360" cy="44973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Zástupný symbol pro číslo snímku 3"/>
          <p:cNvSpPr>
            <a:spLocks noGrp="1"/>
          </p:cNvSpPr>
          <p:nvPr>
            <p:ph type="sldNum" sz="quarter" idx="12"/>
          </p:nvPr>
        </p:nvSpPr>
        <p:spPr/>
        <p:txBody>
          <a:bodyPr/>
          <a:lstStyle/>
          <a:p>
            <a:fld id="{59432892-6AB7-47CB-82F8-00256B4EE155}" type="slidenum">
              <a:rPr lang="cs-CZ" smtClean="0"/>
              <a:t>14</a:t>
            </a:fld>
            <a:endParaRPr lang="cs-CZ"/>
          </a:p>
        </p:txBody>
      </p:sp>
    </p:spTree>
    <p:extLst>
      <p:ext uri="{BB962C8B-B14F-4D97-AF65-F5344CB8AC3E}">
        <p14:creationId xmlns:p14="http://schemas.microsoft.com/office/powerpoint/2010/main" val="2221781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Informace z IKAP</a:t>
            </a:r>
            <a:endParaRPr lang="cs-CZ" dirty="0"/>
          </a:p>
        </p:txBody>
      </p:sp>
      <p:sp>
        <p:nvSpPr>
          <p:cNvPr id="3" name="Zástupný symbol pro obsah 2"/>
          <p:cNvSpPr>
            <a:spLocks noGrp="1"/>
          </p:cNvSpPr>
          <p:nvPr>
            <p:ph idx="1"/>
          </p:nvPr>
        </p:nvSpPr>
        <p:spPr/>
        <p:txBody>
          <a:bodyPr>
            <a:normAutofit/>
          </a:bodyPr>
          <a:lstStyle/>
          <a:p>
            <a:r>
              <a:rPr lang="cs-CZ" dirty="0" smtClean="0"/>
              <a:t>Podpora </a:t>
            </a:r>
            <a:r>
              <a:rPr lang="cs-CZ" dirty="0"/>
              <a:t>polytechnického </a:t>
            </a:r>
            <a:r>
              <a:rPr lang="cs-CZ" dirty="0" smtClean="0"/>
              <a:t>vzdělávání v MŠ</a:t>
            </a:r>
          </a:p>
          <a:p>
            <a:pPr lvl="1"/>
            <a:r>
              <a:rPr lang="cs-CZ" dirty="0" smtClean="0"/>
              <a:t>Vyhlášena VZ</a:t>
            </a:r>
            <a:endParaRPr lang="cs-CZ" dirty="0" smtClean="0"/>
          </a:p>
          <a:p>
            <a:pPr lvl="1"/>
            <a:r>
              <a:rPr lang="cs-CZ" dirty="0" smtClean="0"/>
              <a:t>Realizace vzdělávání lektorů od listopadu 2018</a:t>
            </a:r>
          </a:p>
          <a:p>
            <a:pPr lvl="1"/>
            <a:r>
              <a:rPr lang="cs-CZ" dirty="0" smtClean="0"/>
              <a:t>POZOR ZMĚNA!!!	</a:t>
            </a:r>
          </a:p>
          <a:p>
            <a:pPr lvl="2"/>
            <a:r>
              <a:rPr lang="cs-CZ" dirty="0" smtClean="0"/>
              <a:t>Objednávání realizace vzdělávání v MŠ až od září 2020</a:t>
            </a:r>
          </a:p>
          <a:p>
            <a:pPr lvl="2"/>
            <a:r>
              <a:rPr lang="cs-CZ" dirty="0" smtClean="0"/>
              <a:t>V rámci projektu IKAP bezplatně zrealizujeme </a:t>
            </a:r>
            <a:r>
              <a:rPr lang="cs-CZ" dirty="0" smtClean="0"/>
              <a:t>navíc až </a:t>
            </a:r>
            <a:r>
              <a:rPr lang="cs-CZ" dirty="0" smtClean="0"/>
              <a:t>300 lekcí</a:t>
            </a:r>
          </a:p>
          <a:p>
            <a:pPr lvl="1"/>
            <a:endParaRPr lang="cs-CZ" dirty="0"/>
          </a:p>
          <a:p>
            <a:pPr lvl="1"/>
            <a:r>
              <a:rPr lang="cs-CZ" dirty="0" smtClean="0"/>
              <a:t>Aktualizován seznam </a:t>
            </a:r>
            <a:r>
              <a:rPr lang="cs-CZ" dirty="0" smtClean="0"/>
              <a:t>budoucích lektorů – účastníků vzdělávání</a:t>
            </a:r>
          </a:p>
          <a:p>
            <a:pPr lvl="1"/>
            <a:r>
              <a:rPr lang="cs-CZ" dirty="0" smtClean="0"/>
              <a:t>Aktualizován seznam </a:t>
            </a:r>
            <a:r>
              <a:rPr lang="cs-CZ" dirty="0" smtClean="0"/>
              <a:t>MŠ pro pilotní lekce</a:t>
            </a:r>
          </a:p>
          <a:p>
            <a:pPr lvl="1"/>
            <a:endParaRPr lang="cs-CZ" dirty="0"/>
          </a:p>
        </p:txBody>
      </p:sp>
      <p:sp>
        <p:nvSpPr>
          <p:cNvPr id="4" name="Zástupný symbol pro číslo snímku 3"/>
          <p:cNvSpPr>
            <a:spLocks noGrp="1"/>
          </p:cNvSpPr>
          <p:nvPr>
            <p:ph type="sldNum" sz="quarter" idx="12"/>
          </p:nvPr>
        </p:nvSpPr>
        <p:spPr/>
        <p:txBody>
          <a:bodyPr/>
          <a:lstStyle/>
          <a:p>
            <a:fld id="{59432892-6AB7-47CB-82F8-00256B4EE155}" type="slidenum">
              <a:rPr lang="cs-CZ" smtClean="0"/>
              <a:t>15</a:t>
            </a:fld>
            <a:endParaRPr lang="cs-CZ"/>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461" y="5528140"/>
            <a:ext cx="1304539" cy="1329860"/>
          </a:xfrm>
          <a:prstGeom prst="rect">
            <a:avLst/>
          </a:prstGeom>
        </p:spPr>
      </p:pic>
    </p:spTree>
    <p:extLst>
      <p:ext uri="{BB962C8B-B14F-4D97-AF65-F5344CB8AC3E}">
        <p14:creationId xmlns:p14="http://schemas.microsoft.com/office/powerpoint/2010/main" val="3546370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Informace z IKAP</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Kariérové poradenství</a:t>
            </a:r>
          </a:p>
          <a:p>
            <a:pPr lvl="1"/>
            <a:r>
              <a:rPr lang="cs-CZ" dirty="0"/>
              <a:t>NABÍDKA INDIVIDUÁLNÍCH KONZULTACÍ CKP:</a:t>
            </a:r>
          </a:p>
          <a:p>
            <a:pPr lvl="2"/>
            <a:r>
              <a:rPr lang="cs-CZ" dirty="0" smtClean="0"/>
              <a:t>CKP </a:t>
            </a:r>
            <a:r>
              <a:rPr lang="cs-CZ" dirty="0"/>
              <a:t>nabízí odborné veřejnosti možnost účastnit se individuálních konzultací, týkajících se oblastí kariérového poradenství, například:</a:t>
            </a:r>
          </a:p>
          <a:p>
            <a:pPr lvl="3"/>
            <a:r>
              <a:rPr lang="cs-CZ" dirty="0" smtClean="0"/>
              <a:t>Poradenský </a:t>
            </a:r>
            <a:r>
              <a:rPr lang="cs-CZ" dirty="0"/>
              <a:t>proces, techniky kariérového poradenství, diagnostika Vzdělávání kariérových poradců, Národní soustava kvalifikací</a:t>
            </a:r>
          </a:p>
          <a:p>
            <a:pPr lvl="3"/>
            <a:r>
              <a:rPr lang="cs-CZ" dirty="0" smtClean="0"/>
              <a:t>Informační </a:t>
            </a:r>
            <a:r>
              <a:rPr lang="cs-CZ" dirty="0"/>
              <a:t>portály v kariérovém poradenství</a:t>
            </a:r>
          </a:p>
          <a:p>
            <a:pPr lvl="3"/>
            <a:r>
              <a:rPr lang="cs-CZ" dirty="0" smtClean="0"/>
              <a:t>Spolupráce </a:t>
            </a:r>
            <a:r>
              <a:rPr lang="cs-CZ" dirty="0"/>
              <a:t>s rodiči, školami, zaměstnavateli a úřady práce</a:t>
            </a:r>
          </a:p>
          <a:p>
            <a:pPr lvl="3"/>
            <a:r>
              <a:rPr lang="cs-CZ" dirty="0" smtClean="0"/>
              <a:t>Propojení </a:t>
            </a:r>
            <a:r>
              <a:rPr lang="cs-CZ" dirty="0"/>
              <a:t>kariérového poradenství a formálního vzdělávání</a:t>
            </a:r>
          </a:p>
          <a:p>
            <a:pPr lvl="3"/>
            <a:r>
              <a:rPr lang="cs-CZ" dirty="0" smtClean="0"/>
              <a:t>Prevence </a:t>
            </a:r>
            <a:r>
              <a:rPr lang="cs-CZ" dirty="0"/>
              <a:t>předčasných odchodů ze vzdělávání a kariérové poradenství pro žáky se speciálními výchovnými potřebami</a:t>
            </a:r>
          </a:p>
          <a:p>
            <a:pPr lvl="3"/>
            <a:r>
              <a:rPr lang="cs-CZ" dirty="0" smtClean="0"/>
              <a:t>Vzdělávací </a:t>
            </a:r>
            <a:r>
              <a:rPr lang="cs-CZ" dirty="0"/>
              <a:t>program Vzdělávání školních kariérových poradců</a:t>
            </a:r>
          </a:p>
          <a:p>
            <a:pPr lvl="3"/>
            <a:r>
              <a:rPr lang="cs-CZ" dirty="0" smtClean="0"/>
              <a:t>Praktické </a:t>
            </a:r>
            <a:r>
              <a:rPr lang="cs-CZ" dirty="0"/>
              <a:t>informace k hledání zaměstnání</a:t>
            </a:r>
          </a:p>
          <a:p>
            <a:pPr marL="457200" lvl="1" indent="0">
              <a:buNone/>
            </a:pPr>
            <a:endParaRPr lang="cs-CZ" dirty="0"/>
          </a:p>
          <a:p>
            <a:pPr lvl="1"/>
            <a:r>
              <a:rPr lang="cs-CZ" dirty="0" smtClean="0"/>
              <a:t>Podrobnější </a:t>
            </a:r>
            <a:r>
              <a:rPr lang="cs-CZ" dirty="0" smtClean="0"/>
              <a:t>informace na </a:t>
            </a:r>
            <a:r>
              <a:rPr lang="cs-CZ" dirty="0"/>
              <a:t>tel. 731 555 052 a 577 043 747, </a:t>
            </a:r>
          </a:p>
          <a:p>
            <a:pPr lvl="1"/>
            <a:r>
              <a:rPr lang="cs-CZ" dirty="0" smtClean="0"/>
              <a:t>e-mail</a:t>
            </a:r>
            <a:r>
              <a:rPr lang="cs-CZ" dirty="0"/>
              <a:t>: </a:t>
            </a:r>
            <a:r>
              <a:rPr lang="cs-CZ" dirty="0" smtClean="0"/>
              <a:t>ckp@kr-zlinsky.cz</a:t>
            </a:r>
            <a:endParaRPr lang="cs-CZ" dirty="0"/>
          </a:p>
        </p:txBody>
      </p:sp>
      <p:sp>
        <p:nvSpPr>
          <p:cNvPr id="4" name="Zástupný symbol pro číslo snímku 3"/>
          <p:cNvSpPr>
            <a:spLocks noGrp="1"/>
          </p:cNvSpPr>
          <p:nvPr>
            <p:ph type="sldNum" sz="quarter" idx="12"/>
          </p:nvPr>
        </p:nvSpPr>
        <p:spPr/>
        <p:txBody>
          <a:bodyPr/>
          <a:lstStyle/>
          <a:p>
            <a:fld id="{59432892-6AB7-47CB-82F8-00256B4EE155}" type="slidenum">
              <a:rPr lang="cs-CZ" smtClean="0"/>
              <a:t>16</a:t>
            </a:fld>
            <a:endParaRPr lang="cs-CZ"/>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461" y="5528140"/>
            <a:ext cx="1304539" cy="1329860"/>
          </a:xfrm>
          <a:prstGeom prst="rect">
            <a:avLst/>
          </a:prstGeom>
        </p:spPr>
      </p:pic>
    </p:spTree>
    <p:extLst>
      <p:ext uri="{BB962C8B-B14F-4D97-AF65-F5344CB8AC3E}">
        <p14:creationId xmlns:p14="http://schemas.microsoft.com/office/powerpoint/2010/main" val="3056272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Informace z IKAP</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Kariérové poradenství</a:t>
            </a:r>
          </a:p>
          <a:p>
            <a:pPr lvl="1"/>
            <a:r>
              <a:rPr lang="cs-CZ" dirty="0"/>
              <a:t>Vzdělávání školních kariérových </a:t>
            </a:r>
            <a:r>
              <a:rPr lang="cs-CZ" dirty="0" smtClean="0"/>
              <a:t>poradců</a:t>
            </a:r>
          </a:p>
          <a:p>
            <a:pPr lvl="2"/>
            <a:r>
              <a:rPr lang="cs-CZ" dirty="0"/>
              <a:t>TERMÍN A MÍSTO REALIZACE AKREDITOVANÉHO VZDĚLÁVÁNÍ:</a:t>
            </a:r>
          </a:p>
          <a:p>
            <a:pPr lvl="3"/>
            <a:r>
              <a:rPr lang="cs-CZ" dirty="0" smtClean="0"/>
              <a:t>Leden </a:t>
            </a:r>
            <a:r>
              <a:rPr lang="cs-CZ" dirty="0"/>
              <a:t>2019 – červen 2020, </a:t>
            </a:r>
          </a:p>
          <a:p>
            <a:pPr lvl="3"/>
            <a:r>
              <a:rPr lang="cs-CZ" dirty="0" smtClean="0"/>
              <a:t>Jednodenní </a:t>
            </a:r>
            <a:r>
              <a:rPr lang="cs-CZ" dirty="0"/>
              <a:t>školení budou realizovány v zasedací místnosti Krajského úřadu Zlínského kraje </a:t>
            </a:r>
          </a:p>
          <a:p>
            <a:pPr lvl="3"/>
            <a:r>
              <a:rPr lang="cs-CZ" dirty="0" smtClean="0"/>
              <a:t>3 </a:t>
            </a:r>
            <a:r>
              <a:rPr lang="cs-CZ" dirty="0"/>
              <a:t>výjezdní dvoudenní školení – místo realizace výjezdních školení bude upřesněno v lednu </a:t>
            </a:r>
            <a:r>
              <a:rPr lang="cs-CZ" dirty="0" smtClean="0"/>
              <a:t>2019</a:t>
            </a:r>
          </a:p>
          <a:p>
            <a:pPr lvl="2"/>
            <a:r>
              <a:rPr lang="cs-CZ" dirty="0"/>
              <a:t>ROZSAH:</a:t>
            </a:r>
          </a:p>
          <a:p>
            <a:pPr lvl="3"/>
            <a:r>
              <a:rPr lang="cs-CZ" dirty="0" smtClean="0"/>
              <a:t>110 </a:t>
            </a:r>
            <a:r>
              <a:rPr lang="cs-CZ" dirty="0"/>
              <a:t>vyučovacích hodin (70 hodin společných pro ZŠ A SŠ) a 40 hodin oddělených (SŠ A ZŠ)</a:t>
            </a:r>
          </a:p>
          <a:p>
            <a:pPr lvl="3"/>
            <a:r>
              <a:rPr lang="cs-CZ" dirty="0" smtClean="0"/>
              <a:t>Harmonogram </a:t>
            </a:r>
            <a:r>
              <a:rPr lang="cs-CZ" dirty="0"/>
              <a:t>na </a:t>
            </a:r>
            <a:r>
              <a:rPr lang="cs-CZ" dirty="0" smtClean="0">
                <a:hlinkClick r:id="rId2"/>
              </a:rPr>
              <a:t>www.zkola/pedagogove</a:t>
            </a:r>
            <a:r>
              <a:rPr lang="cs-CZ" dirty="0" smtClean="0"/>
              <a:t> </a:t>
            </a:r>
          </a:p>
          <a:p>
            <a:pPr lvl="2"/>
            <a:r>
              <a:rPr lang="cs-CZ" dirty="0"/>
              <a:t>OBSAH PROGRAMU:</a:t>
            </a:r>
          </a:p>
          <a:p>
            <a:pPr lvl="3"/>
            <a:r>
              <a:rPr lang="cs-CZ" dirty="0" smtClean="0"/>
              <a:t>přednášky </a:t>
            </a:r>
            <a:r>
              <a:rPr lang="cs-CZ" dirty="0"/>
              <a:t>a workshopy na odborná témata z oblasti kariérového poradenství, psychologie, komunikačních dovedností, poradenské diagnostiky, marketingu, IT </a:t>
            </a:r>
          </a:p>
          <a:p>
            <a:pPr lvl="2"/>
            <a:r>
              <a:rPr lang="cs-CZ" dirty="0" smtClean="0"/>
              <a:t>ZPŮSOB </a:t>
            </a:r>
            <a:r>
              <a:rPr lang="cs-CZ" dirty="0"/>
              <a:t>PŘIHLAŠOVÁNÍ:</a:t>
            </a:r>
          </a:p>
          <a:p>
            <a:pPr lvl="3"/>
            <a:r>
              <a:rPr lang="cs-CZ" smtClean="0"/>
              <a:t>Přihlášky </a:t>
            </a:r>
            <a:r>
              <a:rPr lang="cs-CZ"/>
              <a:t>na </a:t>
            </a:r>
            <a:r>
              <a:rPr lang="cs-CZ" smtClean="0">
                <a:hlinkClick r:id="rId2"/>
              </a:rPr>
              <a:t>www.zkola/pedagogove</a:t>
            </a:r>
            <a:r>
              <a:rPr lang="cs-CZ" smtClean="0"/>
              <a:t> </a:t>
            </a:r>
            <a:endParaRPr lang="cs-CZ" dirty="0"/>
          </a:p>
          <a:p>
            <a:pPr lvl="2"/>
            <a:endParaRPr lang="cs-CZ" dirty="0"/>
          </a:p>
          <a:p>
            <a:pPr lvl="2"/>
            <a:endParaRPr lang="cs-CZ" dirty="0"/>
          </a:p>
        </p:txBody>
      </p:sp>
      <p:sp>
        <p:nvSpPr>
          <p:cNvPr id="4" name="Zástupný symbol pro číslo snímku 3"/>
          <p:cNvSpPr>
            <a:spLocks noGrp="1"/>
          </p:cNvSpPr>
          <p:nvPr>
            <p:ph type="sldNum" sz="quarter" idx="12"/>
          </p:nvPr>
        </p:nvSpPr>
        <p:spPr/>
        <p:txBody>
          <a:bodyPr/>
          <a:lstStyle/>
          <a:p>
            <a:fld id="{59432892-6AB7-47CB-82F8-00256B4EE155}" type="slidenum">
              <a:rPr lang="cs-CZ" smtClean="0"/>
              <a:t>17</a:t>
            </a:fld>
            <a:endParaRPr lang="cs-CZ"/>
          </a:p>
        </p:txBody>
      </p:sp>
      <p:pic>
        <p:nvPicPr>
          <p:cNvPr id="5" name="Obráze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887461" y="5528140"/>
            <a:ext cx="1304539" cy="1329860"/>
          </a:xfrm>
          <a:prstGeom prst="rect">
            <a:avLst/>
          </a:prstGeom>
        </p:spPr>
      </p:pic>
    </p:spTree>
    <p:extLst>
      <p:ext uri="{BB962C8B-B14F-4D97-AF65-F5344CB8AC3E}">
        <p14:creationId xmlns:p14="http://schemas.microsoft.com/office/powerpoint/2010/main" val="284274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Připravované akce IKAP</a:t>
            </a:r>
            <a:endParaRPr lang="cs-CZ" dirty="0"/>
          </a:p>
        </p:txBody>
      </p:sp>
      <p:sp>
        <p:nvSpPr>
          <p:cNvPr id="3" name="Zástupný symbol pro obsah 2"/>
          <p:cNvSpPr>
            <a:spLocks noGrp="1"/>
          </p:cNvSpPr>
          <p:nvPr>
            <p:ph idx="1"/>
          </p:nvPr>
        </p:nvSpPr>
        <p:spPr/>
        <p:txBody>
          <a:bodyPr>
            <a:normAutofit/>
          </a:bodyPr>
          <a:lstStyle/>
          <a:p>
            <a:r>
              <a:rPr lang="cs-CZ" dirty="0" smtClean="0"/>
              <a:t>Klíčová </a:t>
            </a:r>
            <a:r>
              <a:rPr lang="cs-CZ" dirty="0"/>
              <a:t>aktivita č. 3: Čtenářská a matematická gramotnost</a:t>
            </a:r>
          </a:p>
          <a:p>
            <a:pPr lvl="1"/>
            <a:r>
              <a:rPr lang="cs-CZ" dirty="0" smtClean="0"/>
              <a:t>Matematická </a:t>
            </a:r>
            <a:r>
              <a:rPr lang="cs-CZ" dirty="0"/>
              <a:t>gramotnost</a:t>
            </a:r>
          </a:p>
          <a:p>
            <a:pPr lvl="2"/>
            <a:r>
              <a:rPr lang="cs-CZ" dirty="0" smtClean="0"/>
              <a:t>14</a:t>
            </a:r>
            <a:r>
              <a:rPr lang="cs-CZ" dirty="0"/>
              <a:t>. listopadu 2018 pro pedagogické pracovníky ZŠ </a:t>
            </a:r>
            <a:endParaRPr lang="cs-CZ" dirty="0" smtClean="0"/>
          </a:p>
          <a:p>
            <a:pPr lvl="2"/>
            <a:r>
              <a:rPr lang="cs-CZ" dirty="0" smtClean="0"/>
              <a:t>21</a:t>
            </a:r>
            <a:r>
              <a:rPr lang="cs-CZ" dirty="0"/>
              <a:t>. listopadu 2018 pro pedagogické pracovníky SŠ</a:t>
            </a:r>
          </a:p>
          <a:p>
            <a:pPr lvl="2"/>
            <a:r>
              <a:rPr lang="cs-CZ" dirty="0" smtClean="0"/>
              <a:t>Zlín</a:t>
            </a:r>
            <a:endParaRPr lang="cs-CZ" dirty="0"/>
          </a:p>
          <a:p>
            <a:pPr lvl="1"/>
            <a:endParaRPr lang="cs-CZ" dirty="0" smtClean="0"/>
          </a:p>
          <a:p>
            <a:pPr lvl="1"/>
            <a:r>
              <a:rPr lang="cs-CZ" dirty="0" smtClean="0"/>
              <a:t>Čtenářská </a:t>
            </a:r>
            <a:r>
              <a:rPr lang="cs-CZ" dirty="0"/>
              <a:t>gramotnost</a:t>
            </a:r>
          </a:p>
          <a:p>
            <a:pPr lvl="2"/>
            <a:r>
              <a:rPr lang="cs-CZ" dirty="0" smtClean="0"/>
              <a:t>podzim </a:t>
            </a:r>
            <a:r>
              <a:rPr lang="cs-CZ" dirty="0"/>
              <a:t>2018</a:t>
            </a:r>
          </a:p>
          <a:p>
            <a:pPr lvl="2"/>
            <a:r>
              <a:rPr lang="cs-CZ" dirty="0" smtClean="0"/>
              <a:t>Zlín</a:t>
            </a:r>
            <a:r>
              <a:rPr lang="cs-CZ" dirty="0"/>
              <a:t>, Kroměříž, Uherské Hradiště, Vsetín</a:t>
            </a:r>
          </a:p>
        </p:txBody>
      </p:sp>
      <p:sp>
        <p:nvSpPr>
          <p:cNvPr id="4" name="Zástupný symbol pro číslo snímku 3"/>
          <p:cNvSpPr>
            <a:spLocks noGrp="1"/>
          </p:cNvSpPr>
          <p:nvPr>
            <p:ph type="sldNum" sz="quarter" idx="12"/>
          </p:nvPr>
        </p:nvSpPr>
        <p:spPr/>
        <p:txBody>
          <a:bodyPr/>
          <a:lstStyle/>
          <a:p>
            <a:fld id="{59432892-6AB7-47CB-82F8-00256B4EE155}" type="slidenum">
              <a:rPr lang="cs-CZ" smtClean="0"/>
              <a:t>18</a:t>
            </a:fld>
            <a:endParaRPr lang="cs-CZ"/>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461" y="5528140"/>
            <a:ext cx="1304539" cy="1329860"/>
          </a:xfrm>
          <a:prstGeom prst="rect">
            <a:avLst/>
          </a:prstGeom>
        </p:spPr>
      </p:pic>
    </p:spTree>
    <p:extLst>
      <p:ext uri="{BB962C8B-B14F-4D97-AF65-F5344CB8AC3E}">
        <p14:creationId xmlns:p14="http://schemas.microsoft.com/office/powerpoint/2010/main" val="3874322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Připravované akce IKAP</a:t>
            </a:r>
            <a:endParaRPr lang="cs-CZ" dirty="0"/>
          </a:p>
        </p:txBody>
      </p:sp>
      <p:sp>
        <p:nvSpPr>
          <p:cNvPr id="3" name="Zástupný symbol pro obsah 2"/>
          <p:cNvSpPr>
            <a:spLocks noGrp="1"/>
          </p:cNvSpPr>
          <p:nvPr>
            <p:ph idx="1"/>
          </p:nvPr>
        </p:nvSpPr>
        <p:spPr/>
        <p:txBody>
          <a:bodyPr>
            <a:normAutofit/>
          </a:bodyPr>
          <a:lstStyle/>
          <a:p>
            <a:r>
              <a:rPr lang="cs-CZ" dirty="0" smtClean="0"/>
              <a:t>Klíčová </a:t>
            </a:r>
            <a:r>
              <a:rPr lang="cs-CZ" dirty="0"/>
              <a:t>aktivita č. 4: Pedagogické kabinety</a:t>
            </a:r>
          </a:p>
          <a:p>
            <a:pPr lvl="1"/>
            <a:r>
              <a:rPr lang="cs-CZ" dirty="0"/>
              <a:t>Pedagogický kabinet matematika</a:t>
            </a:r>
          </a:p>
          <a:p>
            <a:pPr lvl="1"/>
            <a:r>
              <a:rPr lang="cs-CZ" dirty="0" smtClean="0"/>
              <a:t>Pedagogický </a:t>
            </a:r>
            <a:r>
              <a:rPr lang="cs-CZ" dirty="0"/>
              <a:t>kabinet český jazyk</a:t>
            </a:r>
          </a:p>
          <a:p>
            <a:pPr lvl="1"/>
            <a:r>
              <a:rPr lang="cs-CZ" dirty="0"/>
              <a:t>Pedagogický kabinet ICT</a:t>
            </a:r>
          </a:p>
          <a:p>
            <a:pPr lvl="1"/>
            <a:r>
              <a:rPr lang="cs-CZ" dirty="0"/>
              <a:t>Pedagogický kabinet cizí jazyky</a:t>
            </a:r>
          </a:p>
          <a:p>
            <a:pPr lvl="1"/>
            <a:r>
              <a:rPr lang="cs-CZ" dirty="0" smtClean="0"/>
              <a:t>Pedagogický </a:t>
            </a:r>
            <a:r>
              <a:rPr lang="cs-CZ" dirty="0"/>
              <a:t>kabinet biologie/přírodopis</a:t>
            </a:r>
          </a:p>
          <a:p>
            <a:pPr lvl="1"/>
            <a:r>
              <a:rPr lang="cs-CZ" dirty="0" smtClean="0"/>
              <a:t>Pedagogický </a:t>
            </a:r>
            <a:r>
              <a:rPr lang="cs-CZ" dirty="0"/>
              <a:t>kabinet fyzika</a:t>
            </a:r>
          </a:p>
          <a:p>
            <a:pPr lvl="1"/>
            <a:r>
              <a:rPr lang="cs-CZ" dirty="0"/>
              <a:t>Pedagogický kabinet </a:t>
            </a:r>
            <a:r>
              <a:rPr lang="cs-CZ" dirty="0" smtClean="0"/>
              <a:t>chemie</a:t>
            </a:r>
            <a:endParaRPr lang="cs-CZ" dirty="0"/>
          </a:p>
        </p:txBody>
      </p:sp>
      <p:sp>
        <p:nvSpPr>
          <p:cNvPr id="4" name="Zástupný symbol pro číslo snímku 3"/>
          <p:cNvSpPr>
            <a:spLocks noGrp="1"/>
          </p:cNvSpPr>
          <p:nvPr>
            <p:ph type="sldNum" sz="quarter" idx="12"/>
          </p:nvPr>
        </p:nvSpPr>
        <p:spPr/>
        <p:txBody>
          <a:bodyPr/>
          <a:lstStyle/>
          <a:p>
            <a:fld id="{59432892-6AB7-47CB-82F8-00256B4EE155}" type="slidenum">
              <a:rPr lang="cs-CZ" smtClean="0"/>
              <a:t>19</a:t>
            </a:fld>
            <a:endParaRPr lang="cs-CZ"/>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461" y="5528140"/>
            <a:ext cx="1304539" cy="1329860"/>
          </a:xfrm>
          <a:prstGeom prst="rect">
            <a:avLst/>
          </a:prstGeom>
        </p:spPr>
      </p:pic>
    </p:spTree>
    <p:extLst>
      <p:ext uri="{BB962C8B-B14F-4D97-AF65-F5344CB8AC3E}">
        <p14:creationId xmlns:p14="http://schemas.microsoft.com/office/powerpoint/2010/main" val="310420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 čem budeme mluvit</a:t>
            </a:r>
            <a:endParaRPr lang="cs-CZ" dirty="0"/>
          </a:p>
        </p:txBody>
      </p:sp>
      <p:sp>
        <p:nvSpPr>
          <p:cNvPr id="3" name="Zástupný symbol pro obsah 2"/>
          <p:cNvSpPr>
            <a:spLocks noGrp="1"/>
          </p:cNvSpPr>
          <p:nvPr>
            <p:ph idx="1"/>
          </p:nvPr>
        </p:nvSpPr>
        <p:spPr/>
        <p:txBody>
          <a:bodyPr>
            <a:normAutofit/>
          </a:bodyPr>
          <a:lstStyle/>
          <a:p>
            <a:r>
              <a:rPr lang="cs-CZ" dirty="0" smtClean="0"/>
              <a:t>Aktuální informace z realizace KAP</a:t>
            </a:r>
          </a:p>
          <a:p>
            <a:pPr lvl="1"/>
            <a:r>
              <a:rPr lang="cs-CZ" dirty="0" smtClean="0"/>
              <a:t>KAP </a:t>
            </a:r>
            <a:r>
              <a:rPr lang="cs-CZ" dirty="0" smtClean="0"/>
              <a:t>II</a:t>
            </a:r>
          </a:p>
          <a:p>
            <a:pPr lvl="1"/>
            <a:r>
              <a:rPr lang="cs-CZ" dirty="0"/>
              <a:t>Memorandum o spolupráci KAP a MAP</a:t>
            </a:r>
            <a:endParaRPr lang="cs-CZ" dirty="0" smtClean="0"/>
          </a:p>
          <a:p>
            <a:pPr lvl="1"/>
            <a:r>
              <a:rPr lang="cs-CZ" dirty="0" smtClean="0"/>
              <a:t>Školská </a:t>
            </a:r>
            <a:r>
              <a:rPr lang="cs-CZ" dirty="0"/>
              <a:t>inkluzivní koncepce</a:t>
            </a:r>
          </a:p>
          <a:p>
            <a:r>
              <a:rPr lang="cs-CZ" dirty="0"/>
              <a:t>Informace z IKAP</a:t>
            </a:r>
          </a:p>
          <a:p>
            <a:r>
              <a:rPr lang="cs-CZ" dirty="0"/>
              <a:t>Připravované akce KAP / IKAP</a:t>
            </a:r>
          </a:p>
          <a:p>
            <a:r>
              <a:rPr lang="cs-CZ" dirty="0" smtClean="0"/>
              <a:t>Předávání informací MAP – KAP</a:t>
            </a:r>
          </a:p>
        </p:txBody>
      </p:sp>
      <p:sp>
        <p:nvSpPr>
          <p:cNvPr id="4" name="Zástupný symbol pro číslo snímku 3"/>
          <p:cNvSpPr>
            <a:spLocks noGrp="1"/>
          </p:cNvSpPr>
          <p:nvPr>
            <p:ph type="sldNum" sz="quarter" idx="12"/>
          </p:nvPr>
        </p:nvSpPr>
        <p:spPr/>
        <p:txBody>
          <a:bodyPr/>
          <a:lstStyle/>
          <a:p>
            <a:fld id="{59432892-6AB7-47CB-82F8-00256B4EE155}" type="slidenum">
              <a:rPr lang="cs-CZ" smtClean="0"/>
              <a:t>2</a:t>
            </a:fld>
            <a:endParaRPr lang="cs-CZ"/>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461" y="5528140"/>
            <a:ext cx="1304539" cy="1329860"/>
          </a:xfrm>
          <a:prstGeom prst="rect">
            <a:avLst/>
          </a:prstGeom>
        </p:spPr>
      </p:pic>
    </p:spTree>
    <p:extLst>
      <p:ext uri="{BB962C8B-B14F-4D97-AF65-F5344CB8AC3E}">
        <p14:creationId xmlns:p14="http://schemas.microsoft.com/office/powerpoint/2010/main" val="1416660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Připravované akce IKAP</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Klíčová </a:t>
            </a:r>
            <a:r>
              <a:rPr lang="cs-CZ" dirty="0"/>
              <a:t>aktivita č. 5: Kariérové poradenství</a:t>
            </a:r>
          </a:p>
          <a:p>
            <a:pPr lvl="1"/>
            <a:r>
              <a:rPr lang="cs-CZ" dirty="0" smtClean="0"/>
              <a:t>Technický </a:t>
            </a:r>
            <a:r>
              <a:rPr lang="cs-CZ" dirty="0"/>
              <a:t>jarmark Rožnov pod Radhoštěm</a:t>
            </a:r>
          </a:p>
          <a:p>
            <a:pPr lvl="2"/>
            <a:r>
              <a:rPr lang="cs-CZ" dirty="0" smtClean="0"/>
              <a:t>27</a:t>
            </a:r>
            <a:r>
              <a:rPr lang="cs-CZ" dirty="0"/>
              <a:t>. září 2018</a:t>
            </a:r>
          </a:p>
          <a:p>
            <a:pPr lvl="1"/>
            <a:r>
              <a:rPr lang="cs-CZ" dirty="0" smtClean="0"/>
              <a:t>Veletrh </a:t>
            </a:r>
            <a:r>
              <a:rPr lang="cs-CZ" dirty="0"/>
              <a:t>práce a vzdělávání Zlín</a:t>
            </a:r>
          </a:p>
          <a:p>
            <a:pPr lvl="2"/>
            <a:r>
              <a:rPr lang="cs-CZ" dirty="0" smtClean="0"/>
              <a:t>4</a:t>
            </a:r>
            <a:r>
              <a:rPr lang="cs-CZ" dirty="0"/>
              <a:t>.-5. října 2018</a:t>
            </a:r>
          </a:p>
          <a:p>
            <a:pPr lvl="1"/>
            <a:r>
              <a:rPr lang="cs-CZ" dirty="0" smtClean="0"/>
              <a:t>Technický </a:t>
            </a:r>
            <a:r>
              <a:rPr lang="cs-CZ" dirty="0"/>
              <a:t>jarmark Valašské Meziříčí</a:t>
            </a:r>
          </a:p>
          <a:p>
            <a:pPr lvl="2"/>
            <a:r>
              <a:rPr lang="cs-CZ" dirty="0" smtClean="0"/>
              <a:t>12</a:t>
            </a:r>
            <a:r>
              <a:rPr lang="cs-CZ" dirty="0"/>
              <a:t>. října 2018</a:t>
            </a:r>
          </a:p>
          <a:p>
            <a:pPr lvl="1"/>
            <a:r>
              <a:rPr lang="cs-CZ" dirty="0" smtClean="0"/>
              <a:t>Technický </a:t>
            </a:r>
            <a:r>
              <a:rPr lang="cs-CZ" dirty="0"/>
              <a:t>jarmark Vsetín</a:t>
            </a:r>
          </a:p>
          <a:p>
            <a:pPr lvl="2"/>
            <a:r>
              <a:rPr lang="cs-CZ" dirty="0" smtClean="0"/>
              <a:t>19</a:t>
            </a:r>
            <a:r>
              <a:rPr lang="cs-CZ" dirty="0"/>
              <a:t>. října 2018</a:t>
            </a:r>
          </a:p>
          <a:p>
            <a:pPr lvl="1"/>
            <a:r>
              <a:rPr lang="cs-CZ" dirty="0" smtClean="0"/>
              <a:t>Technický </a:t>
            </a:r>
            <a:r>
              <a:rPr lang="cs-CZ" dirty="0"/>
              <a:t>jarmark Uherské Hradiště</a:t>
            </a:r>
          </a:p>
          <a:p>
            <a:pPr lvl="2"/>
            <a:r>
              <a:rPr lang="cs-CZ" dirty="0" smtClean="0"/>
              <a:t>9</a:t>
            </a:r>
            <a:r>
              <a:rPr lang="cs-CZ" dirty="0"/>
              <a:t>. listopadu 2018</a:t>
            </a:r>
          </a:p>
          <a:p>
            <a:pPr lvl="1"/>
            <a:r>
              <a:rPr lang="cs-CZ" dirty="0" smtClean="0"/>
              <a:t>Veletrh </a:t>
            </a:r>
            <a:r>
              <a:rPr lang="cs-CZ" dirty="0"/>
              <a:t>práce a vzdělávání Kroměříž</a:t>
            </a:r>
          </a:p>
          <a:p>
            <a:pPr lvl="2"/>
            <a:r>
              <a:rPr lang="cs-CZ" dirty="0" smtClean="0"/>
              <a:t>8</a:t>
            </a:r>
            <a:r>
              <a:rPr lang="cs-CZ" dirty="0"/>
              <a:t>.-9. listopadu 2018</a:t>
            </a:r>
          </a:p>
          <a:p>
            <a:pPr lvl="1"/>
            <a:r>
              <a:rPr lang="cs-CZ" dirty="0" smtClean="0"/>
              <a:t>Technický </a:t>
            </a:r>
            <a:r>
              <a:rPr lang="cs-CZ" dirty="0"/>
              <a:t>jarmark Uherský Brod</a:t>
            </a:r>
          </a:p>
          <a:p>
            <a:pPr lvl="2"/>
            <a:r>
              <a:rPr lang="cs-CZ" dirty="0" smtClean="0"/>
              <a:t>16</a:t>
            </a:r>
            <a:r>
              <a:rPr lang="cs-CZ" dirty="0"/>
              <a:t>. listopadu 2018</a:t>
            </a:r>
          </a:p>
        </p:txBody>
      </p:sp>
      <p:sp>
        <p:nvSpPr>
          <p:cNvPr id="4" name="Zástupný symbol pro číslo snímku 3"/>
          <p:cNvSpPr>
            <a:spLocks noGrp="1"/>
          </p:cNvSpPr>
          <p:nvPr>
            <p:ph type="sldNum" sz="quarter" idx="12"/>
          </p:nvPr>
        </p:nvSpPr>
        <p:spPr/>
        <p:txBody>
          <a:bodyPr/>
          <a:lstStyle/>
          <a:p>
            <a:fld id="{59432892-6AB7-47CB-82F8-00256B4EE155}" type="slidenum">
              <a:rPr lang="cs-CZ" smtClean="0"/>
              <a:t>20</a:t>
            </a:fld>
            <a:endParaRPr lang="cs-CZ"/>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461" y="5528140"/>
            <a:ext cx="1304539" cy="1329860"/>
          </a:xfrm>
          <a:prstGeom prst="rect">
            <a:avLst/>
          </a:prstGeom>
        </p:spPr>
      </p:pic>
    </p:spTree>
    <p:extLst>
      <p:ext uri="{BB962C8B-B14F-4D97-AF65-F5344CB8AC3E}">
        <p14:creationId xmlns:p14="http://schemas.microsoft.com/office/powerpoint/2010/main" val="354908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Připravované akce IKAP</a:t>
            </a:r>
            <a:endParaRPr lang="cs-CZ" dirty="0"/>
          </a:p>
        </p:txBody>
      </p:sp>
      <p:sp>
        <p:nvSpPr>
          <p:cNvPr id="3" name="Zástupný symbol pro obsah 2"/>
          <p:cNvSpPr>
            <a:spLocks noGrp="1"/>
          </p:cNvSpPr>
          <p:nvPr>
            <p:ph idx="1"/>
          </p:nvPr>
        </p:nvSpPr>
        <p:spPr/>
        <p:txBody>
          <a:bodyPr>
            <a:normAutofit/>
          </a:bodyPr>
          <a:lstStyle/>
          <a:p>
            <a:r>
              <a:rPr lang="cs-CZ" dirty="0" smtClean="0"/>
              <a:t>Klíčová </a:t>
            </a:r>
            <a:r>
              <a:rPr lang="cs-CZ" dirty="0"/>
              <a:t>aktivita č. 6: Syntéza a zhodnocení prvků polytechnického vzdělávání</a:t>
            </a:r>
          </a:p>
          <a:p>
            <a:pPr lvl="1"/>
            <a:r>
              <a:rPr lang="cs-CZ" dirty="0" smtClean="0"/>
              <a:t>Vznik </a:t>
            </a:r>
            <a:r>
              <a:rPr lang="cs-CZ" dirty="0"/>
              <a:t>platformy Syntéza a zhodnocení prvků polytechnického vzdělávání</a:t>
            </a:r>
          </a:p>
          <a:p>
            <a:pPr lvl="2"/>
            <a:r>
              <a:rPr lang="cs-CZ" dirty="0" smtClean="0"/>
              <a:t>25</a:t>
            </a:r>
            <a:r>
              <a:rPr lang="cs-CZ" dirty="0"/>
              <a:t>. září </a:t>
            </a:r>
            <a:r>
              <a:rPr lang="cs-CZ" dirty="0" smtClean="0"/>
              <a:t>2018</a:t>
            </a:r>
            <a:endParaRPr lang="cs-CZ" dirty="0"/>
          </a:p>
          <a:p>
            <a:pPr lvl="2"/>
            <a:r>
              <a:rPr lang="cs-CZ" dirty="0" smtClean="0"/>
              <a:t>Otrokovice</a:t>
            </a:r>
            <a:endParaRPr lang="cs-CZ" dirty="0"/>
          </a:p>
        </p:txBody>
      </p:sp>
      <p:sp>
        <p:nvSpPr>
          <p:cNvPr id="4" name="Zástupný symbol pro číslo snímku 3"/>
          <p:cNvSpPr>
            <a:spLocks noGrp="1"/>
          </p:cNvSpPr>
          <p:nvPr>
            <p:ph type="sldNum" sz="quarter" idx="12"/>
          </p:nvPr>
        </p:nvSpPr>
        <p:spPr/>
        <p:txBody>
          <a:bodyPr/>
          <a:lstStyle/>
          <a:p>
            <a:fld id="{59432892-6AB7-47CB-82F8-00256B4EE155}" type="slidenum">
              <a:rPr lang="cs-CZ" smtClean="0"/>
              <a:t>21</a:t>
            </a:fld>
            <a:endParaRPr lang="cs-CZ"/>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461" y="5528140"/>
            <a:ext cx="1304539" cy="1329860"/>
          </a:xfrm>
          <a:prstGeom prst="rect">
            <a:avLst/>
          </a:prstGeom>
        </p:spPr>
      </p:pic>
    </p:spTree>
    <p:extLst>
      <p:ext uri="{BB962C8B-B14F-4D97-AF65-F5344CB8AC3E}">
        <p14:creationId xmlns:p14="http://schemas.microsoft.com/office/powerpoint/2010/main" val="321393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BulletIN BUĎTE IN</a:t>
            </a:r>
            <a:endParaRPr lang="cs-CZ" dirty="0"/>
          </a:p>
        </p:txBody>
      </p:sp>
      <p:sp>
        <p:nvSpPr>
          <p:cNvPr id="4" name="Zástupný symbol pro číslo snímku 3"/>
          <p:cNvSpPr>
            <a:spLocks noGrp="1"/>
          </p:cNvSpPr>
          <p:nvPr>
            <p:ph type="sldNum" sz="quarter" idx="12"/>
          </p:nvPr>
        </p:nvSpPr>
        <p:spPr/>
        <p:txBody>
          <a:bodyPr/>
          <a:lstStyle/>
          <a:p>
            <a:fld id="{59432892-6AB7-47CB-82F8-00256B4EE155}" type="slidenum">
              <a:rPr lang="cs-CZ" smtClean="0"/>
              <a:t>22</a:t>
            </a:fld>
            <a:endParaRPr lang="cs-CZ"/>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461" y="5528140"/>
            <a:ext cx="1304539" cy="1329860"/>
          </a:xfrm>
          <a:prstGeom prst="rect">
            <a:avLst/>
          </a:prstGeom>
        </p:spPr>
      </p:pic>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27117" y="128291"/>
            <a:ext cx="4674909" cy="6610068"/>
          </a:xfrm>
          <a:prstGeom prst="rect">
            <a:avLst/>
          </a:prstGeom>
          <a:ln>
            <a:solidFill>
              <a:schemeClr val="tx1"/>
            </a:solidFill>
          </a:ln>
        </p:spPr>
      </p:pic>
      <p:sp>
        <p:nvSpPr>
          <p:cNvPr id="9" name="Zástupný symbol pro obsah 8"/>
          <p:cNvSpPr>
            <a:spLocks noGrp="1"/>
          </p:cNvSpPr>
          <p:nvPr>
            <p:ph idx="1"/>
          </p:nvPr>
        </p:nvSpPr>
        <p:spPr/>
        <p:txBody>
          <a:bodyPr/>
          <a:lstStyle/>
          <a:p>
            <a:endParaRPr lang="cs-CZ"/>
          </a:p>
        </p:txBody>
      </p:sp>
    </p:spTree>
    <p:extLst>
      <p:ext uri="{BB962C8B-B14F-4D97-AF65-F5344CB8AC3E}">
        <p14:creationId xmlns:p14="http://schemas.microsoft.com/office/powerpoint/2010/main" val="656280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Nabídka spolupráce ve čtenářské gramotnosti</a:t>
            </a:r>
            <a:endParaRPr lang="cs-CZ" dirty="0"/>
          </a:p>
        </p:txBody>
      </p:sp>
      <p:sp>
        <p:nvSpPr>
          <p:cNvPr id="4" name="Zástupný symbol pro číslo snímku 3"/>
          <p:cNvSpPr>
            <a:spLocks noGrp="1"/>
          </p:cNvSpPr>
          <p:nvPr>
            <p:ph type="sldNum" sz="quarter" idx="12"/>
          </p:nvPr>
        </p:nvSpPr>
        <p:spPr/>
        <p:txBody>
          <a:bodyPr/>
          <a:lstStyle/>
          <a:p>
            <a:fld id="{59432892-6AB7-47CB-82F8-00256B4EE155}" type="slidenum">
              <a:rPr lang="cs-CZ" smtClean="0"/>
              <a:t>23</a:t>
            </a:fld>
            <a:endParaRPr lang="cs-CZ"/>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461" y="5528140"/>
            <a:ext cx="1304539" cy="1329860"/>
          </a:xfrm>
          <a:prstGeom prst="rect">
            <a:avLst/>
          </a:prstGeom>
        </p:spPr>
      </p:pic>
      <p:sp>
        <p:nvSpPr>
          <p:cNvPr id="9" name="Zástupný symbol pro obsah 8"/>
          <p:cNvSpPr>
            <a:spLocks noGrp="1"/>
          </p:cNvSpPr>
          <p:nvPr>
            <p:ph idx="1"/>
          </p:nvPr>
        </p:nvSpPr>
        <p:spPr/>
        <p:txBody>
          <a:bodyPr/>
          <a:lstStyle/>
          <a:p>
            <a:r>
              <a:rPr lang="cs-CZ" dirty="0"/>
              <a:t>Lektorka: Mgr. Hana Lavičková, Ph.D</a:t>
            </a:r>
            <a:r>
              <a:rPr lang="cs-CZ" dirty="0" smtClean="0"/>
              <a:t>.</a:t>
            </a:r>
          </a:p>
          <a:p>
            <a:pPr lvl="1"/>
            <a:endParaRPr lang="cs-CZ" dirty="0" smtClean="0"/>
          </a:p>
          <a:p>
            <a:pPr lvl="1"/>
            <a:r>
              <a:rPr lang="cs-CZ" dirty="0" smtClean="0"/>
              <a:t>Které </a:t>
            </a:r>
            <a:r>
              <a:rPr lang="cs-CZ" dirty="0"/>
              <a:t>knihy nabízet dětským čtenářům</a:t>
            </a:r>
            <a:r>
              <a:rPr lang="cs-CZ" dirty="0" smtClean="0"/>
              <a:t>?</a:t>
            </a:r>
          </a:p>
          <a:p>
            <a:pPr lvl="1"/>
            <a:r>
              <a:rPr lang="cs-CZ" dirty="0"/>
              <a:t>Jsou čítanky „pasé</a:t>
            </a:r>
            <a:r>
              <a:rPr lang="cs-CZ" dirty="0" smtClean="0"/>
              <a:t>“?</a:t>
            </a:r>
          </a:p>
          <a:p>
            <a:pPr lvl="1"/>
            <a:r>
              <a:rPr lang="cs-CZ" dirty="0"/>
              <a:t>Verše? Ty přece nemusí hledat cestu k dětem</a:t>
            </a:r>
            <a:r>
              <a:rPr lang="cs-CZ" dirty="0" smtClean="0"/>
              <a:t>…</a:t>
            </a:r>
          </a:p>
          <a:p>
            <a:pPr lvl="1"/>
            <a:r>
              <a:rPr lang="cs-CZ" dirty="0"/>
              <a:t>Literatura s náročnou tematikou – kde ji hledat a jak s ní pracovat v kolektivu dětí</a:t>
            </a:r>
            <a:r>
              <a:rPr lang="cs-CZ" dirty="0" smtClean="0"/>
              <a:t>?</a:t>
            </a:r>
          </a:p>
          <a:p>
            <a:pPr lvl="1"/>
            <a:endParaRPr lang="cs-CZ" dirty="0" smtClean="0"/>
          </a:p>
          <a:p>
            <a:r>
              <a:rPr lang="cs-CZ" dirty="0" smtClean="0"/>
              <a:t>Další propojení MAP / KAP / IKAP</a:t>
            </a:r>
            <a:endParaRPr lang="cs-CZ" dirty="0"/>
          </a:p>
        </p:txBody>
      </p:sp>
    </p:spTree>
    <p:extLst>
      <p:ext uri="{BB962C8B-B14F-4D97-AF65-F5344CB8AC3E}">
        <p14:creationId xmlns:p14="http://schemas.microsoft.com/office/powerpoint/2010/main" val="20230254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Účast v Řídících výborech MAP</a:t>
            </a:r>
            <a:endParaRPr lang="cs-CZ" dirty="0"/>
          </a:p>
        </p:txBody>
      </p:sp>
      <p:sp>
        <p:nvSpPr>
          <p:cNvPr id="3" name="Zástupný symbol pro obsah 2"/>
          <p:cNvSpPr>
            <a:spLocks noGrp="1"/>
          </p:cNvSpPr>
          <p:nvPr>
            <p:ph idx="1"/>
          </p:nvPr>
        </p:nvSpPr>
        <p:spPr/>
        <p:txBody>
          <a:bodyPr>
            <a:normAutofit/>
          </a:bodyPr>
          <a:lstStyle/>
          <a:p>
            <a:r>
              <a:rPr lang="cs-CZ" dirty="0" smtClean="0"/>
              <a:t>Přínos vhodně zvoleného zastoupení v ŘV – jeden člen RT KAP ve všech ŘV: </a:t>
            </a:r>
          </a:p>
          <a:p>
            <a:pPr lvl="1"/>
            <a:r>
              <a:rPr lang="cs-CZ" dirty="0" smtClean="0"/>
              <a:t>Globální přehled o činnosti všech MAP</a:t>
            </a:r>
          </a:p>
          <a:p>
            <a:pPr lvl="1"/>
            <a:r>
              <a:rPr lang="cs-CZ" dirty="0" smtClean="0"/>
              <a:t>Přímý přenos informací oběma směry</a:t>
            </a:r>
          </a:p>
          <a:p>
            <a:pPr lvl="2"/>
            <a:r>
              <a:rPr lang="cs-CZ" dirty="0" smtClean="0"/>
              <a:t>Minimalizování dopadu časového nesouladu mezi KAP / P-KAP a MAP / SRP</a:t>
            </a:r>
          </a:p>
          <a:p>
            <a:pPr lvl="2"/>
            <a:r>
              <a:rPr lang="cs-CZ" dirty="0" smtClean="0"/>
              <a:t>Formulace cílů s přesahem</a:t>
            </a:r>
          </a:p>
          <a:p>
            <a:pPr lvl="2"/>
            <a:r>
              <a:rPr lang="cs-CZ" dirty="0" smtClean="0"/>
              <a:t>Jednotný výklad</a:t>
            </a:r>
          </a:p>
          <a:p>
            <a:pPr lvl="2"/>
            <a:r>
              <a:rPr lang="cs-CZ" dirty="0" smtClean="0"/>
              <a:t>…</a:t>
            </a:r>
          </a:p>
          <a:p>
            <a:pPr lvl="1"/>
            <a:r>
              <a:rPr lang="cs-CZ" dirty="0" smtClean="0"/>
              <a:t>Koordinace akcí podobného typu</a:t>
            </a:r>
          </a:p>
          <a:p>
            <a:pPr lvl="1"/>
            <a:r>
              <a:rPr lang="cs-CZ" dirty="0" smtClean="0"/>
              <a:t>Spolupráce při tvorbě a realizaci IKAP</a:t>
            </a:r>
          </a:p>
        </p:txBody>
      </p:sp>
      <p:sp>
        <p:nvSpPr>
          <p:cNvPr id="5" name="Zástupný symbol pro číslo snímku 4"/>
          <p:cNvSpPr>
            <a:spLocks noGrp="1"/>
          </p:cNvSpPr>
          <p:nvPr>
            <p:ph type="sldNum" sz="quarter" idx="12"/>
          </p:nvPr>
        </p:nvSpPr>
        <p:spPr/>
        <p:txBody>
          <a:bodyPr/>
          <a:lstStyle/>
          <a:p>
            <a:fld id="{59432892-6AB7-47CB-82F8-00256B4EE155}" type="slidenum">
              <a:rPr lang="cs-CZ" smtClean="0"/>
              <a:t>24</a:t>
            </a:fld>
            <a:endParaRPr lang="cs-CZ"/>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461" y="5528140"/>
            <a:ext cx="1304539" cy="1329860"/>
          </a:xfrm>
          <a:prstGeom prst="rect">
            <a:avLst/>
          </a:prstGeom>
        </p:spPr>
      </p:pic>
    </p:spTree>
    <p:extLst>
      <p:ext uri="{BB962C8B-B14F-4D97-AF65-F5344CB8AC3E}">
        <p14:creationId xmlns:p14="http://schemas.microsoft.com/office/powerpoint/2010/main" val="166931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Účast v Řídících výborech MAP</a:t>
            </a:r>
            <a:endParaRPr lang="cs-CZ" dirty="0"/>
          </a:p>
        </p:txBody>
      </p:sp>
      <p:sp>
        <p:nvSpPr>
          <p:cNvPr id="3" name="Zástupný symbol pro obsah 2"/>
          <p:cNvSpPr>
            <a:spLocks noGrp="1"/>
          </p:cNvSpPr>
          <p:nvPr>
            <p:ph idx="1"/>
          </p:nvPr>
        </p:nvSpPr>
        <p:spPr/>
        <p:txBody>
          <a:bodyPr>
            <a:normAutofit/>
          </a:bodyPr>
          <a:lstStyle/>
          <a:p>
            <a:r>
              <a:rPr lang="cs-CZ" dirty="0" smtClean="0"/>
              <a:t>Vlastní poznatky</a:t>
            </a:r>
          </a:p>
          <a:p>
            <a:pPr lvl="1"/>
            <a:r>
              <a:rPr lang="cs-CZ" dirty="0" smtClean="0"/>
              <a:t>Individuální přístup k akčnímu plánování</a:t>
            </a:r>
          </a:p>
          <a:p>
            <a:pPr lvl="1"/>
            <a:r>
              <a:rPr lang="cs-CZ" dirty="0" smtClean="0"/>
              <a:t>Někteří členové ŘV měli od akčního plánování jiná očekávání</a:t>
            </a:r>
          </a:p>
          <a:p>
            <a:pPr lvl="2"/>
            <a:r>
              <a:rPr lang="cs-CZ" dirty="0" smtClean="0"/>
              <a:t>Očekávání přidělení investičních prostředků</a:t>
            </a:r>
          </a:p>
          <a:p>
            <a:pPr lvl="2"/>
            <a:r>
              <a:rPr lang="cs-CZ" dirty="0" smtClean="0"/>
              <a:t>Další „papír k ničemu“</a:t>
            </a:r>
          </a:p>
          <a:p>
            <a:pPr lvl="1"/>
            <a:r>
              <a:rPr lang="cs-CZ" dirty="0" smtClean="0"/>
              <a:t>V některých MAP došlo během realizace k vytvoření do té doby neexistující komunikační a kooperační platformy</a:t>
            </a:r>
          </a:p>
          <a:p>
            <a:pPr lvl="1"/>
            <a:r>
              <a:rPr lang="cs-CZ" dirty="0" smtClean="0"/>
              <a:t>Nové nápady, které by bez koordinace a spolupráce v území MAP (ORP) neměly šanci na vznik</a:t>
            </a:r>
          </a:p>
          <a:p>
            <a:pPr lvl="1"/>
            <a:r>
              <a:rPr lang="cs-CZ" dirty="0" smtClean="0"/>
              <a:t>Podchycení aktivních odborníků (učitelů) v území se zájmem o zvyšování kvality ve vzdělávání</a:t>
            </a:r>
          </a:p>
          <a:p>
            <a:pPr lvl="1"/>
            <a:endParaRPr lang="cs-CZ" dirty="0" smtClean="0"/>
          </a:p>
        </p:txBody>
      </p:sp>
      <p:sp>
        <p:nvSpPr>
          <p:cNvPr id="5" name="Zástupný symbol pro číslo snímku 4"/>
          <p:cNvSpPr>
            <a:spLocks noGrp="1"/>
          </p:cNvSpPr>
          <p:nvPr>
            <p:ph type="sldNum" sz="quarter" idx="12"/>
          </p:nvPr>
        </p:nvSpPr>
        <p:spPr/>
        <p:txBody>
          <a:bodyPr/>
          <a:lstStyle/>
          <a:p>
            <a:fld id="{59432892-6AB7-47CB-82F8-00256B4EE155}" type="slidenum">
              <a:rPr lang="cs-CZ" smtClean="0"/>
              <a:t>25</a:t>
            </a:fld>
            <a:endParaRPr lang="cs-CZ"/>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461" y="5528140"/>
            <a:ext cx="1304539" cy="1329860"/>
          </a:xfrm>
          <a:prstGeom prst="rect">
            <a:avLst/>
          </a:prstGeom>
        </p:spPr>
      </p:pic>
    </p:spTree>
    <p:extLst>
      <p:ext uri="{BB962C8B-B14F-4D97-AF65-F5344CB8AC3E}">
        <p14:creationId xmlns:p14="http://schemas.microsoft.com/office/powerpoint/2010/main" val="38091805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a:lstStyle/>
          <a:p>
            <a:fld id="{59432892-6AB7-47CB-82F8-00256B4EE155}" type="slidenum">
              <a:rPr lang="cs-CZ" smtClean="0"/>
              <a:pPr/>
              <a:t>26</a:t>
            </a:fld>
            <a:endParaRPr lang="cs-CZ"/>
          </a:p>
        </p:txBody>
      </p:sp>
      <p:pic>
        <p:nvPicPr>
          <p:cNvPr id="10" name="Zástupný symbol pro obsah 9"/>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42634" y="701749"/>
            <a:ext cx="8699643" cy="6156251"/>
          </a:xfrm>
        </p:spPr>
      </p:pic>
      <p:sp>
        <p:nvSpPr>
          <p:cNvPr id="11" name="Obdélník 10"/>
          <p:cNvSpPr/>
          <p:nvPr/>
        </p:nvSpPr>
        <p:spPr>
          <a:xfrm>
            <a:off x="8968902" y="768485"/>
            <a:ext cx="1507787" cy="4045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5" name="Obrázek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87461" y="5528140"/>
            <a:ext cx="1304539" cy="1329860"/>
          </a:xfrm>
          <a:prstGeom prst="rect">
            <a:avLst/>
          </a:prstGeom>
        </p:spPr>
      </p:pic>
      <p:sp>
        <p:nvSpPr>
          <p:cNvPr id="7" name="TextovéPole 6"/>
          <p:cNvSpPr txBox="1"/>
          <p:nvPr/>
        </p:nvSpPr>
        <p:spPr>
          <a:xfrm>
            <a:off x="1748311" y="1256232"/>
            <a:ext cx="1618733" cy="369332"/>
          </a:xfrm>
          <a:prstGeom prst="rect">
            <a:avLst/>
          </a:prstGeom>
          <a:solidFill>
            <a:srgbClr val="FFFF00"/>
          </a:solidFill>
        </p:spPr>
        <p:txBody>
          <a:bodyPr wrap="square" rtlCol="0">
            <a:spAutoFit/>
          </a:bodyPr>
          <a:lstStyle/>
          <a:p>
            <a:pPr algn="ctr"/>
            <a:r>
              <a:rPr lang="cs-CZ" b="1" dirty="0" smtClean="0">
                <a:solidFill>
                  <a:srgbClr val="FF0000"/>
                </a:solidFill>
                <a:latin typeface="Arial Narrow" panose="020B0606020202030204" pitchFamily="34" charset="0"/>
              </a:rPr>
              <a:t>MAP II.</a:t>
            </a:r>
            <a:endParaRPr lang="cs-CZ" b="1" dirty="0">
              <a:solidFill>
                <a:srgbClr val="FF0000"/>
              </a:solidFill>
              <a:latin typeface="Arial Narrow" panose="020B0606020202030204" pitchFamily="34" charset="0"/>
            </a:endParaRPr>
          </a:p>
        </p:txBody>
      </p:sp>
      <p:sp>
        <p:nvSpPr>
          <p:cNvPr id="3" name="Ovál 2"/>
          <p:cNvSpPr/>
          <p:nvPr/>
        </p:nvSpPr>
        <p:spPr>
          <a:xfrm>
            <a:off x="3162300" y="4657726"/>
            <a:ext cx="1847850" cy="18859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 name="Obdélníkový bublinový popisek 5"/>
          <p:cNvSpPr/>
          <p:nvPr/>
        </p:nvSpPr>
        <p:spPr>
          <a:xfrm>
            <a:off x="307291" y="5145374"/>
            <a:ext cx="2321609" cy="942975"/>
          </a:xfrm>
          <a:prstGeom prst="wedgeRectCallout">
            <a:avLst>
              <a:gd name="adj1" fmla="val 71782"/>
              <a:gd name="adj2" fmla="val 8964"/>
            </a:avLst>
          </a:prstGeom>
          <a:solidFill>
            <a:srgbClr val="FF0000"/>
          </a:solid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 name="TextovéPole 7"/>
          <p:cNvSpPr txBox="1"/>
          <p:nvPr/>
        </p:nvSpPr>
        <p:spPr>
          <a:xfrm>
            <a:off x="307291" y="5324475"/>
            <a:ext cx="2216834" cy="584775"/>
          </a:xfrm>
          <a:prstGeom prst="rect">
            <a:avLst/>
          </a:prstGeom>
          <a:noFill/>
        </p:spPr>
        <p:txBody>
          <a:bodyPr wrap="square" rtlCol="0">
            <a:spAutoFit/>
          </a:bodyPr>
          <a:lstStyle/>
          <a:p>
            <a:r>
              <a:rPr lang="cs-CZ" sz="1600" dirty="0" smtClean="0">
                <a:solidFill>
                  <a:schemeClr val="bg1"/>
                </a:solidFill>
                <a:latin typeface="Arial Narrow" panose="020B0606020202030204" pitchFamily="34" charset="0"/>
              </a:rPr>
              <a:t>MAP Veselí nad Moravou</a:t>
            </a:r>
          </a:p>
          <a:p>
            <a:r>
              <a:rPr lang="cs-CZ" sz="1600" dirty="0" smtClean="0">
                <a:solidFill>
                  <a:schemeClr val="bg1"/>
                </a:solidFill>
                <a:latin typeface="Arial Narrow" panose="020B0606020202030204" pitchFamily="34" charset="0"/>
              </a:rPr>
              <a:t>KAP Jihomoravského kraje </a:t>
            </a:r>
            <a:endParaRPr lang="cs-CZ" sz="1600" dirty="0">
              <a:solidFill>
                <a:schemeClr val="bg1"/>
              </a:solidFill>
              <a:latin typeface="Arial Narrow" panose="020B0606020202030204" pitchFamily="34" charset="0"/>
            </a:endParaRPr>
          </a:p>
        </p:txBody>
      </p:sp>
    </p:spTree>
    <p:extLst>
      <p:ext uri="{BB962C8B-B14F-4D97-AF65-F5344CB8AC3E}">
        <p14:creationId xmlns:p14="http://schemas.microsoft.com/office/powerpoint/2010/main" val="2387792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Jeden</a:t>
            </a:r>
            <a:r>
              <a:rPr lang="cs-CZ" dirty="0" smtClean="0"/>
              <a:t> MAP mezi dvěma KAP</a:t>
            </a:r>
            <a:endParaRPr lang="cs-CZ" dirty="0"/>
          </a:p>
        </p:txBody>
      </p:sp>
      <p:sp>
        <p:nvSpPr>
          <p:cNvPr id="3" name="Zástupný symbol pro obsah 2"/>
          <p:cNvSpPr>
            <a:spLocks noGrp="1"/>
          </p:cNvSpPr>
          <p:nvPr>
            <p:ph idx="1"/>
          </p:nvPr>
        </p:nvSpPr>
        <p:spPr/>
        <p:txBody>
          <a:bodyPr>
            <a:normAutofit/>
          </a:bodyPr>
          <a:lstStyle/>
          <a:p>
            <a:r>
              <a:rPr lang="cs-CZ" dirty="0" smtClean="0"/>
              <a:t>Distribuce informací </a:t>
            </a:r>
            <a:r>
              <a:rPr lang="cs-CZ" dirty="0" smtClean="0"/>
              <a:t>a účast na setkáních realizátorů MAP ve ZK</a:t>
            </a:r>
            <a:endParaRPr lang="cs-CZ" dirty="0"/>
          </a:p>
          <a:p>
            <a:r>
              <a:rPr lang="cs-CZ" dirty="0" smtClean="0"/>
              <a:t>Memorandum o spolupráci – </a:t>
            </a:r>
            <a:r>
              <a:rPr lang="cs-CZ" dirty="0" smtClean="0"/>
              <a:t>aplikace v území MAP </a:t>
            </a:r>
            <a:endParaRPr lang="cs-CZ" dirty="0"/>
          </a:p>
          <a:p>
            <a:r>
              <a:rPr lang="cs-CZ" dirty="0" smtClean="0"/>
              <a:t>Problémy s evaluací v území KAP</a:t>
            </a:r>
            <a:endParaRPr lang="cs-CZ" dirty="0"/>
          </a:p>
          <a:p>
            <a:r>
              <a:rPr lang="cs-CZ" dirty="0" smtClean="0"/>
              <a:t>Aktivity v projektu IKAP a zájem/nezájem MAP </a:t>
            </a:r>
            <a:r>
              <a:rPr lang="cs-CZ" dirty="0" err="1" smtClean="0"/>
              <a:t>VnM</a:t>
            </a:r>
            <a:r>
              <a:rPr lang="cs-CZ" dirty="0" smtClean="0"/>
              <a:t> se jich účastnit</a:t>
            </a:r>
            <a:endParaRPr lang="cs-CZ" dirty="0"/>
          </a:p>
          <a:p>
            <a:r>
              <a:rPr lang="cs-CZ" dirty="0" smtClean="0"/>
              <a:t>Nejednoznačné </a:t>
            </a:r>
            <a:r>
              <a:rPr lang="cs-CZ" dirty="0" smtClean="0"/>
              <a:t>zařazování projektových záměrů do příslušných rámců pro investice</a:t>
            </a:r>
            <a:endParaRPr lang="cs-CZ" dirty="0"/>
          </a:p>
          <a:p>
            <a:pPr lvl="1"/>
            <a:r>
              <a:rPr lang="cs-CZ" dirty="0" smtClean="0"/>
              <a:t>V daném území ZK zřizuje ZUŠ Uherský Ostroh – záměry ZUŠ jsou předmětem jednání </a:t>
            </a:r>
            <a:r>
              <a:rPr lang="cs-CZ" dirty="0" smtClean="0"/>
              <a:t>MAP</a:t>
            </a:r>
          </a:p>
          <a:p>
            <a:r>
              <a:rPr lang="cs-CZ" dirty="0" smtClean="0"/>
              <a:t>Jak se bude připravovat Inkluzivní koncepce?</a:t>
            </a:r>
          </a:p>
        </p:txBody>
      </p:sp>
      <p:sp>
        <p:nvSpPr>
          <p:cNvPr id="5" name="Zástupný symbol pro číslo snímku 4"/>
          <p:cNvSpPr>
            <a:spLocks noGrp="1"/>
          </p:cNvSpPr>
          <p:nvPr>
            <p:ph type="sldNum" sz="quarter" idx="12"/>
          </p:nvPr>
        </p:nvSpPr>
        <p:spPr/>
        <p:txBody>
          <a:bodyPr/>
          <a:lstStyle/>
          <a:p>
            <a:fld id="{59432892-6AB7-47CB-82F8-00256B4EE155}" type="slidenum">
              <a:rPr lang="cs-CZ" smtClean="0"/>
              <a:t>27</a:t>
            </a:fld>
            <a:endParaRPr lang="cs-CZ"/>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461" y="5528140"/>
            <a:ext cx="1304539" cy="1329860"/>
          </a:xfrm>
          <a:prstGeom prst="rect">
            <a:avLst/>
          </a:prstGeom>
        </p:spPr>
      </p:pic>
    </p:spTree>
    <p:extLst>
      <p:ext uri="{BB962C8B-B14F-4D97-AF65-F5344CB8AC3E}">
        <p14:creationId xmlns:p14="http://schemas.microsoft.com/office/powerpoint/2010/main" val="3883738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Děkujeme </a:t>
            </a:r>
            <a:r>
              <a:rPr lang="cs-CZ" dirty="0" smtClean="0"/>
              <a:t>za pozornost</a:t>
            </a:r>
            <a:endParaRPr lang="cs-CZ" dirty="0"/>
          </a:p>
        </p:txBody>
      </p:sp>
      <p:sp>
        <p:nvSpPr>
          <p:cNvPr id="3" name="Zástupný symbol pro text 2"/>
          <p:cNvSpPr>
            <a:spLocks noGrp="1"/>
          </p:cNvSpPr>
          <p:nvPr>
            <p:ph type="body" idx="1"/>
          </p:nvPr>
        </p:nvSpPr>
        <p:spPr/>
        <p:txBody>
          <a:bodyPr>
            <a:normAutofit/>
          </a:bodyPr>
          <a:lstStyle/>
          <a:p>
            <a:r>
              <a:rPr lang="cs-CZ" dirty="0" smtClean="0"/>
              <a:t>Lenka Baťová, Radovan Výsmek</a:t>
            </a:r>
            <a:endParaRPr lang="cs-CZ" dirty="0"/>
          </a:p>
        </p:txBody>
      </p:sp>
      <p:sp>
        <p:nvSpPr>
          <p:cNvPr id="4" name="Zástupný symbol pro číslo snímku 3"/>
          <p:cNvSpPr>
            <a:spLocks noGrp="1"/>
          </p:cNvSpPr>
          <p:nvPr>
            <p:ph type="sldNum" sz="quarter" idx="12"/>
          </p:nvPr>
        </p:nvSpPr>
        <p:spPr/>
        <p:txBody>
          <a:bodyPr/>
          <a:lstStyle/>
          <a:p>
            <a:fld id="{59432892-6AB7-47CB-82F8-00256B4EE155}" type="slidenum">
              <a:rPr lang="cs-CZ" smtClean="0"/>
              <a:t>28</a:t>
            </a:fld>
            <a:endParaRPr lang="cs-CZ" dirty="0"/>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461" y="5528140"/>
            <a:ext cx="1304539" cy="1329860"/>
          </a:xfrm>
          <a:prstGeom prst="rect">
            <a:avLst/>
          </a:prstGeom>
        </p:spPr>
      </p:pic>
    </p:spTree>
    <p:extLst>
      <p:ext uri="{BB962C8B-B14F-4D97-AF65-F5344CB8AC3E}">
        <p14:creationId xmlns:p14="http://schemas.microsoft.com/office/powerpoint/2010/main" val="2454443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smtClean="0"/>
              <a:t>KAP II.</a:t>
            </a:r>
            <a:endParaRPr lang="cs-CZ" dirty="0"/>
          </a:p>
        </p:txBody>
      </p:sp>
      <p:sp>
        <p:nvSpPr>
          <p:cNvPr id="3" name="Zástupný symbol pro obsah 2"/>
          <p:cNvSpPr>
            <a:spLocks noGrp="1"/>
          </p:cNvSpPr>
          <p:nvPr>
            <p:ph idx="1"/>
          </p:nvPr>
        </p:nvSpPr>
        <p:spPr/>
        <p:txBody>
          <a:bodyPr>
            <a:normAutofit lnSpcReduction="10000"/>
          </a:bodyPr>
          <a:lstStyle/>
          <a:p>
            <a:r>
              <a:rPr lang="cs-CZ" dirty="0" smtClean="0"/>
              <a:t>Dotazníkové šetření NÚV – říjen/listopad 2018</a:t>
            </a:r>
          </a:p>
          <a:p>
            <a:r>
              <a:rPr lang="cs-CZ" dirty="0" smtClean="0"/>
              <a:t>Zpracování analýzy do června 2019</a:t>
            </a:r>
          </a:p>
          <a:p>
            <a:r>
              <a:rPr lang="cs-CZ" dirty="0" smtClean="0"/>
              <a:t>Schválení dokumentu do konce roku 2019</a:t>
            </a:r>
          </a:p>
          <a:p>
            <a:endParaRPr lang="cs-CZ" dirty="0"/>
          </a:p>
          <a:p>
            <a:r>
              <a:rPr lang="cs-CZ" dirty="0" smtClean="0"/>
              <a:t>Na základě návrhové části bude připravován projekt IKAP II</a:t>
            </a:r>
            <a:r>
              <a:rPr lang="cs-CZ" dirty="0" smtClean="0"/>
              <a:t>.</a:t>
            </a:r>
          </a:p>
          <a:p>
            <a:pPr lvl="1"/>
            <a:r>
              <a:rPr lang="cs-CZ" dirty="0" smtClean="0"/>
              <a:t>Výzva XI/2019 – VI/2020</a:t>
            </a:r>
          </a:p>
          <a:p>
            <a:pPr lvl="1"/>
            <a:r>
              <a:rPr lang="cs-CZ" dirty="0" smtClean="0"/>
              <a:t>Předpokládaná realizace IX/2020 – XII/2022</a:t>
            </a:r>
          </a:p>
          <a:p>
            <a:pPr lvl="1"/>
            <a:r>
              <a:rPr lang="cs-CZ" dirty="0" smtClean="0"/>
              <a:t>Povinné aktivity</a:t>
            </a:r>
          </a:p>
          <a:p>
            <a:pPr lvl="2"/>
            <a:r>
              <a:rPr lang="cs-CZ" dirty="0" smtClean="0"/>
              <a:t>Polytechnické vzdělávání </a:t>
            </a:r>
          </a:p>
          <a:p>
            <a:pPr lvl="2"/>
            <a:r>
              <a:rPr lang="cs-CZ" dirty="0" smtClean="0"/>
              <a:t>Inkluze – </a:t>
            </a:r>
            <a:r>
              <a:rPr lang="cs-CZ" dirty="0"/>
              <a:t>vytvoření podpůrných a motivačních sítí pro žáky a studenty ohrožené školním neúspěchem</a:t>
            </a:r>
            <a:endParaRPr lang="cs-CZ" dirty="0"/>
          </a:p>
        </p:txBody>
      </p:sp>
      <p:sp>
        <p:nvSpPr>
          <p:cNvPr id="4" name="Zástupný symbol pro číslo snímku 3"/>
          <p:cNvSpPr>
            <a:spLocks noGrp="1"/>
          </p:cNvSpPr>
          <p:nvPr>
            <p:ph type="sldNum" sz="quarter" idx="12"/>
          </p:nvPr>
        </p:nvSpPr>
        <p:spPr/>
        <p:txBody>
          <a:bodyPr/>
          <a:lstStyle/>
          <a:p>
            <a:fld id="{59432892-6AB7-47CB-82F8-00256B4EE155}" type="slidenum">
              <a:rPr lang="cs-CZ" smtClean="0"/>
              <a:t>3</a:t>
            </a:fld>
            <a:endParaRPr lang="cs-CZ"/>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461" y="5528140"/>
            <a:ext cx="1304539" cy="1329860"/>
          </a:xfrm>
          <a:prstGeom prst="rect">
            <a:avLst/>
          </a:prstGeom>
        </p:spPr>
      </p:pic>
    </p:spTree>
    <p:extLst>
      <p:ext uri="{BB962C8B-B14F-4D97-AF65-F5344CB8AC3E}">
        <p14:creationId xmlns:p14="http://schemas.microsoft.com/office/powerpoint/2010/main" val="208918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Memorandum o spolupráci KAP a MAP</a:t>
            </a:r>
            <a:endParaRPr lang="cs-CZ" dirty="0"/>
          </a:p>
        </p:txBody>
      </p:sp>
      <p:sp>
        <p:nvSpPr>
          <p:cNvPr id="3" name="Zástupný symbol pro obsah 2"/>
          <p:cNvSpPr>
            <a:spLocks noGrp="1"/>
          </p:cNvSpPr>
          <p:nvPr>
            <p:ph idx="1"/>
          </p:nvPr>
        </p:nvSpPr>
        <p:spPr/>
        <p:txBody>
          <a:bodyPr>
            <a:normAutofit/>
          </a:bodyPr>
          <a:lstStyle/>
          <a:p>
            <a:r>
              <a:rPr lang="cs-CZ" dirty="0" smtClean="0"/>
              <a:t>Doba platnosti</a:t>
            </a:r>
          </a:p>
          <a:p>
            <a:pPr lvl="1"/>
            <a:r>
              <a:rPr lang="cs-CZ" dirty="0" smtClean="0"/>
              <a:t>Od 12. 3. 2018 </a:t>
            </a:r>
          </a:p>
          <a:p>
            <a:pPr lvl="1"/>
            <a:r>
              <a:rPr lang="cs-CZ" dirty="0" smtClean="0"/>
              <a:t>Do 31. 12. 2022</a:t>
            </a:r>
          </a:p>
          <a:p>
            <a:pPr lvl="2"/>
            <a:r>
              <a:rPr lang="cs-CZ" dirty="0" smtClean="0"/>
              <a:t>doba ukončení programového období a aplikace pravidla možné realizace projektů „n+2“</a:t>
            </a:r>
          </a:p>
          <a:p>
            <a:r>
              <a:rPr lang="cs-CZ" dirty="0" smtClean="0"/>
              <a:t>Nutnost aktualizace </a:t>
            </a:r>
            <a:endParaRPr lang="cs-CZ" dirty="0" smtClean="0"/>
          </a:p>
          <a:p>
            <a:pPr lvl="1"/>
            <a:r>
              <a:rPr lang="cs-CZ" dirty="0" smtClean="0"/>
              <a:t>Změna </a:t>
            </a:r>
            <a:r>
              <a:rPr lang="cs-CZ" dirty="0" smtClean="0"/>
              <a:t>nositelů </a:t>
            </a:r>
            <a:r>
              <a:rPr lang="cs-CZ" dirty="0" smtClean="0"/>
              <a:t>MAP</a:t>
            </a:r>
          </a:p>
          <a:p>
            <a:pPr lvl="1"/>
            <a:r>
              <a:rPr lang="cs-CZ" dirty="0" smtClean="0"/>
              <a:t>Nový 14</a:t>
            </a:r>
            <a:r>
              <a:rPr lang="cs-CZ" dirty="0" smtClean="0"/>
              <a:t>. MAP v kraji</a:t>
            </a:r>
          </a:p>
          <a:p>
            <a:pPr lvl="1"/>
            <a:r>
              <a:rPr lang="cs-CZ" dirty="0" smtClean="0"/>
              <a:t>Aktualizovat budeme, až začnou realizovat všechny MAP</a:t>
            </a:r>
            <a:endParaRPr lang="cs-CZ" dirty="0"/>
          </a:p>
        </p:txBody>
      </p:sp>
      <p:sp>
        <p:nvSpPr>
          <p:cNvPr id="4" name="Zástupný symbol pro číslo snímku 3"/>
          <p:cNvSpPr>
            <a:spLocks noGrp="1"/>
          </p:cNvSpPr>
          <p:nvPr>
            <p:ph type="sldNum" sz="quarter" idx="12"/>
          </p:nvPr>
        </p:nvSpPr>
        <p:spPr/>
        <p:txBody>
          <a:bodyPr/>
          <a:lstStyle/>
          <a:p>
            <a:fld id="{59432892-6AB7-47CB-82F8-00256B4EE155}" type="slidenum">
              <a:rPr lang="cs-CZ" smtClean="0"/>
              <a:t>4</a:t>
            </a:fld>
            <a:endParaRPr lang="cs-CZ"/>
          </a:p>
        </p:txBody>
      </p:sp>
      <p:pic>
        <p:nvPicPr>
          <p:cNvPr id="5" name="Obráze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461" y="5528140"/>
            <a:ext cx="1304539" cy="1329860"/>
          </a:xfrm>
          <a:prstGeom prst="rect">
            <a:avLst/>
          </a:prstGeom>
        </p:spPr>
      </p:pic>
    </p:spTree>
    <p:extLst>
      <p:ext uri="{BB962C8B-B14F-4D97-AF65-F5344CB8AC3E}">
        <p14:creationId xmlns:p14="http://schemas.microsoft.com/office/powerpoint/2010/main" val="3438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ŠIKK</a:t>
            </a:r>
            <a:r>
              <a:rPr lang="cs-CZ" dirty="0"/>
              <a:t> </a:t>
            </a:r>
            <a:r>
              <a:rPr lang="cs-CZ" dirty="0" smtClean="0"/>
              <a:t>– co to je?</a:t>
            </a:r>
            <a:endParaRPr lang="cs-CZ" dirty="0"/>
          </a:p>
        </p:txBody>
      </p:sp>
      <p:sp>
        <p:nvSpPr>
          <p:cNvPr id="3" name="Zástupný symbol pro obsah 2"/>
          <p:cNvSpPr>
            <a:spLocks noGrp="1"/>
          </p:cNvSpPr>
          <p:nvPr>
            <p:ph idx="1"/>
          </p:nvPr>
        </p:nvSpPr>
        <p:spPr/>
        <p:txBody>
          <a:bodyPr>
            <a:normAutofit/>
          </a:bodyPr>
          <a:lstStyle/>
          <a:p>
            <a:r>
              <a:rPr lang="cs-CZ" dirty="0" smtClean="0"/>
              <a:t>Vychází z aktualizovaných Postupů KAP</a:t>
            </a:r>
          </a:p>
          <a:p>
            <a:pPr lvl="1"/>
            <a:r>
              <a:rPr lang="cs-CZ" dirty="0" smtClean="0"/>
              <a:t>Základním dokumentem je Metodika rovných </a:t>
            </a:r>
            <a:r>
              <a:rPr lang="cs-CZ" dirty="0" smtClean="0"/>
              <a:t>příležitostí</a:t>
            </a:r>
          </a:p>
          <a:p>
            <a:pPr lvl="2"/>
            <a:r>
              <a:rPr lang="cs-CZ" dirty="0" smtClean="0"/>
              <a:t>Metodika je závazná i pro MAP</a:t>
            </a:r>
            <a:endParaRPr lang="cs-CZ" dirty="0" smtClean="0"/>
          </a:p>
          <a:p>
            <a:r>
              <a:rPr lang="cs-CZ" dirty="0" smtClean="0"/>
              <a:t>Podmínka pro:</a:t>
            </a:r>
          </a:p>
          <a:p>
            <a:pPr lvl="1"/>
            <a:r>
              <a:rPr lang="cs-CZ" dirty="0" smtClean="0"/>
              <a:t>Podání žádosti </a:t>
            </a:r>
            <a:r>
              <a:rPr lang="cs-CZ" dirty="0"/>
              <a:t>do výzvy </a:t>
            </a:r>
            <a:r>
              <a:rPr lang="cs-CZ" dirty="0" smtClean="0"/>
              <a:t>Inkluzivní </a:t>
            </a:r>
            <a:r>
              <a:rPr lang="cs-CZ" dirty="0"/>
              <a:t>vzdělávání pro sociálně vyloučené lokality (SVL</a:t>
            </a:r>
            <a:r>
              <a:rPr lang="cs-CZ" dirty="0" smtClean="0"/>
              <a:t>)</a:t>
            </a:r>
          </a:p>
          <a:p>
            <a:pPr lvl="1"/>
            <a:r>
              <a:rPr lang="cs-CZ" dirty="0" smtClean="0"/>
              <a:t>Podání žádosti do výzvy Implementace krajských akčních plánů II.</a:t>
            </a:r>
            <a:endParaRPr lang="cs-CZ" dirty="0"/>
          </a:p>
          <a:p>
            <a:r>
              <a:rPr lang="cs-CZ" dirty="0" smtClean="0"/>
              <a:t>Doba platnosti 2 roky – poté povinnost </a:t>
            </a:r>
            <a:r>
              <a:rPr lang="cs-CZ" dirty="0" smtClean="0"/>
              <a:t>aktualizace</a:t>
            </a:r>
          </a:p>
          <a:p>
            <a:pPr lvl="1"/>
            <a:r>
              <a:rPr lang="cs-CZ" dirty="0" smtClean="0"/>
              <a:t>Počítáme s platností ŠIKK na roky 2020-2021</a:t>
            </a:r>
            <a:endParaRPr lang="cs-CZ" dirty="0" smtClean="0"/>
          </a:p>
          <a:p>
            <a:endParaRPr lang="cs-CZ" dirty="0"/>
          </a:p>
        </p:txBody>
      </p:sp>
      <p:sp>
        <p:nvSpPr>
          <p:cNvPr id="5" name="Zástupný symbol pro číslo snímku 4"/>
          <p:cNvSpPr>
            <a:spLocks noGrp="1"/>
          </p:cNvSpPr>
          <p:nvPr>
            <p:ph type="sldNum" sz="quarter" idx="12"/>
          </p:nvPr>
        </p:nvSpPr>
        <p:spPr/>
        <p:txBody>
          <a:bodyPr/>
          <a:lstStyle/>
          <a:p>
            <a:fld id="{59432892-6AB7-47CB-82F8-00256B4EE155}" type="slidenum">
              <a:rPr lang="cs-CZ" smtClean="0"/>
              <a:t>5</a:t>
            </a:fld>
            <a:endParaRPr lang="cs-CZ"/>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461" y="5528140"/>
            <a:ext cx="1304539" cy="1329860"/>
          </a:xfrm>
          <a:prstGeom prst="rect">
            <a:avLst/>
          </a:prstGeom>
        </p:spPr>
      </p:pic>
    </p:spTree>
    <p:extLst>
      <p:ext uri="{BB962C8B-B14F-4D97-AF65-F5344CB8AC3E}">
        <p14:creationId xmlns:p14="http://schemas.microsoft.com/office/powerpoint/2010/main" val="129240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ŠIKK – co to je?</a:t>
            </a:r>
            <a:endParaRPr lang="cs-CZ" dirty="0"/>
          </a:p>
        </p:txBody>
      </p:sp>
      <p:sp>
        <p:nvSpPr>
          <p:cNvPr id="3" name="Zástupný symbol pro obsah 2"/>
          <p:cNvSpPr>
            <a:spLocks noGrp="1"/>
          </p:cNvSpPr>
          <p:nvPr>
            <p:ph idx="1"/>
          </p:nvPr>
        </p:nvSpPr>
        <p:spPr/>
        <p:txBody>
          <a:bodyPr>
            <a:normAutofit lnSpcReduction="10000"/>
          </a:bodyPr>
          <a:lstStyle/>
          <a:p>
            <a:r>
              <a:rPr lang="cs-CZ" dirty="0"/>
              <a:t>Cílem ŠIKK je naplánování aktivit vedoucích ke zvýšení kvalitního inkluzivního vzdělávání ve školách respektujícího základní principy společného </a:t>
            </a:r>
            <a:br>
              <a:rPr lang="cs-CZ" dirty="0"/>
            </a:br>
            <a:r>
              <a:rPr lang="cs-CZ" dirty="0"/>
              <a:t>vzdělávání a nastavení rovných příležitostí pro vzdělávání všech dětí, žáků a studentů.</a:t>
            </a:r>
          </a:p>
          <a:p>
            <a:r>
              <a:rPr lang="cs-CZ" dirty="0" smtClean="0"/>
              <a:t>Ve </a:t>
            </a:r>
            <a:r>
              <a:rPr lang="cs-CZ" dirty="0"/>
              <a:t>výsledné ŠIKK budou členové odborné platformy sledovat následující ukazatele:</a:t>
            </a:r>
          </a:p>
          <a:p>
            <a:pPr lvl="1"/>
            <a:r>
              <a:rPr lang="cs-CZ" dirty="0"/>
              <a:t>Z</a:t>
            </a:r>
            <a:r>
              <a:rPr lang="cs-CZ" dirty="0" smtClean="0"/>
              <a:t>mapování </a:t>
            </a:r>
            <a:r>
              <a:rPr lang="cs-CZ" dirty="0"/>
              <a:t>stavu a revize;</a:t>
            </a:r>
          </a:p>
          <a:p>
            <a:pPr lvl="1"/>
            <a:r>
              <a:rPr lang="cs-CZ" dirty="0" smtClean="0"/>
              <a:t>cílové </a:t>
            </a:r>
            <a:r>
              <a:rPr lang="cs-CZ" dirty="0"/>
              <a:t>skupiny;</a:t>
            </a:r>
          </a:p>
          <a:p>
            <a:pPr lvl="1"/>
            <a:r>
              <a:rPr lang="cs-CZ" dirty="0" smtClean="0"/>
              <a:t>zapojení </a:t>
            </a:r>
            <a:r>
              <a:rPr lang="cs-CZ" dirty="0"/>
              <a:t>relevantních aktérů;</a:t>
            </a:r>
          </a:p>
          <a:p>
            <a:pPr lvl="1"/>
            <a:r>
              <a:rPr lang="cs-CZ" dirty="0" smtClean="0"/>
              <a:t>strategie </a:t>
            </a:r>
            <a:r>
              <a:rPr lang="cs-CZ" dirty="0"/>
              <a:t>a její naplňování;</a:t>
            </a:r>
          </a:p>
          <a:p>
            <a:pPr lvl="1"/>
            <a:r>
              <a:rPr lang="cs-CZ" dirty="0" smtClean="0"/>
              <a:t>finanční </a:t>
            </a:r>
            <a:r>
              <a:rPr lang="cs-CZ" dirty="0"/>
              <a:t>zajištění;</a:t>
            </a:r>
          </a:p>
          <a:p>
            <a:pPr lvl="1"/>
            <a:r>
              <a:rPr lang="cs-CZ" dirty="0" smtClean="0"/>
              <a:t>odpovědnost.</a:t>
            </a:r>
            <a:endParaRPr lang="cs-CZ" dirty="0"/>
          </a:p>
        </p:txBody>
      </p:sp>
      <p:sp>
        <p:nvSpPr>
          <p:cNvPr id="5" name="Zástupný symbol pro číslo snímku 4"/>
          <p:cNvSpPr>
            <a:spLocks noGrp="1"/>
          </p:cNvSpPr>
          <p:nvPr>
            <p:ph type="sldNum" sz="quarter" idx="12"/>
          </p:nvPr>
        </p:nvSpPr>
        <p:spPr/>
        <p:txBody>
          <a:bodyPr/>
          <a:lstStyle/>
          <a:p>
            <a:fld id="{59432892-6AB7-47CB-82F8-00256B4EE155}" type="slidenum">
              <a:rPr lang="cs-CZ" smtClean="0"/>
              <a:t>6</a:t>
            </a:fld>
            <a:endParaRPr lang="cs-CZ"/>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461" y="5528140"/>
            <a:ext cx="1304539" cy="1329860"/>
          </a:xfrm>
          <a:prstGeom prst="rect">
            <a:avLst/>
          </a:prstGeom>
        </p:spPr>
      </p:pic>
    </p:spTree>
    <p:extLst>
      <p:ext uri="{BB962C8B-B14F-4D97-AF65-F5344CB8AC3E}">
        <p14:creationId xmlns:p14="http://schemas.microsoft.com/office/powerpoint/2010/main" val="1776090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Tvorba ŠIKK</a:t>
            </a:r>
            <a:endParaRPr lang="cs-CZ" dirty="0"/>
          </a:p>
        </p:txBody>
      </p:sp>
      <p:sp>
        <p:nvSpPr>
          <p:cNvPr id="3" name="Zástupný symbol pro obsah 2"/>
          <p:cNvSpPr>
            <a:spLocks noGrp="1"/>
          </p:cNvSpPr>
          <p:nvPr>
            <p:ph idx="1"/>
          </p:nvPr>
        </p:nvSpPr>
        <p:spPr/>
        <p:txBody>
          <a:bodyPr>
            <a:normAutofit fontScale="92500" lnSpcReduction="10000"/>
          </a:bodyPr>
          <a:lstStyle/>
          <a:p>
            <a:pPr marL="514350" indent="-514350">
              <a:buFont typeface="+mj-lt"/>
              <a:buAutoNum type="arabicPeriod"/>
            </a:pPr>
            <a:r>
              <a:rPr lang="cs-CZ" dirty="0" smtClean="0"/>
              <a:t>Uspořádání </a:t>
            </a:r>
            <a:r>
              <a:rPr lang="cs-CZ" dirty="0"/>
              <a:t>workshopu na témata obsažená v budoucím dokumentu ŠIKK za účasti povinně stanovených zástupců (dle Metodiky rovných příležitostí), kteří se mohou stát členy pracovní skupiny pro rovné příležitosti ve vzdělávání;</a:t>
            </a:r>
          </a:p>
          <a:p>
            <a:pPr marL="514350" indent="-514350">
              <a:buFont typeface="+mj-lt"/>
              <a:buAutoNum type="arabicPeriod"/>
            </a:pPr>
            <a:r>
              <a:rPr lang="cs-CZ" dirty="0" smtClean="0"/>
              <a:t>zřízení </a:t>
            </a:r>
            <a:r>
              <a:rPr lang="cs-CZ" dirty="0"/>
              <a:t>pracovní skupiny pro rovné příležitosti ve vzdělávání, případně obdobné platformy;</a:t>
            </a:r>
          </a:p>
          <a:p>
            <a:pPr marL="514350" indent="-514350">
              <a:buFont typeface="+mj-lt"/>
              <a:buAutoNum type="arabicPeriod"/>
            </a:pPr>
            <a:r>
              <a:rPr lang="cs-CZ" dirty="0" smtClean="0"/>
              <a:t>zmapování </a:t>
            </a:r>
            <a:r>
              <a:rPr lang="cs-CZ" dirty="0"/>
              <a:t>koncentrace ohrožených žáků a stavu segregace ve vzdělávání v krajích;</a:t>
            </a:r>
          </a:p>
          <a:p>
            <a:pPr marL="514350" indent="-514350">
              <a:buFont typeface="+mj-lt"/>
              <a:buAutoNum type="arabicPeriod"/>
            </a:pPr>
            <a:r>
              <a:rPr lang="cs-CZ" dirty="0" smtClean="0"/>
              <a:t>zmapování </a:t>
            </a:r>
            <a:r>
              <a:rPr lang="cs-CZ" dirty="0"/>
              <a:t>rovných příležitostí škol;</a:t>
            </a:r>
          </a:p>
          <a:p>
            <a:pPr marL="514350" indent="-514350">
              <a:buFont typeface="+mj-lt"/>
              <a:buAutoNum type="arabicPeriod"/>
            </a:pPr>
            <a:r>
              <a:rPr lang="cs-CZ" dirty="0" smtClean="0"/>
              <a:t>vysvětlení </a:t>
            </a:r>
            <a:r>
              <a:rPr lang="cs-CZ" dirty="0"/>
              <a:t>příčin, problémů nerovnosti, selektivity a segregace;</a:t>
            </a:r>
          </a:p>
          <a:p>
            <a:pPr marL="514350" indent="-514350">
              <a:buFont typeface="+mj-lt"/>
              <a:buAutoNum type="arabicPeriod"/>
            </a:pPr>
            <a:r>
              <a:rPr lang="cs-CZ" dirty="0" smtClean="0"/>
              <a:t>strategické </a:t>
            </a:r>
            <a:r>
              <a:rPr lang="cs-CZ" dirty="0"/>
              <a:t>plánování řešení problémů nerovností, selektivity a segregace;</a:t>
            </a:r>
          </a:p>
          <a:p>
            <a:pPr marL="514350" indent="-514350">
              <a:buFont typeface="+mj-lt"/>
              <a:buAutoNum type="arabicPeriod"/>
            </a:pPr>
            <a:r>
              <a:rPr lang="cs-CZ" dirty="0" smtClean="0"/>
              <a:t>pravidelné </a:t>
            </a:r>
            <a:r>
              <a:rPr lang="cs-CZ" dirty="0"/>
              <a:t>monitorování a hodnocení pokroku v realizaci ŠIKK a jejích výsledků. </a:t>
            </a:r>
          </a:p>
          <a:p>
            <a:pPr marL="914400" lvl="1" indent="-457200">
              <a:buFont typeface="+mj-lt"/>
              <a:buAutoNum type="arabicPeriod"/>
            </a:pPr>
            <a:endParaRPr lang="cs-CZ" dirty="0"/>
          </a:p>
        </p:txBody>
      </p:sp>
      <p:sp>
        <p:nvSpPr>
          <p:cNvPr id="5" name="Zástupný symbol pro číslo snímku 4"/>
          <p:cNvSpPr>
            <a:spLocks noGrp="1"/>
          </p:cNvSpPr>
          <p:nvPr>
            <p:ph type="sldNum" sz="quarter" idx="12"/>
          </p:nvPr>
        </p:nvSpPr>
        <p:spPr/>
        <p:txBody>
          <a:bodyPr/>
          <a:lstStyle/>
          <a:p>
            <a:fld id="{59432892-6AB7-47CB-82F8-00256B4EE155}" type="slidenum">
              <a:rPr lang="cs-CZ" smtClean="0"/>
              <a:t>7</a:t>
            </a:fld>
            <a:endParaRPr lang="cs-CZ"/>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461" y="5528140"/>
            <a:ext cx="1304539" cy="1329860"/>
          </a:xfrm>
          <a:prstGeom prst="rect">
            <a:avLst/>
          </a:prstGeom>
        </p:spPr>
      </p:pic>
    </p:spTree>
    <p:extLst>
      <p:ext uri="{BB962C8B-B14F-4D97-AF65-F5344CB8AC3E}">
        <p14:creationId xmlns:p14="http://schemas.microsoft.com/office/powerpoint/2010/main" val="2207897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Pracovní skupina pro rovné příležitosti</a:t>
            </a:r>
            <a:endParaRPr lang="cs-CZ" dirty="0"/>
          </a:p>
        </p:txBody>
      </p:sp>
      <p:sp>
        <p:nvSpPr>
          <p:cNvPr id="3" name="Zástupný symbol pro obsah 2"/>
          <p:cNvSpPr>
            <a:spLocks noGrp="1"/>
          </p:cNvSpPr>
          <p:nvPr>
            <p:ph idx="1"/>
          </p:nvPr>
        </p:nvSpPr>
        <p:spPr/>
        <p:txBody>
          <a:bodyPr>
            <a:normAutofit fontScale="92500" lnSpcReduction="20000"/>
          </a:bodyPr>
          <a:lstStyle/>
          <a:p>
            <a:r>
              <a:rPr lang="cs-CZ" dirty="0" smtClean="0"/>
              <a:t>Povinné zastoupení</a:t>
            </a:r>
          </a:p>
          <a:p>
            <a:pPr lvl="1"/>
            <a:r>
              <a:rPr lang="cs-CZ" dirty="0"/>
              <a:t>zástupci zřizovatelů škol, </a:t>
            </a:r>
            <a:endParaRPr lang="cs-CZ" dirty="0" smtClean="0"/>
          </a:p>
          <a:p>
            <a:pPr lvl="1"/>
            <a:r>
              <a:rPr lang="cs-CZ" dirty="0" smtClean="0"/>
              <a:t>ředitelé </a:t>
            </a:r>
            <a:r>
              <a:rPr lang="cs-CZ" dirty="0"/>
              <a:t>škol, případně školských poradenských služeb, </a:t>
            </a:r>
            <a:endParaRPr lang="cs-CZ" dirty="0" smtClean="0"/>
          </a:p>
          <a:p>
            <a:pPr lvl="1"/>
            <a:r>
              <a:rPr lang="cs-CZ" dirty="0" smtClean="0"/>
              <a:t>neziskových </a:t>
            </a:r>
            <a:r>
              <a:rPr lang="cs-CZ" dirty="0"/>
              <a:t>organizací, organizací zájmového </a:t>
            </a:r>
            <a:r>
              <a:rPr lang="cs-CZ" dirty="0" smtClean="0"/>
              <a:t>vzdělávání</a:t>
            </a:r>
          </a:p>
          <a:p>
            <a:r>
              <a:rPr lang="cs-CZ" dirty="0" smtClean="0"/>
              <a:t>Je </a:t>
            </a:r>
            <a:r>
              <a:rPr lang="cs-CZ" dirty="0"/>
              <a:t>žádoucí, aby členem pracovní skupiny </a:t>
            </a:r>
            <a:r>
              <a:rPr lang="cs-CZ" dirty="0" smtClean="0"/>
              <a:t>byli:</a:t>
            </a:r>
          </a:p>
          <a:p>
            <a:pPr lvl="1"/>
            <a:r>
              <a:rPr lang="cs-CZ" dirty="0" smtClean="0"/>
              <a:t>zástupci </a:t>
            </a:r>
            <a:r>
              <a:rPr lang="cs-CZ" dirty="0"/>
              <a:t>sociálního odboru a organizací poskytujících ranou péči a sociálně aktivizační </a:t>
            </a:r>
            <a:r>
              <a:rPr lang="cs-CZ" dirty="0" smtClean="0"/>
              <a:t>služby</a:t>
            </a:r>
          </a:p>
          <a:p>
            <a:r>
              <a:rPr lang="cs-CZ" dirty="0" smtClean="0"/>
              <a:t>Doporučeno přizvat:</a:t>
            </a:r>
          </a:p>
          <a:p>
            <a:pPr lvl="1"/>
            <a:r>
              <a:rPr lang="cs-CZ" dirty="0" smtClean="0"/>
              <a:t>další </a:t>
            </a:r>
            <a:r>
              <a:rPr lang="cs-CZ" dirty="0"/>
              <a:t>zástupce organizacích působících ve vzdělávání, a to na základě zkušeností z první vlny akčních plánů (např. Úřad práce, odborníci z vysokých škol atd</a:t>
            </a:r>
            <a:r>
              <a:rPr lang="cs-CZ" dirty="0" smtClean="0"/>
              <a:t>.)</a:t>
            </a:r>
          </a:p>
          <a:p>
            <a:r>
              <a:rPr lang="cs-CZ" dirty="0" smtClean="0"/>
              <a:t>Další možní členové:</a:t>
            </a:r>
          </a:p>
          <a:p>
            <a:pPr lvl="1"/>
            <a:r>
              <a:rPr lang="cs-CZ" dirty="0"/>
              <a:t>zástupci rodičovské veřejnosti (zejména rodičů dětí se zdravotním postižením, sociálním a zdravotním znevýhodněním) </a:t>
            </a:r>
            <a:endParaRPr lang="cs-CZ" dirty="0" smtClean="0"/>
          </a:p>
          <a:p>
            <a:pPr lvl="1"/>
            <a:r>
              <a:rPr lang="cs-CZ" dirty="0" smtClean="0"/>
              <a:t>zástupci </a:t>
            </a:r>
            <a:r>
              <a:rPr lang="cs-CZ" dirty="0"/>
              <a:t>České školní inspekce </a:t>
            </a:r>
            <a:endParaRPr lang="cs-CZ" dirty="0" smtClean="0"/>
          </a:p>
        </p:txBody>
      </p:sp>
      <p:sp>
        <p:nvSpPr>
          <p:cNvPr id="5" name="Zástupný symbol pro číslo snímku 4"/>
          <p:cNvSpPr>
            <a:spLocks noGrp="1"/>
          </p:cNvSpPr>
          <p:nvPr>
            <p:ph type="sldNum" sz="quarter" idx="12"/>
          </p:nvPr>
        </p:nvSpPr>
        <p:spPr/>
        <p:txBody>
          <a:bodyPr/>
          <a:lstStyle/>
          <a:p>
            <a:fld id="{59432892-6AB7-47CB-82F8-00256B4EE155}" type="slidenum">
              <a:rPr lang="cs-CZ" smtClean="0"/>
              <a:t>8</a:t>
            </a:fld>
            <a:endParaRPr lang="cs-CZ"/>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461" y="5528140"/>
            <a:ext cx="1304539" cy="1329860"/>
          </a:xfrm>
          <a:prstGeom prst="rect">
            <a:avLst/>
          </a:prstGeom>
        </p:spPr>
      </p:pic>
    </p:spTree>
    <p:extLst>
      <p:ext uri="{BB962C8B-B14F-4D97-AF65-F5344CB8AC3E}">
        <p14:creationId xmlns:p14="http://schemas.microsoft.com/office/powerpoint/2010/main" val="4205966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Pracovní skupina pro rovné příležitosti</a:t>
            </a:r>
            <a:endParaRPr lang="cs-CZ" dirty="0"/>
          </a:p>
        </p:txBody>
      </p:sp>
      <p:sp>
        <p:nvSpPr>
          <p:cNvPr id="3" name="Zástupný symbol pro obsah 2"/>
          <p:cNvSpPr>
            <a:spLocks noGrp="1"/>
          </p:cNvSpPr>
          <p:nvPr>
            <p:ph idx="1"/>
          </p:nvPr>
        </p:nvSpPr>
        <p:spPr/>
        <p:txBody>
          <a:bodyPr>
            <a:normAutofit/>
          </a:bodyPr>
          <a:lstStyle/>
          <a:p>
            <a:r>
              <a:rPr lang="cs-CZ" dirty="0" smtClean="0"/>
              <a:t>Schází </a:t>
            </a:r>
            <a:r>
              <a:rPr lang="cs-CZ" dirty="0"/>
              <a:t>minimálně 4x ročně po dobu zpracování koncepce a následně dle </a:t>
            </a:r>
            <a:r>
              <a:rPr lang="cs-CZ" dirty="0" smtClean="0"/>
              <a:t>potřeby</a:t>
            </a:r>
          </a:p>
          <a:p>
            <a:r>
              <a:rPr lang="cs-CZ" dirty="0" smtClean="0"/>
              <a:t>Obsahem práce je:</a:t>
            </a:r>
          </a:p>
          <a:p>
            <a:pPr lvl="1"/>
            <a:r>
              <a:rPr lang="cs-CZ" dirty="0" smtClean="0"/>
              <a:t>projednání </a:t>
            </a:r>
            <a:r>
              <a:rPr lang="cs-CZ" dirty="0"/>
              <a:t>relevantních analytických podkladů vztahujících se k nastavení rovných příležitostí pro vzdělávání všech dětí a žáků s ohledem na jejich možnosti a potenciál. </a:t>
            </a:r>
            <a:endParaRPr lang="cs-CZ" dirty="0" smtClean="0"/>
          </a:p>
        </p:txBody>
      </p:sp>
      <p:sp>
        <p:nvSpPr>
          <p:cNvPr id="5" name="Zástupný symbol pro číslo snímku 4"/>
          <p:cNvSpPr>
            <a:spLocks noGrp="1"/>
          </p:cNvSpPr>
          <p:nvPr>
            <p:ph type="sldNum" sz="quarter" idx="12"/>
          </p:nvPr>
        </p:nvSpPr>
        <p:spPr/>
        <p:txBody>
          <a:bodyPr/>
          <a:lstStyle/>
          <a:p>
            <a:fld id="{59432892-6AB7-47CB-82F8-00256B4EE155}" type="slidenum">
              <a:rPr lang="cs-CZ" smtClean="0"/>
              <a:t>9</a:t>
            </a:fld>
            <a:endParaRPr lang="cs-CZ"/>
          </a:p>
        </p:txBody>
      </p:sp>
      <p:pic>
        <p:nvPicPr>
          <p:cNvPr id="6" name="Obráze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87461" y="5528140"/>
            <a:ext cx="1304539" cy="1329860"/>
          </a:xfrm>
          <a:prstGeom prst="rect">
            <a:avLst/>
          </a:prstGeom>
        </p:spPr>
      </p:pic>
    </p:spTree>
    <p:extLst>
      <p:ext uri="{BB962C8B-B14F-4D97-AF65-F5344CB8AC3E}">
        <p14:creationId xmlns:p14="http://schemas.microsoft.com/office/powerpoint/2010/main" val="1311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e1" id="{E58F766D-A0D8-4372-960D-525CB0D02DF4}" vid="{A0600A75-4AA1-4FD5-90E5-C473D597B16E}"/>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šablona2016</Template>
  <TotalTime>3997</TotalTime>
  <Words>1915</Words>
  <Application>Microsoft Office PowerPoint</Application>
  <PresentationFormat>Širokoúhlá obrazovka</PresentationFormat>
  <Paragraphs>280</Paragraphs>
  <Slides>28</Slides>
  <Notes>2</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28</vt:i4>
      </vt:variant>
    </vt:vector>
  </HeadingPairs>
  <TitlesOfParts>
    <vt:vector size="32" baseType="lpstr">
      <vt:lpstr>Arial</vt:lpstr>
      <vt:lpstr>Arial Narrow</vt:lpstr>
      <vt:lpstr>Calibri</vt:lpstr>
      <vt:lpstr>Motiv Office</vt:lpstr>
      <vt:lpstr>Aktuality KAP / IKAP</vt:lpstr>
      <vt:lpstr>O čem budeme mluvit</vt:lpstr>
      <vt:lpstr>KAP II.</vt:lpstr>
      <vt:lpstr>Memorandum o spolupráci KAP a MAP</vt:lpstr>
      <vt:lpstr>ŠIKK – co to je?</vt:lpstr>
      <vt:lpstr>ŠIKK – co to je?</vt:lpstr>
      <vt:lpstr>Tvorba ŠIKK</vt:lpstr>
      <vt:lpstr>Pracovní skupina pro rovné příležitosti</vt:lpstr>
      <vt:lpstr>Pracovní skupina pro rovné příležitosti</vt:lpstr>
      <vt:lpstr>Harmonogram zpracování ŠIKK</vt:lpstr>
      <vt:lpstr>Spolupráce KAP a MAP na ŠIKK</vt:lpstr>
      <vt:lpstr>Spolupráce KAP a MAP na ŠIKK</vt:lpstr>
      <vt:lpstr>Připravované akce KAP</vt:lpstr>
      <vt:lpstr>Projekt Implementace KAP</vt:lpstr>
      <vt:lpstr>Informace z IKAP</vt:lpstr>
      <vt:lpstr>Informace z IKAP</vt:lpstr>
      <vt:lpstr>Informace z IKAP</vt:lpstr>
      <vt:lpstr>Připravované akce IKAP</vt:lpstr>
      <vt:lpstr>Připravované akce IKAP</vt:lpstr>
      <vt:lpstr>Připravované akce IKAP</vt:lpstr>
      <vt:lpstr>Připravované akce IKAP</vt:lpstr>
      <vt:lpstr>BulletIN BUĎTE IN</vt:lpstr>
      <vt:lpstr>Nabídka spolupráce ve čtenářské gramotnosti</vt:lpstr>
      <vt:lpstr>Účast v Řídících výborech MAP</vt:lpstr>
      <vt:lpstr>Účast v Řídících výborech MAP</vt:lpstr>
      <vt:lpstr>Prezentace aplikace PowerPoint</vt:lpstr>
      <vt:lpstr>Jeden MAP mezi dvěma KAP</vt:lpstr>
      <vt:lpstr>Děkujeme za pozornost</vt:lpstr>
    </vt:vector>
  </TitlesOfParts>
  <Company>Krajský úřad Zlínského kraje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Výsmek Radovan</dc:creator>
  <cp:lastModifiedBy>Výsmek Radovan</cp:lastModifiedBy>
  <cp:revision>282</cp:revision>
  <cp:lastPrinted>2016-09-06T13:02:09Z</cp:lastPrinted>
  <dcterms:created xsi:type="dcterms:W3CDTF">2016-02-16T11:33:37Z</dcterms:created>
  <dcterms:modified xsi:type="dcterms:W3CDTF">2018-10-17T10:09:02Z</dcterms:modified>
</cp:coreProperties>
</file>